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349" r:id="rId3"/>
    <p:sldId id="350" r:id="rId4"/>
    <p:sldId id="336" r:id="rId5"/>
    <p:sldId id="351" r:id="rId6"/>
    <p:sldId id="355" r:id="rId7"/>
    <p:sldId id="352" r:id="rId8"/>
    <p:sldId id="353" r:id="rId9"/>
    <p:sldId id="356" r:id="rId10"/>
    <p:sldId id="354" r:id="rId11"/>
    <p:sldId id="296" r:id="rId12"/>
    <p:sldId id="328" r:id="rId13"/>
    <p:sldId id="366" r:id="rId14"/>
    <p:sldId id="367" r:id="rId15"/>
    <p:sldId id="369" r:id="rId16"/>
    <p:sldId id="368" r:id="rId17"/>
    <p:sldId id="370" r:id="rId18"/>
    <p:sldId id="371" r:id="rId19"/>
    <p:sldId id="329" r:id="rId20"/>
    <p:sldId id="330" r:id="rId21"/>
    <p:sldId id="357" r:id="rId22"/>
    <p:sldId id="332" r:id="rId23"/>
    <p:sldId id="358" r:id="rId24"/>
    <p:sldId id="333" r:id="rId25"/>
    <p:sldId id="359" r:id="rId26"/>
    <p:sldId id="360" r:id="rId27"/>
    <p:sldId id="361" r:id="rId28"/>
    <p:sldId id="334" r:id="rId29"/>
    <p:sldId id="362" r:id="rId30"/>
    <p:sldId id="363" r:id="rId31"/>
    <p:sldId id="364" r:id="rId32"/>
    <p:sldId id="365" r:id="rId33"/>
    <p:sldId id="335" r:id="rId34"/>
    <p:sldId id="372" r:id="rId35"/>
    <p:sldId id="373" r:id="rId36"/>
    <p:sldId id="374" r:id="rId37"/>
    <p:sldId id="375" r:id="rId38"/>
    <p:sldId id="376" r:id="rId39"/>
    <p:sldId id="377" r:id="rId4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9565" autoAdjust="0"/>
  </p:normalViewPr>
  <p:slideViewPr>
    <p:cSldViewPr>
      <p:cViewPr varScale="1">
        <p:scale>
          <a:sx n="80" d="100"/>
          <a:sy n="80" d="100"/>
        </p:scale>
        <p:origin x="247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EF294-307E-4BB5-9667-4FD04A987E0A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C79B71-B501-4FF8-959D-156C2093C5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537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7D193-37F5-42D7-B0A4-9107BD9530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239F3-F9E3-4C81-B3D3-597EBD7F0A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63D68-6D92-41CB-8FCC-FE1D1DAD1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12043-22EE-4845-9597-50F586C3D0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044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2D17A-A037-43C2-ADF3-E4AB47CFC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02E4E-A523-494D-856F-99E5ED0AE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D0341-997A-4C0E-B518-2809DB5D9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66CCF-0AAE-4D22-8E45-1E9E6A69C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FC70C-4D0F-4FFB-A195-DE02C2F8B6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4C4AF-2144-4583-9E77-5396DE962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6E120-1FF7-42E8-A0C4-E52CB8D0BF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7344B-EDDB-4227-ACE1-6BC6515B6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6D361BD-C335-40A2-84F2-F43EEE113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postgrespro.ru/docs/postgrespro/11/view-pg-replication-origin-status" TargetMode="External"/><Relationship Id="rId2" Type="http://schemas.openxmlformats.org/officeDocument/2006/relationships/hyperlink" Target="https://postgrespro.ru/docs/postgrespro/11/functions-admin#PG-REPLICATION-ORIGIN-ADVANCE" TargetMode="Externa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549275"/>
            <a:ext cx="7772400" cy="1470025"/>
          </a:xfrm>
        </p:spPr>
        <p:txBody>
          <a:bodyPr/>
          <a:lstStyle/>
          <a:p>
            <a:pPr eaLnBrk="1" hangingPunct="1"/>
            <a:r>
              <a:rPr lang="ru-RU" altLang="ru-RU" smtClean="0"/>
              <a:t>Администрирование информационных систем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2205038"/>
            <a:ext cx="6400800" cy="37449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ru-RU" dirty="0" smtClean="0"/>
          </a:p>
          <a:p>
            <a:pPr eaLnBrk="1" hangingPunct="1">
              <a:lnSpc>
                <a:spcPct val="90000"/>
              </a:lnSpc>
            </a:pPr>
            <a:endParaRPr lang="en-US" altLang="ru-RU" dirty="0" smtClean="0"/>
          </a:p>
          <a:p>
            <a:pPr eaLnBrk="1" hangingPunct="1">
              <a:lnSpc>
                <a:spcPct val="90000"/>
              </a:lnSpc>
            </a:pPr>
            <a:endParaRPr lang="en-US" altLang="ru-RU" dirty="0" smtClean="0"/>
          </a:p>
          <a:p>
            <a:pPr eaLnBrk="1" hangingPunct="1">
              <a:lnSpc>
                <a:spcPct val="90000"/>
              </a:lnSpc>
            </a:pPr>
            <a:endParaRPr lang="en-US" altLang="ru-RU" dirty="0" smtClean="0"/>
          </a:p>
          <a:p>
            <a:pPr eaLnBrk="1" hangingPunct="1">
              <a:lnSpc>
                <a:spcPct val="90000"/>
              </a:lnSpc>
            </a:pPr>
            <a:endParaRPr lang="ru-RU" altLang="ru-RU" dirty="0" smtClean="0"/>
          </a:p>
          <a:p>
            <a:pPr eaLnBrk="1" hangingPunct="1">
              <a:lnSpc>
                <a:spcPct val="90000"/>
              </a:lnSpc>
            </a:pPr>
            <a:r>
              <a:rPr lang="ru-RU" altLang="ru-RU" dirty="0" smtClean="0"/>
              <a:t>Лекция </a:t>
            </a:r>
            <a:r>
              <a:rPr lang="ru-RU" altLang="ru-RU" dirty="0" smtClean="0"/>
              <a:t>№</a:t>
            </a:r>
            <a:r>
              <a:rPr lang="en-US" altLang="ru-RU" dirty="0" smtClean="0"/>
              <a:t>6</a:t>
            </a:r>
            <a:endParaRPr lang="ru-RU" altLang="ru-RU" dirty="0" smtClean="0"/>
          </a:p>
          <a:p>
            <a:pPr eaLnBrk="1" hangingPunct="1">
              <a:lnSpc>
                <a:spcPct val="90000"/>
              </a:lnSpc>
            </a:pPr>
            <a:r>
              <a:rPr lang="ru-RU" altLang="ru-RU" dirty="0" smtClean="0"/>
              <a:t>Репликация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6632"/>
            <a:ext cx="8229600" cy="576064"/>
          </a:xfrm>
        </p:spPr>
        <p:txBody>
          <a:bodyPr/>
          <a:lstStyle/>
          <a:p>
            <a:pPr eaLnBrk="1" hangingPunct="1"/>
            <a:r>
              <a:rPr lang="ru-RU" altLang="ru-RU" sz="3200" b="1" smtClean="0"/>
              <a:t>Физическая репликация. Процессы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692696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/>
              <a:t>Общие процессы:</a:t>
            </a:r>
          </a:p>
          <a:p>
            <a:r>
              <a:rPr lang="ru-RU"/>
              <a:t>- </a:t>
            </a:r>
            <a:r>
              <a:rPr lang="ru-RU" b="1"/>
              <a:t>background writer </a:t>
            </a:r>
            <a:r>
              <a:rPr lang="ru-RU"/>
              <a:t>— записывает грязные страницы из буферного</a:t>
            </a:r>
          </a:p>
          <a:p>
            <a:r>
              <a:rPr lang="ru-RU"/>
              <a:t>кэша на диск (на реплике, для того, чтобы применить журнальную</a:t>
            </a:r>
          </a:p>
          <a:p>
            <a:r>
              <a:rPr lang="ru-RU"/>
              <a:t>запись, страницы точно так же читаются в буферный кэш и затем</a:t>
            </a:r>
          </a:p>
          <a:p>
            <a:r>
              <a:rPr lang="ru-RU"/>
              <a:t>записываются в фоновом режиме или при вытеснении).</a:t>
            </a:r>
          </a:p>
          <a:p>
            <a:r>
              <a:rPr lang="ru-RU"/>
              <a:t>- </a:t>
            </a:r>
            <a:r>
              <a:rPr lang="ru-RU" b="1"/>
              <a:t>stats collector </a:t>
            </a:r>
            <a:r>
              <a:rPr lang="ru-RU"/>
              <a:t>— статистика не передается в журнале, а собирается</a:t>
            </a:r>
          </a:p>
          <a:p>
            <a:r>
              <a:rPr lang="ru-RU"/>
              <a:t>на реплике отдельно.</a:t>
            </a:r>
          </a:p>
          <a:p>
            <a:r>
              <a:rPr lang="ru-RU"/>
              <a:t>- </a:t>
            </a:r>
            <a:r>
              <a:rPr lang="ru-RU" b="1"/>
              <a:t>checkpointer </a:t>
            </a:r>
            <a:r>
              <a:rPr lang="ru-RU"/>
              <a:t>— на реплике при получении журнальной записи</a:t>
            </a:r>
          </a:p>
          <a:p>
            <a:r>
              <a:rPr lang="ru-RU"/>
              <a:t>о контрольной точке выполняется похожая процедура — точка рестарта.</a:t>
            </a:r>
          </a:p>
          <a:p>
            <a:r>
              <a:rPr lang="ru-RU"/>
              <a:t>Если в процессе восстановления случится сбой, реплика сможет</a:t>
            </a:r>
          </a:p>
          <a:p>
            <a:r>
              <a:rPr lang="ru-RU"/>
              <a:t>продолжить с последней точки рестарта, а не с самого начала.</a:t>
            </a:r>
          </a:p>
          <a:p>
            <a:r>
              <a:rPr lang="ru-RU" b="1" smtClean="0"/>
              <a:t>Процессы только на мастере:</a:t>
            </a:r>
          </a:p>
          <a:p>
            <a:r>
              <a:rPr lang="ru-RU" smtClean="0"/>
              <a:t>- </a:t>
            </a:r>
            <a:r>
              <a:rPr lang="ru-RU" b="1" smtClean="0"/>
              <a:t>wal writer </a:t>
            </a:r>
            <a:r>
              <a:rPr lang="ru-RU" smtClean="0"/>
              <a:t>— реплика не создает журналы упреждающей записи,</a:t>
            </a:r>
          </a:p>
          <a:p>
            <a:r>
              <a:rPr lang="ru-RU" smtClean="0"/>
              <a:t>а </a:t>
            </a:r>
            <a:r>
              <a:rPr lang="ru-RU"/>
              <a:t>только получает их с </a:t>
            </a:r>
            <a:r>
              <a:rPr lang="ru-RU" smtClean="0"/>
              <a:t>мастера (получение </a:t>
            </a:r>
            <a:r>
              <a:rPr lang="en-US" b="1" smtClean="0"/>
              <a:t>wal_receiver</a:t>
            </a:r>
            <a:r>
              <a:rPr lang="ru-RU" smtClean="0"/>
              <a:t>, применение - </a:t>
            </a:r>
            <a:r>
              <a:rPr lang="en-US" b="1" smtClean="0"/>
              <a:t>startup</a:t>
            </a:r>
            <a:r>
              <a:rPr lang="en-US" smtClean="0"/>
              <a:t> </a:t>
            </a:r>
            <a:r>
              <a:rPr lang="ru-RU" smtClean="0"/>
              <a:t>).</a:t>
            </a:r>
            <a:endParaRPr lang="ru-RU"/>
          </a:p>
          <a:p>
            <a:r>
              <a:rPr lang="ru-RU"/>
              <a:t>- </a:t>
            </a:r>
            <a:r>
              <a:rPr lang="ru-RU" b="1"/>
              <a:t>autovacuum launcher/worker </a:t>
            </a:r>
            <a:r>
              <a:rPr lang="ru-RU"/>
              <a:t>— реплика не выполняет очистку, ее</a:t>
            </a:r>
          </a:p>
          <a:p>
            <a:r>
              <a:rPr lang="ru-RU"/>
              <a:t>выполнение на мастере передается реплике через журнал.</a:t>
            </a:r>
          </a:p>
          <a:p>
            <a:r>
              <a:rPr lang="ru-RU"/>
              <a:t>Есть также процесс, наличие которого зависит от настройки:</a:t>
            </a:r>
          </a:p>
          <a:p>
            <a:r>
              <a:rPr lang="ru-RU"/>
              <a:t>- </a:t>
            </a:r>
            <a:r>
              <a:rPr lang="ru-RU" b="1"/>
              <a:t>archiver </a:t>
            </a:r>
            <a:r>
              <a:rPr lang="ru-RU"/>
              <a:t>— при значении </a:t>
            </a:r>
            <a:r>
              <a:rPr lang="ru-RU" i="1"/>
              <a:t>archive_mode </a:t>
            </a:r>
            <a:r>
              <a:rPr lang="ru-RU"/>
              <a:t>= on выпоняется только на</a:t>
            </a:r>
          </a:p>
          <a:p>
            <a:r>
              <a:rPr lang="ru-RU"/>
              <a:t>мастере, а при </a:t>
            </a:r>
            <a:r>
              <a:rPr lang="ru-RU" i="1"/>
              <a:t>archive_mode </a:t>
            </a:r>
            <a:r>
              <a:rPr lang="ru-RU"/>
              <a:t>= always также и на </a:t>
            </a:r>
            <a:r>
              <a:rPr lang="ru-RU" smtClean="0"/>
              <a:t>реплике.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46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b="1" smtClean="0"/>
              <a:t>Режимы репликации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algn="l"/>
            <a:r>
              <a:rPr lang="ru-RU" sz="2400" b="1"/>
              <a:t>Асинхронный</a:t>
            </a:r>
          </a:p>
          <a:p>
            <a:pPr algn="l"/>
            <a:r>
              <a:rPr lang="en-US" sz="2400" i="1"/>
              <a:t>synchronous_commit </a:t>
            </a:r>
            <a:r>
              <a:rPr lang="en-US" sz="2400"/>
              <a:t>= </a:t>
            </a:r>
            <a:r>
              <a:rPr lang="en-US" sz="2400" smtClean="0"/>
              <a:t>off | local</a:t>
            </a:r>
            <a:endParaRPr lang="en-US" sz="2400"/>
          </a:p>
          <a:p>
            <a:pPr algn="l"/>
            <a:r>
              <a:rPr lang="ru-RU" sz="2400" b="1"/>
              <a:t>Синхронный</a:t>
            </a:r>
          </a:p>
          <a:p>
            <a:pPr algn="l"/>
            <a:r>
              <a:rPr lang="ru-RU" sz="2400"/>
              <a:t>фиксация с ожиданием подтверждения от синхронной реплики</a:t>
            </a:r>
          </a:p>
          <a:p>
            <a:pPr algn="l"/>
            <a:r>
              <a:rPr lang="en-US" sz="2400" i="1" smtClean="0"/>
              <a:t>synchronous_commit </a:t>
            </a:r>
            <a:r>
              <a:rPr lang="en-US" sz="2400"/>
              <a:t>= </a:t>
            </a:r>
            <a:r>
              <a:rPr lang="en-US" sz="2400" smtClean="0"/>
              <a:t>remote_write | on | remote_apply</a:t>
            </a:r>
            <a:endParaRPr lang="en-US" sz="2400"/>
          </a:p>
          <a:p>
            <a:pPr algn="l"/>
            <a:r>
              <a:rPr lang="en-US" sz="2400" i="1"/>
              <a:t>synchronous_standby_names </a:t>
            </a:r>
            <a:r>
              <a:rPr lang="en-US" sz="2400"/>
              <a:t>= FIRST </a:t>
            </a:r>
            <a:r>
              <a:rPr lang="en-US" sz="2400" i="1"/>
              <a:t>N </a:t>
            </a:r>
            <a:r>
              <a:rPr lang="en-US" sz="2400"/>
              <a:t>(</a:t>
            </a:r>
            <a:r>
              <a:rPr lang="ru-RU" sz="2400" i="1"/>
              <a:t>список </a:t>
            </a:r>
            <a:r>
              <a:rPr lang="en-US" sz="2400" i="1" smtClean="0"/>
              <a:t>						</a:t>
            </a:r>
            <a:r>
              <a:rPr lang="ru-RU" sz="2400" i="1" smtClean="0"/>
              <a:t>реплик</a:t>
            </a:r>
            <a:r>
              <a:rPr lang="ru-RU" sz="2400"/>
              <a:t>)</a:t>
            </a:r>
          </a:p>
          <a:p>
            <a:pPr algn="l"/>
            <a:r>
              <a:rPr lang="en-US" sz="2400" smtClean="0"/>
              <a:t>				ANY </a:t>
            </a:r>
            <a:r>
              <a:rPr lang="en-US" sz="2400" i="1"/>
              <a:t>N </a:t>
            </a:r>
            <a:r>
              <a:rPr lang="en-US" sz="2400"/>
              <a:t>(</a:t>
            </a:r>
            <a:r>
              <a:rPr lang="ru-RU" sz="2400" i="1"/>
              <a:t>список реплик</a:t>
            </a:r>
            <a:r>
              <a:rPr lang="ru-RU" sz="2400"/>
              <a:t>)</a:t>
            </a:r>
            <a:endParaRPr lang="ru-RU" altLang="ru-RU" sz="240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260648"/>
            <a:ext cx="7772400" cy="72008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Синхронная репликация.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576" y="1124744"/>
            <a:ext cx="8064896" cy="5544616"/>
          </a:xfrm>
        </p:spPr>
        <p:txBody>
          <a:bodyPr/>
          <a:lstStyle/>
          <a:p>
            <a:pPr algn="l"/>
            <a:r>
              <a:rPr lang="en-US" sz="1800" i="1"/>
              <a:t>synchronous_commit</a:t>
            </a:r>
            <a:endParaRPr lang="ru-RU" sz="1800" b="1" smtClean="0"/>
          </a:p>
          <a:p>
            <a:pPr algn="l"/>
            <a:r>
              <a:rPr lang="ru-RU" sz="1800" b="1" smtClean="0"/>
              <a:t>remote_write  - </a:t>
            </a:r>
            <a:r>
              <a:rPr lang="ru-RU" sz="1800" smtClean="0"/>
              <a:t>мастер </a:t>
            </a:r>
            <a:r>
              <a:rPr lang="ru-RU" sz="1800"/>
              <a:t>ожидает подтверждения о </a:t>
            </a:r>
            <a:r>
              <a:rPr lang="ru-RU" sz="1800" smtClean="0"/>
              <a:t>получении записи </a:t>
            </a:r>
            <a:r>
              <a:rPr lang="ru-RU" sz="1800"/>
              <a:t>(остается шанс потерять изменения, если на реплике </a:t>
            </a:r>
            <a:r>
              <a:rPr lang="ru-RU" sz="1800" smtClean="0"/>
              <a:t>случится сбой </a:t>
            </a:r>
            <a:r>
              <a:rPr lang="ru-RU" sz="1800"/>
              <a:t>и она не успеет записать данные на диск</a:t>
            </a:r>
            <a:r>
              <a:rPr lang="ru-RU" sz="1800" smtClean="0"/>
              <a:t>).</a:t>
            </a:r>
          </a:p>
          <a:p>
            <a:pPr algn="l"/>
            <a:r>
              <a:rPr lang="ru-RU" sz="1800" b="1" smtClean="0"/>
              <a:t>on </a:t>
            </a:r>
            <a:r>
              <a:rPr lang="ru-RU" sz="1800" smtClean="0"/>
              <a:t>- </a:t>
            </a:r>
            <a:r>
              <a:rPr lang="ru-RU" sz="1800"/>
              <a:t>подтверждения о </a:t>
            </a:r>
            <a:r>
              <a:rPr lang="ru-RU" sz="1800" smtClean="0"/>
              <a:t>попадании журнальной </a:t>
            </a:r>
            <a:r>
              <a:rPr lang="ru-RU" sz="1800"/>
              <a:t>записи на диск реплики (это надежный режим; </a:t>
            </a:r>
            <a:r>
              <a:rPr lang="ru-RU" sz="1800" smtClean="0"/>
              <a:t>однако приложение</a:t>
            </a:r>
            <a:r>
              <a:rPr lang="ru-RU" sz="1800"/>
              <a:t>, обратившись к реплике, может не увидеть изменений).</a:t>
            </a:r>
          </a:p>
          <a:p>
            <a:pPr algn="l"/>
            <a:r>
              <a:rPr lang="ru-RU" sz="1800" b="1" smtClean="0"/>
              <a:t>remote_apply </a:t>
            </a:r>
            <a:r>
              <a:rPr lang="ru-RU" sz="1800" smtClean="0"/>
              <a:t>- применения </a:t>
            </a:r>
            <a:r>
              <a:rPr lang="ru-RU" sz="1800"/>
              <a:t>записи на реплике. </a:t>
            </a:r>
            <a:endParaRPr lang="ru-RU" sz="1800" smtClean="0"/>
          </a:p>
          <a:p>
            <a:pPr algn="l"/>
            <a:endParaRPr lang="ru-RU" sz="1800"/>
          </a:p>
          <a:p>
            <a:pPr algn="l"/>
            <a:r>
              <a:rPr lang="en-US" sz="1800" i="1"/>
              <a:t>synchronous_standby_names</a:t>
            </a:r>
            <a:endParaRPr lang="ru-RU" sz="1800" smtClean="0"/>
          </a:p>
          <a:p>
            <a:pPr algn="l"/>
            <a:r>
              <a:rPr lang="ru-RU" sz="1800" smtClean="0"/>
              <a:t>Мастер </a:t>
            </a:r>
            <a:r>
              <a:rPr lang="ru-RU" sz="1800"/>
              <a:t>может синхронизироваться как с одной, так и с несколькими</a:t>
            </a:r>
          </a:p>
          <a:p>
            <a:pPr algn="l"/>
            <a:r>
              <a:rPr lang="ru-RU" sz="1800"/>
              <a:t>(начиная с 9.6) репликами. </a:t>
            </a:r>
            <a:endParaRPr lang="ru-RU" sz="1800" smtClean="0"/>
          </a:p>
          <a:p>
            <a:pPr algn="l"/>
            <a:r>
              <a:rPr lang="ru-RU" sz="1800" smtClean="0"/>
              <a:t>Можно </a:t>
            </a:r>
            <a:r>
              <a:rPr lang="ru-RU" sz="1800"/>
              <a:t>указать как список реплик в </a:t>
            </a:r>
            <a:r>
              <a:rPr lang="ru-RU" sz="1800" smtClean="0"/>
              <a:t>порядке приоритета</a:t>
            </a:r>
            <a:r>
              <a:rPr lang="ru-RU" sz="1800"/>
              <a:t>, так и организовать синхронизацию на основе </a:t>
            </a:r>
            <a:r>
              <a:rPr lang="ru-RU" sz="1800" i="1"/>
              <a:t>кворума</a:t>
            </a:r>
          </a:p>
          <a:p>
            <a:pPr algn="l"/>
            <a:r>
              <a:rPr lang="ru-RU" sz="1800"/>
              <a:t>(начиная с 10), при которой мастер дожидается подтверждения от</a:t>
            </a:r>
          </a:p>
          <a:p>
            <a:pPr algn="l"/>
            <a:r>
              <a:rPr lang="ru-RU" sz="1800"/>
              <a:t>любых </a:t>
            </a:r>
            <a:r>
              <a:rPr lang="ru-RU" sz="1800" i="1"/>
              <a:t>N </a:t>
            </a:r>
            <a:r>
              <a:rPr lang="ru-RU" sz="1800"/>
              <a:t>реплик из числа доступных.</a:t>
            </a:r>
          </a:p>
        </p:txBody>
      </p:sp>
    </p:spTree>
    <p:extLst>
      <p:ext uri="{BB962C8B-B14F-4D97-AF65-F5344CB8AC3E}">
        <p14:creationId xmlns:p14="http://schemas.microsoft.com/office/powerpoint/2010/main" val="1298188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260648"/>
            <a:ext cx="7772400" cy="72008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Горячий резерв для обеспечения высокой доступности 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97735"/>
            <a:ext cx="8567886" cy="4679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87314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260648"/>
            <a:ext cx="7772400" cy="72008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Балансировка запросов на чтение в</a:t>
            </a:r>
            <a:r>
              <a:rPr lang="en-US" altLang="ru-RU" sz="2800" smtClean="0"/>
              <a:t> </a:t>
            </a:r>
            <a:r>
              <a:rPr lang="ru-RU" altLang="ru-RU" sz="2800" smtClean="0"/>
              <a:t>ИС </a:t>
            </a:r>
            <a:r>
              <a:rPr lang="en-US" altLang="ru-RU" sz="2800" smtClean="0"/>
              <a:t>OLTP</a:t>
            </a:r>
            <a:endParaRPr lang="ru-RU" altLang="ru-RU" sz="2800" smtClean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7" y="1276621"/>
            <a:ext cx="9033842" cy="4867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9343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260648"/>
            <a:ext cx="7772400" cy="72008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Реплика для отчетов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17" y="1052736"/>
            <a:ext cx="8905875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18868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/>
              <a:t>Параметры</a:t>
            </a:r>
            <a:endParaRPr lang="ru-RU" sz="320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b="1" smtClean="0"/>
              <a:t>hot_standby (boolean)</a:t>
            </a:r>
            <a:r>
              <a:rPr lang="ru-RU" sz="2000" smtClean="0"/>
              <a:t> Определяет, можно ли будет подключаться к серверу и выполнять запросы в процессе восстановления</a:t>
            </a:r>
            <a:r>
              <a:rPr lang="ru-RU" smtClean="0"/>
              <a:t>.</a:t>
            </a:r>
          </a:p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r>
              <a:rPr lang="ru-RU" sz="2000" b="1"/>
              <a:t>hot_standby_feedback (boolean</a:t>
            </a:r>
            <a:r>
              <a:rPr lang="ru-RU" sz="2000" b="1" smtClean="0"/>
              <a:t>) </a:t>
            </a:r>
            <a:r>
              <a:rPr lang="ru-RU" sz="2000" smtClean="0"/>
              <a:t>Определяет</a:t>
            </a:r>
            <a:r>
              <a:rPr lang="ru-RU" sz="2000"/>
              <a:t>, будет ли сервер горячего резерва сообщать ведущему или вышестоящему ведомому о запросах, которые он выполняет в данный момент. Это позволяет исключить необходимость отмены запросов, вызванную очисткой записей, но при некоторых типах нагрузки это может приводить к раздуванию базы данных на ведущем сервере. Эти сообщения о запросах будут отправляться не чаще, чем раз в интервал, задаваемый параметром </a:t>
            </a:r>
            <a:r>
              <a:rPr lang="ru-RU" sz="2000" b="1"/>
              <a:t>wal_receiver_status_interval</a:t>
            </a:r>
            <a:r>
              <a:rPr lang="ru-RU" sz="2000"/>
              <a:t>. Значение данного параметра по умолчанию — off.</a:t>
            </a:r>
          </a:p>
          <a:p>
            <a:pPr marL="0" indent="0">
              <a:buNone/>
            </a:pPr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7900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260648"/>
            <a:ext cx="7772400" cy="72008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Несколько реплик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24744"/>
            <a:ext cx="7162800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30316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260648"/>
            <a:ext cx="7772400" cy="72008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Каскадная репликация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2"/>
            <a:ext cx="8945872" cy="4506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87131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88640"/>
            <a:ext cx="7772400" cy="43132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Средства мониторинга репликации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23" y="764704"/>
            <a:ext cx="8895536" cy="5555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9898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Задачи репликации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1859340"/>
            <a:ext cx="73448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/>
              <a:t>Репликация</a:t>
            </a:r>
          </a:p>
          <a:p>
            <a:r>
              <a:rPr lang="ru-RU" sz="2400"/>
              <a:t>процесс синхронизации нескольких копий кластера баз данных</a:t>
            </a:r>
          </a:p>
          <a:p>
            <a:r>
              <a:rPr lang="ru-RU" sz="2400"/>
              <a:t>на разных серверах</a:t>
            </a:r>
          </a:p>
          <a:p>
            <a:r>
              <a:rPr lang="ru-RU" sz="2400" b="1"/>
              <a:t>Базовый механизм для решения ряда задач</a:t>
            </a:r>
          </a:p>
          <a:p>
            <a:endParaRPr lang="ru-RU" sz="240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smtClean="0"/>
              <a:t>отказоустойчивость </a:t>
            </a:r>
            <a:r>
              <a:rPr lang="ru-RU" sz="2400"/>
              <a:t>при возникновении сбоя </a:t>
            </a:r>
            <a:r>
              <a:rPr lang="ru-RU" sz="2400" smtClean="0"/>
              <a:t>система должна </a:t>
            </a:r>
            <a:r>
              <a:rPr lang="ru-RU" sz="2400"/>
              <a:t>сохранить </a:t>
            </a:r>
            <a:r>
              <a:rPr lang="ru-RU" sz="2400" smtClean="0"/>
              <a:t>работоспособность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/>
              <a:t>масштабируемость распределение нагрузки между серверами</a:t>
            </a:r>
          </a:p>
        </p:txBody>
      </p:sp>
    </p:spTree>
    <p:extLst>
      <p:ext uri="{BB962C8B-B14F-4D97-AF65-F5344CB8AC3E}">
        <p14:creationId xmlns:p14="http://schemas.microsoft.com/office/powerpoint/2010/main" val="36151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503337"/>
          </a:xfrm>
        </p:spPr>
        <p:txBody>
          <a:bodyPr/>
          <a:lstStyle/>
          <a:p>
            <a:pPr eaLnBrk="1" hangingPunct="1"/>
            <a:r>
              <a:rPr lang="ru-RU" sz="2800"/>
              <a:t>Переключение на реплику</a:t>
            </a:r>
            <a:endParaRPr lang="ru-RU" altLang="ru-RU" sz="28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052736"/>
            <a:ext cx="7488238" cy="5255989"/>
          </a:xfrm>
        </p:spPr>
        <p:txBody>
          <a:bodyPr/>
          <a:lstStyle/>
          <a:p>
            <a:pPr algn="l"/>
            <a:r>
              <a:rPr lang="ru-RU" sz="2400" b="1"/>
              <a:t>Причины</a:t>
            </a:r>
          </a:p>
          <a:p>
            <a:pPr algn="l"/>
            <a:r>
              <a:rPr lang="ru-RU" sz="2400"/>
              <a:t>плановое переключение (</a:t>
            </a:r>
            <a:r>
              <a:rPr lang="en-US" sz="2400"/>
              <a:t>switchover):</a:t>
            </a:r>
          </a:p>
          <a:p>
            <a:pPr algn="l"/>
            <a:r>
              <a:rPr lang="ru-RU" sz="2400"/>
              <a:t>останов основного сервера для проведения технических работ</a:t>
            </a:r>
          </a:p>
          <a:p>
            <a:pPr algn="l"/>
            <a:r>
              <a:rPr lang="ru-RU" sz="2400"/>
              <a:t>аварийное переключение (</a:t>
            </a:r>
            <a:r>
              <a:rPr lang="en-US" sz="2400"/>
              <a:t>failover):</a:t>
            </a:r>
          </a:p>
          <a:p>
            <a:pPr algn="l"/>
            <a:r>
              <a:rPr lang="ru-RU" sz="2400"/>
              <a:t>переход на реплику из-за сбоя основного сервера</a:t>
            </a:r>
          </a:p>
          <a:p>
            <a:pPr algn="l"/>
            <a:r>
              <a:rPr lang="ru-RU" sz="2400" b="1"/>
              <a:t>Процедура</a:t>
            </a:r>
          </a:p>
          <a:p>
            <a:pPr algn="l"/>
            <a:r>
              <a:rPr lang="ru-RU" sz="2400"/>
              <a:t>убедиться, что мастер остановлен</a:t>
            </a:r>
          </a:p>
          <a:p>
            <a:pPr algn="l"/>
            <a:r>
              <a:rPr lang="ru-RU" sz="2400"/>
              <a:t>переключение вручную: «продвижение» или триггерный файл</a:t>
            </a:r>
          </a:p>
          <a:p>
            <a:pPr algn="l"/>
            <a:r>
              <a:rPr lang="ru-RU" sz="2400"/>
              <a:t>автоматическое переключение: отсутствет</a:t>
            </a:r>
          </a:p>
          <a:p>
            <a:pPr algn="l"/>
            <a:r>
              <a:rPr lang="ru-RU" sz="2400"/>
              <a:t>(для автоматизации требуется стороннее кластерное ПО)</a:t>
            </a:r>
          </a:p>
        </p:txBody>
      </p:sp>
    </p:spTree>
    <p:extLst>
      <p:ext uri="{BB962C8B-B14F-4D97-AF65-F5344CB8AC3E}">
        <p14:creationId xmlns:p14="http://schemas.microsoft.com/office/powerpoint/2010/main" val="42310002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503337"/>
          </a:xfrm>
        </p:spPr>
        <p:txBody>
          <a:bodyPr/>
          <a:lstStyle/>
          <a:p>
            <a:pPr eaLnBrk="1" hangingPunct="1"/>
            <a:r>
              <a:rPr lang="ru-RU" sz="2800"/>
              <a:t>Переключение на </a:t>
            </a:r>
            <a:r>
              <a:rPr lang="ru-RU" sz="2800" smtClean="0"/>
              <a:t>реплику</a:t>
            </a:r>
            <a:r>
              <a:rPr lang="en-US" sz="2800" smtClean="0"/>
              <a:t>. </a:t>
            </a:r>
            <a:r>
              <a:rPr lang="ru-RU" sz="2800" smtClean="0"/>
              <a:t>Действия на реплике</a:t>
            </a:r>
            <a:endParaRPr lang="ru-RU" altLang="ru-RU" sz="28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052736"/>
            <a:ext cx="7488238" cy="5255989"/>
          </a:xfrm>
        </p:spPr>
        <p:txBody>
          <a:bodyPr/>
          <a:lstStyle/>
          <a:p>
            <a:pPr algn="l"/>
            <a:r>
              <a:rPr lang="ru-RU" sz="2400" b="1" smtClean="0"/>
              <a:t>Применяются журнальные записи</a:t>
            </a:r>
          </a:p>
          <a:p>
            <a:pPr algn="l"/>
            <a:r>
              <a:rPr lang="en-US" sz="2400" smtClean="0"/>
              <a:t>	</a:t>
            </a:r>
            <a:r>
              <a:rPr lang="ru-RU" sz="2400" smtClean="0"/>
              <a:t>уже полученные wal receiver, но еще не </a:t>
            </a:r>
            <a:r>
              <a:rPr lang="en-US" sz="2400" smtClean="0"/>
              <a:t>	</a:t>
            </a:r>
            <a:r>
              <a:rPr lang="ru-RU" sz="2400" smtClean="0"/>
              <a:t>примененные startup</a:t>
            </a:r>
          </a:p>
          <a:p>
            <a:pPr algn="l"/>
            <a:r>
              <a:rPr lang="ru-RU" sz="2400" b="1" smtClean="0"/>
              <a:t>Завершаются </a:t>
            </a:r>
            <a:r>
              <a:rPr lang="ru-RU" sz="2400" b="1"/>
              <a:t>процессы</a:t>
            </a:r>
          </a:p>
          <a:p>
            <a:pPr algn="l"/>
            <a:r>
              <a:rPr lang="en-US" sz="2400" smtClean="0"/>
              <a:t>	wal </a:t>
            </a:r>
            <a:r>
              <a:rPr lang="en-US" sz="2400"/>
              <a:t>receiver</a:t>
            </a:r>
          </a:p>
          <a:p>
            <a:pPr algn="l"/>
            <a:r>
              <a:rPr lang="en-US" sz="2400" smtClean="0"/>
              <a:t>	startup</a:t>
            </a:r>
            <a:endParaRPr lang="en-US" sz="2400"/>
          </a:p>
          <a:p>
            <a:pPr algn="l"/>
            <a:r>
              <a:rPr lang="ru-RU" sz="2400" b="1"/>
              <a:t>Запускаются процессы</a:t>
            </a:r>
          </a:p>
          <a:p>
            <a:pPr algn="l"/>
            <a:r>
              <a:rPr lang="en-US" sz="2400" smtClean="0"/>
              <a:t>	wal </a:t>
            </a:r>
            <a:r>
              <a:rPr lang="en-US" sz="2400"/>
              <a:t>writer</a:t>
            </a:r>
          </a:p>
          <a:p>
            <a:pPr algn="l"/>
            <a:r>
              <a:rPr lang="en-US" sz="2400" smtClean="0"/>
              <a:t>	autovacuum </a:t>
            </a:r>
            <a:r>
              <a:rPr lang="en-US" sz="2400"/>
              <a:t>launcher</a:t>
            </a:r>
          </a:p>
          <a:p>
            <a:pPr algn="l"/>
            <a:r>
              <a:rPr lang="en-US" sz="2400" smtClean="0"/>
              <a:t>	archiver </a:t>
            </a:r>
            <a:r>
              <a:rPr lang="en-US" sz="2400"/>
              <a:t>(</a:t>
            </a:r>
            <a:r>
              <a:rPr lang="ru-RU" sz="2400"/>
              <a:t>зависит от настройки)</a:t>
            </a:r>
          </a:p>
          <a:p>
            <a:pPr algn="l"/>
            <a:r>
              <a:rPr lang="ru-RU" sz="2400" b="1" smtClean="0"/>
              <a:t>Переход </a:t>
            </a:r>
            <a:r>
              <a:rPr lang="ru-RU" sz="2400" b="1"/>
              <a:t>на новую ветвь времени</a:t>
            </a:r>
          </a:p>
        </p:txBody>
      </p:sp>
    </p:spTree>
    <p:extLst>
      <p:ext uri="{BB962C8B-B14F-4D97-AF65-F5344CB8AC3E}">
        <p14:creationId xmlns:p14="http://schemas.microsoft.com/office/powerpoint/2010/main" val="37913230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43132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Переключение, при использовании архива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747" y="980728"/>
            <a:ext cx="8140204" cy="559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27088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43132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Переключение, при использовании архива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29503"/>
            <a:ext cx="8121154" cy="5637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35780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503337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Возврат мастера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sp>
        <p:nvSpPr>
          <p:cNvPr id="2" name="TextBox 1"/>
          <p:cNvSpPr txBox="1"/>
          <p:nvPr/>
        </p:nvSpPr>
        <p:spPr>
          <a:xfrm>
            <a:off x="193968" y="1124744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/>
              <a:t>Непосредственное подключение</a:t>
            </a:r>
          </a:p>
          <a:p>
            <a:r>
              <a:rPr lang="ru-RU" sz="2400"/>
              <a:t>Новая реплика из резервной копии</a:t>
            </a:r>
          </a:p>
          <a:p>
            <a:r>
              <a:rPr lang="ru-RU" sz="2400"/>
              <a:t>Утилита </a:t>
            </a:r>
            <a:r>
              <a:rPr lang="en-US" sz="2400"/>
              <a:t>pg_rewind</a:t>
            </a:r>
            <a:endParaRPr lang="ru-RU" sz="240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84" y="2492896"/>
            <a:ext cx="7067550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38604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503337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Возврат мастера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sp>
        <p:nvSpPr>
          <p:cNvPr id="2" name="TextBox 1"/>
          <p:cNvSpPr txBox="1"/>
          <p:nvPr/>
        </p:nvSpPr>
        <p:spPr>
          <a:xfrm>
            <a:off x="193968" y="1124744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/>
              <a:t>Непосредственное подключение</a:t>
            </a:r>
          </a:p>
          <a:p>
            <a:r>
              <a:rPr lang="ru-RU" sz="2400"/>
              <a:t>Новая реплика из резервной копии</a:t>
            </a:r>
          </a:p>
          <a:p>
            <a:r>
              <a:rPr lang="ru-RU" sz="2400"/>
              <a:t>Утилита </a:t>
            </a:r>
            <a:r>
              <a:rPr lang="en-US" sz="2400"/>
              <a:t>pg_rewind</a:t>
            </a:r>
            <a:endParaRPr lang="ru-RU" sz="240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84" y="2492896"/>
            <a:ext cx="7067550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59193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503337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Возврат мастера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993" y="1340768"/>
            <a:ext cx="9095361" cy="541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71265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503337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Возврат мастера. </a:t>
            </a:r>
            <a:r>
              <a:rPr lang="en-US" altLang="ru-RU" sz="2800" smtClean="0"/>
              <a:t>PG_REWIND</a:t>
            </a:r>
            <a:endParaRPr lang="ru-RU" altLang="ru-RU" sz="28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8" y="1196752"/>
            <a:ext cx="8907834" cy="5303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41926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647353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Логическая репликация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196752"/>
            <a:ext cx="79208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/>
              <a:t>Физическая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/>
              <a:t>мастер-реплика: поток данных только в одну сторону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/>
              <a:t>трансляция потока журнальных записей или файлов журнала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/>
              <a:t>требуется двоичная совместимость серверов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/>
              <a:t>возможна репликация только всего </a:t>
            </a:r>
            <a:r>
              <a:rPr lang="ru-RU" sz="2000" smtClean="0"/>
              <a:t>кластера</a:t>
            </a:r>
          </a:p>
          <a:p>
            <a:endParaRPr lang="ru-RU" sz="2000"/>
          </a:p>
          <a:p>
            <a:r>
              <a:rPr lang="ru-RU" sz="2000" b="1"/>
              <a:t>Логическая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/>
              <a:t>публикация-подписчики: у сервера нет выделенной роли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/>
              <a:t>трансляция изменений табличных строк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/>
              <a:t>необходим уровень журнала </a:t>
            </a:r>
            <a:r>
              <a:rPr lang="en-US" sz="2000"/>
              <a:t>logical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/>
              <a:t>требуется совместимость на уровне протокола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/>
              <a:t>возможна выборочная репликация отдельных таблиц</a:t>
            </a:r>
          </a:p>
        </p:txBody>
      </p:sp>
    </p:spTree>
    <p:extLst>
      <p:ext uri="{BB962C8B-B14F-4D97-AF65-F5344CB8AC3E}">
        <p14:creationId xmlns:p14="http://schemas.microsoft.com/office/powerpoint/2010/main" val="40624867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647353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Модель логической репликации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305342"/>
            <a:ext cx="75608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/>
              <a:t>Публикация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mtClean="0"/>
              <a:t>объект </a:t>
            </a:r>
            <a:r>
              <a:rPr lang="ru-RU"/>
              <a:t>базы данных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/>
              <a:t>выдает изменения данных </a:t>
            </a:r>
            <a:r>
              <a:rPr lang="ru-RU" smtClean="0"/>
              <a:t>построчно </a:t>
            </a:r>
            <a:endParaRPr lang="ru-RU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mtClean="0"/>
              <a:t>изменения следуют </a:t>
            </a:r>
            <a:r>
              <a:rPr lang="ru-RU"/>
              <a:t>в порядке фиксации транзакций</a:t>
            </a:r>
          </a:p>
          <a:p>
            <a:endParaRPr lang="ru-RU" b="1" smtClean="0"/>
          </a:p>
          <a:p>
            <a:r>
              <a:rPr lang="ru-RU" b="1" smtClean="0"/>
              <a:t>Подписчики</a:t>
            </a:r>
            <a:endParaRPr lang="ru-RU" b="1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mtClean="0"/>
              <a:t>подписываются</a:t>
            </a:r>
            <a:r>
              <a:rPr lang="ru-RU"/>
              <a:t>, получают и применяют изменения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/>
              <a:t>таблицы и столбцы сопоставляются по полным именам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/>
              <a:t>поддерживается «бесшовная» синхронизация </a:t>
            </a:r>
            <a:r>
              <a:rPr lang="ru-RU" smtClean="0"/>
              <a:t>данных при </a:t>
            </a:r>
            <a:r>
              <a:rPr lang="ru-RU"/>
              <a:t>создании подписки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/>
              <a:t>могут возникать конфликты с локальными данными</a:t>
            </a:r>
          </a:p>
        </p:txBody>
      </p:sp>
    </p:spTree>
    <p:extLst>
      <p:ext uri="{BB962C8B-B14F-4D97-AF65-F5344CB8AC3E}">
        <p14:creationId xmlns:p14="http://schemas.microsoft.com/office/powerpoint/2010/main" val="2667616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32656"/>
            <a:ext cx="8229600" cy="792088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Физическая репликация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39750" y="1268760"/>
            <a:ext cx="8353425" cy="5039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400" b="1" smtClean="0"/>
              <a:t>Мастер</a:t>
            </a:r>
            <a:r>
              <a:rPr lang="ru-RU" sz="2400" b="1"/>
              <a:t>→реплика</a:t>
            </a:r>
          </a:p>
          <a:p>
            <a:endParaRPr lang="ru-RU" sz="2400" smtClean="0"/>
          </a:p>
          <a:p>
            <a:r>
              <a:rPr lang="ru-RU" sz="2400" smtClean="0"/>
              <a:t>Записи WAL (</a:t>
            </a:r>
            <a:r>
              <a:rPr lang="ru-RU" sz="2400" u="sng" smtClean="0"/>
              <a:t>не </a:t>
            </a:r>
            <a:r>
              <a:rPr lang="en-US" sz="2400" u="sng" smtClean="0"/>
              <a:t>SQL-</a:t>
            </a:r>
            <a:r>
              <a:rPr lang="ru-RU" sz="2400" u="sng" smtClean="0"/>
              <a:t>операторы!</a:t>
            </a:r>
            <a:r>
              <a:rPr lang="ru-RU" sz="2400" smtClean="0"/>
              <a:t>) </a:t>
            </a:r>
            <a:r>
              <a:rPr lang="ru-RU" sz="2400"/>
              <a:t>передаются на реплику и </a:t>
            </a:r>
            <a:r>
              <a:rPr lang="ru-RU" sz="2400" smtClean="0"/>
              <a:t>применяются.</a:t>
            </a:r>
            <a:endParaRPr lang="ru-RU" sz="2400"/>
          </a:p>
          <a:p>
            <a:r>
              <a:rPr lang="ru-RU" sz="2400" smtClean="0"/>
              <a:t>Поток </a:t>
            </a:r>
            <a:r>
              <a:rPr lang="ru-RU" sz="2400"/>
              <a:t>данных только в одну сторону</a:t>
            </a:r>
          </a:p>
          <a:p>
            <a:r>
              <a:rPr lang="ru-RU" sz="2400" smtClean="0"/>
              <a:t>Реплицируется </a:t>
            </a:r>
            <a:r>
              <a:rPr lang="ru-RU" sz="2400"/>
              <a:t>кластер целиком, выборочная репликая невозможна</a:t>
            </a:r>
          </a:p>
          <a:p>
            <a:endParaRPr lang="ru-RU" sz="2400" smtClean="0"/>
          </a:p>
          <a:p>
            <a:r>
              <a:rPr lang="ru-RU" sz="2400" smtClean="0"/>
              <a:t>Реплика </a:t>
            </a:r>
            <a:r>
              <a:rPr lang="ru-RU" sz="2400"/>
              <a:t>— точная копия мастера</a:t>
            </a:r>
          </a:p>
          <a:p>
            <a:r>
              <a:rPr lang="ru-RU" sz="2400"/>
              <a:t>одна и та же основная версия сервера</a:t>
            </a:r>
          </a:p>
          <a:p>
            <a:r>
              <a:rPr lang="ru-RU" sz="2400"/>
              <a:t>полностью совместимые архитектуры и платформы</a:t>
            </a:r>
          </a:p>
          <a:p>
            <a:endParaRPr lang="ru-RU" sz="2400" smtClean="0"/>
          </a:p>
          <a:p>
            <a:r>
              <a:rPr lang="ru-RU" sz="2400" smtClean="0"/>
              <a:t>Реплика </a:t>
            </a:r>
            <a:r>
              <a:rPr lang="ru-RU" sz="2400"/>
              <a:t>доступна только для чтения</a:t>
            </a:r>
            <a:endParaRPr lang="ru-RU" altLang="ru-RU" sz="2400"/>
          </a:p>
        </p:txBody>
      </p:sp>
    </p:spTree>
    <p:extLst>
      <p:ext uri="{BB962C8B-B14F-4D97-AF65-F5344CB8AC3E}">
        <p14:creationId xmlns:p14="http://schemas.microsoft.com/office/powerpoint/2010/main" val="101892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647353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Ограничения логической репликации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305342"/>
            <a:ext cx="75608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smtClean="0"/>
              <a:t>Реплицируются не все изменения</a:t>
            </a:r>
          </a:p>
          <a:p>
            <a:r>
              <a:rPr lang="ru-RU" b="1"/>
              <a:t>	</a:t>
            </a:r>
            <a:r>
              <a:rPr lang="ru-RU" smtClean="0"/>
              <a:t> только </a:t>
            </a:r>
            <a:r>
              <a:rPr lang="ru-RU"/>
              <a:t>команды INSERT, UPDATE, </a:t>
            </a:r>
            <a:r>
              <a:rPr lang="ru-RU" smtClean="0"/>
              <a:t>DELETE (</a:t>
            </a:r>
            <a:r>
              <a:rPr lang="en-US" smtClean="0"/>
              <a:t>c 11-</a:t>
            </a:r>
            <a:r>
              <a:rPr lang="ru-RU" smtClean="0"/>
              <a:t>й версии и 	</a:t>
            </a:r>
            <a:r>
              <a:rPr lang="en-US" smtClean="0"/>
              <a:t>truncate</a:t>
            </a:r>
            <a:r>
              <a:rPr lang="ru-RU" smtClean="0"/>
              <a:t>)</a:t>
            </a:r>
            <a:endParaRPr lang="ru-RU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smtClean="0"/>
              <a:t>Только </a:t>
            </a:r>
            <a:r>
              <a:rPr lang="ru-RU" b="1"/>
              <a:t>базовые </a:t>
            </a:r>
            <a:r>
              <a:rPr lang="ru-RU" b="1" smtClean="0"/>
              <a:t>таблицы </a:t>
            </a:r>
          </a:p>
          <a:p>
            <a:r>
              <a:rPr lang="ru-RU" smtClean="0"/>
              <a:t>	(</a:t>
            </a:r>
            <a:r>
              <a:rPr lang="ru-RU"/>
              <a:t>не реплицируются последовательности, </a:t>
            </a:r>
            <a:r>
              <a:rPr lang="ru-RU" smtClean="0"/>
              <a:t>	материализованные</a:t>
            </a:r>
            <a:endParaRPr lang="ru-RU"/>
          </a:p>
          <a:p>
            <a:r>
              <a:rPr lang="ru-RU" smtClean="0"/>
              <a:t>	представления</a:t>
            </a:r>
            <a:r>
              <a:rPr lang="ru-RU"/>
              <a:t>, секционированные таблицы)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mtClean="0"/>
              <a:t>Подписку </a:t>
            </a:r>
            <a:r>
              <a:rPr lang="ru-RU"/>
              <a:t>можно создать только на основном </a:t>
            </a:r>
            <a:r>
              <a:rPr lang="ru-RU" smtClean="0"/>
              <a:t>сервере не </a:t>
            </a:r>
            <a:r>
              <a:rPr lang="ru-RU"/>
              <a:t>работает на физических репликах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mtClean="0"/>
              <a:t>Циклы </a:t>
            </a:r>
            <a:r>
              <a:rPr lang="ru-RU"/>
              <a:t>в репликации не </a:t>
            </a:r>
            <a:r>
              <a:rPr lang="ru-RU" smtClean="0"/>
              <a:t>обрабатываются - нельзя </a:t>
            </a:r>
            <a:r>
              <a:rPr lang="ru-RU"/>
              <a:t>реплицировать одну и ту же </a:t>
            </a:r>
            <a:r>
              <a:rPr lang="ru-RU" smtClean="0"/>
              <a:t>таблицу с </a:t>
            </a:r>
            <a:r>
              <a:rPr lang="ru-RU"/>
              <a:t>одного сервера на другой и обратно</a:t>
            </a:r>
          </a:p>
        </p:txBody>
      </p:sp>
    </p:spTree>
    <p:extLst>
      <p:ext uri="{BB962C8B-B14F-4D97-AF65-F5344CB8AC3E}">
        <p14:creationId xmlns:p14="http://schemas.microsoft.com/office/powerpoint/2010/main" val="5126577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647353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Логическая репликации. Схема работы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90341"/>
            <a:ext cx="8556451" cy="4734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05379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647353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Логическая репликации. Схема работы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484784"/>
            <a:ext cx="799288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/>
              <a:t>Переупорядочивающий буфер</a:t>
            </a:r>
          </a:p>
          <a:p>
            <a:r>
              <a:rPr lang="ru-RU"/>
              <a:t>wal sender читает журнальные записи и накапливает их в буфере,</a:t>
            </a:r>
          </a:p>
          <a:p>
            <a:r>
              <a:rPr lang="ru-RU"/>
              <a:t>раскладывая по транзакциям</a:t>
            </a:r>
          </a:p>
          <a:p>
            <a:r>
              <a:rPr lang="ru-RU"/>
              <a:t>буфер в локальной памяти; при необходимости сбрасывается на диск</a:t>
            </a:r>
          </a:p>
          <a:p>
            <a:endParaRPr lang="ru-RU" b="1" smtClean="0"/>
          </a:p>
          <a:p>
            <a:r>
              <a:rPr lang="ru-RU" b="1" smtClean="0"/>
              <a:t>Модуль </a:t>
            </a:r>
            <a:r>
              <a:rPr lang="ru-RU" b="1"/>
              <a:t>вывода</a:t>
            </a:r>
          </a:p>
          <a:p>
            <a:r>
              <a:rPr lang="ru-RU"/>
              <a:t>получает накопленные записи при фиксации транзакции</a:t>
            </a:r>
          </a:p>
          <a:p>
            <a:r>
              <a:rPr lang="ru-RU"/>
              <a:t>декодирует записи, формируя сообщения об операциях</a:t>
            </a:r>
          </a:p>
          <a:p>
            <a:r>
              <a:rPr lang="ru-RU"/>
              <a:t>над табличными строками в платформо-независимом формате</a:t>
            </a:r>
          </a:p>
          <a:p>
            <a:r>
              <a:rPr lang="ru-RU"/>
              <a:t>фильтрует сообщения, на которые подписан получатель</a:t>
            </a:r>
          </a:p>
          <a:p>
            <a:endParaRPr lang="ru-RU" b="1" smtClean="0"/>
          </a:p>
          <a:p>
            <a:r>
              <a:rPr lang="ru-RU" b="1" smtClean="0"/>
              <a:t>Слот </a:t>
            </a:r>
            <a:r>
              <a:rPr lang="ru-RU" b="1"/>
              <a:t>логической репликации</a:t>
            </a:r>
          </a:p>
          <a:p>
            <a:r>
              <a:rPr lang="ru-RU"/>
              <a:t>гарантирует, что подписчик не пропустит изменения</a:t>
            </a:r>
          </a:p>
        </p:txBody>
      </p:sp>
    </p:spTree>
    <p:extLst>
      <p:ext uri="{BB962C8B-B14F-4D97-AF65-F5344CB8AC3E}">
        <p14:creationId xmlns:p14="http://schemas.microsoft.com/office/powerpoint/2010/main" val="23360347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Логическая репликация. Конфликты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sp>
        <p:nvSpPr>
          <p:cNvPr id="2" name="Прямоугольник 1"/>
          <p:cNvSpPr/>
          <p:nvPr/>
        </p:nvSpPr>
        <p:spPr>
          <a:xfrm>
            <a:off x="445084" y="1556792"/>
            <a:ext cx="81369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/>
              <a:t>Режимы идентификации для изменения и удаления</a:t>
            </a:r>
          </a:p>
          <a:p>
            <a:r>
              <a:rPr lang="en-US"/>
              <a:t>ALTER TABLE ... REPLICA IDENTITY ...</a:t>
            </a:r>
          </a:p>
          <a:p>
            <a:r>
              <a:rPr lang="ru-RU"/>
              <a:t>а) столбцы первичного ключа (по умолчанию)</a:t>
            </a:r>
          </a:p>
          <a:p>
            <a:r>
              <a:rPr lang="ru-RU"/>
              <a:t>б) столбцы указанного уникального индекса с ограничением NOT NULL</a:t>
            </a:r>
          </a:p>
          <a:p>
            <a:r>
              <a:rPr lang="ru-RU"/>
              <a:t>в) все столбцы</a:t>
            </a:r>
          </a:p>
          <a:p>
            <a:r>
              <a:rPr lang="ru-RU"/>
              <a:t>г) без идентификации (по умолчанию для системного каталога)</a:t>
            </a:r>
          </a:p>
          <a:p>
            <a:endParaRPr lang="ru-RU" smtClean="0"/>
          </a:p>
          <a:p>
            <a:r>
              <a:rPr lang="ru-RU" b="1" smtClean="0"/>
              <a:t>Конфликты</a:t>
            </a:r>
            <a:r>
              <a:rPr lang="ru-RU" smtClean="0"/>
              <a:t> </a:t>
            </a:r>
            <a:r>
              <a:rPr lang="ru-RU"/>
              <a:t>— нарушение ограничений целостности</a:t>
            </a:r>
          </a:p>
          <a:p>
            <a:r>
              <a:rPr lang="ru-RU"/>
              <a:t>репликация приостанавливается до устранения </a:t>
            </a:r>
            <a:r>
              <a:rPr lang="ru-RU" smtClean="0"/>
              <a:t>конфликта</a:t>
            </a:r>
            <a:endParaRPr lang="ru-RU"/>
          </a:p>
          <a:p>
            <a:r>
              <a:rPr lang="ru-RU"/>
              <a:t>требуется вручную исправить данные на </a:t>
            </a:r>
            <a:r>
              <a:rPr lang="ru-RU" smtClean="0"/>
              <a:t>подписчике.</a:t>
            </a:r>
          </a:p>
          <a:p>
            <a:r>
              <a:rPr lang="ru-RU" smtClean="0"/>
              <a:t>Запись о конфликте - в журнале сервера-подписчика.</a:t>
            </a:r>
          </a:p>
          <a:p>
            <a:r>
              <a:rPr lang="ru-RU" smtClean="0"/>
              <a:t>Пропустить </a:t>
            </a:r>
            <a:r>
              <a:rPr lang="ru-RU"/>
              <a:t>транзакцию можно, вызвав </a:t>
            </a:r>
            <a:r>
              <a:rPr lang="ru-RU" smtClean="0"/>
              <a:t>функцию</a:t>
            </a:r>
            <a:r>
              <a:rPr lang="ru-RU"/>
              <a:t> </a:t>
            </a:r>
            <a:r>
              <a:rPr lang="en-US" u="sng">
                <a:hlinkClick r:id="rId2"/>
              </a:rPr>
              <a:t>pg_replication_origin_advance()</a:t>
            </a:r>
            <a:r>
              <a:rPr lang="ru-RU" smtClean="0"/>
              <a:t> </a:t>
            </a:r>
          </a:p>
          <a:p>
            <a:r>
              <a:rPr lang="ru-RU"/>
              <a:t>Текущие позиции источников можно увидеть в системном представлении </a:t>
            </a:r>
            <a:r>
              <a:rPr lang="ru-RU" u="sng">
                <a:hlinkClick r:id="rId3" tooltip="51.80. pg_replication_origin_status"/>
              </a:rPr>
              <a:t>pg_replication_origin_status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0276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27336" y="188640"/>
            <a:ext cx="7772400" cy="648072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Логическая репликация. Использование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7583760" cy="562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6427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27336" y="188640"/>
            <a:ext cx="7772400" cy="648072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Логическая репликация. Использование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97047"/>
            <a:ext cx="7272460" cy="5576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5256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27336" y="188640"/>
            <a:ext cx="7772400" cy="648072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Логическая репликация. Использование. Обновление сервера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52736"/>
            <a:ext cx="6602884" cy="5540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6673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27336" y="188640"/>
            <a:ext cx="7772400" cy="648072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Логическая репликация. Использование. Обновление сервера. Этап 2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11873"/>
            <a:ext cx="8201546" cy="5605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37339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27336" y="188640"/>
            <a:ext cx="7772400" cy="648072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Логическая репликация. Использование. Обновление сервера. Этап 3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1314450"/>
            <a:ext cx="8524875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47962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27336" y="188640"/>
            <a:ext cx="7772400" cy="648072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Логическая репликация. Будущее. </a:t>
            </a:r>
            <a:r>
              <a:rPr lang="en-US" altLang="ru-RU" sz="2800" smtClean="0"/>
              <a:t>Master-Master</a:t>
            </a:r>
            <a:endParaRPr lang="ru-RU" altLang="ru-RU" sz="28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56792"/>
            <a:ext cx="9073746" cy="3846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1626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Физическая репликация. Использование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988840"/>
            <a:ext cx="720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/>
              <a:t>Горячий резерв для высокой доступности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/>
              <a:t>Балансировка </a:t>
            </a:r>
            <a:r>
              <a:rPr lang="en-US" sz="2400"/>
              <a:t>OLTP-</a:t>
            </a:r>
            <a:r>
              <a:rPr lang="ru-RU" sz="2400"/>
              <a:t>нагрузки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/>
              <a:t>Реплика для отчетов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/>
              <a:t>Несколько реплик и каскадная репликация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/>
              <a:t>Отложенная репликация</a:t>
            </a:r>
          </a:p>
        </p:txBody>
      </p:sp>
    </p:spTree>
    <p:extLst>
      <p:ext uri="{BB962C8B-B14F-4D97-AF65-F5344CB8AC3E}">
        <p14:creationId xmlns:p14="http://schemas.microsoft.com/office/powerpoint/2010/main" val="2808092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800" b="1" smtClean="0"/>
              <a:t>Физическая репликация. Потоковая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8" y="1409700"/>
            <a:ext cx="804862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099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800" b="1" smtClean="0"/>
              <a:t>Физическая репликация. Репликация с архивом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296876" cy="48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154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855563"/>
          </a:xfrm>
        </p:spPr>
        <p:txBody>
          <a:bodyPr/>
          <a:lstStyle/>
          <a:p>
            <a:pPr eaLnBrk="1" hangingPunct="1"/>
            <a:r>
              <a:rPr lang="ru-RU" altLang="ru-RU" b="1"/>
              <a:t>Репликация с архивом</a:t>
            </a:r>
            <a:endParaRPr lang="ru-RU" altLang="ru-RU" b="1" smtClean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95536" y="1011430"/>
            <a:ext cx="8353425" cy="5585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000"/>
              <a:t>Если реплика по каким-то причинам не сможет получить очередную</a:t>
            </a:r>
          </a:p>
          <a:p>
            <a:r>
              <a:rPr lang="ru-RU" sz="2000"/>
              <a:t>журнальную запись по протоколу репликации (например, из-за обрыва</a:t>
            </a:r>
          </a:p>
          <a:p>
            <a:r>
              <a:rPr lang="ru-RU" sz="2000"/>
              <a:t>связи), она попробует прочитать ее из архива с помощью команды</a:t>
            </a:r>
          </a:p>
          <a:p>
            <a:r>
              <a:rPr lang="ru-RU" sz="2000" i="1"/>
              <a:t>restore_command </a:t>
            </a:r>
            <a:r>
              <a:rPr lang="ru-RU" sz="2000"/>
              <a:t>из файла recovery.conf. При восстановлении связи</a:t>
            </a:r>
          </a:p>
          <a:p>
            <a:r>
              <a:rPr lang="ru-RU" sz="2000"/>
              <a:t>реплика снова автоматически переключится на использование</a:t>
            </a:r>
          </a:p>
          <a:p>
            <a:r>
              <a:rPr lang="ru-RU" sz="2000"/>
              <a:t>потоковой репликации.</a:t>
            </a:r>
          </a:p>
          <a:p>
            <a:endParaRPr lang="ru-RU" sz="2000" smtClean="0"/>
          </a:p>
          <a:p>
            <a:r>
              <a:rPr lang="ru-RU" sz="2000" smtClean="0"/>
              <a:t>Репликация </a:t>
            </a:r>
            <a:r>
              <a:rPr lang="ru-RU" sz="2000"/>
              <a:t>может работать и с одним только </a:t>
            </a:r>
            <a:r>
              <a:rPr lang="ru-RU" sz="2000" smtClean="0"/>
              <a:t>архивом, </a:t>
            </a:r>
            <a:r>
              <a:rPr lang="ru-RU" sz="2000"/>
              <a:t>в этом случае</a:t>
            </a:r>
            <a:r>
              <a:rPr lang="ru-RU" sz="2000" smtClean="0"/>
              <a:t>:</a:t>
            </a:r>
          </a:p>
          <a:p>
            <a:endParaRPr lang="ru-RU" sz="2000"/>
          </a:p>
          <a:p>
            <a:r>
              <a:rPr lang="ru-RU" sz="2000"/>
              <a:t>- реплика вынужденно отстает от мастера на время заполнения</a:t>
            </a:r>
          </a:p>
          <a:p>
            <a:r>
              <a:rPr lang="ru-RU" sz="2000"/>
              <a:t>сегмента;</a:t>
            </a:r>
          </a:p>
          <a:p>
            <a:r>
              <a:rPr lang="ru-RU" sz="2000"/>
              <a:t>- мастер ничего не знает о существовании реплики, что в некоторых</a:t>
            </a:r>
          </a:p>
          <a:p>
            <a:r>
              <a:rPr lang="ru-RU" sz="2000"/>
              <a:t>случаях может привести к проблемам.</a:t>
            </a:r>
            <a:r>
              <a:rPr lang="ru-RU" altLang="ru-RU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87156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229600" cy="576064"/>
          </a:xfrm>
        </p:spPr>
        <p:txBody>
          <a:bodyPr/>
          <a:lstStyle/>
          <a:p>
            <a:pPr eaLnBrk="1" hangingPunct="1"/>
            <a:r>
              <a:rPr lang="ru-RU" sz="2800" b="1" smtClean="0"/>
              <a:t>Физическая репликация. Использование </a:t>
            </a:r>
            <a:r>
              <a:rPr lang="ru-RU" sz="2800" b="1"/>
              <a:t>реплики</a:t>
            </a:r>
            <a:endParaRPr lang="ru-RU" altLang="ru-RU" sz="2800" b="1" smtClean="0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539750" y="1196752"/>
            <a:ext cx="8353425" cy="5111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000" b="1"/>
              <a:t>Допускаются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/>
              <a:t>запросы на чтение данных (select, copy to, курсоры)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/>
              <a:t>установка параметров сервера (set, reset)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/>
              <a:t>управление транзакциями (begin, commit, rollback...)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/>
              <a:t>создание резервной копии (</a:t>
            </a:r>
            <a:r>
              <a:rPr lang="en-US" sz="2000"/>
              <a:t>pg_basebackup)</a:t>
            </a:r>
          </a:p>
          <a:p>
            <a:endParaRPr lang="ru-RU" sz="2000" b="1" smtClean="0"/>
          </a:p>
          <a:p>
            <a:r>
              <a:rPr lang="ru-RU" sz="2000" b="1" smtClean="0"/>
              <a:t>Не </a:t>
            </a:r>
            <a:r>
              <a:rPr lang="ru-RU" sz="2000" b="1"/>
              <a:t>допускаются</a:t>
            </a:r>
          </a:p>
          <a:p>
            <a:endParaRPr lang="ru-RU" sz="200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smtClean="0"/>
              <a:t>любые </a:t>
            </a:r>
            <a:r>
              <a:rPr lang="ru-RU" sz="2000"/>
              <a:t>изменения (</a:t>
            </a:r>
            <a:r>
              <a:rPr lang="en-US" sz="2000"/>
              <a:t>insert, update, delete, truncate, nextval...)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/>
              <a:t>блокировки, предполагающие изменение (select for update...)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/>
              <a:t>команды DDL (create, drop...), в том числе создание временных таблиц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/>
              <a:t>команды сопровождения (vacuum, analyze, reindex...)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/>
              <a:t>управление доступом (</a:t>
            </a:r>
            <a:r>
              <a:rPr lang="en-US" sz="2000"/>
              <a:t>grant, revoke...)</a:t>
            </a:r>
            <a:endParaRPr lang="ru-RU" altLang="ru-RU" sz="2000"/>
          </a:p>
        </p:txBody>
      </p:sp>
    </p:spTree>
    <p:extLst>
      <p:ext uri="{BB962C8B-B14F-4D97-AF65-F5344CB8AC3E}">
        <p14:creationId xmlns:p14="http://schemas.microsoft.com/office/powerpoint/2010/main" val="275060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229600" cy="576064"/>
          </a:xfrm>
        </p:spPr>
        <p:txBody>
          <a:bodyPr/>
          <a:lstStyle/>
          <a:p>
            <a:pPr eaLnBrk="1" hangingPunct="1"/>
            <a:r>
              <a:rPr lang="ru-RU" sz="2800" b="1" smtClean="0"/>
              <a:t>Физическая репликация. Ограничения</a:t>
            </a:r>
            <a:endParaRPr lang="ru-RU" altLang="ru-RU" sz="2800" b="1" smtClean="0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539750" y="1196752"/>
            <a:ext cx="8353425" cy="5111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000" b="1" smtClean="0"/>
              <a:t>Изоляция </a:t>
            </a:r>
            <a:r>
              <a:rPr lang="ru-RU" sz="2000" b="1"/>
              <a:t>и многоверсионность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/>
              <a:t>большое число точек сохранения задерживает выполнение запросов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/>
              <a:t>не поддерживается уровень изоляции serializable</a:t>
            </a:r>
          </a:p>
          <a:p>
            <a:r>
              <a:rPr lang="ru-RU" sz="2000" b="1"/>
              <a:t>Триггеры и блокировки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/>
              <a:t>триггеры и пользовательские блокировки </a:t>
            </a:r>
            <a:r>
              <a:rPr lang="ru-RU" sz="2000" smtClean="0"/>
              <a:t>не </a:t>
            </a:r>
            <a:r>
              <a:rPr lang="ru-RU" sz="2000"/>
              <a:t>работают</a:t>
            </a:r>
          </a:p>
          <a:p>
            <a:r>
              <a:rPr lang="ru-RU" sz="2000" b="1"/>
              <a:t>Резервное копирование с реплики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/>
              <a:t>параметр </a:t>
            </a:r>
            <a:r>
              <a:rPr lang="ru-RU" sz="2000" i="1"/>
              <a:t>full_page_writes </a:t>
            </a:r>
            <a:r>
              <a:rPr lang="ru-RU" sz="2000"/>
              <a:t>должен быть заранее включен на мастере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/>
              <a:t>задержки из-за ожидания контрольной точки и переключения сегментов</a:t>
            </a:r>
          </a:p>
          <a:p>
            <a:r>
              <a:rPr lang="ru-RU" sz="2000" b="1"/>
              <a:t>Изменение табличных пространств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/>
              <a:t>каталоги на реплике нужно создавать заранее, так как прав </a:t>
            </a:r>
            <a:r>
              <a:rPr lang="ru-RU" sz="2000" smtClean="0"/>
              <a:t>пользователя ОС </a:t>
            </a:r>
            <a:r>
              <a:rPr lang="ru-RU" sz="2000"/>
              <a:t>postgres может не хватить</a:t>
            </a:r>
            <a:endParaRPr lang="ru-RU" altLang="ru-RU" sz="2000"/>
          </a:p>
        </p:txBody>
      </p:sp>
    </p:spTree>
    <p:extLst>
      <p:ext uri="{BB962C8B-B14F-4D97-AF65-F5344CB8AC3E}">
        <p14:creationId xmlns:p14="http://schemas.microsoft.com/office/powerpoint/2010/main" val="370104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2164</TotalTime>
  <Words>1141</Words>
  <Application>Microsoft Office PowerPoint</Application>
  <PresentationFormat>Экран (4:3)</PresentationFormat>
  <Paragraphs>292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2" baseType="lpstr">
      <vt:lpstr>Arial</vt:lpstr>
      <vt:lpstr>Calibri</vt:lpstr>
      <vt:lpstr>Оформление по умолчанию</vt:lpstr>
      <vt:lpstr>Администрирование информационных систем</vt:lpstr>
      <vt:lpstr>Задачи репликации</vt:lpstr>
      <vt:lpstr>Физическая репликация</vt:lpstr>
      <vt:lpstr>Физическая репликация. Использование</vt:lpstr>
      <vt:lpstr>Физическая репликация. Потоковая</vt:lpstr>
      <vt:lpstr>Физическая репликация. Репликация с архивом</vt:lpstr>
      <vt:lpstr>Репликация с архивом</vt:lpstr>
      <vt:lpstr>Физическая репликация. Использование реплики</vt:lpstr>
      <vt:lpstr>Физическая репликация. Ограничения</vt:lpstr>
      <vt:lpstr>Физическая репликация. Процессы</vt:lpstr>
      <vt:lpstr>Режимы репликации</vt:lpstr>
      <vt:lpstr>Синхронная репликация. </vt:lpstr>
      <vt:lpstr>Горячий резерв для обеспечения высокой доступности </vt:lpstr>
      <vt:lpstr>Балансировка запросов на чтение в ИС OLTP</vt:lpstr>
      <vt:lpstr>Реплика для отчетов</vt:lpstr>
      <vt:lpstr>Параметры</vt:lpstr>
      <vt:lpstr>Несколько реплик</vt:lpstr>
      <vt:lpstr>Каскадная репликация</vt:lpstr>
      <vt:lpstr>Средства мониторинга репликации</vt:lpstr>
      <vt:lpstr>Переключение на реплику</vt:lpstr>
      <vt:lpstr>Переключение на реплику. Действия на реплике</vt:lpstr>
      <vt:lpstr>Переключение, при использовании архива</vt:lpstr>
      <vt:lpstr>Переключение, при использовании архива</vt:lpstr>
      <vt:lpstr>Возврат мастера</vt:lpstr>
      <vt:lpstr>Возврат мастера</vt:lpstr>
      <vt:lpstr>Возврат мастера</vt:lpstr>
      <vt:lpstr>Возврат мастера. PG_REWIND</vt:lpstr>
      <vt:lpstr>Логическая репликация</vt:lpstr>
      <vt:lpstr>Модель логической репликации</vt:lpstr>
      <vt:lpstr>Ограничения логической репликации</vt:lpstr>
      <vt:lpstr>Логическая репликации. Схема работы</vt:lpstr>
      <vt:lpstr>Логическая репликации. Схема работы</vt:lpstr>
      <vt:lpstr>Логическая репликация. Конфликты</vt:lpstr>
      <vt:lpstr>Логическая репликация. Использование</vt:lpstr>
      <vt:lpstr>Логическая репликация. Использование</vt:lpstr>
      <vt:lpstr>Логическая репликация. Использование. Обновление сервера</vt:lpstr>
      <vt:lpstr>Логическая репликация. Использование. Обновление сервера. Этап 2</vt:lpstr>
      <vt:lpstr>Логическая репликация. Использование. Обновление сервера. Этап 3</vt:lpstr>
      <vt:lpstr>Логическая репликация. Будущее. Master-Master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Администрирование информационных систем</dc:title>
  <dc:creator>Oleg</dc:creator>
  <cp:lastModifiedBy>Аврунев Олег Евгеньевич</cp:lastModifiedBy>
  <cp:revision>154</cp:revision>
  <dcterms:created xsi:type="dcterms:W3CDTF">2012-02-07T01:44:41Z</dcterms:created>
  <dcterms:modified xsi:type="dcterms:W3CDTF">2021-03-19T06:57:48Z</dcterms:modified>
</cp:coreProperties>
</file>