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81" r:id="rId3"/>
    <p:sldId id="335" r:id="rId4"/>
    <p:sldId id="329" r:id="rId5"/>
    <p:sldId id="323" r:id="rId6"/>
    <p:sldId id="324" r:id="rId7"/>
    <p:sldId id="325" r:id="rId8"/>
    <p:sldId id="328" r:id="rId9"/>
    <p:sldId id="327" r:id="rId10"/>
    <p:sldId id="330" r:id="rId11"/>
    <p:sldId id="331" r:id="rId12"/>
    <p:sldId id="332" r:id="rId13"/>
    <p:sldId id="333" r:id="rId14"/>
    <p:sldId id="322" r:id="rId15"/>
    <p:sldId id="287" r:id="rId16"/>
    <p:sldId id="318" r:id="rId17"/>
    <p:sldId id="313" r:id="rId18"/>
    <p:sldId id="319" r:id="rId19"/>
    <p:sldId id="314" r:id="rId20"/>
    <p:sldId id="317" r:id="rId21"/>
    <p:sldId id="321" r:id="rId22"/>
    <p:sldId id="334" r:id="rId23"/>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9" d="100"/>
          <a:sy n="109" d="100"/>
        </p:scale>
        <p:origin x="738"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4DF4F31E-34F7-4D48-A94F-ADDADED80A13}"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6187AC78-B0CF-43E1-A052-B5449B39C858}"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3D0CF69D-14C5-461A-8A18-5AD6C80DA253}"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600200"/>
            <a:ext cx="8229600" cy="4525963"/>
          </a:xfrm>
        </p:spPr>
        <p:txBody>
          <a:bodyPr/>
          <a:lstStyle/>
          <a:p>
            <a:pPr lvl="0"/>
            <a:endParaRPr lang="ru-RU"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21FE62DB-528F-46FE-B4A0-CC83F3DAFFAB}"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B49A6E90-B13F-40A1-A151-CBE34EE816B7}"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C3E2D74F-A29D-44CF-9D6E-5E3D08F65E1C}"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B24FF68F-0AA1-4E59-AA37-F69B7D499938}"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1985AFBF-C46D-4A91-A7B3-1E0BE70A61F5}"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FE30746A-8DE7-4E63-8947-BA22616A832F}"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25D85092-16EE-47DF-B217-E5FA168FD4CE}"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F249C196-7537-497A-9A9D-8AC6A5D9A67D}"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8FDBA218-9F84-4563-B3AC-3FB20A8C9B13}"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D52A894B-A423-47AD-A04C-6B786A26233B}"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postgrespro.ru/docs/postgrespro/11/ssl-tcp" TargetMode="Externa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hyperlink" Target="http://bdu.fstec.ru/ubi/threat" TargetMode="Externa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hyperlink" Target="https://fstec.ru/tekhnicheskaya-zashchita-informatsii/dokumenty-po-sertifikatsii/153-sistema-sertifikatsii" TargetMode="External"/><Relationship Id="rId2" Type="http://schemas.openxmlformats.org/officeDocument/2006/relationships/slideLayout" Target="../slideLayouts/slideLayout12.xml"/><Relationship Id="rId1" Type="http://schemas.openxmlformats.org/officeDocument/2006/relationships/themeOverride" Target="../theme/themeOverride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tools.ietf.org/html/rfc5280" TargetMode="Externa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hyperlink" Target="http://base.garant.ru/70133464/53f89421bbdaf741eb2d1ecc4ddb4c33/#block_1000" TargetMode="Externa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hyperlink" Target="https://www.alvestrand.no/objectid/top.html" TargetMode="Externa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4213" y="549275"/>
            <a:ext cx="7772400" cy="1470025"/>
          </a:xfrm>
        </p:spPr>
        <p:txBody>
          <a:bodyPr/>
          <a:lstStyle/>
          <a:p>
            <a:pPr eaLnBrk="1" hangingPunct="1"/>
            <a:r>
              <a:rPr lang="ru-RU" altLang="ru-RU" smtClean="0"/>
              <a:t>Администрирование информационных систем</a:t>
            </a:r>
          </a:p>
        </p:txBody>
      </p:sp>
      <p:sp>
        <p:nvSpPr>
          <p:cNvPr id="2051" name="Rectangle 3"/>
          <p:cNvSpPr>
            <a:spLocks noGrp="1" noChangeArrowheads="1"/>
          </p:cNvSpPr>
          <p:nvPr>
            <p:ph type="subTitle" idx="1"/>
          </p:nvPr>
        </p:nvSpPr>
        <p:spPr>
          <a:xfrm>
            <a:off x="1403350" y="2205038"/>
            <a:ext cx="6985000" cy="3744912"/>
          </a:xfrm>
        </p:spPr>
        <p:txBody>
          <a:bodyPr/>
          <a:lstStyle/>
          <a:p>
            <a:pPr eaLnBrk="1" hangingPunct="1"/>
            <a:r>
              <a:rPr lang="ru-RU" altLang="ru-RU" smtClean="0"/>
              <a:t>Лекция </a:t>
            </a:r>
            <a:r>
              <a:rPr lang="en-US" altLang="ru-RU" smtClean="0"/>
              <a:t>6</a:t>
            </a:r>
          </a:p>
          <a:p>
            <a:pPr eaLnBrk="1" hangingPunct="1"/>
            <a:endParaRPr lang="en-US" altLang="ru-RU" smtClean="0"/>
          </a:p>
          <a:p>
            <a:pPr algn="l" eaLnBrk="1" hangingPunct="1"/>
            <a:r>
              <a:rPr lang="ru-RU" altLang="ru-RU" sz="2400" smtClean="0"/>
              <a:t>Сертификаты </a:t>
            </a:r>
            <a:r>
              <a:rPr lang="en-US" altLang="ru-RU" sz="2400" smtClean="0"/>
              <a:t>X.509</a:t>
            </a:r>
          </a:p>
          <a:p>
            <a:pPr algn="l" eaLnBrk="1" hangingPunct="1"/>
            <a:endParaRPr lang="ru-RU" altLang="ru-RU" sz="2400" smtClean="0"/>
          </a:p>
          <a:p>
            <a:pPr algn="l" eaLnBrk="1" hangingPunct="1"/>
            <a:r>
              <a:rPr lang="ru-RU" altLang="ru-RU" sz="2400" smtClean="0"/>
              <a:t>Защита информации в ИСПДН</a:t>
            </a:r>
            <a:endParaRPr lang="en-US" altLang="ru-RU" sz="2400" smtClean="0"/>
          </a:p>
          <a:p>
            <a:pPr algn="l" eaLnBrk="1" hangingPunct="1">
              <a:buFontTx/>
              <a:buChar char="•"/>
            </a:pPr>
            <a:endParaRPr lang="ru-RU" altLang="ru-RU" sz="240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19236" y="260648"/>
            <a:ext cx="8229600" cy="576064"/>
          </a:xfrm>
        </p:spPr>
        <p:txBody>
          <a:bodyPr/>
          <a:lstStyle/>
          <a:p>
            <a:pPr eaLnBrk="1" hangingPunct="1"/>
            <a:r>
              <a:rPr lang="ru-RU" altLang="ru-RU" b="1" smtClean="0"/>
              <a:t>Сертификаты </a:t>
            </a:r>
            <a:r>
              <a:rPr lang="en-US" altLang="ru-RU" b="1" smtClean="0"/>
              <a:t>X.509</a:t>
            </a:r>
            <a:r>
              <a:rPr lang="ru-RU" altLang="ru-RU" b="1" smtClean="0"/>
              <a:t>. </a:t>
            </a:r>
            <a:endParaRPr lang="ru-RU" altLang="ru-RU" sz="2400" b="1" smtClean="0"/>
          </a:p>
        </p:txBody>
      </p:sp>
      <p:sp>
        <p:nvSpPr>
          <p:cNvPr id="3075" name="Rectangle 3"/>
          <p:cNvSpPr>
            <a:spLocks noChangeArrowheads="1"/>
          </p:cNvSpPr>
          <p:nvPr/>
        </p:nvSpPr>
        <p:spPr bwMode="auto">
          <a:xfrm>
            <a:off x="539750" y="1916113"/>
            <a:ext cx="8353425" cy="4392612"/>
          </a:xfrm>
          <a:prstGeom prst="rect">
            <a:avLst/>
          </a:prstGeom>
          <a:noFill/>
          <a:ln w="9525">
            <a:noFill/>
            <a:miter lim="800000"/>
            <a:headEnd/>
            <a:tailEnd/>
          </a:ln>
        </p:spPr>
        <p:txBody>
          <a:bodyPr/>
          <a:lstStyle/>
          <a:p>
            <a:pPr marL="609600" indent="-609600">
              <a:spcBef>
                <a:spcPct val="20000"/>
              </a:spcBef>
            </a:pPr>
            <a:endParaRPr lang="ru-RU" altLang="ru-RU" sz="3200"/>
          </a:p>
        </p:txBody>
      </p:sp>
      <p:sp>
        <p:nvSpPr>
          <p:cNvPr id="4" name="Rectangle 3"/>
          <p:cNvSpPr txBox="1">
            <a:spLocks noChangeArrowheads="1"/>
          </p:cNvSpPr>
          <p:nvPr/>
        </p:nvSpPr>
        <p:spPr bwMode="auto">
          <a:xfrm>
            <a:off x="395536" y="1268760"/>
            <a:ext cx="8424936" cy="5256584"/>
          </a:xfrm>
          <a:prstGeom prst="rect">
            <a:avLst/>
          </a:prstGeom>
          <a:noFill/>
          <a:ln w="9525">
            <a:noFill/>
            <a:miter lim="800000"/>
            <a:headEnd/>
            <a:tailEnd/>
          </a:ln>
        </p:spPr>
        <p:txBody>
          <a:bodyPr/>
          <a:lstStyle/>
          <a:p>
            <a:r>
              <a:rPr lang="ru-RU"/>
              <a:t/>
            </a:r>
            <a:br>
              <a:rPr lang="ru-RU"/>
            </a:br>
            <a:endParaRPr lang="ru-RU" altLang="ru-RU"/>
          </a:p>
          <a:p>
            <a:pPr marL="342900" indent="-342900">
              <a:spcBef>
                <a:spcPct val="20000"/>
              </a:spcBef>
              <a:defRPr/>
            </a:pPr>
            <a:r>
              <a:rPr lang="ru-RU" altLang="ru-RU" sz="2400" kern="0" smtClean="0">
                <a:latin typeface="+mn-lt"/>
              </a:rPr>
              <a:t>Для создания подписи необходим контейнер закрытого ключа.</a:t>
            </a:r>
          </a:p>
          <a:p>
            <a:pPr marL="342900" indent="-342900">
              <a:spcBef>
                <a:spcPct val="20000"/>
              </a:spcBef>
              <a:defRPr/>
            </a:pPr>
            <a:endParaRPr lang="ru-RU" altLang="ru-RU" sz="2400" kern="0">
              <a:latin typeface="+mn-lt"/>
            </a:endParaRPr>
          </a:p>
          <a:p>
            <a:pPr marL="342900" indent="-342900">
              <a:spcBef>
                <a:spcPct val="20000"/>
              </a:spcBef>
              <a:defRPr/>
            </a:pPr>
            <a:r>
              <a:rPr lang="ru-RU" altLang="ru-RU" sz="2400" kern="0" smtClean="0">
                <a:latin typeface="+mn-lt"/>
              </a:rPr>
              <a:t>Защищается </a:t>
            </a:r>
            <a:r>
              <a:rPr lang="en-US" altLang="ru-RU" sz="2400" kern="0" smtClean="0">
                <a:latin typeface="+mn-lt"/>
              </a:rPr>
              <a:t>PIN-</a:t>
            </a:r>
            <a:r>
              <a:rPr lang="ru-RU" altLang="ru-RU" sz="2400" kern="0" smtClean="0">
                <a:latin typeface="+mn-lt"/>
              </a:rPr>
              <a:t>кодом</a:t>
            </a:r>
          </a:p>
          <a:p>
            <a:pPr marL="342900" indent="-342900">
              <a:spcBef>
                <a:spcPct val="20000"/>
              </a:spcBef>
              <a:defRPr/>
            </a:pPr>
            <a:endParaRPr lang="ru-RU" altLang="ru-RU" sz="2400" kern="0">
              <a:latin typeface="+mn-lt"/>
            </a:endParaRPr>
          </a:p>
          <a:p>
            <a:pPr marL="342900" indent="-342900">
              <a:spcBef>
                <a:spcPct val="20000"/>
              </a:spcBef>
              <a:defRPr/>
            </a:pPr>
            <a:r>
              <a:rPr lang="ru-RU" altLang="ru-RU" sz="2400" kern="0" smtClean="0">
                <a:latin typeface="+mn-lt"/>
              </a:rPr>
              <a:t>Два основных формата</a:t>
            </a:r>
          </a:p>
          <a:p>
            <a:pPr marL="800100" lvl="1" indent="-342900">
              <a:spcBef>
                <a:spcPct val="20000"/>
              </a:spcBef>
              <a:defRPr/>
            </a:pPr>
            <a:r>
              <a:rPr lang="ru-RU" altLang="ru-RU" sz="2400" kern="0" smtClean="0">
                <a:latin typeface="+mn-lt"/>
              </a:rPr>
              <a:t>Крипто-про</a:t>
            </a:r>
          </a:p>
          <a:p>
            <a:pPr marL="800100" lvl="1" indent="-342900">
              <a:spcBef>
                <a:spcPct val="20000"/>
              </a:spcBef>
              <a:defRPr/>
            </a:pPr>
            <a:r>
              <a:rPr lang="en-US" altLang="ru-RU" sz="2400" kern="0" smtClean="0">
                <a:latin typeface="+mn-lt"/>
              </a:rPr>
              <a:t>ViPNet</a:t>
            </a:r>
            <a:endParaRPr lang="ru-RU" altLang="ru-RU" sz="2400" kern="0" dirty="0">
              <a:latin typeface="+mn-lt"/>
            </a:endParaRPr>
          </a:p>
        </p:txBody>
      </p:sp>
    </p:spTree>
    <p:extLst>
      <p:ext uri="{BB962C8B-B14F-4D97-AF65-F5344CB8AC3E}">
        <p14:creationId xmlns:p14="http://schemas.microsoft.com/office/powerpoint/2010/main" val="26392312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19236" y="260648"/>
            <a:ext cx="8229600" cy="576064"/>
          </a:xfrm>
        </p:spPr>
        <p:txBody>
          <a:bodyPr/>
          <a:lstStyle/>
          <a:p>
            <a:pPr eaLnBrk="1" hangingPunct="1"/>
            <a:r>
              <a:rPr lang="ru-RU" altLang="ru-RU" b="1" smtClean="0"/>
              <a:t>Сертификаты </a:t>
            </a:r>
            <a:r>
              <a:rPr lang="en-US" altLang="ru-RU" b="1" smtClean="0"/>
              <a:t>X.509</a:t>
            </a:r>
            <a:br>
              <a:rPr lang="en-US" altLang="ru-RU" b="1" smtClean="0"/>
            </a:br>
            <a:r>
              <a:rPr lang="ru-RU" altLang="ru-RU" sz="2400" b="1" smtClean="0"/>
              <a:t>Список отозванных сертификатов </a:t>
            </a:r>
            <a:r>
              <a:rPr lang="en-US" altLang="ru-RU" sz="2400" b="1" smtClean="0"/>
              <a:t>CRL</a:t>
            </a:r>
            <a:r>
              <a:rPr lang="ru-RU" altLang="ru-RU" sz="2400" b="1" smtClean="0"/>
              <a:t> </a:t>
            </a:r>
          </a:p>
        </p:txBody>
      </p:sp>
      <p:sp>
        <p:nvSpPr>
          <p:cNvPr id="3075" name="Rectangle 3"/>
          <p:cNvSpPr>
            <a:spLocks noChangeArrowheads="1"/>
          </p:cNvSpPr>
          <p:nvPr/>
        </p:nvSpPr>
        <p:spPr bwMode="auto">
          <a:xfrm>
            <a:off x="539750" y="1916113"/>
            <a:ext cx="8353425" cy="4392612"/>
          </a:xfrm>
          <a:prstGeom prst="rect">
            <a:avLst/>
          </a:prstGeom>
          <a:noFill/>
          <a:ln w="9525">
            <a:noFill/>
            <a:miter lim="800000"/>
            <a:headEnd/>
            <a:tailEnd/>
          </a:ln>
        </p:spPr>
        <p:txBody>
          <a:bodyPr/>
          <a:lstStyle/>
          <a:p>
            <a:pPr marL="609600" indent="-609600">
              <a:spcBef>
                <a:spcPct val="20000"/>
              </a:spcBef>
            </a:pPr>
            <a:endParaRPr lang="ru-RU" altLang="ru-RU" sz="3200"/>
          </a:p>
        </p:txBody>
      </p:sp>
      <p:sp>
        <p:nvSpPr>
          <p:cNvPr id="4" name="Rectangle 3"/>
          <p:cNvSpPr txBox="1">
            <a:spLocks noChangeArrowheads="1"/>
          </p:cNvSpPr>
          <p:nvPr/>
        </p:nvSpPr>
        <p:spPr bwMode="auto">
          <a:xfrm>
            <a:off x="395536" y="1268760"/>
            <a:ext cx="8424936" cy="5256584"/>
          </a:xfrm>
          <a:prstGeom prst="rect">
            <a:avLst/>
          </a:prstGeom>
          <a:noFill/>
          <a:ln w="9525">
            <a:noFill/>
            <a:miter lim="800000"/>
            <a:headEnd/>
            <a:tailEnd/>
          </a:ln>
        </p:spPr>
        <p:txBody>
          <a:bodyPr/>
          <a:lstStyle/>
          <a:p>
            <a:r>
              <a:rPr lang="ru-RU" smtClean="0"/>
              <a:t>Удостоверяющий </a:t>
            </a:r>
            <a:r>
              <a:rPr lang="ru-RU"/>
              <a:t>центр периодически выдаёт список, который он публикует в хранилище. Каждый </a:t>
            </a:r>
            <a:r>
              <a:rPr lang="en-US" altLang="ru-RU" b="1"/>
              <a:t>CRL</a:t>
            </a:r>
            <a:r>
              <a:rPr lang="ru-RU" smtClean="0"/>
              <a:t> </a:t>
            </a:r>
            <a:r>
              <a:rPr lang="ru-RU"/>
              <a:t>включает поле nextUpdate, которое указывает время, когда будет выпущен следующий </a:t>
            </a:r>
            <a:r>
              <a:rPr lang="en-US" altLang="ru-RU" b="1"/>
              <a:t>CRL</a:t>
            </a:r>
            <a:r>
              <a:rPr lang="ru-RU" smtClean="0"/>
              <a:t>. </a:t>
            </a:r>
            <a:r>
              <a:rPr lang="ru-RU"/>
              <a:t>Любая проверяющая сторона, которой требуется информация о статусе сертификата и у которой ещё нет текущего </a:t>
            </a:r>
            <a:r>
              <a:rPr lang="en-US" altLang="ru-RU" b="1"/>
              <a:t>CRL</a:t>
            </a:r>
            <a:r>
              <a:rPr lang="ru-RU" smtClean="0"/>
              <a:t>, </a:t>
            </a:r>
            <a:r>
              <a:rPr lang="ru-RU"/>
              <a:t>получает текущий список из хранилища. Если сертификат, который проверяет клиент, не находится в списке, то работа продолжается в нормальном режиме и ключ считается подтверждённым сертификатом. Если же сертификат присутствует, то ключ считается недействительным и ему нельзя доверять</a:t>
            </a:r>
            <a:r>
              <a:rPr lang="ru-RU" smtClean="0"/>
              <a:t>.</a:t>
            </a:r>
            <a:endParaRPr lang="en-US" smtClean="0"/>
          </a:p>
          <a:p>
            <a:endParaRPr lang="ru-RU"/>
          </a:p>
          <a:p>
            <a:r>
              <a:rPr lang="ru-RU"/>
              <a:t>Для повышения производительности копии списка отзыва сертификатов могут распространяться на несколько хранилищ. Каждой проверяющей стороне необходим самый последний список для выполнения проверки. После того, как проверяющая сторона получит самый последний СОС, ей не нужно будет запрашивать дополнительную информацию из хранилища, пока не будет выпущен новый </a:t>
            </a:r>
            <a:r>
              <a:rPr lang="en-US" altLang="ru-RU" b="1"/>
              <a:t>CRL</a:t>
            </a:r>
            <a:r>
              <a:rPr lang="ru-RU" smtClean="0"/>
              <a:t>. </a:t>
            </a:r>
            <a:r>
              <a:rPr lang="ru-RU"/>
              <a:t>В результате в течение периода времени, в течение которого </a:t>
            </a:r>
            <a:r>
              <a:rPr lang="en-US" altLang="ru-RU" b="1"/>
              <a:t>CRL </a:t>
            </a:r>
            <a:r>
              <a:rPr lang="ru-RU" smtClean="0"/>
              <a:t>является </a:t>
            </a:r>
            <a:r>
              <a:rPr lang="ru-RU"/>
              <a:t>действительным (то есть наиболее текущим), каждая проверяющая сторона будет направлять не более одного запроса в хранилище для </a:t>
            </a:r>
            <a:r>
              <a:rPr lang="en-US" altLang="ru-RU" b="1"/>
              <a:t>CRL</a:t>
            </a:r>
            <a:r>
              <a:rPr lang="ru-RU" smtClean="0"/>
              <a:t>. </a:t>
            </a:r>
            <a:r>
              <a:rPr lang="ru-RU"/>
              <a:t>Этот запрос будет сделан в первый раз после того, как текущий </a:t>
            </a:r>
            <a:r>
              <a:rPr lang="en-US" altLang="ru-RU" b="1"/>
              <a:t>CRL</a:t>
            </a:r>
            <a:r>
              <a:rPr lang="ru-RU" smtClean="0"/>
              <a:t> </a:t>
            </a:r>
            <a:r>
              <a:rPr lang="ru-RU"/>
              <a:t>выпущен.</a:t>
            </a:r>
          </a:p>
        </p:txBody>
      </p:sp>
    </p:spTree>
    <p:extLst>
      <p:ext uri="{BB962C8B-B14F-4D97-AF65-F5344CB8AC3E}">
        <p14:creationId xmlns:p14="http://schemas.microsoft.com/office/powerpoint/2010/main" val="30556355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19236" y="260648"/>
            <a:ext cx="8229600" cy="576064"/>
          </a:xfrm>
        </p:spPr>
        <p:txBody>
          <a:bodyPr/>
          <a:lstStyle/>
          <a:p>
            <a:pPr eaLnBrk="1" hangingPunct="1"/>
            <a:r>
              <a:rPr lang="ru-RU" altLang="ru-RU" b="1" smtClean="0"/>
              <a:t>Сертификаты и </a:t>
            </a:r>
            <a:r>
              <a:rPr lang="en-US" altLang="ru-RU" b="1" smtClean="0"/>
              <a:t>PostgreSQL</a:t>
            </a:r>
            <a:br>
              <a:rPr lang="en-US" altLang="ru-RU" b="1" smtClean="0"/>
            </a:br>
            <a:endParaRPr lang="ru-RU" altLang="ru-RU" sz="2400" b="1" smtClean="0"/>
          </a:p>
        </p:txBody>
      </p:sp>
      <p:sp>
        <p:nvSpPr>
          <p:cNvPr id="3075" name="Rectangle 3"/>
          <p:cNvSpPr>
            <a:spLocks noChangeArrowheads="1"/>
          </p:cNvSpPr>
          <p:nvPr/>
        </p:nvSpPr>
        <p:spPr bwMode="auto">
          <a:xfrm>
            <a:off x="539750" y="1916113"/>
            <a:ext cx="8353425" cy="4392612"/>
          </a:xfrm>
          <a:prstGeom prst="rect">
            <a:avLst/>
          </a:prstGeom>
          <a:noFill/>
          <a:ln w="9525">
            <a:noFill/>
            <a:miter lim="800000"/>
            <a:headEnd/>
            <a:tailEnd/>
          </a:ln>
        </p:spPr>
        <p:txBody>
          <a:bodyPr/>
          <a:lstStyle/>
          <a:p>
            <a:pPr marL="609600" indent="-609600">
              <a:spcBef>
                <a:spcPct val="20000"/>
              </a:spcBef>
            </a:pPr>
            <a:endParaRPr lang="ru-RU" altLang="ru-RU" sz="3200"/>
          </a:p>
        </p:txBody>
      </p:sp>
      <p:sp>
        <p:nvSpPr>
          <p:cNvPr id="4" name="Rectangle 3"/>
          <p:cNvSpPr txBox="1">
            <a:spLocks noChangeArrowheads="1"/>
          </p:cNvSpPr>
          <p:nvPr/>
        </p:nvSpPr>
        <p:spPr bwMode="auto">
          <a:xfrm>
            <a:off x="395536" y="1268760"/>
            <a:ext cx="8424936" cy="5256584"/>
          </a:xfrm>
          <a:prstGeom prst="rect">
            <a:avLst/>
          </a:prstGeom>
          <a:noFill/>
          <a:ln w="9525">
            <a:noFill/>
            <a:miter lim="800000"/>
            <a:headEnd/>
            <a:tailEnd/>
          </a:ln>
        </p:spPr>
        <p:txBody>
          <a:bodyPr/>
          <a:lstStyle/>
          <a:p>
            <a:r>
              <a:rPr lang="en-US">
                <a:hlinkClick r:id="rId2"/>
              </a:rPr>
              <a:t>https://</a:t>
            </a:r>
            <a:r>
              <a:rPr lang="en-US" smtClean="0">
                <a:hlinkClick r:id="rId2"/>
              </a:rPr>
              <a:t>postgrespro.ru/docs/postgrespro/11/ssl-tcp</a:t>
            </a:r>
            <a:endParaRPr lang="en-US" smtClean="0"/>
          </a:p>
          <a:p>
            <a:r>
              <a:rPr lang="en-US" smtClean="0"/>
              <a:t>ssl=on</a:t>
            </a:r>
          </a:p>
          <a:p>
            <a:endParaRPr lang="en-US"/>
          </a:p>
          <a:p>
            <a:r>
              <a:rPr lang="ru-RU"/>
              <a:t>Postgres Pro читает системный файл конфигурации OpenSSL. По умолчанию этот файл называется openssl.cnf и находится в каталоге, который сообщает команда openssl version -d. </a:t>
            </a:r>
            <a:endParaRPr lang="en-US" smtClean="0"/>
          </a:p>
          <a:p>
            <a:endParaRPr lang="en-US"/>
          </a:p>
          <a:p>
            <a:endParaRPr lang="ru-RU"/>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3356992"/>
            <a:ext cx="10653910" cy="22681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757514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19236" y="260648"/>
            <a:ext cx="8229600" cy="576064"/>
          </a:xfrm>
        </p:spPr>
        <p:txBody>
          <a:bodyPr/>
          <a:lstStyle/>
          <a:p>
            <a:pPr eaLnBrk="1" hangingPunct="1"/>
            <a:r>
              <a:rPr lang="ru-RU" altLang="ru-RU" b="1" smtClean="0"/>
              <a:t>Сертификаты и </a:t>
            </a:r>
            <a:r>
              <a:rPr lang="en-US" altLang="ru-RU" b="1" smtClean="0"/>
              <a:t>PostgreSQL</a:t>
            </a:r>
            <a:br>
              <a:rPr lang="en-US" altLang="ru-RU" b="1" smtClean="0"/>
            </a:br>
            <a:endParaRPr lang="ru-RU" altLang="ru-RU" sz="2400" b="1" smtClean="0"/>
          </a:p>
        </p:txBody>
      </p:sp>
      <p:sp>
        <p:nvSpPr>
          <p:cNvPr id="3075" name="Rectangle 3"/>
          <p:cNvSpPr>
            <a:spLocks noChangeArrowheads="1"/>
          </p:cNvSpPr>
          <p:nvPr/>
        </p:nvSpPr>
        <p:spPr bwMode="auto">
          <a:xfrm>
            <a:off x="539750" y="1916113"/>
            <a:ext cx="8353425" cy="4392612"/>
          </a:xfrm>
          <a:prstGeom prst="rect">
            <a:avLst/>
          </a:prstGeom>
          <a:noFill/>
          <a:ln w="9525">
            <a:noFill/>
            <a:miter lim="800000"/>
            <a:headEnd/>
            <a:tailEnd/>
          </a:ln>
        </p:spPr>
        <p:txBody>
          <a:bodyPr/>
          <a:lstStyle/>
          <a:p>
            <a:pPr marL="609600" indent="-609600">
              <a:spcBef>
                <a:spcPct val="20000"/>
              </a:spcBef>
            </a:pPr>
            <a:endParaRPr lang="ru-RU" altLang="ru-RU" sz="3200"/>
          </a:p>
        </p:txBody>
      </p:sp>
      <p:sp>
        <p:nvSpPr>
          <p:cNvPr id="4" name="Rectangle 3"/>
          <p:cNvSpPr txBox="1">
            <a:spLocks noChangeArrowheads="1"/>
          </p:cNvSpPr>
          <p:nvPr/>
        </p:nvSpPr>
        <p:spPr bwMode="auto">
          <a:xfrm>
            <a:off x="395536" y="764704"/>
            <a:ext cx="8424936" cy="5760640"/>
          </a:xfrm>
          <a:prstGeom prst="rect">
            <a:avLst/>
          </a:prstGeom>
          <a:noFill/>
          <a:ln w="9525">
            <a:noFill/>
            <a:miter lim="800000"/>
            <a:headEnd/>
            <a:tailEnd/>
          </a:ln>
        </p:spPr>
        <p:txBody>
          <a:bodyPr/>
          <a:lstStyle/>
          <a:p>
            <a:r>
              <a:rPr lang="ru-RU" smtClean="0"/>
              <a:t>Создание запроса </a:t>
            </a:r>
            <a:r>
              <a:rPr lang="ru-RU"/>
              <a:t>на получение сертификата (CSR) и файлы открытого/закрытого ключа</a:t>
            </a:r>
          </a:p>
          <a:p>
            <a:endParaRPr lang="ru-RU" smtClean="0"/>
          </a:p>
          <a:p>
            <a:r>
              <a:rPr lang="en-US" smtClean="0"/>
              <a:t>openssl </a:t>
            </a:r>
            <a:r>
              <a:rPr lang="en-US"/>
              <a:t>req -new -nodes -text -out root.csr </a:t>
            </a:r>
            <a:r>
              <a:rPr lang="en-US" smtClean="0"/>
              <a:t> </a:t>
            </a:r>
            <a:r>
              <a:rPr lang="en-US"/>
              <a:t>-keyout root.key -subj "/CN=</a:t>
            </a:r>
            <a:r>
              <a:rPr lang="en-US" i="1"/>
              <a:t>root.yourdomain.com</a:t>
            </a:r>
            <a:r>
              <a:rPr lang="en-US"/>
              <a:t>" chmod og-rwx root.key</a:t>
            </a:r>
            <a:endParaRPr lang="ru-RU"/>
          </a:p>
          <a:p>
            <a:r>
              <a:rPr lang="en-US" smtClean="0"/>
              <a:t>chmod </a:t>
            </a:r>
            <a:r>
              <a:rPr lang="en-US"/>
              <a:t>og-rwx </a:t>
            </a:r>
            <a:r>
              <a:rPr lang="en-US" smtClean="0"/>
              <a:t>root.key</a:t>
            </a:r>
            <a:endParaRPr lang="ru-RU" smtClean="0"/>
          </a:p>
          <a:p>
            <a:endParaRPr lang="ru-RU" smtClean="0"/>
          </a:p>
          <a:p>
            <a:r>
              <a:rPr lang="ru-RU" smtClean="0"/>
              <a:t>Подписание запроса ключом:</a:t>
            </a:r>
          </a:p>
          <a:p>
            <a:endParaRPr lang="ru-RU"/>
          </a:p>
          <a:p>
            <a:r>
              <a:rPr lang="en-US"/>
              <a:t>openssl x509 -req -in root.csr -text -days 3650 </a:t>
            </a:r>
            <a:r>
              <a:rPr lang="en-US" smtClean="0"/>
              <a:t> </a:t>
            </a:r>
            <a:r>
              <a:rPr lang="en-US"/>
              <a:t>-extfile /etc/ssl/openssl.cnf -extensions v3_ca </a:t>
            </a:r>
            <a:r>
              <a:rPr lang="en-US" smtClean="0"/>
              <a:t> </a:t>
            </a:r>
            <a:r>
              <a:rPr lang="en-US"/>
              <a:t>-signkey root.key -out root.crt</a:t>
            </a:r>
            <a:endParaRPr lang="ru-RU" smtClean="0"/>
          </a:p>
          <a:p>
            <a:endParaRPr lang="en-US"/>
          </a:p>
          <a:p>
            <a:r>
              <a:rPr lang="ru-RU" smtClean="0"/>
              <a:t>Создание сертификата </a:t>
            </a:r>
            <a:r>
              <a:rPr lang="ru-RU"/>
              <a:t>сервера, </a:t>
            </a:r>
            <a:r>
              <a:rPr lang="ru-RU" smtClean="0"/>
              <a:t>подписанного </a:t>
            </a:r>
            <a:r>
              <a:rPr lang="ru-RU"/>
              <a:t>новым корневым центром сертификации</a:t>
            </a:r>
            <a:r>
              <a:rPr lang="ru-RU" smtClean="0"/>
              <a:t>:</a:t>
            </a:r>
          </a:p>
          <a:p>
            <a:endParaRPr lang="ru-RU" smtClean="0"/>
          </a:p>
          <a:p>
            <a:r>
              <a:rPr lang="en-US"/>
              <a:t>openssl req -new -nodes -text -out server.csr </a:t>
            </a:r>
            <a:r>
              <a:rPr lang="en-US" smtClean="0"/>
              <a:t> </a:t>
            </a:r>
            <a:r>
              <a:rPr lang="en-US"/>
              <a:t>-keyout server.key -subj "/CN=</a:t>
            </a:r>
            <a:r>
              <a:rPr lang="en-US" i="1"/>
              <a:t>dbhost.yourdomain.com</a:t>
            </a:r>
            <a:r>
              <a:rPr lang="en-US"/>
              <a:t>" chmod og-rwx server.key </a:t>
            </a:r>
            <a:endParaRPr lang="ru-RU" smtClean="0"/>
          </a:p>
          <a:p>
            <a:endParaRPr lang="ru-RU" smtClean="0"/>
          </a:p>
          <a:p>
            <a:r>
              <a:rPr lang="en-US" smtClean="0"/>
              <a:t>openssl </a:t>
            </a:r>
            <a:r>
              <a:rPr lang="en-US"/>
              <a:t>x509 -req -in server.csr -text -days 365 </a:t>
            </a:r>
            <a:r>
              <a:rPr lang="en-US" smtClean="0"/>
              <a:t> </a:t>
            </a:r>
            <a:r>
              <a:rPr lang="en-US"/>
              <a:t>-CA root.crt -CAkey root.key -CAcreateserial </a:t>
            </a:r>
            <a:r>
              <a:rPr lang="en-US" smtClean="0"/>
              <a:t> </a:t>
            </a:r>
            <a:r>
              <a:rPr lang="en-US"/>
              <a:t>-out server.crt</a:t>
            </a:r>
            <a:endParaRPr lang="ru-RU"/>
          </a:p>
        </p:txBody>
      </p:sp>
    </p:spTree>
    <p:extLst>
      <p:ext uri="{BB962C8B-B14F-4D97-AF65-F5344CB8AC3E}">
        <p14:creationId xmlns:p14="http://schemas.microsoft.com/office/powerpoint/2010/main" val="9949051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68313" y="549275"/>
            <a:ext cx="8229600" cy="1143000"/>
          </a:xfrm>
        </p:spPr>
        <p:txBody>
          <a:bodyPr/>
          <a:lstStyle/>
          <a:p>
            <a:pPr eaLnBrk="1" hangingPunct="1"/>
            <a:r>
              <a:rPr lang="ru-RU" altLang="ru-RU" b="1" smtClean="0"/>
              <a:t>ИСПдН. Нормативная база</a:t>
            </a:r>
          </a:p>
        </p:txBody>
      </p:sp>
      <p:sp>
        <p:nvSpPr>
          <p:cNvPr id="3075" name="Rectangle 3"/>
          <p:cNvSpPr>
            <a:spLocks noChangeArrowheads="1"/>
          </p:cNvSpPr>
          <p:nvPr/>
        </p:nvSpPr>
        <p:spPr bwMode="auto">
          <a:xfrm>
            <a:off x="539750" y="1916113"/>
            <a:ext cx="8353425" cy="4392612"/>
          </a:xfrm>
          <a:prstGeom prst="rect">
            <a:avLst/>
          </a:prstGeom>
          <a:noFill/>
          <a:ln w="9525">
            <a:noFill/>
            <a:miter lim="800000"/>
            <a:headEnd/>
            <a:tailEnd/>
          </a:ln>
        </p:spPr>
        <p:txBody>
          <a:bodyPr/>
          <a:lstStyle/>
          <a:p>
            <a:pPr marL="609600" indent="-609600">
              <a:spcBef>
                <a:spcPct val="20000"/>
              </a:spcBef>
            </a:pPr>
            <a:endParaRPr lang="ru-RU" altLang="ru-RU" sz="3200"/>
          </a:p>
        </p:txBody>
      </p:sp>
      <p:sp>
        <p:nvSpPr>
          <p:cNvPr id="4" name="Rectangle 3"/>
          <p:cNvSpPr txBox="1">
            <a:spLocks noChangeArrowheads="1"/>
          </p:cNvSpPr>
          <p:nvPr/>
        </p:nvSpPr>
        <p:spPr bwMode="auto">
          <a:xfrm>
            <a:off x="1116013" y="2205038"/>
            <a:ext cx="6985000" cy="3744912"/>
          </a:xfrm>
          <a:prstGeom prst="rect">
            <a:avLst/>
          </a:prstGeom>
          <a:noFill/>
          <a:ln w="9525">
            <a:noFill/>
            <a:miter lim="800000"/>
            <a:headEnd/>
            <a:tailEnd/>
          </a:ln>
        </p:spPr>
        <p:txBody>
          <a:bodyPr/>
          <a:lstStyle/>
          <a:p>
            <a:pPr marL="342900" indent="-342900">
              <a:spcBef>
                <a:spcPct val="20000"/>
              </a:spcBef>
              <a:defRPr/>
            </a:pPr>
            <a:r>
              <a:rPr lang="ru-RU" altLang="ru-RU" sz="2400" kern="0" dirty="0">
                <a:latin typeface="+mn-lt"/>
              </a:rPr>
              <a:t>Федеральный закон №152 «О персональных данных»</a:t>
            </a:r>
          </a:p>
          <a:p>
            <a:pPr marL="342900" indent="-342900">
              <a:spcBef>
                <a:spcPct val="20000"/>
              </a:spcBef>
              <a:defRPr/>
            </a:pPr>
            <a:endParaRPr lang="ru-RU" altLang="ru-RU" sz="2400" kern="0" dirty="0">
              <a:latin typeface="+mn-lt"/>
            </a:endParaRPr>
          </a:p>
          <a:p>
            <a:pPr marL="342900" indent="-342900">
              <a:spcBef>
                <a:spcPct val="20000"/>
              </a:spcBef>
              <a:defRPr/>
            </a:pPr>
            <a:r>
              <a:rPr lang="ru-RU" altLang="ru-RU" sz="2400" kern="0" dirty="0">
                <a:latin typeface="+mn-lt"/>
              </a:rPr>
              <a:t>Ответственность за нарушение – УК РФ, КОАП РФ, ТК РФ.</a:t>
            </a:r>
          </a:p>
          <a:p>
            <a:pPr marL="342900" indent="-342900">
              <a:spcBef>
                <a:spcPct val="20000"/>
              </a:spcBef>
              <a:defRPr/>
            </a:pPr>
            <a:endParaRPr lang="ru-RU" altLang="ru-RU" sz="2400" kern="0" dirty="0">
              <a:latin typeface="+mn-lt"/>
            </a:endParaRPr>
          </a:p>
          <a:p>
            <a:pPr marL="342900" indent="-342900">
              <a:spcBef>
                <a:spcPct val="20000"/>
              </a:spcBef>
              <a:defRPr/>
            </a:pPr>
            <a:r>
              <a:rPr lang="ru-RU" sz="2400" dirty="0"/>
              <a:t>ПП  N 1119 Об утверждении требований к защите персональных данных при их обработке в информационных системах персональных данных</a:t>
            </a:r>
            <a:endParaRPr lang="ru-RU" altLang="ru-RU" sz="2400" kern="0" dirty="0">
              <a:latin typeface="+mn-lt"/>
            </a:endParaRPr>
          </a:p>
        </p:txBody>
      </p:sp>
    </p:spTree>
    <p:extLst>
      <p:ext uri="{BB962C8B-B14F-4D97-AF65-F5344CB8AC3E}">
        <p14:creationId xmlns:p14="http://schemas.microsoft.com/office/powerpoint/2010/main" val="15454334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68313" y="549275"/>
            <a:ext cx="8229600" cy="1143000"/>
          </a:xfrm>
        </p:spPr>
        <p:txBody>
          <a:bodyPr/>
          <a:lstStyle/>
          <a:p>
            <a:pPr marL="342900" indent="-342900">
              <a:spcBef>
                <a:spcPct val="20000"/>
              </a:spcBef>
            </a:pPr>
            <a:r>
              <a:rPr lang="ru-RU" altLang="ru-RU" b="1" smtClean="0"/>
              <a:t>Классификация</a:t>
            </a:r>
            <a:endParaRPr lang="en-US" altLang="ru-RU" b="1" smtClean="0"/>
          </a:p>
        </p:txBody>
      </p:sp>
      <p:sp>
        <p:nvSpPr>
          <p:cNvPr id="4099" name="Rectangle 3"/>
          <p:cNvSpPr>
            <a:spLocks noChangeArrowheads="1"/>
          </p:cNvSpPr>
          <p:nvPr/>
        </p:nvSpPr>
        <p:spPr bwMode="auto">
          <a:xfrm>
            <a:off x="539750" y="1916113"/>
            <a:ext cx="8353425" cy="4392612"/>
          </a:xfrm>
          <a:prstGeom prst="rect">
            <a:avLst/>
          </a:prstGeom>
          <a:noFill/>
          <a:ln w="9525">
            <a:noFill/>
            <a:miter lim="800000"/>
            <a:headEnd/>
            <a:tailEnd/>
          </a:ln>
        </p:spPr>
        <p:txBody>
          <a:bodyPr/>
          <a:lstStyle/>
          <a:p>
            <a:pPr marL="609600" indent="-609600">
              <a:spcBef>
                <a:spcPct val="20000"/>
              </a:spcBef>
            </a:pPr>
            <a:endParaRPr lang="ru-RU" altLang="ru-RU" sz="3200"/>
          </a:p>
        </p:txBody>
      </p:sp>
      <p:sp>
        <p:nvSpPr>
          <p:cNvPr id="4" name="Rectangle 3"/>
          <p:cNvSpPr txBox="1">
            <a:spLocks noChangeArrowheads="1"/>
          </p:cNvSpPr>
          <p:nvPr/>
        </p:nvSpPr>
        <p:spPr bwMode="auto">
          <a:xfrm>
            <a:off x="1116013" y="2205038"/>
            <a:ext cx="6985000" cy="3744912"/>
          </a:xfrm>
          <a:prstGeom prst="rect">
            <a:avLst/>
          </a:prstGeom>
          <a:noFill/>
          <a:ln w="9525">
            <a:noFill/>
            <a:miter lim="800000"/>
            <a:headEnd/>
            <a:tailEnd/>
          </a:ln>
        </p:spPr>
        <p:txBody>
          <a:bodyPr/>
          <a:lstStyle/>
          <a:p>
            <a:pPr marL="342900" indent="-342900">
              <a:spcBef>
                <a:spcPct val="20000"/>
              </a:spcBef>
              <a:defRPr/>
            </a:pPr>
            <a:r>
              <a:rPr lang="ru-RU" altLang="ru-RU" sz="2400" kern="0" dirty="0">
                <a:latin typeface="+mn-lt"/>
              </a:rPr>
              <a:t>Категории персональных данных:</a:t>
            </a:r>
          </a:p>
          <a:p>
            <a:pPr marL="342900" indent="-342900">
              <a:spcBef>
                <a:spcPct val="20000"/>
              </a:spcBef>
              <a:buFont typeface="Arial" panose="020B0604020202020204" pitchFamily="34" charset="0"/>
              <a:buChar char="•"/>
              <a:defRPr/>
            </a:pPr>
            <a:endParaRPr lang="ru-RU" altLang="ru-RU" sz="2400" kern="0" dirty="0">
              <a:latin typeface="+mn-lt"/>
            </a:endParaRPr>
          </a:p>
          <a:p>
            <a:pPr marL="342900" indent="-342900">
              <a:spcBef>
                <a:spcPct val="20000"/>
              </a:spcBef>
              <a:buFont typeface="Arial" panose="020B0604020202020204" pitchFamily="34" charset="0"/>
              <a:buChar char="•"/>
              <a:defRPr/>
            </a:pPr>
            <a:r>
              <a:rPr lang="ru-RU" altLang="ru-RU" sz="2400" kern="0" dirty="0">
                <a:latin typeface="+mn-lt"/>
              </a:rPr>
              <a:t>Специальные</a:t>
            </a:r>
          </a:p>
          <a:p>
            <a:pPr marL="342900" indent="-342900">
              <a:spcBef>
                <a:spcPct val="20000"/>
              </a:spcBef>
              <a:buFont typeface="Arial" panose="020B0604020202020204" pitchFamily="34" charset="0"/>
              <a:buChar char="•"/>
              <a:defRPr/>
            </a:pPr>
            <a:r>
              <a:rPr lang="ru-RU" altLang="ru-RU" sz="2400" kern="0" dirty="0">
                <a:latin typeface="+mn-lt"/>
              </a:rPr>
              <a:t>Биометрические</a:t>
            </a:r>
          </a:p>
          <a:p>
            <a:pPr marL="342900" indent="-342900">
              <a:spcBef>
                <a:spcPct val="20000"/>
              </a:spcBef>
              <a:buFont typeface="Arial" panose="020B0604020202020204" pitchFamily="34" charset="0"/>
              <a:buChar char="•"/>
              <a:defRPr/>
            </a:pPr>
            <a:r>
              <a:rPr lang="ru-RU" altLang="ru-RU" sz="2400" kern="0" dirty="0">
                <a:latin typeface="+mn-lt"/>
              </a:rPr>
              <a:t>Общедоступные</a:t>
            </a:r>
          </a:p>
          <a:p>
            <a:pPr marL="342900" indent="-342900">
              <a:spcBef>
                <a:spcPct val="20000"/>
              </a:spcBef>
              <a:buFont typeface="Arial" panose="020B0604020202020204" pitchFamily="34" charset="0"/>
              <a:buChar char="•"/>
              <a:defRPr/>
            </a:pPr>
            <a:r>
              <a:rPr lang="ru-RU" altLang="ru-RU" sz="2400" kern="0" dirty="0">
                <a:latin typeface="+mn-lt"/>
              </a:rPr>
              <a:t>Иные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93713" y="115888"/>
            <a:ext cx="8229600" cy="720725"/>
          </a:xfrm>
        </p:spPr>
        <p:txBody>
          <a:bodyPr/>
          <a:lstStyle/>
          <a:p>
            <a:pPr marL="342900" indent="-342900">
              <a:spcBef>
                <a:spcPct val="20000"/>
              </a:spcBef>
            </a:pPr>
            <a:r>
              <a:rPr lang="ru-RU" altLang="ru-RU" b="1" smtClean="0"/>
              <a:t>Классификация</a:t>
            </a:r>
            <a:endParaRPr lang="en-US" altLang="ru-RU" b="1" smtClean="0"/>
          </a:p>
        </p:txBody>
      </p:sp>
      <p:sp>
        <p:nvSpPr>
          <p:cNvPr id="5123" name="Rectangle 3"/>
          <p:cNvSpPr>
            <a:spLocks noChangeArrowheads="1"/>
          </p:cNvSpPr>
          <p:nvPr/>
        </p:nvSpPr>
        <p:spPr bwMode="auto">
          <a:xfrm>
            <a:off x="539750" y="1916113"/>
            <a:ext cx="8353425" cy="4392612"/>
          </a:xfrm>
          <a:prstGeom prst="rect">
            <a:avLst/>
          </a:prstGeom>
          <a:noFill/>
          <a:ln w="9525">
            <a:noFill/>
            <a:miter lim="800000"/>
            <a:headEnd/>
            <a:tailEnd/>
          </a:ln>
        </p:spPr>
        <p:txBody>
          <a:bodyPr/>
          <a:lstStyle/>
          <a:p>
            <a:pPr marL="609600" indent="-609600">
              <a:spcBef>
                <a:spcPct val="20000"/>
              </a:spcBef>
            </a:pPr>
            <a:endParaRPr lang="ru-RU" altLang="ru-RU" sz="3200"/>
          </a:p>
        </p:txBody>
      </p:sp>
      <p:sp>
        <p:nvSpPr>
          <p:cNvPr id="4" name="Rectangle 3"/>
          <p:cNvSpPr txBox="1">
            <a:spLocks noChangeArrowheads="1"/>
          </p:cNvSpPr>
          <p:nvPr/>
        </p:nvSpPr>
        <p:spPr bwMode="auto">
          <a:xfrm>
            <a:off x="1116013" y="981075"/>
            <a:ext cx="6985000" cy="4968875"/>
          </a:xfrm>
          <a:prstGeom prst="rect">
            <a:avLst/>
          </a:prstGeom>
          <a:noFill/>
          <a:ln w="9525">
            <a:noFill/>
            <a:miter lim="800000"/>
            <a:headEnd/>
            <a:tailEnd/>
          </a:ln>
        </p:spPr>
        <p:txBody>
          <a:bodyPr/>
          <a:lstStyle/>
          <a:p>
            <a:pPr marL="342900" indent="-342900">
              <a:spcBef>
                <a:spcPct val="20000"/>
              </a:spcBef>
              <a:defRPr/>
            </a:pPr>
            <a:r>
              <a:rPr lang="ru-RU" altLang="ru-RU" sz="2000" b="1" kern="0" dirty="0">
                <a:latin typeface="+mn-lt"/>
              </a:rPr>
              <a:t>Типы угроз:</a:t>
            </a:r>
          </a:p>
          <a:p>
            <a:pPr marL="342900" indent="-342900">
              <a:spcBef>
                <a:spcPct val="20000"/>
              </a:spcBef>
              <a:buFont typeface="Arial" panose="020B0604020202020204" pitchFamily="34" charset="0"/>
              <a:buChar char="•"/>
              <a:defRPr/>
            </a:pPr>
            <a:endParaRPr lang="ru-RU" sz="2000" b="1" dirty="0"/>
          </a:p>
          <a:p>
            <a:pPr marL="457200" indent="-457200">
              <a:spcBef>
                <a:spcPct val="20000"/>
              </a:spcBef>
              <a:buFont typeface="+mj-lt"/>
              <a:buAutoNum type="arabicPeriod"/>
              <a:defRPr/>
            </a:pPr>
            <a:r>
              <a:rPr lang="ru-RU" sz="2000" b="1" dirty="0"/>
              <a:t>связанные с наличием недокументированных (недекларированных) возможностей в системном программном обеспечении</a:t>
            </a:r>
          </a:p>
          <a:p>
            <a:pPr marL="457200" indent="-457200">
              <a:spcBef>
                <a:spcPct val="20000"/>
              </a:spcBef>
              <a:buFont typeface="+mj-lt"/>
              <a:buAutoNum type="arabicPeriod"/>
              <a:defRPr/>
            </a:pPr>
            <a:endParaRPr lang="ru-RU" altLang="ru-RU" sz="2000" kern="0" dirty="0">
              <a:latin typeface="+mn-lt"/>
            </a:endParaRPr>
          </a:p>
          <a:p>
            <a:pPr marL="457200" indent="-457200">
              <a:spcBef>
                <a:spcPct val="20000"/>
              </a:spcBef>
              <a:buFont typeface="+mj-lt"/>
              <a:buAutoNum type="arabicPeriod"/>
              <a:defRPr/>
            </a:pPr>
            <a:r>
              <a:rPr lang="ru-RU" sz="2000" b="1" dirty="0"/>
              <a:t>связанные с наличием недокументированных (недекларированных) возможностей в прикладном программном обеспечении</a:t>
            </a:r>
          </a:p>
          <a:p>
            <a:pPr marL="457200" indent="-457200">
              <a:spcBef>
                <a:spcPct val="20000"/>
              </a:spcBef>
              <a:buFont typeface="+mj-lt"/>
              <a:buAutoNum type="arabicPeriod"/>
              <a:defRPr/>
            </a:pPr>
            <a:endParaRPr lang="ru-RU" sz="2000" b="1" dirty="0"/>
          </a:p>
          <a:p>
            <a:pPr marL="457200" indent="-457200">
              <a:spcBef>
                <a:spcPct val="20000"/>
              </a:spcBef>
              <a:buFont typeface="+mj-lt"/>
              <a:buAutoNum type="arabicPeriod"/>
              <a:defRPr/>
            </a:pPr>
            <a:r>
              <a:rPr lang="ru-RU" sz="2000" b="1" dirty="0"/>
              <a:t>не связанные с наличием недокументированных (недекларированных) возможностей в системном и прикладном программном обеспечении</a:t>
            </a:r>
            <a:r>
              <a:rPr lang="ru-RU" altLang="ru-RU" sz="2000" kern="0" dirty="0">
                <a:latin typeface="+mn-lt"/>
              </a:rPr>
              <a:t>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68313" y="549275"/>
            <a:ext cx="8229600" cy="1143000"/>
          </a:xfrm>
        </p:spPr>
        <p:txBody>
          <a:bodyPr/>
          <a:lstStyle/>
          <a:p>
            <a:pPr marL="342900" indent="-342900">
              <a:spcBef>
                <a:spcPct val="20000"/>
              </a:spcBef>
            </a:pPr>
            <a:r>
              <a:rPr lang="ru-RU" altLang="ru-RU" b="1" smtClean="0"/>
              <a:t>Уровни защищенности</a:t>
            </a:r>
            <a:endParaRPr lang="en-US" altLang="ru-RU" b="1" smtClean="0"/>
          </a:p>
        </p:txBody>
      </p:sp>
      <p:sp>
        <p:nvSpPr>
          <p:cNvPr id="6147" name="Rectangle 3"/>
          <p:cNvSpPr>
            <a:spLocks noChangeArrowheads="1"/>
          </p:cNvSpPr>
          <p:nvPr/>
        </p:nvSpPr>
        <p:spPr bwMode="auto">
          <a:xfrm>
            <a:off x="539750" y="1916113"/>
            <a:ext cx="8353425" cy="4392612"/>
          </a:xfrm>
          <a:prstGeom prst="rect">
            <a:avLst/>
          </a:prstGeom>
          <a:noFill/>
          <a:ln w="9525">
            <a:noFill/>
            <a:miter lim="800000"/>
            <a:headEnd/>
            <a:tailEnd/>
          </a:ln>
        </p:spPr>
        <p:txBody>
          <a:bodyPr/>
          <a:lstStyle/>
          <a:p>
            <a:pPr marL="609600" indent="-609600">
              <a:spcBef>
                <a:spcPct val="20000"/>
              </a:spcBef>
            </a:pPr>
            <a:endParaRPr lang="ru-RU" altLang="ru-RU" sz="3200"/>
          </a:p>
        </p:txBody>
      </p:sp>
      <p:sp>
        <p:nvSpPr>
          <p:cNvPr id="4" name="Rectangle 3"/>
          <p:cNvSpPr txBox="1">
            <a:spLocks noChangeArrowheads="1"/>
          </p:cNvSpPr>
          <p:nvPr/>
        </p:nvSpPr>
        <p:spPr bwMode="auto">
          <a:xfrm>
            <a:off x="1116013" y="2205038"/>
            <a:ext cx="6985000" cy="3744912"/>
          </a:xfrm>
          <a:prstGeom prst="rect">
            <a:avLst/>
          </a:prstGeom>
          <a:noFill/>
          <a:ln w="9525">
            <a:noFill/>
            <a:miter lim="800000"/>
            <a:headEnd/>
            <a:tailEnd/>
          </a:ln>
        </p:spPr>
        <p:txBody>
          <a:bodyPr/>
          <a:lstStyle/>
          <a:p>
            <a:pPr marL="342900" indent="-342900">
              <a:spcBef>
                <a:spcPct val="20000"/>
              </a:spcBef>
              <a:defRPr/>
            </a:pPr>
            <a:r>
              <a:rPr lang="ru-RU" altLang="ru-RU" sz="2400" kern="0" dirty="0">
                <a:latin typeface="+mn-lt"/>
              </a:rPr>
              <a:t>Определяются совокупностью категории персональных данных, количеством субъектов и типом актуальных угроз.</a:t>
            </a:r>
          </a:p>
          <a:p>
            <a:pPr marL="342900" indent="-342900">
              <a:spcBef>
                <a:spcPct val="20000"/>
              </a:spcBef>
              <a:defRPr/>
            </a:pPr>
            <a:endParaRPr lang="ru-RU" altLang="ru-RU" sz="2400" kern="0" dirty="0">
              <a:latin typeface="+mn-lt"/>
            </a:endParaRPr>
          </a:p>
          <a:p>
            <a:pPr marL="342900" indent="-342900">
              <a:spcBef>
                <a:spcPct val="20000"/>
              </a:spcBef>
              <a:defRPr/>
            </a:pPr>
            <a:r>
              <a:rPr lang="ru-RU" altLang="ru-RU" sz="2400" kern="0" dirty="0">
                <a:latin typeface="+mn-lt"/>
              </a:rPr>
              <a:t>4 уровня.</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68313" y="549275"/>
            <a:ext cx="8229600" cy="1143000"/>
          </a:xfrm>
        </p:spPr>
        <p:txBody>
          <a:bodyPr/>
          <a:lstStyle/>
          <a:p>
            <a:pPr marL="342900" indent="-342900">
              <a:spcBef>
                <a:spcPct val="20000"/>
              </a:spcBef>
            </a:pPr>
            <a:r>
              <a:rPr lang="ru-RU" altLang="ru-RU" b="1" smtClean="0"/>
              <a:t>Уровни защищенности</a:t>
            </a:r>
            <a:endParaRPr lang="en-US" altLang="ru-RU" b="1" smtClean="0"/>
          </a:p>
        </p:txBody>
      </p:sp>
      <p:sp>
        <p:nvSpPr>
          <p:cNvPr id="7171" name="Rectangle 3"/>
          <p:cNvSpPr>
            <a:spLocks noChangeArrowheads="1"/>
          </p:cNvSpPr>
          <p:nvPr/>
        </p:nvSpPr>
        <p:spPr bwMode="auto">
          <a:xfrm>
            <a:off x="539750" y="1916113"/>
            <a:ext cx="8353425" cy="4392612"/>
          </a:xfrm>
          <a:prstGeom prst="rect">
            <a:avLst/>
          </a:prstGeom>
          <a:noFill/>
          <a:ln w="9525">
            <a:noFill/>
            <a:miter lim="800000"/>
            <a:headEnd/>
            <a:tailEnd/>
          </a:ln>
        </p:spPr>
        <p:txBody>
          <a:bodyPr/>
          <a:lstStyle/>
          <a:p>
            <a:pPr marL="609600" indent="-609600">
              <a:spcBef>
                <a:spcPct val="20000"/>
              </a:spcBef>
            </a:pPr>
            <a:endParaRPr lang="ru-RU" altLang="ru-RU" sz="3200"/>
          </a:p>
        </p:txBody>
      </p:sp>
      <p:sp>
        <p:nvSpPr>
          <p:cNvPr id="4" name="Rectangle 3"/>
          <p:cNvSpPr txBox="1">
            <a:spLocks noChangeArrowheads="1"/>
          </p:cNvSpPr>
          <p:nvPr/>
        </p:nvSpPr>
        <p:spPr bwMode="auto">
          <a:xfrm>
            <a:off x="1116013" y="2205038"/>
            <a:ext cx="6985000" cy="3744912"/>
          </a:xfrm>
          <a:prstGeom prst="rect">
            <a:avLst/>
          </a:prstGeom>
          <a:noFill/>
          <a:ln w="9525">
            <a:noFill/>
            <a:miter lim="800000"/>
            <a:headEnd/>
            <a:tailEnd/>
          </a:ln>
        </p:spPr>
        <p:txBody>
          <a:bodyPr/>
          <a:lstStyle/>
          <a:p>
            <a:pPr marL="342900" indent="-342900">
              <a:spcBef>
                <a:spcPct val="20000"/>
              </a:spcBef>
              <a:defRPr/>
            </a:pPr>
            <a:endParaRPr lang="ru-RU" altLang="ru-RU" sz="2400" kern="0" dirty="0">
              <a:latin typeface="+mn-lt"/>
            </a:endParaRPr>
          </a:p>
        </p:txBody>
      </p:sp>
      <p:graphicFrame>
        <p:nvGraphicFramePr>
          <p:cNvPr id="2" name="Таблица 1"/>
          <p:cNvGraphicFramePr>
            <a:graphicFrameLocks noGrp="1"/>
          </p:cNvGraphicFramePr>
          <p:nvPr/>
        </p:nvGraphicFramePr>
        <p:xfrm>
          <a:off x="755650" y="1593850"/>
          <a:ext cx="7920881" cy="4916213"/>
        </p:xfrm>
        <a:graphic>
          <a:graphicData uri="http://schemas.openxmlformats.org/drawingml/2006/table">
            <a:tbl>
              <a:tblPr firstRow="1" firstCol="1" bandRow="1">
                <a:tableStyleId>{5C22544A-7EE6-4342-B048-85BDC9FD1C3A}</a:tableStyleId>
              </a:tblPr>
              <a:tblGrid>
                <a:gridCol w="1445652"/>
                <a:gridCol w="1303321"/>
                <a:gridCol w="1302493"/>
                <a:gridCol w="1289253"/>
                <a:gridCol w="1290081"/>
                <a:gridCol w="1290081"/>
              </a:tblGrid>
              <a:tr h="168985">
                <a:tc rowSpan="2">
                  <a:txBody>
                    <a:bodyPr/>
                    <a:lstStyle/>
                    <a:p>
                      <a:pPr algn="ctr">
                        <a:lnSpc>
                          <a:spcPct val="115000"/>
                        </a:lnSpc>
                        <a:spcAft>
                          <a:spcPts val="0"/>
                        </a:spcAft>
                      </a:pPr>
                      <a:r>
                        <a:rPr lang="ru-RU" sz="1000" dirty="0">
                          <a:solidFill>
                            <a:schemeClr val="tx1"/>
                          </a:solidFill>
                          <a:effectLst/>
                        </a:rPr>
                        <a:t>Категории данных обрабатываемые в ИСПДн</a:t>
                      </a:r>
                      <a:endParaRPr lang="ru-RU" sz="1100" dirty="0">
                        <a:solidFill>
                          <a:schemeClr val="tx1"/>
                        </a:solidFill>
                        <a:effectLst/>
                        <a:latin typeface="Calibri"/>
                        <a:ea typeface="Times New Roman"/>
                        <a:cs typeface="Times New Roman"/>
                      </a:endParaRPr>
                    </a:p>
                  </a:txBody>
                  <a:tcPr marL="68580" marR="68580" marT="0" marB="0" anchor="ctr"/>
                </a:tc>
                <a:tc rowSpan="2">
                  <a:txBody>
                    <a:bodyPr/>
                    <a:lstStyle/>
                    <a:p>
                      <a:pPr algn="ctr">
                        <a:lnSpc>
                          <a:spcPct val="115000"/>
                        </a:lnSpc>
                        <a:spcAft>
                          <a:spcPts val="0"/>
                        </a:spcAft>
                      </a:pPr>
                      <a:r>
                        <a:rPr lang="ru-RU" sz="1000">
                          <a:solidFill>
                            <a:schemeClr val="tx1"/>
                          </a:solidFill>
                          <a:effectLst/>
                        </a:rPr>
                        <a:t>Тип субъектов</a:t>
                      </a:r>
                      <a:endParaRPr lang="ru-RU" sz="1100">
                        <a:solidFill>
                          <a:schemeClr val="tx1"/>
                        </a:solidFill>
                        <a:effectLst/>
                        <a:latin typeface="Calibri"/>
                        <a:ea typeface="Times New Roman"/>
                        <a:cs typeface="Times New Roman"/>
                      </a:endParaRPr>
                    </a:p>
                  </a:txBody>
                  <a:tcPr marL="68580" marR="68580" marT="0" marB="0" anchor="ctr"/>
                </a:tc>
                <a:tc rowSpan="2">
                  <a:txBody>
                    <a:bodyPr/>
                    <a:lstStyle/>
                    <a:p>
                      <a:pPr algn="ctr">
                        <a:lnSpc>
                          <a:spcPct val="115000"/>
                        </a:lnSpc>
                        <a:spcAft>
                          <a:spcPts val="0"/>
                        </a:spcAft>
                      </a:pPr>
                      <a:r>
                        <a:rPr lang="ru-RU" sz="1000">
                          <a:solidFill>
                            <a:schemeClr val="tx1"/>
                          </a:solidFill>
                          <a:effectLst/>
                        </a:rPr>
                        <a:t>Количество субъектов</a:t>
                      </a:r>
                      <a:endParaRPr lang="ru-RU" sz="1100">
                        <a:solidFill>
                          <a:schemeClr val="tx1"/>
                        </a:solidFill>
                        <a:effectLst/>
                        <a:latin typeface="Calibri"/>
                        <a:ea typeface="Times New Roman"/>
                        <a:cs typeface="Times New Roman"/>
                      </a:endParaRPr>
                    </a:p>
                  </a:txBody>
                  <a:tcPr marL="68580" marR="68580" marT="0" marB="0" anchor="ctr"/>
                </a:tc>
                <a:tc gridSpan="3">
                  <a:txBody>
                    <a:bodyPr/>
                    <a:lstStyle/>
                    <a:p>
                      <a:pPr algn="ctr">
                        <a:lnSpc>
                          <a:spcPct val="115000"/>
                        </a:lnSpc>
                        <a:spcAft>
                          <a:spcPts val="0"/>
                        </a:spcAft>
                      </a:pPr>
                      <a:r>
                        <a:rPr lang="ru-RU" sz="1000" dirty="0">
                          <a:solidFill>
                            <a:schemeClr val="tx1"/>
                          </a:solidFill>
                          <a:effectLst/>
                        </a:rPr>
                        <a:t>Тип актуальных угроз</a:t>
                      </a:r>
                      <a:endParaRPr lang="ru-RU" sz="1100" dirty="0">
                        <a:solidFill>
                          <a:schemeClr val="tx1"/>
                        </a:solidFill>
                        <a:effectLst/>
                        <a:latin typeface="Calibri"/>
                        <a:ea typeface="Times New Roman"/>
                        <a:cs typeface="Times New Roman"/>
                      </a:endParaRPr>
                    </a:p>
                  </a:txBody>
                  <a:tcPr marL="68580" marR="68580" marT="0" marB="0" anchor="ctr"/>
                </a:tc>
                <a:tc hMerge="1">
                  <a:txBody>
                    <a:bodyPr/>
                    <a:lstStyle/>
                    <a:p>
                      <a:endParaRPr lang="ru-RU"/>
                    </a:p>
                  </a:txBody>
                  <a:tcPr/>
                </a:tc>
                <a:tc hMerge="1">
                  <a:txBody>
                    <a:bodyPr/>
                    <a:lstStyle/>
                    <a:p>
                      <a:endParaRPr lang="ru-RU"/>
                    </a:p>
                  </a:txBody>
                  <a:tcPr/>
                </a:tc>
              </a:tr>
              <a:tr h="541905">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lnSpc>
                          <a:spcPct val="115000"/>
                        </a:lnSpc>
                        <a:spcAft>
                          <a:spcPts val="0"/>
                        </a:spcAft>
                      </a:pPr>
                      <a:r>
                        <a:rPr lang="ru-RU" sz="1000" b="1" kern="1200" dirty="0">
                          <a:solidFill>
                            <a:schemeClr val="tx1"/>
                          </a:solidFill>
                          <a:effectLst/>
                          <a:latin typeface="+mn-lt"/>
                          <a:ea typeface="+mn-ea"/>
                          <a:cs typeface="+mn-cs"/>
                        </a:rPr>
                        <a:t>1 тип</a:t>
                      </a:r>
                    </a:p>
                  </a:txBody>
                  <a:tcPr marL="68580" marR="68580" marT="0" marB="0" anchor="ctr"/>
                </a:tc>
                <a:tc>
                  <a:txBody>
                    <a:bodyPr/>
                    <a:lstStyle/>
                    <a:p>
                      <a:pPr algn="ctr">
                        <a:lnSpc>
                          <a:spcPct val="115000"/>
                        </a:lnSpc>
                        <a:spcAft>
                          <a:spcPts val="0"/>
                        </a:spcAft>
                      </a:pPr>
                      <a:r>
                        <a:rPr lang="ru-RU" sz="1000" b="1" kern="1200" dirty="0">
                          <a:solidFill>
                            <a:schemeClr val="tx1"/>
                          </a:solidFill>
                          <a:effectLst/>
                          <a:latin typeface="+mn-lt"/>
                          <a:ea typeface="+mn-ea"/>
                          <a:cs typeface="+mn-cs"/>
                        </a:rPr>
                        <a:t>2 тип</a:t>
                      </a:r>
                    </a:p>
                  </a:txBody>
                  <a:tcPr marL="68580" marR="68580" marT="0" marB="0" anchor="ctr"/>
                </a:tc>
                <a:tc>
                  <a:txBody>
                    <a:bodyPr/>
                    <a:lstStyle/>
                    <a:p>
                      <a:pPr algn="ctr">
                        <a:lnSpc>
                          <a:spcPct val="115000"/>
                        </a:lnSpc>
                        <a:spcAft>
                          <a:spcPts val="0"/>
                        </a:spcAft>
                      </a:pPr>
                      <a:r>
                        <a:rPr lang="ru-RU" sz="1000" b="1" kern="1200" dirty="0">
                          <a:solidFill>
                            <a:schemeClr val="tx1"/>
                          </a:solidFill>
                          <a:effectLst/>
                          <a:latin typeface="+mn-lt"/>
                          <a:ea typeface="+mn-ea"/>
                          <a:cs typeface="+mn-cs"/>
                        </a:rPr>
                        <a:t>3 тип</a:t>
                      </a:r>
                    </a:p>
                  </a:txBody>
                  <a:tcPr marL="68580" marR="68580" marT="0" marB="0" anchor="ctr"/>
                </a:tc>
              </a:tr>
              <a:tr h="168985">
                <a:tc rowSpan="4">
                  <a:txBody>
                    <a:bodyPr/>
                    <a:lstStyle/>
                    <a:p>
                      <a:pPr algn="ctr">
                        <a:lnSpc>
                          <a:spcPct val="115000"/>
                        </a:lnSpc>
                        <a:spcAft>
                          <a:spcPts val="0"/>
                        </a:spcAft>
                      </a:pPr>
                      <a:r>
                        <a:rPr lang="ru-RU" sz="1000" dirty="0">
                          <a:solidFill>
                            <a:schemeClr val="tx1"/>
                          </a:solidFill>
                          <a:effectLst/>
                        </a:rPr>
                        <a:t>Специальные</a:t>
                      </a:r>
                      <a:endParaRPr lang="ru-RU" sz="1100" dirty="0">
                        <a:solidFill>
                          <a:schemeClr val="tx1"/>
                        </a:solidFill>
                        <a:effectLst/>
                        <a:latin typeface="Calibri"/>
                        <a:ea typeface="Times New Roman"/>
                        <a:cs typeface="Times New Roman"/>
                      </a:endParaRPr>
                    </a:p>
                  </a:txBody>
                  <a:tcPr marL="68580" marR="68580" marT="0" marB="0"/>
                </a:tc>
                <a:tc rowSpan="2">
                  <a:txBody>
                    <a:bodyPr/>
                    <a:lstStyle/>
                    <a:p>
                      <a:pPr>
                        <a:lnSpc>
                          <a:spcPct val="115000"/>
                        </a:lnSpc>
                        <a:spcAft>
                          <a:spcPts val="0"/>
                        </a:spcAft>
                      </a:pPr>
                      <a:r>
                        <a:rPr lang="ru-RU" sz="1000" dirty="0">
                          <a:solidFill>
                            <a:schemeClr val="tx1"/>
                          </a:solidFill>
                          <a:effectLst/>
                        </a:rPr>
                        <a:t>Не сотрудники</a:t>
                      </a:r>
                      <a:endParaRPr lang="ru-RU" sz="1100" dirty="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a:solidFill>
                            <a:schemeClr val="tx1"/>
                          </a:solidFill>
                          <a:effectLst/>
                        </a:rPr>
                        <a:t>Более 100 000</a:t>
                      </a:r>
                      <a:endParaRPr lang="ru-RU" sz="110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a:solidFill>
                            <a:schemeClr val="tx1"/>
                          </a:solidFill>
                          <a:effectLst/>
                        </a:rPr>
                        <a:t>Уровень 1</a:t>
                      </a:r>
                      <a:endParaRPr lang="ru-RU" sz="110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a:solidFill>
                            <a:schemeClr val="tx1"/>
                          </a:solidFill>
                          <a:effectLst/>
                        </a:rPr>
                        <a:t>Уровень 1</a:t>
                      </a:r>
                      <a:endParaRPr lang="ru-RU" sz="110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a:solidFill>
                            <a:schemeClr val="tx1"/>
                          </a:solidFill>
                          <a:effectLst/>
                        </a:rPr>
                        <a:t>Уровень 2</a:t>
                      </a:r>
                      <a:endParaRPr lang="ru-RU" sz="1100">
                        <a:solidFill>
                          <a:schemeClr val="tx1"/>
                        </a:solidFill>
                        <a:effectLst/>
                        <a:latin typeface="Calibri"/>
                        <a:ea typeface="Times New Roman"/>
                        <a:cs typeface="Times New Roman"/>
                      </a:endParaRPr>
                    </a:p>
                  </a:txBody>
                  <a:tcPr marL="68580" marR="68580" marT="0" marB="0"/>
                </a:tc>
              </a:tr>
              <a:tr h="349621">
                <a:tc vMerge="1">
                  <a:txBody>
                    <a:bodyPr/>
                    <a:lstStyle/>
                    <a:p>
                      <a:endParaRPr lang="ru-RU"/>
                    </a:p>
                  </a:txBody>
                  <a:tcPr/>
                </a:tc>
                <a:tc vMerge="1">
                  <a:txBody>
                    <a:bodyPr/>
                    <a:lstStyle/>
                    <a:p>
                      <a:endParaRPr lang="ru-RU"/>
                    </a:p>
                  </a:txBody>
                  <a:tcPr/>
                </a:tc>
                <a:tc>
                  <a:txBody>
                    <a:bodyPr/>
                    <a:lstStyle/>
                    <a:p>
                      <a:pPr>
                        <a:lnSpc>
                          <a:spcPct val="115000"/>
                        </a:lnSpc>
                        <a:spcAft>
                          <a:spcPts val="0"/>
                        </a:spcAft>
                      </a:pPr>
                      <a:r>
                        <a:rPr lang="ru-RU" sz="1000">
                          <a:solidFill>
                            <a:schemeClr val="tx1"/>
                          </a:solidFill>
                          <a:effectLst/>
                        </a:rPr>
                        <a:t>Менее 100 000</a:t>
                      </a:r>
                      <a:endParaRPr lang="ru-RU" sz="110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a:solidFill>
                            <a:schemeClr val="tx1"/>
                          </a:solidFill>
                          <a:effectLst/>
                        </a:rPr>
                        <a:t>Уровень 1</a:t>
                      </a:r>
                      <a:endParaRPr lang="ru-RU" sz="110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a:solidFill>
                            <a:schemeClr val="tx1"/>
                          </a:solidFill>
                          <a:effectLst/>
                        </a:rPr>
                        <a:t>Уровень 2</a:t>
                      </a:r>
                      <a:endParaRPr lang="ru-RU" sz="110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a:solidFill>
                            <a:schemeClr val="tx1"/>
                          </a:solidFill>
                          <a:effectLst/>
                        </a:rPr>
                        <a:t>Уровень 3</a:t>
                      </a:r>
                      <a:endParaRPr lang="ru-RU" sz="1100">
                        <a:solidFill>
                          <a:schemeClr val="tx1"/>
                        </a:solidFill>
                        <a:effectLst/>
                        <a:latin typeface="Calibri"/>
                        <a:ea typeface="Times New Roman"/>
                        <a:cs typeface="Times New Roman"/>
                      </a:endParaRPr>
                    </a:p>
                  </a:txBody>
                  <a:tcPr marL="68580" marR="68580" marT="0" marB="0"/>
                </a:tc>
              </a:tr>
              <a:tr h="168985">
                <a:tc vMerge="1">
                  <a:txBody>
                    <a:bodyPr/>
                    <a:lstStyle/>
                    <a:p>
                      <a:endParaRPr lang="ru-RU"/>
                    </a:p>
                  </a:txBody>
                  <a:tcPr/>
                </a:tc>
                <a:tc rowSpan="2">
                  <a:txBody>
                    <a:bodyPr/>
                    <a:lstStyle/>
                    <a:p>
                      <a:pPr>
                        <a:lnSpc>
                          <a:spcPct val="115000"/>
                        </a:lnSpc>
                        <a:spcAft>
                          <a:spcPts val="0"/>
                        </a:spcAft>
                      </a:pPr>
                      <a:r>
                        <a:rPr lang="ru-RU" sz="1000" dirty="0">
                          <a:solidFill>
                            <a:schemeClr val="tx1"/>
                          </a:solidFill>
                          <a:effectLst/>
                        </a:rPr>
                        <a:t>Сотрудники</a:t>
                      </a:r>
                      <a:endParaRPr lang="ru-RU" sz="1100" dirty="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a:solidFill>
                            <a:schemeClr val="tx1"/>
                          </a:solidFill>
                          <a:effectLst/>
                        </a:rPr>
                        <a:t>Более 100 000</a:t>
                      </a:r>
                      <a:endParaRPr lang="ru-RU" sz="110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a:solidFill>
                            <a:schemeClr val="tx1"/>
                          </a:solidFill>
                          <a:effectLst/>
                        </a:rPr>
                        <a:t>Уровень 1</a:t>
                      </a:r>
                      <a:endParaRPr lang="ru-RU" sz="110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a:solidFill>
                            <a:schemeClr val="tx1"/>
                          </a:solidFill>
                          <a:effectLst/>
                        </a:rPr>
                        <a:t>Уровень 2</a:t>
                      </a:r>
                      <a:endParaRPr lang="ru-RU" sz="110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a:solidFill>
                            <a:schemeClr val="tx1"/>
                          </a:solidFill>
                          <a:effectLst/>
                        </a:rPr>
                        <a:t>Уровень 3</a:t>
                      </a:r>
                      <a:endParaRPr lang="ru-RU" sz="1100">
                        <a:solidFill>
                          <a:schemeClr val="tx1"/>
                        </a:solidFill>
                        <a:effectLst/>
                        <a:latin typeface="Calibri"/>
                        <a:ea typeface="Times New Roman"/>
                        <a:cs typeface="Times New Roman"/>
                      </a:endParaRPr>
                    </a:p>
                  </a:txBody>
                  <a:tcPr marL="68580" marR="68580" marT="0" marB="0"/>
                </a:tc>
              </a:tr>
              <a:tr h="349621">
                <a:tc vMerge="1">
                  <a:txBody>
                    <a:bodyPr/>
                    <a:lstStyle/>
                    <a:p>
                      <a:endParaRPr lang="ru-RU"/>
                    </a:p>
                  </a:txBody>
                  <a:tcPr/>
                </a:tc>
                <a:tc vMerge="1">
                  <a:txBody>
                    <a:bodyPr/>
                    <a:lstStyle/>
                    <a:p>
                      <a:endParaRPr lang="ru-RU"/>
                    </a:p>
                  </a:txBody>
                  <a:tcPr/>
                </a:tc>
                <a:tc>
                  <a:txBody>
                    <a:bodyPr/>
                    <a:lstStyle/>
                    <a:p>
                      <a:pPr>
                        <a:lnSpc>
                          <a:spcPct val="115000"/>
                        </a:lnSpc>
                        <a:spcAft>
                          <a:spcPts val="0"/>
                        </a:spcAft>
                      </a:pPr>
                      <a:r>
                        <a:rPr lang="ru-RU" sz="1000" dirty="0">
                          <a:solidFill>
                            <a:schemeClr val="tx1"/>
                          </a:solidFill>
                          <a:effectLst/>
                        </a:rPr>
                        <a:t>Менее 100 000</a:t>
                      </a:r>
                      <a:endParaRPr lang="ru-RU" sz="1100" dirty="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a:solidFill>
                            <a:schemeClr val="tx1"/>
                          </a:solidFill>
                          <a:effectLst/>
                        </a:rPr>
                        <a:t>Уровень 1</a:t>
                      </a:r>
                      <a:endParaRPr lang="ru-RU" sz="110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dirty="0">
                          <a:solidFill>
                            <a:schemeClr val="tx1"/>
                          </a:solidFill>
                          <a:effectLst/>
                        </a:rPr>
                        <a:t>Уровень 2</a:t>
                      </a:r>
                      <a:endParaRPr lang="ru-RU" sz="1100" dirty="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a:solidFill>
                            <a:schemeClr val="tx1"/>
                          </a:solidFill>
                          <a:effectLst/>
                        </a:rPr>
                        <a:t>Уровень 3</a:t>
                      </a:r>
                      <a:endParaRPr lang="ru-RU" sz="1100">
                        <a:solidFill>
                          <a:schemeClr val="tx1"/>
                        </a:solidFill>
                        <a:effectLst/>
                        <a:latin typeface="Calibri"/>
                        <a:ea typeface="Times New Roman"/>
                        <a:cs typeface="Times New Roman"/>
                      </a:endParaRPr>
                    </a:p>
                  </a:txBody>
                  <a:tcPr marL="68580" marR="68580" marT="0" marB="0"/>
                </a:tc>
              </a:tr>
              <a:tr h="168985">
                <a:tc rowSpan="4">
                  <a:txBody>
                    <a:bodyPr/>
                    <a:lstStyle/>
                    <a:p>
                      <a:pPr algn="ctr">
                        <a:lnSpc>
                          <a:spcPct val="115000"/>
                        </a:lnSpc>
                        <a:spcAft>
                          <a:spcPts val="0"/>
                        </a:spcAft>
                      </a:pPr>
                      <a:r>
                        <a:rPr lang="ru-RU" sz="1000">
                          <a:solidFill>
                            <a:schemeClr val="tx1"/>
                          </a:solidFill>
                          <a:effectLst/>
                        </a:rPr>
                        <a:t>Биометрические</a:t>
                      </a:r>
                      <a:endParaRPr lang="ru-RU" sz="1100">
                        <a:solidFill>
                          <a:schemeClr val="tx1"/>
                        </a:solidFill>
                        <a:effectLst/>
                        <a:latin typeface="Calibri"/>
                        <a:ea typeface="Times New Roman"/>
                        <a:cs typeface="Times New Roman"/>
                      </a:endParaRPr>
                    </a:p>
                  </a:txBody>
                  <a:tcPr marL="68580" marR="68580" marT="0" marB="0"/>
                </a:tc>
                <a:tc rowSpan="2">
                  <a:txBody>
                    <a:bodyPr/>
                    <a:lstStyle/>
                    <a:p>
                      <a:pPr>
                        <a:lnSpc>
                          <a:spcPct val="115000"/>
                        </a:lnSpc>
                        <a:spcAft>
                          <a:spcPts val="0"/>
                        </a:spcAft>
                      </a:pPr>
                      <a:r>
                        <a:rPr lang="ru-RU" sz="1000">
                          <a:solidFill>
                            <a:schemeClr val="tx1"/>
                          </a:solidFill>
                          <a:effectLst/>
                        </a:rPr>
                        <a:t>Не сотрудники</a:t>
                      </a:r>
                      <a:endParaRPr lang="ru-RU" sz="110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dirty="0">
                          <a:solidFill>
                            <a:schemeClr val="tx1"/>
                          </a:solidFill>
                          <a:effectLst/>
                        </a:rPr>
                        <a:t>Более 100 000</a:t>
                      </a:r>
                      <a:endParaRPr lang="ru-RU" sz="1100" dirty="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a:solidFill>
                            <a:schemeClr val="tx1"/>
                          </a:solidFill>
                          <a:effectLst/>
                        </a:rPr>
                        <a:t>Уровень 1</a:t>
                      </a:r>
                      <a:endParaRPr lang="ru-RU" sz="110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a:solidFill>
                            <a:schemeClr val="tx1"/>
                          </a:solidFill>
                          <a:effectLst/>
                        </a:rPr>
                        <a:t>Уровень 2</a:t>
                      </a:r>
                      <a:endParaRPr lang="ru-RU" sz="110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a:solidFill>
                            <a:schemeClr val="tx1"/>
                          </a:solidFill>
                          <a:effectLst/>
                        </a:rPr>
                        <a:t>Уровень 3</a:t>
                      </a:r>
                      <a:endParaRPr lang="ru-RU" sz="1100">
                        <a:solidFill>
                          <a:schemeClr val="tx1"/>
                        </a:solidFill>
                        <a:effectLst/>
                        <a:latin typeface="Calibri"/>
                        <a:ea typeface="Times New Roman"/>
                        <a:cs typeface="Times New Roman"/>
                      </a:endParaRPr>
                    </a:p>
                  </a:txBody>
                  <a:tcPr marL="68580" marR="68580" marT="0" marB="0"/>
                </a:tc>
              </a:tr>
              <a:tr h="349621">
                <a:tc vMerge="1">
                  <a:txBody>
                    <a:bodyPr/>
                    <a:lstStyle/>
                    <a:p>
                      <a:endParaRPr lang="ru-RU"/>
                    </a:p>
                  </a:txBody>
                  <a:tcPr/>
                </a:tc>
                <a:tc vMerge="1">
                  <a:txBody>
                    <a:bodyPr/>
                    <a:lstStyle/>
                    <a:p>
                      <a:endParaRPr lang="ru-RU"/>
                    </a:p>
                  </a:txBody>
                  <a:tcPr/>
                </a:tc>
                <a:tc>
                  <a:txBody>
                    <a:bodyPr/>
                    <a:lstStyle/>
                    <a:p>
                      <a:pPr>
                        <a:lnSpc>
                          <a:spcPct val="115000"/>
                        </a:lnSpc>
                        <a:spcAft>
                          <a:spcPts val="0"/>
                        </a:spcAft>
                      </a:pPr>
                      <a:r>
                        <a:rPr lang="ru-RU" sz="1000">
                          <a:solidFill>
                            <a:schemeClr val="tx1"/>
                          </a:solidFill>
                          <a:effectLst/>
                        </a:rPr>
                        <a:t>Менее 100 000</a:t>
                      </a:r>
                      <a:endParaRPr lang="ru-RU" sz="110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dirty="0">
                          <a:solidFill>
                            <a:schemeClr val="tx1"/>
                          </a:solidFill>
                          <a:effectLst/>
                        </a:rPr>
                        <a:t>Уровень 1</a:t>
                      </a:r>
                      <a:endParaRPr lang="ru-RU" sz="1100" dirty="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a:solidFill>
                            <a:schemeClr val="tx1"/>
                          </a:solidFill>
                          <a:effectLst/>
                        </a:rPr>
                        <a:t>Уровень 2</a:t>
                      </a:r>
                      <a:endParaRPr lang="ru-RU" sz="110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dirty="0">
                          <a:solidFill>
                            <a:schemeClr val="tx1"/>
                          </a:solidFill>
                          <a:effectLst/>
                        </a:rPr>
                        <a:t>Уровень 3</a:t>
                      </a:r>
                      <a:endParaRPr lang="ru-RU" sz="1100" dirty="0">
                        <a:solidFill>
                          <a:schemeClr val="tx1"/>
                        </a:solidFill>
                        <a:effectLst/>
                        <a:latin typeface="Calibri"/>
                        <a:ea typeface="Times New Roman"/>
                        <a:cs typeface="Times New Roman"/>
                      </a:endParaRPr>
                    </a:p>
                  </a:txBody>
                  <a:tcPr marL="68580" marR="68580" marT="0" marB="0"/>
                </a:tc>
              </a:tr>
              <a:tr h="168985">
                <a:tc vMerge="1">
                  <a:txBody>
                    <a:bodyPr/>
                    <a:lstStyle/>
                    <a:p>
                      <a:endParaRPr lang="ru-RU"/>
                    </a:p>
                  </a:txBody>
                  <a:tcPr/>
                </a:tc>
                <a:tc rowSpan="2">
                  <a:txBody>
                    <a:bodyPr/>
                    <a:lstStyle/>
                    <a:p>
                      <a:pPr>
                        <a:lnSpc>
                          <a:spcPct val="115000"/>
                        </a:lnSpc>
                        <a:spcAft>
                          <a:spcPts val="0"/>
                        </a:spcAft>
                      </a:pPr>
                      <a:r>
                        <a:rPr lang="ru-RU" sz="1000">
                          <a:solidFill>
                            <a:schemeClr val="tx1"/>
                          </a:solidFill>
                          <a:effectLst/>
                        </a:rPr>
                        <a:t>Сотрудники</a:t>
                      </a:r>
                      <a:endParaRPr lang="ru-RU" sz="110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a:solidFill>
                            <a:schemeClr val="tx1"/>
                          </a:solidFill>
                          <a:effectLst/>
                        </a:rPr>
                        <a:t>Более 100 000</a:t>
                      </a:r>
                      <a:endParaRPr lang="ru-RU" sz="110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dirty="0">
                          <a:solidFill>
                            <a:schemeClr val="tx1"/>
                          </a:solidFill>
                          <a:effectLst/>
                        </a:rPr>
                        <a:t>Уровень 1</a:t>
                      </a:r>
                      <a:endParaRPr lang="ru-RU" sz="1100" dirty="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a:solidFill>
                            <a:schemeClr val="tx1"/>
                          </a:solidFill>
                          <a:effectLst/>
                        </a:rPr>
                        <a:t>Уровень 2</a:t>
                      </a:r>
                      <a:endParaRPr lang="ru-RU" sz="110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a:solidFill>
                            <a:schemeClr val="tx1"/>
                          </a:solidFill>
                          <a:effectLst/>
                        </a:rPr>
                        <a:t>Уровень 3</a:t>
                      </a:r>
                      <a:endParaRPr lang="ru-RU" sz="1100">
                        <a:solidFill>
                          <a:schemeClr val="tx1"/>
                        </a:solidFill>
                        <a:effectLst/>
                        <a:latin typeface="Calibri"/>
                        <a:ea typeface="Times New Roman"/>
                        <a:cs typeface="Times New Roman"/>
                      </a:endParaRPr>
                    </a:p>
                  </a:txBody>
                  <a:tcPr marL="68580" marR="68580" marT="0" marB="0"/>
                </a:tc>
              </a:tr>
              <a:tr h="349621">
                <a:tc vMerge="1">
                  <a:txBody>
                    <a:bodyPr/>
                    <a:lstStyle/>
                    <a:p>
                      <a:endParaRPr lang="ru-RU"/>
                    </a:p>
                  </a:txBody>
                  <a:tcPr/>
                </a:tc>
                <a:tc vMerge="1">
                  <a:txBody>
                    <a:bodyPr/>
                    <a:lstStyle/>
                    <a:p>
                      <a:endParaRPr lang="ru-RU"/>
                    </a:p>
                  </a:txBody>
                  <a:tcPr/>
                </a:tc>
                <a:tc>
                  <a:txBody>
                    <a:bodyPr/>
                    <a:lstStyle/>
                    <a:p>
                      <a:pPr>
                        <a:lnSpc>
                          <a:spcPct val="115000"/>
                        </a:lnSpc>
                        <a:spcAft>
                          <a:spcPts val="0"/>
                        </a:spcAft>
                      </a:pPr>
                      <a:r>
                        <a:rPr lang="ru-RU" sz="1000">
                          <a:solidFill>
                            <a:schemeClr val="tx1"/>
                          </a:solidFill>
                          <a:effectLst/>
                        </a:rPr>
                        <a:t>Менее 100 000</a:t>
                      </a:r>
                      <a:endParaRPr lang="ru-RU" sz="110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dirty="0">
                          <a:solidFill>
                            <a:schemeClr val="tx1"/>
                          </a:solidFill>
                          <a:effectLst/>
                        </a:rPr>
                        <a:t>Уровень 1</a:t>
                      </a:r>
                      <a:endParaRPr lang="ru-RU" sz="1100" dirty="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dirty="0">
                          <a:solidFill>
                            <a:schemeClr val="tx1"/>
                          </a:solidFill>
                          <a:effectLst/>
                        </a:rPr>
                        <a:t>Уровень 2</a:t>
                      </a:r>
                      <a:endParaRPr lang="ru-RU" sz="1100" dirty="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a:solidFill>
                            <a:schemeClr val="tx1"/>
                          </a:solidFill>
                          <a:effectLst/>
                        </a:rPr>
                        <a:t>Уровень 3</a:t>
                      </a:r>
                      <a:endParaRPr lang="ru-RU" sz="1100">
                        <a:solidFill>
                          <a:schemeClr val="tx1"/>
                        </a:solidFill>
                        <a:effectLst/>
                        <a:latin typeface="Calibri"/>
                        <a:ea typeface="Times New Roman"/>
                        <a:cs typeface="Times New Roman"/>
                      </a:endParaRPr>
                    </a:p>
                  </a:txBody>
                  <a:tcPr marL="68580" marR="68580" marT="0" marB="0"/>
                </a:tc>
              </a:tr>
              <a:tr h="168985">
                <a:tc rowSpan="4">
                  <a:txBody>
                    <a:bodyPr/>
                    <a:lstStyle/>
                    <a:p>
                      <a:pPr algn="ctr">
                        <a:lnSpc>
                          <a:spcPct val="115000"/>
                        </a:lnSpc>
                        <a:spcAft>
                          <a:spcPts val="0"/>
                        </a:spcAft>
                      </a:pPr>
                      <a:r>
                        <a:rPr lang="ru-RU" sz="1000">
                          <a:solidFill>
                            <a:schemeClr val="tx1"/>
                          </a:solidFill>
                          <a:effectLst/>
                        </a:rPr>
                        <a:t>Иные</a:t>
                      </a:r>
                      <a:endParaRPr lang="ru-RU" sz="1100">
                        <a:solidFill>
                          <a:schemeClr val="tx1"/>
                        </a:solidFill>
                        <a:effectLst/>
                        <a:latin typeface="Calibri"/>
                        <a:ea typeface="Times New Roman"/>
                        <a:cs typeface="Times New Roman"/>
                      </a:endParaRPr>
                    </a:p>
                  </a:txBody>
                  <a:tcPr marL="68580" marR="68580" marT="0" marB="0"/>
                </a:tc>
                <a:tc rowSpan="2">
                  <a:txBody>
                    <a:bodyPr/>
                    <a:lstStyle/>
                    <a:p>
                      <a:pPr>
                        <a:lnSpc>
                          <a:spcPct val="115000"/>
                        </a:lnSpc>
                        <a:spcAft>
                          <a:spcPts val="0"/>
                        </a:spcAft>
                      </a:pPr>
                      <a:r>
                        <a:rPr lang="ru-RU" sz="1000">
                          <a:solidFill>
                            <a:schemeClr val="tx1"/>
                          </a:solidFill>
                          <a:effectLst/>
                        </a:rPr>
                        <a:t>Не сотрудники</a:t>
                      </a:r>
                      <a:endParaRPr lang="ru-RU" sz="110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a:solidFill>
                            <a:schemeClr val="tx1"/>
                          </a:solidFill>
                          <a:effectLst/>
                        </a:rPr>
                        <a:t>Более 100 000</a:t>
                      </a:r>
                      <a:endParaRPr lang="ru-RU" sz="110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a:solidFill>
                            <a:schemeClr val="tx1"/>
                          </a:solidFill>
                          <a:effectLst/>
                        </a:rPr>
                        <a:t>Уровень 1</a:t>
                      </a:r>
                      <a:endParaRPr lang="ru-RU" sz="110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dirty="0">
                          <a:solidFill>
                            <a:schemeClr val="tx1"/>
                          </a:solidFill>
                          <a:effectLst/>
                        </a:rPr>
                        <a:t>Уровень 2</a:t>
                      </a:r>
                      <a:endParaRPr lang="ru-RU" sz="1100" dirty="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a:solidFill>
                            <a:schemeClr val="tx1"/>
                          </a:solidFill>
                          <a:effectLst/>
                        </a:rPr>
                        <a:t>Уровень 4</a:t>
                      </a:r>
                      <a:endParaRPr lang="ru-RU" sz="1100">
                        <a:solidFill>
                          <a:schemeClr val="tx1"/>
                        </a:solidFill>
                        <a:effectLst/>
                        <a:latin typeface="Calibri"/>
                        <a:ea typeface="Times New Roman"/>
                        <a:cs typeface="Times New Roman"/>
                      </a:endParaRPr>
                    </a:p>
                  </a:txBody>
                  <a:tcPr marL="68580" marR="68580" marT="0" marB="0"/>
                </a:tc>
              </a:tr>
              <a:tr h="349621">
                <a:tc vMerge="1">
                  <a:txBody>
                    <a:bodyPr/>
                    <a:lstStyle/>
                    <a:p>
                      <a:endParaRPr lang="ru-RU"/>
                    </a:p>
                  </a:txBody>
                  <a:tcPr/>
                </a:tc>
                <a:tc vMerge="1">
                  <a:txBody>
                    <a:bodyPr/>
                    <a:lstStyle/>
                    <a:p>
                      <a:endParaRPr lang="ru-RU"/>
                    </a:p>
                  </a:txBody>
                  <a:tcPr/>
                </a:tc>
                <a:tc>
                  <a:txBody>
                    <a:bodyPr/>
                    <a:lstStyle/>
                    <a:p>
                      <a:pPr>
                        <a:lnSpc>
                          <a:spcPct val="115000"/>
                        </a:lnSpc>
                        <a:spcAft>
                          <a:spcPts val="0"/>
                        </a:spcAft>
                      </a:pPr>
                      <a:r>
                        <a:rPr lang="ru-RU" sz="1000">
                          <a:solidFill>
                            <a:schemeClr val="tx1"/>
                          </a:solidFill>
                          <a:effectLst/>
                        </a:rPr>
                        <a:t>Менее 100 000</a:t>
                      </a:r>
                      <a:endParaRPr lang="ru-RU" sz="110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a:solidFill>
                            <a:schemeClr val="tx1"/>
                          </a:solidFill>
                          <a:effectLst/>
                        </a:rPr>
                        <a:t>Уровень 1</a:t>
                      </a:r>
                      <a:endParaRPr lang="ru-RU" sz="110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dirty="0">
                          <a:solidFill>
                            <a:schemeClr val="tx1"/>
                          </a:solidFill>
                          <a:effectLst/>
                        </a:rPr>
                        <a:t>Уровень 3</a:t>
                      </a:r>
                      <a:endParaRPr lang="ru-RU" sz="1100" dirty="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a:solidFill>
                            <a:schemeClr val="tx1"/>
                          </a:solidFill>
                          <a:effectLst/>
                        </a:rPr>
                        <a:t>Уровень 4</a:t>
                      </a:r>
                      <a:endParaRPr lang="ru-RU" sz="1100">
                        <a:solidFill>
                          <a:schemeClr val="tx1"/>
                        </a:solidFill>
                        <a:effectLst/>
                        <a:latin typeface="Calibri"/>
                        <a:ea typeface="Times New Roman"/>
                        <a:cs typeface="Times New Roman"/>
                      </a:endParaRPr>
                    </a:p>
                  </a:txBody>
                  <a:tcPr marL="68580" marR="68580" marT="0" marB="0"/>
                </a:tc>
              </a:tr>
              <a:tr h="168985">
                <a:tc vMerge="1">
                  <a:txBody>
                    <a:bodyPr/>
                    <a:lstStyle/>
                    <a:p>
                      <a:endParaRPr lang="ru-RU"/>
                    </a:p>
                  </a:txBody>
                  <a:tcPr/>
                </a:tc>
                <a:tc rowSpan="2">
                  <a:txBody>
                    <a:bodyPr/>
                    <a:lstStyle/>
                    <a:p>
                      <a:pPr>
                        <a:lnSpc>
                          <a:spcPct val="115000"/>
                        </a:lnSpc>
                        <a:spcAft>
                          <a:spcPts val="0"/>
                        </a:spcAft>
                      </a:pPr>
                      <a:r>
                        <a:rPr lang="ru-RU" sz="1000">
                          <a:solidFill>
                            <a:schemeClr val="tx1"/>
                          </a:solidFill>
                          <a:effectLst/>
                        </a:rPr>
                        <a:t>Сотрудники</a:t>
                      </a:r>
                      <a:endParaRPr lang="ru-RU" sz="110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a:solidFill>
                            <a:schemeClr val="tx1"/>
                          </a:solidFill>
                          <a:effectLst/>
                        </a:rPr>
                        <a:t>Более 100 000</a:t>
                      </a:r>
                      <a:endParaRPr lang="ru-RU" sz="110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a:solidFill>
                            <a:schemeClr val="tx1"/>
                          </a:solidFill>
                          <a:effectLst/>
                        </a:rPr>
                        <a:t>Уровень 1</a:t>
                      </a:r>
                      <a:endParaRPr lang="ru-RU" sz="110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dirty="0">
                          <a:solidFill>
                            <a:schemeClr val="tx1"/>
                          </a:solidFill>
                          <a:effectLst/>
                        </a:rPr>
                        <a:t>Уровень 3</a:t>
                      </a:r>
                      <a:endParaRPr lang="ru-RU" sz="1100" dirty="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dirty="0">
                          <a:solidFill>
                            <a:schemeClr val="tx1"/>
                          </a:solidFill>
                          <a:effectLst/>
                        </a:rPr>
                        <a:t>Уровень 4</a:t>
                      </a:r>
                      <a:endParaRPr lang="ru-RU" sz="1100" dirty="0">
                        <a:solidFill>
                          <a:schemeClr val="tx1"/>
                        </a:solidFill>
                        <a:effectLst/>
                        <a:latin typeface="Calibri"/>
                        <a:ea typeface="Times New Roman"/>
                        <a:cs typeface="Times New Roman"/>
                      </a:endParaRPr>
                    </a:p>
                  </a:txBody>
                  <a:tcPr marL="68580" marR="68580" marT="0" marB="0"/>
                </a:tc>
              </a:tr>
              <a:tr h="349621">
                <a:tc vMerge="1">
                  <a:txBody>
                    <a:bodyPr/>
                    <a:lstStyle/>
                    <a:p>
                      <a:endParaRPr lang="ru-RU"/>
                    </a:p>
                  </a:txBody>
                  <a:tcPr/>
                </a:tc>
                <a:tc vMerge="1">
                  <a:txBody>
                    <a:bodyPr/>
                    <a:lstStyle/>
                    <a:p>
                      <a:endParaRPr lang="ru-RU"/>
                    </a:p>
                  </a:txBody>
                  <a:tcPr/>
                </a:tc>
                <a:tc>
                  <a:txBody>
                    <a:bodyPr/>
                    <a:lstStyle/>
                    <a:p>
                      <a:pPr>
                        <a:lnSpc>
                          <a:spcPct val="115000"/>
                        </a:lnSpc>
                        <a:spcAft>
                          <a:spcPts val="0"/>
                        </a:spcAft>
                      </a:pPr>
                      <a:r>
                        <a:rPr lang="ru-RU" sz="1000">
                          <a:solidFill>
                            <a:schemeClr val="tx1"/>
                          </a:solidFill>
                          <a:effectLst/>
                        </a:rPr>
                        <a:t>Менее 100 000</a:t>
                      </a:r>
                      <a:endParaRPr lang="ru-RU" sz="110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a:solidFill>
                            <a:schemeClr val="tx1"/>
                          </a:solidFill>
                          <a:effectLst/>
                        </a:rPr>
                        <a:t>Уровень 1</a:t>
                      </a:r>
                      <a:endParaRPr lang="ru-RU" sz="110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a:solidFill>
                            <a:schemeClr val="tx1"/>
                          </a:solidFill>
                          <a:effectLst/>
                        </a:rPr>
                        <a:t>Уровень 3</a:t>
                      </a:r>
                      <a:endParaRPr lang="ru-RU" sz="110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dirty="0">
                          <a:solidFill>
                            <a:schemeClr val="tx1"/>
                          </a:solidFill>
                          <a:effectLst/>
                        </a:rPr>
                        <a:t>Уровень 4</a:t>
                      </a:r>
                      <a:endParaRPr lang="ru-RU" sz="1100" dirty="0">
                        <a:solidFill>
                          <a:schemeClr val="tx1"/>
                        </a:solidFill>
                        <a:effectLst/>
                        <a:latin typeface="Calibri"/>
                        <a:ea typeface="Times New Roman"/>
                        <a:cs typeface="Times New Roman"/>
                      </a:endParaRPr>
                    </a:p>
                  </a:txBody>
                  <a:tcPr marL="68580" marR="68580" marT="0" marB="0"/>
                </a:tc>
              </a:tr>
              <a:tr h="168985">
                <a:tc rowSpan="4">
                  <a:txBody>
                    <a:bodyPr/>
                    <a:lstStyle/>
                    <a:p>
                      <a:pPr algn="ctr">
                        <a:lnSpc>
                          <a:spcPct val="115000"/>
                        </a:lnSpc>
                        <a:spcAft>
                          <a:spcPts val="0"/>
                        </a:spcAft>
                      </a:pPr>
                      <a:r>
                        <a:rPr lang="ru-RU" sz="1000" dirty="0">
                          <a:solidFill>
                            <a:schemeClr val="tx1"/>
                          </a:solidFill>
                          <a:effectLst/>
                        </a:rPr>
                        <a:t>Общедоступные</a:t>
                      </a:r>
                      <a:endParaRPr lang="ru-RU" sz="1100" dirty="0">
                        <a:solidFill>
                          <a:schemeClr val="tx1"/>
                        </a:solidFill>
                        <a:effectLst/>
                        <a:latin typeface="Calibri"/>
                        <a:ea typeface="Times New Roman"/>
                        <a:cs typeface="Times New Roman"/>
                      </a:endParaRPr>
                    </a:p>
                  </a:txBody>
                  <a:tcPr marL="68580" marR="68580" marT="0" marB="0"/>
                </a:tc>
                <a:tc rowSpan="2">
                  <a:txBody>
                    <a:bodyPr/>
                    <a:lstStyle/>
                    <a:p>
                      <a:pPr>
                        <a:lnSpc>
                          <a:spcPct val="115000"/>
                        </a:lnSpc>
                        <a:spcAft>
                          <a:spcPts val="0"/>
                        </a:spcAft>
                      </a:pPr>
                      <a:r>
                        <a:rPr lang="ru-RU" sz="1000">
                          <a:solidFill>
                            <a:schemeClr val="tx1"/>
                          </a:solidFill>
                          <a:effectLst/>
                        </a:rPr>
                        <a:t>Не сотрудники</a:t>
                      </a:r>
                      <a:endParaRPr lang="ru-RU" sz="110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a:solidFill>
                            <a:schemeClr val="tx1"/>
                          </a:solidFill>
                          <a:effectLst/>
                        </a:rPr>
                        <a:t>Более 100 000</a:t>
                      </a:r>
                      <a:endParaRPr lang="ru-RU" sz="110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a:solidFill>
                            <a:schemeClr val="tx1"/>
                          </a:solidFill>
                          <a:effectLst/>
                        </a:rPr>
                        <a:t>Уровень 2</a:t>
                      </a:r>
                      <a:endParaRPr lang="ru-RU" sz="110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a:solidFill>
                            <a:schemeClr val="tx1"/>
                          </a:solidFill>
                          <a:effectLst/>
                        </a:rPr>
                        <a:t>Уровень 2</a:t>
                      </a:r>
                      <a:endParaRPr lang="ru-RU" sz="110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dirty="0">
                          <a:solidFill>
                            <a:schemeClr val="tx1"/>
                          </a:solidFill>
                          <a:effectLst/>
                        </a:rPr>
                        <a:t>Уровень 4</a:t>
                      </a:r>
                      <a:endParaRPr lang="ru-RU" sz="1100" dirty="0">
                        <a:solidFill>
                          <a:schemeClr val="tx1"/>
                        </a:solidFill>
                        <a:effectLst/>
                        <a:latin typeface="Calibri"/>
                        <a:ea typeface="Times New Roman"/>
                        <a:cs typeface="Times New Roman"/>
                      </a:endParaRPr>
                    </a:p>
                  </a:txBody>
                  <a:tcPr marL="68580" marR="68580" marT="0" marB="0"/>
                </a:tc>
              </a:tr>
              <a:tr h="349621">
                <a:tc vMerge="1">
                  <a:txBody>
                    <a:bodyPr/>
                    <a:lstStyle/>
                    <a:p>
                      <a:endParaRPr lang="ru-RU"/>
                    </a:p>
                  </a:txBody>
                  <a:tcPr/>
                </a:tc>
                <a:tc vMerge="1">
                  <a:txBody>
                    <a:bodyPr/>
                    <a:lstStyle/>
                    <a:p>
                      <a:endParaRPr lang="ru-RU"/>
                    </a:p>
                  </a:txBody>
                  <a:tcPr/>
                </a:tc>
                <a:tc>
                  <a:txBody>
                    <a:bodyPr/>
                    <a:lstStyle/>
                    <a:p>
                      <a:pPr>
                        <a:lnSpc>
                          <a:spcPct val="115000"/>
                        </a:lnSpc>
                        <a:spcAft>
                          <a:spcPts val="0"/>
                        </a:spcAft>
                      </a:pPr>
                      <a:r>
                        <a:rPr lang="ru-RU" sz="1000">
                          <a:solidFill>
                            <a:schemeClr val="tx1"/>
                          </a:solidFill>
                          <a:effectLst/>
                        </a:rPr>
                        <a:t>Менее 100 000</a:t>
                      </a:r>
                      <a:endParaRPr lang="ru-RU" sz="110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a:solidFill>
                            <a:schemeClr val="tx1"/>
                          </a:solidFill>
                          <a:effectLst/>
                        </a:rPr>
                        <a:t>Уровень 2</a:t>
                      </a:r>
                      <a:endParaRPr lang="ru-RU" sz="110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a:solidFill>
                            <a:schemeClr val="tx1"/>
                          </a:solidFill>
                          <a:effectLst/>
                        </a:rPr>
                        <a:t>Уровень 3</a:t>
                      </a:r>
                      <a:endParaRPr lang="ru-RU" sz="110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dirty="0">
                          <a:solidFill>
                            <a:schemeClr val="tx1"/>
                          </a:solidFill>
                          <a:effectLst/>
                        </a:rPr>
                        <a:t>Уровень 4</a:t>
                      </a:r>
                      <a:endParaRPr lang="ru-RU" sz="1100" dirty="0">
                        <a:solidFill>
                          <a:schemeClr val="tx1"/>
                        </a:solidFill>
                        <a:effectLst/>
                        <a:latin typeface="Calibri"/>
                        <a:ea typeface="Times New Roman"/>
                        <a:cs typeface="Times New Roman"/>
                      </a:endParaRPr>
                    </a:p>
                  </a:txBody>
                  <a:tcPr marL="68580" marR="68580" marT="0" marB="0"/>
                </a:tc>
              </a:tr>
              <a:tr h="168985">
                <a:tc vMerge="1">
                  <a:txBody>
                    <a:bodyPr/>
                    <a:lstStyle/>
                    <a:p>
                      <a:endParaRPr lang="ru-RU"/>
                    </a:p>
                  </a:txBody>
                  <a:tcPr/>
                </a:tc>
                <a:tc rowSpan="2">
                  <a:txBody>
                    <a:bodyPr/>
                    <a:lstStyle/>
                    <a:p>
                      <a:pPr>
                        <a:lnSpc>
                          <a:spcPct val="115000"/>
                        </a:lnSpc>
                        <a:spcAft>
                          <a:spcPts val="0"/>
                        </a:spcAft>
                      </a:pPr>
                      <a:r>
                        <a:rPr lang="ru-RU" sz="1000">
                          <a:solidFill>
                            <a:schemeClr val="tx1"/>
                          </a:solidFill>
                          <a:effectLst/>
                        </a:rPr>
                        <a:t>Сотрудники</a:t>
                      </a:r>
                      <a:endParaRPr lang="ru-RU" sz="110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a:solidFill>
                            <a:schemeClr val="tx1"/>
                          </a:solidFill>
                          <a:effectLst/>
                        </a:rPr>
                        <a:t>Более 100 000</a:t>
                      </a:r>
                      <a:endParaRPr lang="ru-RU" sz="110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a:solidFill>
                            <a:schemeClr val="tx1"/>
                          </a:solidFill>
                          <a:effectLst/>
                        </a:rPr>
                        <a:t>Уровень 2</a:t>
                      </a:r>
                      <a:endParaRPr lang="ru-RU" sz="110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a:solidFill>
                            <a:schemeClr val="tx1"/>
                          </a:solidFill>
                          <a:effectLst/>
                        </a:rPr>
                        <a:t>Уровень 3</a:t>
                      </a:r>
                      <a:endParaRPr lang="ru-RU" sz="110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dirty="0">
                          <a:solidFill>
                            <a:schemeClr val="tx1"/>
                          </a:solidFill>
                          <a:effectLst/>
                        </a:rPr>
                        <a:t>Уровень 4</a:t>
                      </a:r>
                      <a:endParaRPr lang="ru-RU" sz="1100" dirty="0">
                        <a:solidFill>
                          <a:schemeClr val="tx1"/>
                        </a:solidFill>
                        <a:effectLst/>
                        <a:latin typeface="Calibri"/>
                        <a:ea typeface="Times New Roman"/>
                        <a:cs typeface="Times New Roman"/>
                      </a:endParaRPr>
                    </a:p>
                  </a:txBody>
                  <a:tcPr marL="68580" marR="68580" marT="0" marB="0"/>
                </a:tc>
              </a:tr>
              <a:tr h="349621">
                <a:tc vMerge="1">
                  <a:txBody>
                    <a:bodyPr/>
                    <a:lstStyle/>
                    <a:p>
                      <a:endParaRPr lang="ru-RU"/>
                    </a:p>
                  </a:txBody>
                  <a:tcPr/>
                </a:tc>
                <a:tc vMerge="1">
                  <a:txBody>
                    <a:bodyPr/>
                    <a:lstStyle/>
                    <a:p>
                      <a:endParaRPr lang="ru-RU"/>
                    </a:p>
                  </a:txBody>
                  <a:tcPr/>
                </a:tc>
                <a:tc>
                  <a:txBody>
                    <a:bodyPr/>
                    <a:lstStyle/>
                    <a:p>
                      <a:pPr>
                        <a:lnSpc>
                          <a:spcPct val="115000"/>
                        </a:lnSpc>
                        <a:spcAft>
                          <a:spcPts val="0"/>
                        </a:spcAft>
                      </a:pPr>
                      <a:r>
                        <a:rPr lang="ru-RU" sz="1000">
                          <a:solidFill>
                            <a:schemeClr val="tx1"/>
                          </a:solidFill>
                          <a:effectLst/>
                        </a:rPr>
                        <a:t>Менее 100 000</a:t>
                      </a:r>
                      <a:endParaRPr lang="ru-RU" sz="110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a:solidFill>
                            <a:schemeClr val="tx1"/>
                          </a:solidFill>
                          <a:effectLst/>
                        </a:rPr>
                        <a:t>Уровень 2</a:t>
                      </a:r>
                      <a:endParaRPr lang="ru-RU" sz="110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a:solidFill>
                            <a:schemeClr val="tx1"/>
                          </a:solidFill>
                          <a:effectLst/>
                        </a:rPr>
                        <a:t>Уровень 3</a:t>
                      </a:r>
                      <a:endParaRPr lang="ru-RU" sz="110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ru-RU" sz="1000" dirty="0">
                          <a:solidFill>
                            <a:schemeClr val="tx1"/>
                          </a:solidFill>
                          <a:effectLst/>
                        </a:rPr>
                        <a:t>Уровень 4</a:t>
                      </a:r>
                      <a:endParaRPr lang="ru-RU" sz="1100" dirty="0">
                        <a:solidFill>
                          <a:schemeClr val="tx1"/>
                        </a:solidFill>
                        <a:effectLst/>
                        <a:latin typeface="Calibri"/>
                        <a:ea typeface="Times New Roman"/>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93713" y="188640"/>
            <a:ext cx="8229600" cy="720080"/>
          </a:xfrm>
        </p:spPr>
        <p:txBody>
          <a:bodyPr/>
          <a:lstStyle/>
          <a:p>
            <a:pPr marL="342900" indent="-342900">
              <a:spcBef>
                <a:spcPct val="20000"/>
              </a:spcBef>
            </a:pPr>
            <a:r>
              <a:rPr lang="ru-RU" altLang="ru-RU" b="1" smtClean="0"/>
              <a:t>Модель угроз</a:t>
            </a:r>
            <a:endParaRPr lang="en-US" altLang="ru-RU" b="1" smtClean="0"/>
          </a:p>
        </p:txBody>
      </p:sp>
      <p:sp>
        <p:nvSpPr>
          <p:cNvPr id="8195" name="Rectangle 3"/>
          <p:cNvSpPr>
            <a:spLocks noChangeArrowheads="1"/>
          </p:cNvSpPr>
          <p:nvPr/>
        </p:nvSpPr>
        <p:spPr bwMode="auto">
          <a:xfrm>
            <a:off x="539750" y="1916113"/>
            <a:ext cx="8353425" cy="4392612"/>
          </a:xfrm>
          <a:prstGeom prst="rect">
            <a:avLst/>
          </a:prstGeom>
          <a:noFill/>
          <a:ln w="9525">
            <a:noFill/>
            <a:miter lim="800000"/>
            <a:headEnd/>
            <a:tailEnd/>
          </a:ln>
        </p:spPr>
        <p:txBody>
          <a:bodyPr/>
          <a:lstStyle/>
          <a:p>
            <a:pPr marL="609600" indent="-609600">
              <a:spcBef>
                <a:spcPct val="20000"/>
              </a:spcBef>
            </a:pPr>
            <a:endParaRPr lang="ru-RU" altLang="ru-RU" sz="3200"/>
          </a:p>
        </p:txBody>
      </p:sp>
      <p:sp>
        <p:nvSpPr>
          <p:cNvPr id="8196" name="Rectangle 3"/>
          <p:cNvSpPr txBox="1">
            <a:spLocks noChangeArrowheads="1"/>
          </p:cNvSpPr>
          <p:nvPr/>
        </p:nvSpPr>
        <p:spPr bwMode="auto">
          <a:xfrm>
            <a:off x="539750" y="1196752"/>
            <a:ext cx="8353425" cy="4753198"/>
          </a:xfrm>
          <a:prstGeom prst="rect">
            <a:avLst/>
          </a:prstGeom>
          <a:noFill/>
          <a:ln w="9525">
            <a:noFill/>
            <a:miter lim="800000"/>
            <a:headEnd/>
            <a:tailEnd/>
          </a:ln>
        </p:spPr>
        <p:txBody>
          <a:bodyPr/>
          <a:lstStyle/>
          <a:p>
            <a:pPr marL="342900" lvl="0" indent="-342900">
              <a:buFont typeface="Arial" panose="020B0604020202020204" pitchFamily="34" charset="0"/>
              <a:buChar char="•"/>
            </a:pPr>
            <a:r>
              <a:rPr lang="ru-RU" sz="2400" smtClean="0"/>
              <a:t>Типы </a:t>
            </a:r>
            <a:r>
              <a:rPr lang="ru-RU" sz="2400"/>
              <a:t>возможных нарушителей, включая предположения о возможностях нарушителей, в.т.ч. средств атак имеющихся в наличии.</a:t>
            </a:r>
          </a:p>
          <a:p>
            <a:pPr marL="342900" lvl="0" indent="-342900">
              <a:buFont typeface="Arial" panose="020B0604020202020204" pitchFamily="34" charset="0"/>
              <a:buChar char="•"/>
            </a:pPr>
            <a:r>
              <a:rPr lang="ru-RU" sz="2400"/>
              <a:t>Описание каналов возможных атак.</a:t>
            </a:r>
          </a:p>
          <a:p>
            <a:pPr marL="342900" lvl="0" indent="-342900">
              <a:buFont typeface="Arial" panose="020B0604020202020204" pitchFamily="34" charset="0"/>
              <a:buChar char="•"/>
            </a:pPr>
            <a:r>
              <a:rPr lang="ru-RU" sz="2400"/>
              <a:t>Показатели исходной защищенности ИСПДн</a:t>
            </a:r>
          </a:p>
          <a:p>
            <a:pPr marL="342900" lvl="0" indent="-342900">
              <a:buFont typeface="Arial" panose="020B0604020202020204" pitchFamily="34" charset="0"/>
              <a:buChar char="•"/>
            </a:pPr>
            <a:r>
              <a:rPr lang="ru-RU" sz="2400"/>
              <a:t>Перечень угроз с указанием вероятностью ее реализации, опасности,  как следствие актуальности, ее тип, и тип нарушителя, который может ее реализовать. </a:t>
            </a:r>
          </a:p>
          <a:p>
            <a:r>
              <a:rPr lang="ru-RU" sz="2400"/>
              <a:t>Дополнительные источники информации:</a:t>
            </a:r>
          </a:p>
          <a:p>
            <a:r>
              <a:rPr lang="ru-RU" sz="2400" i="1"/>
              <a:t>Методика определения актуальных угроз безопасности персональных данных при их обработке в информационных системах персональных данных.</a:t>
            </a:r>
            <a:endParaRPr lang="ru-RU" sz="2400"/>
          </a:p>
          <a:p>
            <a:r>
              <a:rPr lang="ru-RU" sz="2400" i="1"/>
              <a:t>Банк данных угроз: </a:t>
            </a:r>
            <a:r>
              <a:rPr lang="ru-RU" sz="2400" i="1" u="sng">
                <a:hlinkClick r:id="rId2"/>
              </a:rPr>
              <a:t>http://bdu.fstec.ru/ubi/threat</a:t>
            </a:r>
            <a:endParaRPr lang="ru-RU" sz="240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4416242" y="1412776"/>
            <a:ext cx="4629150" cy="5876925"/>
          </a:xfrm>
          <a:prstGeom prst="rect">
            <a:avLst/>
          </a:prstGeom>
        </p:spPr>
      </p:pic>
      <p:sp>
        <p:nvSpPr>
          <p:cNvPr id="3074" name="Rectangle 2"/>
          <p:cNvSpPr>
            <a:spLocks noGrp="1" noChangeArrowheads="1"/>
          </p:cNvSpPr>
          <p:nvPr>
            <p:ph type="title"/>
          </p:nvPr>
        </p:nvSpPr>
        <p:spPr>
          <a:xfrm>
            <a:off x="318467" y="476672"/>
            <a:ext cx="8229600" cy="576064"/>
          </a:xfrm>
        </p:spPr>
        <p:txBody>
          <a:bodyPr/>
          <a:lstStyle/>
          <a:p>
            <a:pPr eaLnBrk="1" hangingPunct="1"/>
            <a:r>
              <a:rPr lang="ru-RU" altLang="ru-RU" b="1" smtClean="0"/>
              <a:t>Сертификаты </a:t>
            </a:r>
            <a:r>
              <a:rPr lang="en-US" altLang="ru-RU" b="1" smtClean="0"/>
              <a:t>X.509</a:t>
            </a:r>
            <a:r>
              <a:rPr lang="ru-RU" altLang="ru-RU" b="1" smtClean="0"/>
              <a:t>. Назначение</a:t>
            </a:r>
          </a:p>
        </p:txBody>
      </p:sp>
      <p:sp>
        <p:nvSpPr>
          <p:cNvPr id="3075" name="Rectangle 3"/>
          <p:cNvSpPr>
            <a:spLocks noChangeArrowheads="1"/>
          </p:cNvSpPr>
          <p:nvPr/>
        </p:nvSpPr>
        <p:spPr bwMode="auto">
          <a:xfrm>
            <a:off x="539750" y="1916113"/>
            <a:ext cx="8353425" cy="4392612"/>
          </a:xfrm>
          <a:prstGeom prst="rect">
            <a:avLst/>
          </a:prstGeom>
          <a:noFill/>
          <a:ln w="9525">
            <a:noFill/>
            <a:miter lim="800000"/>
            <a:headEnd/>
            <a:tailEnd/>
          </a:ln>
        </p:spPr>
        <p:txBody>
          <a:bodyPr/>
          <a:lstStyle/>
          <a:p>
            <a:pPr marL="609600" indent="-609600">
              <a:spcBef>
                <a:spcPct val="20000"/>
              </a:spcBef>
            </a:pPr>
            <a:endParaRPr lang="ru-RU" altLang="ru-RU" sz="3200"/>
          </a:p>
        </p:txBody>
      </p:sp>
      <p:sp>
        <p:nvSpPr>
          <p:cNvPr id="4" name="Rectangle 3"/>
          <p:cNvSpPr txBox="1">
            <a:spLocks noChangeArrowheads="1"/>
          </p:cNvSpPr>
          <p:nvPr/>
        </p:nvSpPr>
        <p:spPr bwMode="auto">
          <a:xfrm>
            <a:off x="303267" y="2276872"/>
            <a:ext cx="3600400" cy="3888432"/>
          </a:xfrm>
          <a:prstGeom prst="rect">
            <a:avLst/>
          </a:prstGeom>
          <a:noFill/>
          <a:ln w="9525">
            <a:noFill/>
            <a:miter lim="800000"/>
            <a:headEnd/>
            <a:tailEnd/>
          </a:ln>
        </p:spPr>
        <p:txBody>
          <a:bodyPr/>
          <a:lstStyle/>
          <a:p>
            <a:pPr marL="342900" indent="-342900">
              <a:spcBef>
                <a:spcPct val="20000"/>
              </a:spcBef>
              <a:buFont typeface="Arial" panose="020B0604020202020204" pitchFamily="34" charset="0"/>
              <a:buChar char="•"/>
              <a:defRPr/>
            </a:pPr>
            <a:endParaRPr lang="ru-RU" altLang="ru-RU" sz="2400" kern="0" dirty="0" smtClean="0">
              <a:latin typeface="+mn-lt"/>
            </a:endParaRPr>
          </a:p>
          <a:p>
            <a:pPr marL="342900" indent="-342900">
              <a:spcBef>
                <a:spcPct val="20000"/>
              </a:spcBef>
              <a:buFont typeface="Arial" panose="020B0604020202020204" pitchFamily="34" charset="0"/>
              <a:buChar char="•"/>
              <a:defRPr/>
            </a:pPr>
            <a:r>
              <a:rPr lang="ru-RU" altLang="ru-RU" sz="2400" kern="0" dirty="0" smtClean="0">
                <a:latin typeface="+mn-lt"/>
              </a:rPr>
              <a:t>Идентификация </a:t>
            </a:r>
            <a:r>
              <a:rPr lang="ru-RU" altLang="ru-RU" sz="2400" kern="0" dirty="0" smtClean="0">
                <a:latin typeface="+mn-lt"/>
              </a:rPr>
              <a:t>владельца сертификата</a:t>
            </a:r>
          </a:p>
          <a:p>
            <a:pPr marL="342900" indent="-342900">
              <a:spcBef>
                <a:spcPct val="20000"/>
              </a:spcBef>
              <a:buFont typeface="Arial" panose="020B0604020202020204" pitchFamily="34" charset="0"/>
              <a:buChar char="•"/>
              <a:defRPr/>
            </a:pPr>
            <a:endParaRPr lang="ru-RU" altLang="ru-RU" sz="2400" kern="0" dirty="0">
              <a:latin typeface="+mn-lt"/>
            </a:endParaRPr>
          </a:p>
          <a:p>
            <a:pPr marL="342900" indent="-342900">
              <a:spcBef>
                <a:spcPct val="20000"/>
              </a:spcBef>
              <a:buFont typeface="Arial" panose="020B0604020202020204" pitchFamily="34" charset="0"/>
              <a:buChar char="•"/>
              <a:defRPr/>
            </a:pPr>
            <a:r>
              <a:rPr lang="ru-RU" altLang="ru-RU" sz="2400" kern="0" dirty="0" smtClean="0">
                <a:latin typeface="+mn-lt"/>
              </a:rPr>
              <a:t>Усиленная электронная подпись</a:t>
            </a:r>
          </a:p>
          <a:p>
            <a:pPr marL="342900" indent="-342900">
              <a:spcBef>
                <a:spcPct val="20000"/>
              </a:spcBef>
              <a:buFont typeface="Arial" panose="020B0604020202020204" pitchFamily="34" charset="0"/>
              <a:buChar char="•"/>
              <a:defRPr/>
            </a:pPr>
            <a:endParaRPr lang="ru-RU" altLang="ru-RU" sz="2400" kern="0" dirty="0">
              <a:latin typeface="+mn-lt"/>
            </a:endParaRPr>
          </a:p>
          <a:p>
            <a:pPr marL="342900" indent="-342900">
              <a:spcBef>
                <a:spcPct val="20000"/>
              </a:spcBef>
              <a:buFont typeface="Arial" panose="020B0604020202020204" pitchFamily="34" charset="0"/>
              <a:buChar char="•"/>
              <a:defRPr/>
            </a:pPr>
            <a:r>
              <a:rPr lang="ru-RU" altLang="ru-RU" sz="2400" kern="0" dirty="0" smtClean="0">
                <a:latin typeface="+mn-lt"/>
              </a:rPr>
              <a:t>Шифрование данных</a:t>
            </a:r>
          </a:p>
          <a:p>
            <a:pPr marL="342900" indent="-342900">
              <a:spcBef>
                <a:spcPct val="20000"/>
              </a:spcBef>
              <a:defRPr/>
            </a:pPr>
            <a:endParaRPr lang="ru-RU" altLang="ru-RU" sz="2400" kern="0" dirty="0">
              <a:latin typeface="+mn-lt"/>
            </a:endParaRPr>
          </a:p>
          <a:p>
            <a:pPr marL="342900" indent="-342900">
              <a:spcBef>
                <a:spcPct val="20000"/>
              </a:spcBef>
              <a:defRPr/>
            </a:pPr>
            <a:endParaRPr lang="ru-RU" altLang="ru-RU" sz="2400" kern="0" dirty="0">
              <a:latin typeface="+mn-l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93713" y="188640"/>
            <a:ext cx="8229600" cy="1143000"/>
          </a:xfrm>
        </p:spPr>
        <p:txBody>
          <a:bodyPr/>
          <a:lstStyle/>
          <a:p>
            <a:pPr marL="342900" indent="-342900">
              <a:spcBef>
                <a:spcPct val="20000"/>
              </a:spcBef>
            </a:pPr>
            <a:r>
              <a:rPr lang="ru-RU" altLang="ru-RU" b="1" smtClean="0"/>
              <a:t>Средства защиты информации</a:t>
            </a:r>
            <a:endParaRPr lang="en-US" altLang="ru-RU" b="1" smtClean="0"/>
          </a:p>
        </p:txBody>
      </p:sp>
      <p:sp>
        <p:nvSpPr>
          <p:cNvPr id="9219" name="Rectangle 3"/>
          <p:cNvSpPr>
            <a:spLocks noChangeArrowheads="1"/>
          </p:cNvSpPr>
          <p:nvPr/>
        </p:nvSpPr>
        <p:spPr bwMode="auto">
          <a:xfrm>
            <a:off x="539750" y="1916113"/>
            <a:ext cx="8353425" cy="4392612"/>
          </a:xfrm>
          <a:prstGeom prst="rect">
            <a:avLst/>
          </a:prstGeom>
          <a:noFill/>
          <a:ln w="9525">
            <a:noFill/>
            <a:miter lim="800000"/>
            <a:headEnd/>
            <a:tailEnd/>
          </a:ln>
        </p:spPr>
        <p:txBody>
          <a:bodyPr/>
          <a:lstStyle/>
          <a:p>
            <a:pPr marL="609600" indent="-609600">
              <a:spcBef>
                <a:spcPct val="20000"/>
              </a:spcBef>
            </a:pPr>
            <a:endParaRPr lang="ru-RU" altLang="ru-RU" sz="3200"/>
          </a:p>
        </p:txBody>
      </p:sp>
      <p:sp>
        <p:nvSpPr>
          <p:cNvPr id="4" name="Rectangle 3"/>
          <p:cNvSpPr txBox="1">
            <a:spLocks noChangeArrowheads="1"/>
          </p:cNvSpPr>
          <p:nvPr/>
        </p:nvSpPr>
        <p:spPr bwMode="auto">
          <a:xfrm>
            <a:off x="1116013" y="1628800"/>
            <a:ext cx="6985000" cy="3744912"/>
          </a:xfrm>
          <a:prstGeom prst="rect">
            <a:avLst/>
          </a:prstGeom>
          <a:noFill/>
          <a:ln w="9525">
            <a:noFill/>
            <a:miter lim="800000"/>
            <a:headEnd/>
            <a:tailEnd/>
          </a:ln>
        </p:spPr>
        <p:txBody>
          <a:bodyPr/>
          <a:lstStyle/>
          <a:p>
            <a:pPr marL="342900" indent="-342900">
              <a:spcBef>
                <a:spcPct val="20000"/>
              </a:spcBef>
              <a:buFont typeface="Arial" panose="020B0604020202020204" pitchFamily="34" charset="0"/>
              <a:buChar char="•"/>
              <a:defRPr/>
            </a:pPr>
            <a:r>
              <a:rPr lang="ru-RU" altLang="ru-RU" sz="2400" dirty="0"/>
              <a:t>Направлены на нейтрализацию актуальных угроз.</a:t>
            </a:r>
          </a:p>
          <a:p>
            <a:pPr marL="342900" indent="-342900">
              <a:spcBef>
                <a:spcPct val="20000"/>
              </a:spcBef>
              <a:buFont typeface="Arial" panose="020B0604020202020204" pitchFamily="34" charset="0"/>
              <a:buChar char="•"/>
              <a:defRPr/>
            </a:pPr>
            <a:r>
              <a:rPr lang="ru-RU" altLang="ru-RU" sz="2400" kern="0" smtClean="0">
                <a:latin typeface="+mn-lt"/>
              </a:rPr>
              <a:t>Должны </a:t>
            </a:r>
            <a:r>
              <a:rPr lang="ru-RU" altLang="ru-RU" sz="2400" kern="0" dirty="0">
                <a:latin typeface="+mn-lt"/>
              </a:rPr>
              <a:t>присутствовать в реестре СЗИ, сертифицированных </a:t>
            </a:r>
            <a:r>
              <a:rPr lang="ru-RU" altLang="ru-RU" sz="2400" kern="0">
                <a:latin typeface="+mn-lt"/>
              </a:rPr>
              <a:t>ФСТЭК</a:t>
            </a:r>
            <a:r>
              <a:rPr lang="ru-RU" altLang="ru-RU" sz="2400" kern="0" smtClean="0">
                <a:latin typeface="+mn-lt"/>
              </a:rPr>
              <a:t>.</a:t>
            </a:r>
          </a:p>
          <a:p>
            <a:pPr>
              <a:spcBef>
                <a:spcPct val="20000"/>
              </a:spcBef>
              <a:defRPr/>
            </a:pPr>
            <a:r>
              <a:rPr lang="ru-RU" altLang="ru-RU" sz="2400" kern="0" smtClean="0">
                <a:latin typeface="+mn-lt"/>
              </a:rPr>
              <a:t>Делятся на:</a:t>
            </a:r>
          </a:p>
          <a:p>
            <a:pPr marL="342900" indent="-342900">
              <a:spcBef>
                <a:spcPct val="20000"/>
              </a:spcBef>
              <a:buFont typeface="Arial" panose="020B0604020202020204" pitchFamily="34" charset="0"/>
              <a:buChar char="•"/>
              <a:defRPr/>
            </a:pPr>
            <a:r>
              <a:rPr lang="ru-RU" altLang="ru-RU" kern="0" smtClean="0">
                <a:latin typeface="+mn-lt"/>
              </a:rPr>
              <a:t>Средства защиты от НСД к ЭВМ</a:t>
            </a:r>
          </a:p>
          <a:p>
            <a:pPr marL="342900" indent="-342900">
              <a:spcBef>
                <a:spcPct val="20000"/>
              </a:spcBef>
              <a:buFont typeface="Arial" panose="020B0604020202020204" pitchFamily="34" charset="0"/>
              <a:buChar char="•"/>
              <a:defRPr/>
            </a:pPr>
            <a:r>
              <a:rPr lang="ru-RU" altLang="ru-RU" kern="0" smtClean="0">
                <a:latin typeface="+mn-lt"/>
              </a:rPr>
              <a:t>Средства контроля целостности ПО</a:t>
            </a:r>
          </a:p>
          <a:p>
            <a:pPr marL="342900" indent="-342900">
              <a:spcBef>
                <a:spcPct val="20000"/>
              </a:spcBef>
              <a:buFont typeface="Arial" panose="020B0604020202020204" pitchFamily="34" charset="0"/>
              <a:buChar char="•"/>
              <a:defRPr/>
            </a:pPr>
            <a:r>
              <a:rPr lang="ru-RU" altLang="ru-RU" kern="0" smtClean="0">
                <a:latin typeface="+mn-lt"/>
              </a:rPr>
              <a:t>Средства гарантированного уничножения информации</a:t>
            </a:r>
          </a:p>
          <a:p>
            <a:pPr marL="342900" indent="-342900">
              <a:spcBef>
                <a:spcPct val="20000"/>
              </a:spcBef>
              <a:buFont typeface="Arial" panose="020B0604020202020204" pitchFamily="34" charset="0"/>
              <a:buChar char="•"/>
              <a:defRPr/>
            </a:pPr>
            <a:r>
              <a:rPr lang="ru-RU" altLang="ru-RU" kern="0" smtClean="0">
                <a:latin typeface="+mn-lt"/>
              </a:rPr>
              <a:t>Средства защиты от утечек по каналам связи</a:t>
            </a:r>
          </a:p>
          <a:p>
            <a:pPr marL="342900" indent="-342900">
              <a:spcBef>
                <a:spcPct val="20000"/>
              </a:spcBef>
              <a:buFont typeface="Arial" panose="020B0604020202020204" pitchFamily="34" charset="0"/>
              <a:buChar char="•"/>
              <a:defRPr/>
            </a:pPr>
            <a:r>
              <a:rPr lang="ru-RU" altLang="ru-RU" kern="0" smtClean="0">
                <a:latin typeface="+mn-lt"/>
              </a:rPr>
              <a:t>Средства межсетевого экранирования</a:t>
            </a:r>
          </a:p>
          <a:p>
            <a:pPr marL="342900" indent="-342900">
              <a:spcBef>
                <a:spcPct val="20000"/>
              </a:spcBef>
              <a:buFont typeface="Arial" panose="020B0604020202020204" pitchFamily="34" charset="0"/>
              <a:buChar char="•"/>
              <a:defRPr/>
            </a:pPr>
            <a:r>
              <a:rPr lang="ru-RU" altLang="ru-RU" kern="0" smtClean="0">
                <a:latin typeface="+mn-lt"/>
              </a:rPr>
              <a:t>Средства криптографической защиты информации </a:t>
            </a:r>
          </a:p>
          <a:p>
            <a:pPr>
              <a:spcBef>
                <a:spcPct val="20000"/>
              </a:spcBef>
              <a:defRPr/>
            </a:pPr>
            <a:endParaRPr lang="ru-RU" altLang="ru-RU" kern="0" dirty="0">
              <a:latin typeface="+mn-lt"/>
            </a:endParaRPr>
          </a:p>
          <a:p>
            <a:pPr marL="342900" indent="-342900">
              <a:spcBef>
                <a:spcPct val="20000"/>
              </a:spcBef>
              <a:defRPr/>
            </a:pPr>
            <a:endParaRPr lang="ru-RU" altLang="ru-RU" sz="2400" kern="0" dirty="0">
              <a:latin typeface="+mn-lt"/>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93713" y="332656"/>
            <a:ext cx="8229600" cy="1143000"/>
          </a:xfrm>
        </p:spPr>
        <p:txBody>
          <a:bodyPr/>
          <a:lstStyle/>
          <a:p>
            <a:pPr marL="342900" indent="-342900">
              <a:spcBef>
                <a:spcPct val="20000"/>
              </a:spcBef>
            </a:pPr>
            <a:r>
              <a:rPr lang="ru-RU" altLang="ru-RU" b="1" smtClean="0"/>
              <a:t>Средства защиты информации</a:t>
            </a:r>
            <a:endParaRPr lang="en-US" altLang="ru-RU" b="1" smtClean="0"/>
          </a:p>
        </p:txBody>
      </p:sp>
      <p:sp>
        <p:nvSpPr>
          <p:cNvPr id="9219" name="Rectangle 3"/>
          <p:cNvSpPr>
            <a:spLocks noChangeArrowheads="1"/>
          </p:cNvSpPr>
          <p:nvPr/>
        </p:nvSpPr>
        <p:spPr bwMode="auto">
          <a:xfrm>
            <a:off x="539750" y="1916113"/>
            <a:ext cx="8353425" cy="4392612"/>
          </a:xfrm>
          <a:prstGeom prst="rect">
            <a:avLst/>
          </a:prstGeom>
          <a:noFill/>
          <a:ln w="9525">
            <a:noFill/>
            <a:miter lim="800000"/>
            <a:headEnd/>
            <a:tailEnd/>
          </a:ln>
        </p:spPr>
        <p:txBody>
          <a:bodyPr/>
          <a:lstStyle/>
          <a:p>
            <a:pPr marL="609600" indent="-609600">
              <a:spcBef>
                <a:spcPct val="20000"/>
              </a:spcBef>
            </a:pPr>
            <a:endParaRPr lang="ru-RU" altLang="ru-RU" sz="3200"/>
          </a:p>
        </p:txBody>
      </p:sp>
      <p:sp>
        <p:nvSpPr>
          <p:cNvPr id="4" name="Rectangle 3"/>
          <p:cNvSpPr txBox="1">
            <a:spLocks noChangeArrowheads="1"/>
          </p:cNvSpPr>
          <p:nvPr/>
        </p:nvSpPr>
        <p:spPr bwMode="auto">
          <a:xfrm>
            <a:off x="683568" y="1772816"/>
            <a:ext cx="8064896" cy="4752528"/>
          </a:xfrm>
          <a:prstGeom prst="rect">
            <a:avLst/>
          </a:prstGeom>
          <a:noFill/>
          <a:ln w="9525">
            <a:noFill/>
            <a:miter lim="800000"/>
            <a:headEnd/>
            <a:tailEnd/>
          </a:ln>
        </p:spPr>
        <p:txBody>
          <a:bodyPr/>
          <a:lstStyle/>
          <a:p>
            <a:pPr marL="342900" indent="-342900">
              <a:spcBef>
                <a:spcPct val="20000"/>
              </a:spcBef>
              <a:buFont typeface="Arial" panose="020B0604020202020204" pitchFamily="34" charset="0"/>
              <a:buChar char="•"/>
              <a:defRPr/>
            </a:pPr>
            <a:r>
              <a:rPr lang="ru-RU" altLang="ru-RU" sz="2400" smtClean="0"/>
              <a:t>Сертификация системного и прикладного программного обеспечения (операционных систем, СУБД, </a:t>
            </a:r>
            <a:r>
              <a:rPr lang="en-US" altLang="ru-RU" sz="2400" smtClean="0"/>
              <a:t>ERP, CRM</a:t>
            </a:r>
            <a:r>
              <a:rPr lang="ru-RU" altLang="ru-RU" sz="2400" smtClean="0"/>
              <a:t>)</a:t>
            </a:r>
            <a:r>
              <a:rPr lang="en-US" altLang="ru-RU" sz="2400" smtClean="0"/>
              <a:t> </a:t>
            </a:r>
            <a:r>
              <a:rPr lang="ru-RU" altLang="ru-RU" sz="2400" smtClean="0"/>
              <a:t>как СЗИ</a:t>
            </a:r>
            <a:endParaRPr lang="ru-RU" altLang="ru-RU" sz="2400" kern="0" dirty="0">
              <a:latin typeface="+mn-lt"/>
            </a:endParaRPr>
          </a:p>
          <a:p>
            <a:pPr marL="342900" indent="-342900">
              <a:spcBef>
                <a:spcPct val="20000"/>
              </a:spcBef>
              <a:defRPr/>
            </a:pPr>
            <a:endParaRPr lang="ru-RU" altLang="ru-RU" sz="2400" kern="0" smtClean="0">
              <a:latin typeface="+mn-lt"/>
            </a:endParaRPr>
          </a:p>
          <a:p>
            <a:pPr marL="342900" indent="-342900">
              <a:spcBef>
                <a:spcPct val="20000"/>
              </a:spcBef>
              <a:defRPr/>
            </a:pPr>
            <a:r>
              <a:rPr lang="en-US" altLang="ru-RU" sz="2400" kern="0">
                <a:latin typeface="+mn-lt"/>
                <a:hlinkClick r:id="rId3"/>
              </a:rPr>
              <a:t>https://</a:t>
            </a:r>
            <a:r>
              <a:rPr lang="en-US" altLang="ru-RU" sz="2400" kern="0" smtClean="0">
                <a:latin typeface="+mn-lt"/>
                <a:hlinkClick r:id="rId3"/>
              </a:rPr>
              <a:t>fstec.ru/tekhnicheskaya-zashchita-informatsii/dokumenty-po-sertifikatsii/153-sistema-sertifikatsii</a:t>
            </a:r>
            <a:endParaRPr lang="ru-RU" altLang="ru-RU" sz="2400" kern="0" smtClean="0">
              <a:latin typeface="+mn-lt"/>
            </a:endParaRPr>
          </a:p>
          <a:p>
            <a:pPr marL="342900" indent="-342900">
              <a:spcBef>
                <a:spcPct val="20000"/>
              </a:spcBef>
              <a:defRPr/>
            </a:pPr>
            <a:endParaRPr lang="ru-RU" altLang="ru-RU" sz="2400" kern="0" dirty="0">
              <a:latin typeface="+mn-lt"/>
            </a:endParaRPr>
          </a:p>
        </p:txBody>
      </p:sp>
    </p:spTree>
    <p:extLst>
      <p:ext uri="{BB962C8B-B14F-4D97-AF65-F5344CB8AC3E}">
        <p14:creationId xmlns:p14="http://schemas.microsoft.com/office/powerpoint/2010/main" val="372188948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93713" y="332656"/>
            <a:ext cx="8229600" cy="1143000"/>
          </a:xfrm>
        </p:spPr>
        <p:txBody>
          <a:bodyPr/>
          <a:lstStyle/>
          <a:p>
            <a:pPr marL="342900" indent="-342900">
              <a:spcBef>
                <a:spcPct val="20000"/>
              </a:spcBef>
            </a:pPr>
            <a:r>
              <a:rPr lang="ru-RU" altLang="ru-RU" b="1" smtClean="0"/>
              <a:t>Средства криптографической защиты информации</a:t>
            </a:r>
            <a:endParaRPr lang="en-US" altLang="ru-RU" b="1" smtClean="0"/>
          </a:p>
        </p:txBody>
      </p:sp>
      <p:sp>
        <p:nvSpPr>
          <p:cNvPr id="9219" name="Rectangle 3"/>
          <p:cNvSpPr>
            <a:spLocks noChangeArrowheads="1"/>
          </p:cNvSpPr>
          <p:nvPr/>
        </p:nvSpPr>
        <p:spPr bwMode="auto">
          <a:xfrm>
            <a:off x="539750" y="1916113"/>
            <a:ext cx="8353425" cy="4392612"/>
          </a:xfrm>
          <a:prstGeom prst="rect">
            <a:avLst/>
          </a:prstGeom>
          <a:noFill/>
          <a:ln w="9525">
            <a:noFill/>
            <a:miter lim="800000"/>
            <a:headEnd/>
            <a:tailEnd/>
          </a:ln>
        </p:spPr>
        <p:txBody>
          <a:bodyPr/>
          <a:lstStyle/>
          <a:p>
            <a:pPr marL="609600" indent="-609600">
              <a:spcBef>
                <a:spcPct val="20000"/>
              </a:spcBef>
            </a:pPr>
            <a:endParaRPr lang="ru-RU" altLang="ru-RU" sz="3200"/>
          </a:p>
        </p:txBody>
      </p:sp>
      <p:sp>
        <p:nvSpPr>
          <p:cNvPr id="4" name="Rectangle 3"/>
          <p:cNvSpPr txBox="1">
            <a:spLocks noChangeArrowheads="1"/>
          </p:cNvSpPr>
          <p:nvPr/>
        </p:nvSpPr>
        <p:spPr bwMode="auto">
          <a:xfrm>
            <a:off x="539750" y="1916113"/>
            <a:ext cx="8064896" cy="4752528"/>
          </a:xfrm>
          <a:prstGeom prst="rect">
            <a:avLst/>
          </a:prstGeom>
          <a:noFill/>
          <a:ln w="9525">
            <a:noFill/>
            <a:miter lim="800000"/>
            <a:headEnd/>
            <a:tailEnd/>
          </a:ln>
        </p:spPr>
        <p:txBody>
          <a:bodyPr/>
          <a:lstStyle/>
          <a:p>
            <a:r>
              <a:rPr lang="ru-RU" sz="1400" smtClean="0"/>
              <a:t>1)Приказ </a:t>
            </a:r>
            <a:r>
              <a:rPr lang="ru-RU" sz="1400"/>
              <a:t>ФСБ от 10 июля 2014 года № 378 «Об утверждении состава и содержания организационных и технических мер по обеспечению безопасности персональных данных при их обработке в информационных системах персональных данных с использованием средств криптографической защиты информации, необходимых для выполнения установленных Правительством Российской Федерации требований к защите персональных данных для каждого из уровней защищенности</a:t>
            </a:r>
            <a:r>
              <a:rPr lang="ru-RU" sz="1400" smtClean="0"/>
              <a:t>»;</a:t>
            </a:r>
          </a:p>
          <a:p>
            <a:pPr marL="342900" indent="-342900">
              <a:buAutoNum type="arabicParenR"/>
            </a:pPr>
            <a:endParaRPr lang="ru-RU" sz="1400"/>
          </a:p>
          <a:p>
            <a:r>
              <a:rPr lang="ru-RU" sz="1400"/>
              <a:t>2) Приказ ФСБ России от 9 февраля 2005 года № 66 «Об утверждении положения о </a:t>
            </a:r>
            <a:r>
              <a:rPr lang="ru-RU" sz="1400" smtClean="0"/>
              <a:t>разработке</a:t>
            </a:r>
            <a:r>
              <a:rPr lang="ru-RU" sz="1400"/>
              <a:t>, производстве, реализации и эксплуатации шифровальных (криптографических) средств защиты информации (Положение ПКЗ-2005</a:t>
            </a:r>
            <a:r>
              <a:rPr lang="ru-RU" sz="1400" smtClean="0"/>
              <a:t>)»;</a:t>
            </a:r>
          </a:p>
          <a:p>
            <a:endParaRPr lang="ru-RU" sz="1400"/>
          </a:p>
          <a:p>
            <a:r>
              <a:rPr lang="ru-RU" sz="1400"/>
              <a:t>3) «Инструкция об организации и обеспечении безопасности хранения, обработки и передачи по каналам связи с использованием средств криптографической защиты информации с ограниченным доступом, не содержащей сведений, составляющих государственную тайну», утвержденная приказом ФАПСИ от 13 июня 2001 года № 152</a:t>
            </a:r>
            <a:r>
              <a:rPr lang="ru-RU" sz="1400" smtClean="0"/>
              <a:t>;</a:t>
            </a:r>
          </a:p>
          <a:p>
            <a:endParaRPr lang="ru-RU" sz="1400"/>
          </a:p>
          <a:p>
            <a:r>
              <a:rPr lang="ru-RU" sz="1400"/>
              <a:t>4) «Методические рекомендации по разработке нормативных правовых актов, определяющих угрозы безопасности персональных данных, актуальные при обработке персональных данных в информационных системах персональных данных, эксплуатируемых при осуществлении соответствующих видов деятельности», утвержденные руководством 8 Центра ФСБ России (№ 149/7/2/6-432 от 31.03.2015).</a:t>
            </a:r>
          </a:p>
          <a:p>
            <a:pPr>
              <a:spcBef>
                <a:spcPct val="20000"/>
              </a:spcBef>
              <a:defRPr/>
            </a:pPr>
            <a:endParaRPr lang="ru-RU" altLang="ru-RU" sz="2400" kern="0" dirty="0">
              <a:latin typeface="+mn-lt"/>
            </a:endParaRPr>
          </a:p>
        </p:txBody>
      </p:sp>
    </p:spTree>
    <p:extLst>
      <p:ext uri="{BB962C8B-B14F-4D97-AF65-F5344CB8AC3E}">
        <p14:creationId xmlns:p14="http://schemas.microsoft.com/office/powerpoint/2010/main" val="10757706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18467" y="476672"/>
            <a:ext cx="8229600" cy="576064"/>
          </a:xfrm>
        </p:spPr>
        <p:txBody>
          <a:bodyPr/>
          <a:lstStyle/>
          <a:p>
            <a:pPr eaLnBrk="1" hangingPunct="1"/>
            <a:r>
              <a:rPr lang="ru-RU" altLang="ru-RU" b="1" smtClean="0"/>
              <a:t>Сертификаты </a:t>
            </a:r>
            <a:r>
              <a:rPr lang="en-US" altLang="ru-RU" b="1" smtClean="0"/>
              <a:t>X.509</a:t>
            </a:r>
            <a:r>
              <a:rPr lang="ru-RU" altLang="ru-RU" b="1" smtClean="0"/>
              <a:t>. Назначение</a:t>
            </a:r>
          </a:p>
        </p:txBody>
      </p:sp>
      <p:sp>
        <p:nvSpPr>
          <p:cNvPr id="3075" name="Rectangle 3"/>
          <p:cNvSpPr>
            <a:spLocks noChangeArrowheads="1"/>
          </p:cNvSpPr>
          <p:nvPr/>
        </p:nvSpPr>
        <p:spPr bwMode="auto">
          <a:xfrm>
            <a:off x="539750" y="1916113"/>
            <a:ext cx="8353425" cy="4392612"/>
          </a:xfrm>
          <a:prstGeom prst="rect">
            <a:avLst/>
          </a:prstGeom>
          <a:noFill/>
          <a:ln w="9525">
            <a:noFill/>
            <a:miter lim="800000"/>
            <a:headEnd/>
            <a:tailEnd/>
          </a:ln>
        </p:spPr>
        <p:txBody>
          <a:bodyPr/>
          <a:lstStyle/>
          <a:p>
            <a:pPr marL="609600" indent="-609600">
              <a:spcBef>
                <a:spcPct val="20000"/>
              </a:spcBef>
            </a:pPr>
            <a:endParaRPr lang="ru-RU" altLang="ru-RU" sz="3200"/>
          </a:p>
        </p:txBody>
      </p:sp>
      <p:pic>
        <p:nvPicPr>
          <p:cNvPr id="3" name="Рисунок 2"/>
          <p:cNvPicPr>
            <a:picLocks noChangeAspect="1"/>
          </p:cNvPicPr>
          <p:nvPr/>
        </p:nvPicPr>
        <p:blipFill>
          <a:blip r:embed="rId2"/>
          <a:stretch>
            <a:fillRect/>
          </a:stretch>
        </p:blipFill>
        <p:spPr>
          <a:xfrm>
            <a:off x="892671" y="1647060"/>
            <a:ext cx="7655396" cy="4930718"/>
          </a:xfrm>
          <a:prstGeom prst="rect">
            <a:avLst/>
          </a:prstGeom>
        </p:spPr>
      </p:pic>
    </p:spTree>
    <p:extLst>
      <p:ext uri="{BB962C8B-B14F-4D97-AF65-F5344CB8AC3E}">
        <p14:creationId xmlns:p14="http://schemas.microsoft.com/office/powerpoint/2010/main" val="2802735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18467" y="476672"/>
            <a:ext cx="8229600" cy="576064"/>
          </a:xfrm>
        </p:spPr>
        <p:txBody>
          <a:bodyPr/>
          <a:lstStyle/>
          <a:p>
            <a:pPr eaLnBrk="1" hangingPunct="1"/>
            <a:r>
              <a:rPr lang="ru-RU" altLang="ru-RU" b="1" smtClean="0"/>
              <a:t>Сертификаты </a:t>
            </a:r>
            <a:r>
              <a:rPr lang="en-US" altLang="ru-RU" b="1" smtClean="0"/>
              <a:t>X.509</a:t>
            </a:r>
            <a:r>
              <a:rPr lang="ru-RU" altLang="ru-RU" b="1" smtClean="0"/>
              <a:t>. Структура</a:t>
            </a:r>
          </a:p>
        </p:txBody>
      </p:sp>
      <p:sp>
        <p:nvSpPr>
          <p:cNvPr id="3075" name="Rectangle 3"/>
          <p:cNvSpPr>
            <a:spLocks noChangeArrowheads="1"/>
          </p:cNvSpPr>
          <p:nvPr/>
        </p:nvSpPr>
        <p:spPr bwMode="auto">
          <a:xfrm>
            <a:off x="539750" y="1916113"/>
            <a:ext cx="8353425" cy="4392612"/>
          </a:xfrm>
          <a:prstGeom prst="rect">
            <a:avLst/>
          </a:prstGeom>
          <a:noFill/>
          <a:ln w="9525">
            <a:noFill/>
            <a:miter lim="800000"/>
            <a:headEnd/>
            <a:tailEnd/>
          </a:ln>
        </p:spPr>
        <p:txBody>
          <a:bodyPr/>
          <a:lstStyle/>
          <a:p>
            <a:pPr marL="609600" indent="-609600">
              <a:spcBef>
                <a:spcPct val="20000"/>
              </a:spcBef>
            </a:pPr>
            <a:endParaRPr lang="ru-RU" altLang="ru-RU" sz="3200"/>
          </a:p>
        </p:txBody>
      </p:sp>
      <p:sp>
        <p:nvSpPr>
          <p:cNvPr id="4" name="Rectangle 3"/>
          <p:cNvSpPr txBox="1">
            <a:spLocks noChangeArrowheads="1"/>
          </p:cNvSpPr>
          <p:nvPr/>
        </p:nvSpPr>
        <p:spPr bwMode="auto">
          <a:xfrm>
            <a:off x="827584" y="5949280"/>
            <a:ext cx="7704856" cy="576064"/>
          </a:xfrm>
          <a:prstGeom prst="rect">
            <a:avLst/>
          </a:prstGeom>
          <a:noFill/>
          <a:ln w="9525">
            <a:noFill/>
            <a:miter lim="800000"/>
            <a:headEnd/>
            <a:tailEnd/>
          </a:ln>
        </p:spPr>
        <p:txBody>
          <a:bodyPr/>
          <a:lstStyle/>
          <a:p>
            <a:pPr marL="342900" indent="-342900">
              <a:spcBef>
                <a:spcPct val="20000"/>
              </a:spcBef>
              <a:defRPr/>
            </a:pPr>
            <a:r>
              <a:rPr lang="en-US" altLang="ru-RU" sz="2400" kern="0">
                <a:latin typeface="+mn-lt"/>
                <a:hlinkClick r:id="rId2"/>
              </a:rPr>
              <a:t>https://</a:t>
            </a:r>
            <a:r>
              <a:rPr lang="en-US" altLang="ru-RU" sz="2400" kern="0" smtClean="0">
                <a:latin typeface="+mn-lt"/>
                <a:hlinkClick r:id="rId2"/>
              </a:rPr>
              <a:t>tools.ietf.org/html/rfc5280</a:t>
            </a:r>
            <a:endParaRPr lang="ru-RU" altLang="ru-RU" sz="2400" kern="0" smtClean="0">
              <a:latin typeface="+mn-lt"/>
            </a:endParaRPr>
          </a:p>
          <a:p>
            <a:pPr marL="342900" indent="-342900">
              <a:spcBef>
                <a:spcPct val="20000"/>
              </a:spcBef>
              <a:defRPr/>
            </a:pPr>
            <a:endParaRPr lang="ru-RU" altLang="ru-RU" sz="2400" kern="0" dirty="0">
              <a:latin typeface="+mn-lt"/>
            </a:endParaRP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750" y="1550937"/>
            <a:ext cx="8244408" cy="4216175"/>
          </a:xfrm>
          <a:prstGeom prst="rect">
            <a:avLst/>
          </a:prstGeom>
        </p:spPr>
      </p:pic>
    </p:spTree>
    <p:extLst>
      <p:ext uri="{BB962C8B-B14F-4D97-AF65-F5344CB8AC3E}">
        <p14:creationId xmlns:p14="http://schemas.microsoft.com/office/powerpoint/2010/main" val="41429807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5148064" y="4714106"/>
            <a:ext cx="3600450" cy="2314575"/>
          </a:xfrm>
          <a:prstGeom prst="rect">
            <a:avLst/>
          </a:prstGeom>
        </p:spPr>
      </p:pic>
      <p:sp>
        <p:nvSpPr>
          <p:cNvPr id="3074" name="Rectangle 2"/>
          <p:cNvSpPr>
            <a:spLocks noGrp="1" noChangeArrowheads="1"/>
          </p:cNvSpPr>
          <p:nvPr>
            <p:ph type="title"/>
          </p:nvPr>
        </p:nvSpPr>
        <p:spPr>
          <a:xfrm>
            <a:off x="318467" y="476672"/>
            <a:ext cx="8229600" cy="576064"/>
          </a:xfrm>
        </p:spPr>
        <p:txBody>
          <a:bodyPr/>
          <a:lstStyle/>
          <a:p>
            <a:pPr eaLnBrk="1" hangingPunct="1"/>
            <a:r>
              <a:rPr lang="ru-RU" altLang="ru-RU" b="1" smtClean="0"/>
              <a:t>Сертификаты </a:t>
            </a:r>
            <a:r>
              <a:rPr lang="en-US" altLang="ru-RU" b="1" smtClean="0"/>
              <a:t>X.509</a:t>
            </a:r>
            <a:r>
              <a:rPr lang="ru-RU" altLang="ru-RU" b="1" smtClean="0"/>
              <a:t>. Типы</a:t>
            </a:r>
          </a:p>
        </p:txBody>
      </p:sp>
      <p:sp>
        <p:nvSpPr>
          <p:cNvPr id="3075" name="Rectangle 3"/>
          <p:cNvSpPr>
            <a:spLocks noChangeArrowheads="1"/>
          </p:cNvSpPr>
          <p:nvPr/>
        </p:nvSpPr>
        <p:spPr bwMode="auto">
          <a:xfrm>
            <a:off x="539750" y="1916113"/>
            <a:ext cx="8353425" cy="4392612"/>
          </a:xfrm>
          <a:prstGeom prst="rect">
            <a:avLst/>
          </a:prstGeom>
          <a:noFill/>
          <a:ln w="9525">
            <a:noFill/>
            <a:miter lim="800000"/>
            <a:headEnd/>
            <a:tailEnd/>
          </a:ln>
        </p:spPr>
        <p:txBody>
          <a:bodyPr/>
          <a:lstStyle/>
          <a:p>
            <a:pPr marL="609600" indent="-609600">
              <a:spcBef>
                <a:spcPct val="20000"/>
              </a:spcBef>
            </a:pPr>
            <a:endParaRPr lang="ru-RU" altLang="ru-RU" sz="3200"/>
          </a:p>
        </p:txBody>
      </p:sp>
      <p:sp>
        <p:nvSpPr>
          <p:cNvPr id="4" name="Rectangle 3"/>
          <p:cNvSpPr txBox="1">
            <a:spLocks noChangeArrowheads="1"/>
          </p:cNvSpPr>
          <p:nvPr/>
        </p:nvSpPr>
        <p:spPr bwMode="auto">
          <a:xfrm>
            <a:off x="179512" y="1412776"/>
            <a:ext cx="7704856" cy="4752528"/>
          </a:xfrm>
          <a:prstGeom prst="rect">
            <a:avLst/>
          </a:prstGeom>
          <a:noFill/>
          <a:ln w="9525">
            <a:noFill/>
            <a:miter lim="800000"/>
            <a:headEnd/>
            <a:tailEnd/>
          </a:ln>
        </p:spPr>
        <p:txBody>
          <a:bodyPr/>
          <a:lstStyle/>
          <a:p>
            <a:pPr marL="342900" indent="-342900">
              <a:spcBef>
                <a:spcPct val="20000"/>
              </a:spcBef>
              <a:defRPr/>
            </a:pPr>
            <a:r>
              <a:rPr lang="ru-RU" sz="2000" b="1" dirty="0"/>
              <a:t>Корневые сертификаты</a:t>
            </a:r>
            <a:r>
              <a:rPr lang="ru-RU" sz="2000" dirty="0"/>
              <a:t> — изготовлены в корневом УЦ (удостоверяющий центр</a:t>
            </a:r>
            <a:r>
              <a:rPr lang="ru-RU" sz="2000" dirty="0" smtClean="0"/>
              <a:t>).</a:t>
            </a:r>
          </a:p>
          <a:p>
            <a:pPr marL="342900" indent="-342900">
              <a:spcBef>
                <a:spcPct val="20000"/>
              </a:spcBef>
              <a:defRPr/>
            </a:pPr>
            <a:r>
              <a:rPr lang="ru-RU" sz="2000" b="1" dirty="0" smtClean="0"/>
              <a:t>Промежуточные </a:t>
            </a:r>
            <a:r>
              <a:rPr lang="ru-RU" sz="2000" b="1" dirty="0"/>
              <a:t>сертификаты</a:t>
            </a:r>
            <a:r>
              <a:rPr lang="ru-RU" sz="2000" dirty="0"/>
              <a:t> </a:t>
            </a:r>
            <a:r>
              <a:rPr lang="ru-RU" sz="2000" dirty="0" smtClean="0"/>
              <a:t>—сертификаты подписанные сертификатом корневого </a:t>
            </a:r>
            <a:r>
              <a:rPr lang="ru-RU" sz="2000" dirty="0"/>
              <a:t>УЦ, которые могут формировать цепочку произвольной длины, начиная от </a:t>
            </a:r>
            <a:r>
              <a:rPr lang="ru-RU" sz="2000" i="1" dirty="0"/>
              <a:t>корневого сертификата</a:t>
            </a:r>
            <a:r>
              <a:rPr lang="ru-RU" sz="2000" dirty="0"/>
              <a:t> и заканчивая </a:t>
            </a:r>
            <a:r>
              <a:rPr lang="ru-RU" sz="2000" i="1" dirty="0"/>
              <a:t>сертификатом конечного субъекта</a:t>
            </a:r>
            <a:r>
              <a:rPr lang="ru-RU" sz="2000" dirty="0" smtClean="0"/>
              <a:t>.</a:t>
            </a:r>
          </a:p>
          <a:p>
            <a:pPr marL="342900" indent="-342900">
              <a:spcBef>
                <a:spcPct val="20000"/>
              </a:spcBef>
              <a:defRPr/>
            </a:pPr>
            <a:r>
              <a:rPr lang="ru-RU" sz="2000" b="1" dirty="0" smtClean="0"/>
              <a:t>Сертификаты </a:t>
            </a:r>
            <a:r>
              <a:rPr lang="ru-RU" sz="2000" b="1" dirty="0"/>
              <a:t>конечного субъекта</a:t>
            </a:r>
            <a:r>
              <a:rPr lang="ru-RU" sz="2000" dirty="0"/>
              <a:t> — конечные сертификаты в цепочке, которые не могут подписывать другие </a:t>
            </a:r>
            <a:r>
              <a:rPr lang="ru-RU" sz="2000" i="1" dirty="0"/>
              <a:t>промежуточные сертификаты</a:t>
            </a:r>
            <a:r>
              <a:rPr lang="ru-RU" sz="2000" dirty="0"/>
              <a:t> своим закрытым ключом.</a:t>
            </a:r>
            <a:r>
              <a:rPr lang="ru-RU" sz="2400" dirty="0"/>
              <a:t/>
            </a:r>
            <a:br>
              <a:rPr lang="ru-RU" sz="2400" dirty="0"/>
            </a:br>
            <a:endParaRPr lang="ru-RU" altLang="ru-RU" sz="2400" kern="0" dirty="0" smtClean="0">
              <a:latin typeface="+mn-lt"/>
            </a:endParaRPr>
          </a:p>
          <a:p>
            <a:pPr marL="342900" indent="-342900">
              <a:spcBef>
                <a:spcPct val="20000"/>
              </a:spcBef>
              <a:defRPr/>
            </a:pPr>
            <a:endParaRPr lang="ru-RU" altLang="ru-RU" sz="2400" kern="0" dirty="0">
              <a:latin typeface="+mn-lt"/>
            </a:endParaRPr>
          </a:p>
        </p:txBody>
      </p:sp>
    </p:spTree>
    <p:extLst>
      <p:ext uri="{BB962C8B-B14F-4D97-AF65-F5344CB8AC3E}">
        <p14:creationId xmlns:p14="http://schemas.microsoft.com/office/powerpoint/2010/main" val="38751407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18467" y="476672"/>
            <a:ext cx="8229600" cy="576064"/>
          </a:xfrm>
        </p:spPr>
        <p:txBody>
          <a:bodyPr/>
          <a:lstStyle/>
          <a:p>
            <a:pPr eaLnBrk="1" hangingPunct="1"/>
            <a:r>
              <a:rPr lang="ru-RU" altLang="ru-RU" b="1" smtClean="0"/>
              <a:t>Сертификаты </a:t>
            </a:r>
            <a:r>
              <a:rPr lang="en-US" altLang="ru-RU" b="1" smtClean="0"/>
              <a:t>X.509</a:t>
            </a:r>
            <a:r>
              <a:rPr lang="ru-RU" altLang="ru-RU" b="1" smtClean="0"/>
              <a:t>. Типы</a:t>
            </a:r>
          </a:p>
        </p:txBody>
      </p:sp>
      <p:sp>
        <p:nvSpPr>
          <p:cNvPr id="3075" name="Rectangle 3"/>
          <p:cNvSpPr>
            <a:spLocks noChangeArrowheads="1"/>
          </p:cNvSpPr>
          <p:nvPr/>
        </p:nvSpPr>
        <p:spPr bwMode="auto">
          <a:xfrm>
            <a:off x="539750" y="1916113"/>
            <a:ext cx="8353425" cy="4392612"/>
          </a:xfrm>
          <a:prstGeom prst="rect">
            <a:avLst/>
          </a:prstGeom>
          <a:noFill/>
          <a:ln w="9525">
            <a:noFill/>
            <a:miter lim="800000"/>
            <a:headEnd/>
            <a:tailEnd/>
          </a:ln>
        </p:spPr>
        <p:txBody>
          <a:bodyPr/>
          <a:lstStyle/>
          <a:p>
            <a:pPr marL="609600" indent="-609600">
              <a:spcBef>
                <a:spcPct val="20000"/>
              </a:spcBef>
            </a:pPr>
            <a:endParaRPr lang="ru-RU" altLang="ru-RU" sz="3200"/>
          </a:p>
        </p:txBody>
      </p:sp>
      <p:sp>
        <p:nvSpPr>
          <p:cNvPr id="4" name="Rectangle 3"/>
          <p:cNvSpPr txBox="1">
            <a:spLocks noChangeArrowheads="1"/>
          </p:cNvSpPr>
          <p:nvPr/>
        </p:nvSpPr>
        <p:spPr bwMode="auto">
          <a:xfrm>
            <a:off x="827584" y="1772816"/>
            <a:ext cx="7704856" cy="4752528"/>
          </a:xfrm>
          <a:prstGeom prst="rect">
            <a:avLst/>
          </a:prstGeom>
          <a:noFill/>
          <a:ln w="9525">
            <a:noFill/>
            <a:miter lim="800000"/>
            <a:headEnd/>
            <a:tailEnd/>
          </a:ln>
        </p:spPr>
        <p:txBody>
          <a:bodyPr/>
          <a:lstStyle/>
          <a:p>
            <a:r>
              <a:rPr lang="ru-RU" sz="2400" b="1"/>
              <a:t>DV</a:t>
            </a:r>
            <a:r>
              <a:rPr lang="ru-RU" sz="2400"/>
              <a:t> — сертификаты удостоверения доменного </a:t>
            </a:r>
            <a:r>
              <a:rPr lang="ru-RU" sz="2400" smtClean="0"/>
              <a:t>имени.</a:t>
            </a:r>
          </a:p>
          <a:p>
            <a:endParaRPr lang="ru-RU" sz="2400"/>
          </a:p>
          <a:p>
            <a:r>
              <a:rPr lang="ru-RU" sz="2400" b="1"/>
              <a:t>OV</a:t>
            </a:r>
            <a:r>
              <a:rPr lang="ru-RU" sz="2400"/>
              <a:t> — в сертификате будет уже указано не доменное имя, а название самой организации заявителя. </a:t>
            </a:r>
            <a:endParaRPr lang="ru-RU" sz="2400" smtClean="0"/>
          </a:p>
          <a:p>
            <a:endParaRPr lang="ru-RU" sz="2400"/>
          </a:p>
          <a:p>
            <a:r>
              <a:rPr lang="ru-RU" sz="2400" b="1"/>
              <a:t>EV</a:t>
            </a:r>
            <a:r>
              <a:rPr lang="ru-RU" sz="2400"/>
              <a:t> — эти сертификаты и получить сложно и стоят они недешево. Их можно опознать по названию организации на зеленом замочке на панели адресной строки</a:t>
            </a:r>
          </a:p>
          <a:p>
            <a:pPr marL="342900" indent="-342900">
              <a:spcBef>
                <a:spcPct val="20000"/>
              </a:spcBef>
              <a:defRPr/>
            </a:pPr>
            <a:r>
              <a:rPr lang="ru-RU" sz="2400"/>
              <a:t/>
            </a:r>
            <a:br>
              <a:rPr lang="ru-RU" sz="2400"/>
            </a:br>
            <a:endParaRPr lang="ru-RU" altLang="ru-RU" sz="2400" kern="0" smtClean="0">
              <a:latin typeface="+mn-lt"/>
            </a:endParaRPr>
          </a:p>
          <a:p>
            <a:pPr marL="342900" indent="-342900">
              <a:spcBef>
                <a:spcPct val="20000"/>
              </a:spcBef>
              <a:defRPr/>
            </a:pPr>
            <a:endParaRPr lang="ru-RU" altLang="ru-RU" sz="2400" kern="0" dirty="0">
              <a:latin typeface="+mn-lt"/>
            </a:endParaRPr>
          </a:p>
        </p:txBody>
      </p:sp>
    </p:spTree>
    <p:extLst>
      <p:ext uri="{BB962C8B-B14F-4D97-AF65-F5344CB8AC3E}">
        <p14:creationId xmlns:p14="http://schemas.microsoft.com/office/powerpoint/2010/main" val="18199991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19236" y="260648"/>
            <a:ext cx="8229600" cy="576064"/>
          </a:xfrm>
        </p:spPr>
        <p:txBody>
          <a:bodyPr/>
          <a:lstStyle/>
          <a:p>
            <a:pPr eaLnBrk="1" hangingPunct="1"/>
            <a:r>
              <a:rPr lang="ru-RU" altLang="ru-RU" b="1" smtClean="0"/>
              <a:t>Сертификаты </a:t>
            </a:r>
            <a:r>
              <a:rPr lang="en-US" altLang="ru-RU" b="1" smtClean="0"/>
              <a:t>X.509</a:t>
            </a:r>
            <a:r>
              <a:rPr lang="ru-RU" altLang="ru-RU" b="1" smtClean="0"/>
              <a:t>. </a:t>
            </a:r>
            <a:r>
              <a:rPr lang="ru-RU" altLang="ru-RU" sz="2400" b="1" smtClean="0"/>
              <a:t>Квалифицированный сертификат</a:t>
            </a:r>
          </a:p>
        </p:txBody>
      </p:sp>
      <p:sp>
        <p:nvSpPr>
          <p:cNvPr id="3075" name="Rectangle 3"/>
          <p:cNvSpPr>
            <a:spLocks noChangeArrowheads="1"/>
          </p:cNvSpPr>
          <p:nvPr/>
        </p:nvSpPr>
        <p:spPr bwMode="auto">
          <a:xfrm>
            <a:off x="539750" y="1916113"/>
            <a:ext cx="8353425" cy="4392612"/>
          </a:xfrm>
          <a:prstGeom prst="rect">
            <a:avLst/>
          </a:prstGeom>
          <a:noFill/>
          <a:ln w="9525">
            <a:noFill/>
            <a:miter lim="800000"/>
            <a:headEnd/>
            <a:tailEnd/>
          </a:ln>
        </p:spPr>
        <p:txBody>
          <a:bodyPr/>
          <a:lstStyle/>
          <a:p>
            <a:pPr marL="609600" indent="-609600">
              <a:spcBef>
                <a:spcPct val="20000"/>
              </a:spcBef>
            </a:pPr>
            <a:endParaRPr lang="ru-RU" altLang="ru-RU" sz="3200"/>
          </a:p>
        </p:txBody>
      </p:sp>
      <p:sp>
        <p:nvSpPr>
          <p:cNvPr id="4" name="Rectangle 3"/>
          <p:cNvSpPr txBox="1">
            <a:spLocks noChangeArrowheads="1"/>
          </p:cNvSpPr>
          <p:nvPr/>
        </p:nvSpPr>
        <p:spPr bwMode="auto">
          <a:xfrm>
            <a:off x="395536" y="1268760"/>
            <a:ext cx="8424936" cy="5256584"/>
          </a:xfrm>
          <a:prstGeom prst="rect">
            <a:avLst/>
          </a:prstGeom>
          <a:noFill/>
          <a:ln w="9525">
            <a:noFill/>
            <a:miter lim="800000"/>
            <a:headEnd/>
            <a:tailEnd/>
          </a:ln>
        </p:spPr>
        <p:txBody>
          <a:bodyPr/>
          <a:lstStyle/>
          <a:p>
            <a:r>
              <a:rPr lang="ru-RU" b="1"/>
              <a:t>Квалифицированный сертификат</a:t>
            </a:r>
            <a:r>
              <a:rPr lang="ru-RU"/>
              <a:t> – это электронный документ, в котором содержится ключ проверки (открытый ключ) квалифицированной электронной подписи</a:t>
            </a:r>
            <a:r>
              <a:rPr lang="ru-RU" smtClean="0"/>
              <a:t>.</a:t>
            </a:r>
          </a:p>
          <a:p>
            <a:endParaRPr lang="ru-RU"/>
          </a:p>
          <a:p>
            <a:r>
              <a:rPr lang="ru-RU"/>
              <a:t>Квалифицированная электронная подпись (КЭП) – это электронная подпись, которая обладает следующими особенностями:</a:t>
            </a:r>
          </a:p>
          <a:p>
            <a:pPr marL="285750" indent="-285750">
              <a:buFont typeface="Arial" panose="020B0604020202020204" pitchFamily="34" charset="0"/>
              <a:buChar char="•"/>
            </a:pPr>
            <a:r>
              <a:rPr lang="ru-RU"/>
              <a:t>получена в результате криптографического преобразования информации с использованием ключа электронной подписи;</a:t>
            </a:r>
          </a:p>
          <a:p>
            <a:pPr marL="285750" indent="-285750">
              <a:buFont typeface="Arial" panose="020B0604020202020204" pitchFamily="34" charset="0"/>
              <a:buChar char="•"/>
            </a:pPr>
            <a:r>
              <a:rPr lang="ru-RU"/>
              <a:t>позволяет определить лицо, подписавшее электронный документ;</a:t>
            </a:r>
          </a:p>
          <a:p>
            <a:pPr marL="285750" indent="-285750">
              <a:buFont typeface="Arial" panose="020B0604020202020204" pitchFamily="34" charset="0"/>
              <a:buChar char="•"/>
            </a:pPr>
            <a:r>
              <a:rPr lang="ru-RU"/>
              <a:t>позволяет обнаружить факт внесения изменений в электронный документ после его подписания;</a:t>
            </a:r>
          </a:p>
          <a:p>
            <a:pPr marL="285750" indent="-285750">
              <a:buFont typeface="Arial" panose="020B0604020202020204" pitchFamily="34" charset="0"/>
              <a:buChar char="•"/>
            </a:pPr>
            <a:r>
              <a:rPr lang="ru-RU"/>
              <a:t>создается и проверяется с использованием средств электронной подписи, получивших подтверждение соответствия требованиям, установленным в соответствии с Федеральным законом № 63-ФЗ «Об электронной подписи»;</a:t>
            </a:r>
          </a:p>
          <a:p>
            <a:pPr marL="285750" indent="-285750">
              <a:buFont typeface="Arial" panose="020B0604020202020204" pitchFamily="34" charset="0"/>
              <a:buChar char="•"/>
            </a:pPr>
            <a:r>
              <a:rPr lang="ru-RU"/>
              <a:t>ключ проверки (открытый ключ) электронной подписи содержится в квалифицированном сертификате.</a:t>
            </a:r>
          </a:p>
          <a:p>
            <a:pPr marL="342900" indent="-342900">
              <a:spcBef>
                <a:spcPct val="20000"/>
              </a:spcBef>
              <a:defRPr/>
            </a:pPr>
            <a:r>
              <a:rPr lang="ru-RU" sz="2400"/>
              <a:t/>
            </a:r>
            <a:br>
              <a:rPr lang="ru-RU" sz="2400"/>
            </a:br>
            <a:endParaRPr lang="ru-RU" altLang="ru-RU" sz="2400" kern="0" smtClean="0">
              <a:latin typeface="+mn-lt"/>
            </a:endParaRPr>
          </a:p>
          <a:p>
            <a:pPr marL="342900" indent="-342900">
              <a:spcBef>
                <a:spcPct val="20000"/>
              </a:spcBef>
              <a:defRPr/>
            </a:pPr>
            <a:endParaRPr lang="ru-RU" altLang="ru-RU" sz="2400" kern="0" dirty="0">
              <a:latin typeface="+mn-lt"/>
            </a:endParaRPr>
          </a:p>
        </p:txBody>
      </p:sp>
    </p:spTree>
    <p:extLst>
      <p:ext uri="{BB962C8B-B14F-4D97-AF65-F5344CB8AC3E}">
        <p14:creationId xmlns:p14="http://schemas.microsoft.com/office/powerpoint/2010/main" val="7614632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19236" y="260648"/>
            <a:ext cx="8229600" cy="576064"/>
          </a:xfrm>
        </p:spPr>
        <p:txBody>
          <a:bodyPr/>
          <a:lstStyle/>
          <a:p>
            <a:pPr eaLnBrk="1" hangingPunct="1"/>
            <a:r>
              <a:rPr lang="ru-RU" altLang="ru-RU" b="1" smtClean="0"/>
              <a:t>Сертификаты </a:t>
            </a:r>
            <a:r>
              <a:rPr lang="en-US" altLang="ru-RU" b="1" smtClean="0"/>
              <a:t>X.509</a:t>
            </a:r>
            <a:r>
              <a:rPr lang="ru-RU" altLang="ru-RU" b="1" smtClean="0"/>
              <a:t>. </a:t>
            </a:r>
            <a:r>
              <a:rPr lang="ru-RU" altLang="ru-RU" sz="2400" b="1" smtClean="0"/>
              <a:t>Квалифицированный сертификат</a:t>
            </a:r>
          </a:p>
        </p:txBody>
      </p:sp>
      <p:sp>
        <p:nvSpPr>
          <p:cNvPr id="3075" name="Rectangle 3"/>
          <p:cNvSpPr>
            <a:spLocks noChangeArrowheads="1"/>
          </p:cNvSpPr>
          <p:nvPr/>
        </p:nvSpPr>
        <p:spPr bwMode="auto">
          <a:xfrm>
            <a:off x="539750" y="1916113"/>
            <a:ext cx="8353425" cy="4392612"/>
          </a:xfrm>
          <a:prstGeom prst="rect">
            <a:avLst/>
          </a:prstGeom>
          <a:noFill/>
          <a:ln w="9525">
            <a:noFill/>
            <a:miter lim="800000"/>
            <a:headEnd/>
            <a:tailEnd/>
          </a:ln>
        </p:spPr>
        <p:txBody>
          <a:bodyPr/>
          <a:lstStyle/>
          <a:p>
            <a:pPr marL="609600" indent="-609600">
              <a:spcBef>
                <a:spcPct val="20000"/>
              </a:spcBef>
            </a:pPr>
            <a:endParaRPr lang="ru-RU" altLang="ru-RU" sz="3200"/>
          </a:p>
        </p:txBody>
      </p:sp>
      <p:sp>
        <p:nvSpPr>
          <p:cNvPr id="4" name="Rectangle 3"/>
          <p:cNvSpPr txBox="1">
            <a:spLocks noChangeArrowheads="1"/>
          </p:cNvSpPr>
          <p:nvPr/>
        </p:nvSpPr>
        <p:spPr bwMode="auto">
          <a:xfrm>
            <a:off x="395536" y="1268760"/>
            <a:ext cx="8424936" cy="5256584"/>
          </a:xfrm>
          <a:prstGeom prst="rect">
            <a:avLst/>
          </a:prstGeom>
          <a:noFill/>
          <a:ln w="9525">
            <a:noFill/>
            <a:miter lim="800000"/>
            <a:headEnd/>
            <a:tailEnd/>
          </a:ln>
        </p:spPr>
        <p:txBody>
          <a:bodyPr/>
          <a:lstStyle/>
          <a:p>
            <a:r>
              <a:rPr lang="ru-RU" b="1" smtClean="0"/>
              <a:t>Требования к структуре квалифицированного сертификата</a:t>
            </a:r>
          </a:p>
          <a:p>
            <a:endParaRPr lang="ru-RU" b="1"/>
          </a:p>
          <a:p>
            <a:endParaRPr lang="ru-RU" smtClean="0">
              <a:hlinkClick r:id="rId2"/>
            </a:endParaRPr>
          </a:p>
          <a:p>
            <a:r>
              <a:rPr lang="ru-RU" b="1"/>
              <a:t>Приказ ФСБ РФ от 27 декабря 2011 г. N 795 "Об утверждении Требований к форме квалифицированного сертификата ключа проверки электронной подписи"</a:t>
            </a:r>
            <a:br>
              <a:rPr lang="ru-RU" b="1"/>
            </a:br>
            <a:r>
              <a:rPr lang="ru-RU" b="1"/>
              <a:t/>
            </a:r>
            <a:br>
              <a:rPr lang="ru-RU" b="1"/>
            </a:br>
            <a:endParaRPr lang="ru-RU">
              <a:hlinkClick r:id="rId2"/>
            </a:endParaRPr>
          </a:p>
          <a:p>
            <a:endParaRPr lang="ru-RU" smtClean="0">
              <a:hlinkClick r:id="rId2"/>
            </a:endParaRPr>
          </a:p>
          <a:p>
            <a:r>
              <a:rPr lang="en-US" smtClean="0">
                <a:hlinkClick r:id="rId2"/>
              </a:rPr>
              <a:t>http</a:t>
            </a:r>
            <a:r>
              <a:rPr lang="en-US">
                <a:hlinkClick r:id="rId2"/>
              </a:rPr>
              <a:t>://base.garant.ru/70133464/53f89421bbdaf741eb2d1ecc4ddb4c33/#</a:t>
            </a:r>
            <a:r>
              <a:rPr lang="en-US" smtClean="0">
                <a:hlinkClick r:id="rId2"/>
              </a:rPr>
              <a:t>block_1000</a:t>
            </a:r>
            <a:endParaRPr lang="ru-RU" smtClean="0"/>
          </a:p>
          <a:p>
            <a:endParaRPr lang="ru-RU"/>
          </a:p>
          <a:p>
            <a:pPr marL="342900" indent="-342900">
              <a:spcBef>
                <a:spcPct val="20000"/>
              </a:spcBef>
              <a:defRPr/>
            </a:pPr>
            <a:r>
              <a:rPr lang="ru-RU" sz="2400"/>
              <a:t/>
            </a:r>
            <a:br>
              <a:rPr lang="ru-RU" sz="2400"/>
            </a:br>
            <a:endParaRPr lang="ru-RU" altLang="ru-RU" sz="2400" kern="0" smtClean="0">
              <a:latin typeface="+mn-lt"/>
            </a:endParaRPr>
          </a:p>
          <a:p>
            <a:pPr marL="342900" indent="-342900">
              <a:spcBef>
                <a:spcPct val="20000"/>
              </a:spcBef>
              <a:defRPr/>
            </a:pPr>
            <a:endParaRPr lang="ru-RU" altLang="ru-RU" sz="2400" kern="0" dirty="0">
              <a:latin typeface="+mn-lt"/>
            </a:endParaRPr>
          </a:p>
        </p:txBody>
      </p:sp>
    </p:spTree>
    <p:extLst>
      <p:ext uri="{BB962C8B-B14F-4D97-AF65-F5344CB8AC3E}">
        <p14:creationId xmlns:p14="http://schemas.microsoft.com/office/powerpoint/2010/main" val="42938989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19236" y="260648"/>
            <a:ext cx="8229600" cy="576064"/>
          </a:xfrm>
        </p:spPr>
        <p:txBody>
          <a:bodyPr/>
          <a:lstStyle/>
          <a:p>
            <a:pPr eaLnBrk="1" hangingPunct="1"/>
            <a:r>
              <a:rPr lang="ru-RU" altLang="ru-RU" b="1" smtClean="0"/>
              <a:t>Сертификаты </a:t>
            </a:r>
            <a:r>
              <a:rPr lang="en-US" altLang="ru-RU" b="1" smtClean="0"/>
              <a:t>X.509</a:t>
            </a:r>
            <a:r>
              <a:rPr lang="ru-RU" altLang="ru-RU" b="1" smtClean="0"/>
              <a:t>. </a:t>
            </a:r>
            <a:r>
              <a:rPr lang="ru-RU" altLang="ru-RU" sz="2400" b="1"/>
              <a:t/>
            </a:r>
            <a:br>
              <a:rPr lang="ru-RU" altLang="ru-RU" sz="2400" b="1"/>
            </a:br>
            <a:r>
              <a:rPr lang="ru-RU" altLang="ru-RU" sz="2400" b="1" smtClean="0"/>
              <a:t>Объектный идентификатор</a:t>
            </a:r>
            <a:r>
              <a:rPr lang="en-US" altLang="ru-RU" sz="2400" b="1"/>
              <a:t>.</a:t>
            </a:r>
            <a:r>
              <a:rPr lang="ru-RU" altLang="ru-RU" sz="2400" b="1" smtClean="0"/>
              <a:t> </a:t>
            </a:r>
            <a:r>
              <a:rPr lang="en-US" altLang="ru-RU" sz="2400" b="1" smtClean="0"/>
              <a:t>OID</a:t>
            </a:r>
            <a:endParaRPr lang="ru-RU" altLang="ru-RU" sz="2400" b="1" smtClean="0"/>
          </a:p>
        </p:txBody>
      </p:sp>
      <p:sp>
        <p:nvSpPr>
          <p:cNvPr id="3075" name="Rectangle 3"/>
          <p:cNvSpPr>
            <a:spLocks noChangeArrowheads="1"/>
          </p:cNvSpPr>
          <p:nvPr/>
        </p:nvSpPr>
        <p:spPr bwMode="auto">
          <a:xfrm>
            <a:off x="539750" y="1916113"/>
            <a:ext cx="8353425" cy="4392612"/>
          </a:xfrm>
          <a:prstGeom prst="rect">
            <a:avLst/>
          </a:prstGeom>
          <a:noFill/>
          <a:ln w="9525">
            <a:noFill/>
            <a:miter lim="800000"/>
            <a:headEnd/>
            <a:tailEnd/>
          </a:ln>
        </p:spPr>
        <p:txBody>
          <a:bodyPr/>
          <a:lstStyle/>
          <a:p>
            <a:pPr marL="609600" indent="-609600">
              <a:spcBef>
                <a:spcPct val="20000"/>
              </a:spcBef>
            </a:pPr>
            <a:endParaRPr lang="ru-RU" altLang="ru-RU" sz="3200"/>
          </a:p>
        </p:txBody>
      </p:sp>
      <p:sp>
        <p:nvSpPr>
          <p:cNvPr id="4" name="Rectangle 3"/>
          <p:cNvSpPr txBox="1">
            <a:spLocks noChangeArrowheads="1"/>
          </p:cNvSpPr>
          <p:nvPr/>
        </p:nvSpPr>
        <p:spPr bwMode="auto">
          <a:xfrm>
            <a:off x="395536" y="1268760"/>
            <a:ext cx="8424936" cy="5256584"/>
          </a:xfrm>
          <a:prstGeom prst="rect">
            <a:avLst/>
          </a:prstGeom>
          <a:noFill/>
          <a:ln w="9525">
            <a:noFill/>
            <a:miter lim="800000"/>
            <a:headEnd/>
            <a:tailEnd/>
          </a:ln>
        </p:spPr>
        <p:txBody>
          <a:bodyPr/>
          <a:lstStyle/>
          <a:p>
            <a:r>
              <a:rPr lang="en-US" b="1" smtClean="0">
                <a:hlinkClick r:id="rId2"/>
              </a:rPr>
              <a:t>https</a:t>
            </a:r>
            <a:r>
              <a:rPr lang="en-US" b="1">
                <a:hlinkClick r:id="rId2"/>
              </a:rPr>
              <a:t>://</a:t>
            </a:r>
            <a:r>
              <a:rPr lang="en-US" b="1" smtClean="0">
                <a:hlinkClick r:id="rId2"/>
              </a:rPr>
              <a:t>www.alvestrand.no/objectid/top.html</a:t>
            </a:r>
            <a:endParaRPr lang="ru-RU" b="1" smtClean="0"/>
          </a:p>
          <a:p>
            <a:r>
              <a:rPr lang="ru-RU" b="1" smtClean="0"/>
              <a:t>Например</a:t>
            </a:r>
          </a:p>
          <a:p>
            <a:endParaRPr lang="ru-RU" b="1"/>
          </a:p>
          <a:p>
            <a:r>
              <a:rPr lang="ru-RU"/>
              <a:t># в строках ниже X — это выданный IANA номер частного предприятия 1.3.6.1.4.1.X.1 — назначается объектам SNMP </a:t>
            </a:r>
            <a:endParaRPr lang="ru-RU" smtClean="0"/>
          </a:p>
          <a:p>
            <a:r>
              <a:rPr lang="ru-RU" smtClean="0"/>
              <a:t>1.3.6.1.4.1.X.2</a:t>
            </a:r>
            <a:r>
              <a:rPr lang="ru-RU"/>
              <a:t> — назначается объектам LDAP </a:t>
            </a:r>
            <a:endParaRPr lang="ru-RU" smtClean="0"/>
          </a:p>
          <a:p>
            <a:r>
              <a:rPr lang="ru-RU" smtClean="0"/>
              <a:t>1.3.6.1.4.1.X.2.1</a:t>
            </a:r>
            <a:r>
              <a:rPr lang="ru-RU"/>
              <a:t> — назначается синтаксисам LDAP </a:t>
            </a:r>
            <a:endParaRPr lang="ru-RU" smtClean="0"/>
          </a:p>
          <a:p>
            <a:r>
              <a:rPr lang="ru-RU" smtClean="0"/>
              <a:t>1.3.6.1.4.1.X.2.2</a:t>
            </a:r>
            <a:r>
              <a:rPr lang="ru-RU"/>
              <a:t> — назначается правилам соответствия LDAP 1.3.6.1.4.1.X.2.3 — назначается атрибутам LDAP </a:t>
            </a:r>
            <a:endParaRPr lang="ru-RU" smtClean="0"/>
          </a:p>
          <a:p>
            <a:r>
              <a:rPr lang="ru-RU" smtClean="0"/>
              <a:t>1.3.6.1.4.1.X.2.4</a:t>
            </a:r>
            <a:r>
              <a:rPr lang="ru-RU"/>
              <a:t> — назначается объектным классам LDAP </a:t>
            </a:r>
            <a:endParaRPr lang="ru-RU" smtClean="0"/>
          </a:p>
          <a:p>
            <a:r>
              <a:rPr lang="ru-RU" smtClean="0"/>
              <a:t>1.3.6.1.4.1.X.2.5</a:t>
            </a:r>
            <a:r>
              <a:rPr lang="ru-RU"/>
              <a:t> — назначается поддерживаемым возможностям LDAP 1.3.6.1.4.1.X.2.9 — назначается механизмам протокола LDAP 1.3.6.1.4.1.X.2.10 — назначается элементам управления LDAP 1.3.6.1.4.1.X.2.11 — назначается расширенным операциям LDAP</a:t>
            </a:r>
          </a:p>
          <a:p>
            <a:pPr marL="342900" indent="-342900">
              <a:spcBef>
                <a:spcPct val="20000"/>
              </a:spcBef>
              <a:defRPr/>
            </a:pPr>
            <a:endParaRPr lang="ru-RU" smtClean="0"/>
          </a:p>
          <a:p>
            <a:pPr marL="342900" indent="-342900">
              <a:spcBef>
                <a:spcPct val="20000"/>
              </a:spcBef>
              <a:defRPr/>
            </a:pPr>
            <a:r>
              <a:rPr lang="en-US" smtClean="0"/>
              <a:t>1 </a:t>
            </a:r>
            <a:r>
              <a:rPr lang="en-US"/>
              <a:t>- International Organization for Standardization (ISO) </a:t>
            </a:r>
            <a:endParaRPr lang="ru-RU"/>
          </a:p>
          <a:p>
            <a:pPr marL="342900" indent="-342900">
              <a:spcBef>
                <a:spcPct val="20000"/>
              </a:spcBef>
              <a:defRPr/>
            </a:pPr>
            <a:r>
              <a:rPr lang="en-US"/>
              <a:t>1.2 - ISO Member Bodies </a:t>
            </a:r>
            <a:endParaRPr lang="ru-RU"/>
          </a:p>
          <a:p>
            <a:pPr marL="342900" indent="-342900">
              <a:spcBef>
                <a:spcPct val="20000"/>
              </a:spcBef>
              <a:defRPr/>
            </a:pPr>
            <a:r>
              <a:rPr lang="en-US"/>
              <a:t>1.2.643 - Russian federation</a:t>
            </a:r>
            <a:r>
              <a:rPr lang="ru-RU"/>
              <a:t/>
            </a:r>
            <a:br>
              <a:rPr lang="ru-RU"/>
            </a:br>
            <a:endParaRPr lang="ru-RU" altLang="ru-RU"/>
          </a:p>
          <a:p>
            <a:pPr marL="342900" indent="-342900">
              <a:spcBef>
                <a:spcPct val="20000"/>
              </a:spcBef>
              <a:defRPr/>
            </a:pPr>
            <a:endParaRPr lang="ru-RU" altLang="ru-RU" sz="2400" kern="0" dirty="0">
              <a:latin typeface="+mn-lt"/>
            </a:endParaRPr>
          </a:p>
        </p:txBody>
      </p:sp>
    </p:spTree>
    <p:extLst>
      <p:ext uri="{BB962C8B-B14F-4D97-AF65-F5344CB8AC3E}">
        <p14:creationId xmlns:p14="http://schemas.microsoft.com/office/powerpoint/2010/main" val="191286581"/>
      </p:ext>
    </p:extLst>
  </p:cSld>
  <p:clrMapOvr>
    <a:masterClrMapping/>
  </p:clrMapOvr>
  <p:timing>
    <p:tnLst>
      <p:par>
        <p:cTn id="1" dur="indefinite" restart="never" nodeType="tmRoot"/>
      </p:par>
    </p:tnLst>
  </p:timing>
</p:sld>
</file>

<file path=ppt/theme/theme1.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Override1.xml><?xml version="1.0" encoding="utf-8"?>
<a:themeOverride xmlns:a="http://schemas.openxmlformats.org/drawingml/2006/main">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docProps/app.xml><?xml version="1.0" encoding="utf-8"?>
<Properties xmlns="http://schemas.openxmlformats.org/officeDocument/2006/extended-properties" xmlns:vt="http://schemas.openxmlformats.org/officeDocument/2006/docPropsVTypes">
  <Template/>
  <TotalTime>2325</TotalTime>
  <Words>1064</Words>
  <Application>Microsoft Office PowerPoint</Application>
  <PresentationFormat>Экран (4:3)</PresentationFormat>
  <Paragraphs>232</Paragraphs>
  <Slides>22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22</vt:i4>
      </vt:variant>
    </vt:vector>
  </HeadingPairs>
  <TitlesOfParts>
    <vt:vector size="26" baseType="lpstr">
      <vt:lpstr>Arial</vt:lpstr>
      <vt:lpstr>Calibri</vt:lpstr>
      <vt:lpstr>Times New Roman</vt:lpstr>
      <vt:lpstr>Оформление по умолчанию</vt:lpstr>
      <vt:lpstr>Администрирование информационных систем</vt:lpstr>
      <vt:lpstr>Сертификаты X.509. Назначение</vt:lpstr>
      <vt:lpstr>Сертификаты X.509. Назначение</vt:lpstr>
      <vt:lpstr>Сертификаты X.509. Структура</vt:lpstr>
      <vt:lpstr>Сертификаты X.509. Типы</vt:lpstr>
      <vt:lpstr>Сертификаты X.509. Типы</vt:lpstr>
      <vt:lpstr>Сертификаты X.509. Квалифицированный сертификат</vt:lpstr>
      <vt:lpstr>Сертификаты X.509. Квалифицированный сертификат</vt:lpstr>
      <vt:lpstr>Сертификаты X.509.  Объектный идентификатор. OID</vt:lpstr>
      <vt:lpstr>Сертификаты X.509. </vt:lpstr>
      <vt:lpstr>Сертификаты X.509 Список отозванных сертификатов CRL </vt:lpstr>
      <vt:lpstr>Сертификаты и PostgreSQL </vt:lpstr>
      <vt:lpstr>Сертификаты и PostgreSQL </vt:lpstr>
      <vt:lpstr>ИСПдН. Нормативная база</vt:lpstr>
      <vt:lpstr>Классификация</vt:lpstr>
      <vt:lpstr>Классификация</vt:lpstr>
      <vt:lpstr>Уровни защищенности</vt:lpstr>
      <vt:lpstr>Уровни защищенности</vt:lpstr>
      <vt:lpstr>Модель угроз</vt:lpstr>
      <vt:lpstr>Средства защиты информации</vt:lpstr>
      <vt:lpstr>Средства защиты информации</vt:lpstr>
      <vt:lpstr>Средства криптографической защиты информации</vt:lpstr>
    </vt:vector>
  </TitlesOfParts>
  <Company>Home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Администрирование информационных систем</dc:title>
  <dc:creator>Oleg</dc:creator>
  <cp:lastModifiedBy>Аврунев Олег Евгеньевич</cp:lastModifiedBy>
  <cp:revision>230</cp:revision>
  <dcterms:created xsi:type="dcterms:W3CDTF">2012-02-21T01:53:55Z</dcterms:created>
  <dcterms:modified xsi:type="dcterms:W3CDTF">2021-03-27T03:08:09Z</dcterms:modified>
</cp:coreProperties>
</file>