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97" r:id="rId4"/>
    <p:sldId id="308" r:id="rId5"/>
    <p:sldId id="309" r:id="rId6"/>
    <p:sldId id="310" r:id="rId7"/>
    <p:sldId id="299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298" r:id="rId16"/>
    <p:sldId id="318" r:id="rId17"/>
    <p:sldId id="319" r:id="rId18"/>
    <p:sldId id="320" r:id="rId19"/>
    <p:sldId id="321" r:id="rId20"/>
    <p:sldId id="322" r:id="rId21"/>
    <p:sldId id="323" r:id="rId22"/>
    <p:sldId id="324" r:id="rId23"/>
    <p:sldId id="325" r:id="rId24"/>
    <p:sldId id="326" r:id="rId25"/>
    <p:sldId id="327" r:id="rId26"/>
    <p:sldId id="328" r:id="rId27"/>
    <p:sldId id="329" r:id="rId28"/>
    <p:sldId id="331" r:id="rId29"/>
    <p:sldId id="332" r:id="rId30"/>
    <p:sldId id="336" r:id="rId31"/>
    <p:sldId id="333" r:id="rId32"/>
    <p:sldId id="334" r:id="rId33"/>
    <p:sldId id="335" r:id="rId34"/>
    <p:sldId id="330" r:id="rId35"/>
    <p:sldId id="337" r:id="rId36"/>
    <p:sldId id="338" r:id="rId37"/>
    <p:sldId id="339" r:id="rId38"/>
    <p:sldId id="340" r:id="rId39"/>
    <p:sldId id="341" r:id="rId40"/>
    <p:sldId id="342" r:id="rId41"/>
    <p:sldId id="343" r:id="rId42"/>
    <p:sldId id="344" r:id="rId43"/>
    <p:sldId id="345" r:id="rId44"/>
    <p:sldId id="346" r:id="rId45"/>
    <p:sldId id="347" r:id="rId46"/>
    <p:sldId id="348" r:id="rId47"/>
    <p:sldId id="349" r:id="rId48"/>
    <p:sldId id="350" r:id="rId49"/>
    <p:sldId id="351" r:id="rId50"/>
    <p:sldId id="352" r:id="rId51"/>
    <p:sldId id="353" r:id="rId52"/>
    <p:sldId id="354" r:id="rId53"/>
    <p:sldId id="355" r:id="rId54"/>
    <p:sldId id="356" r:id="rId55"/>
    <p:sldId id="357" r:id="rId56"/>
    <p:sldId id="358" r:id="rId57"/>
    <p:sldId id="359" r:id="rId58"/>
    <p:sldId id="360" r:id="rId59"/>
    <p:sldId id="361" r:id="rId60"/>
    <p:sldId id="362" r:id="rId61"/>
    <p:sldId id="363" r:id="rId62"/>
    <p:sldId id="364" r:id="rId6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3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7D193-37F5-42D7-B0A4-9107BD9530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239F3-F9E3-4C81-B3D3-597EBD7F0A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63D68-6D92-41CB-8FCC-FE1D1DAD1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12043-22EE-4845-9597-50F586C3D0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703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2D17A-A037-43C2-ADF3-E4AB47CFC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02E4E-A523-494D-856F-99E5ED0AE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D0341-997A-4C0E-B518-2809DB5D9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66CCF-0AAE-4D22-8E45-1E9E6A69C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FC70C-4D0F-4FFB-A195-DE02C2F8B6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4C4AF-2144-4583-9E77-5396DE962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6E120-1FF7-42E8-A0C4-E52CB8D0BF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7344B-EDDB-4227-ACE1-6BC6515B6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6D361BD-C335-40A2-84F2-F43EEE113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dalibo/pgbadger" TargetMode="Externa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s://habr.com/ru/post/234481/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demo-powa.anayrat.info/database/pgbench/overview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demo-powa.anayrat.info/database/pgbench/overview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549275"/>
            <a:ext cx="7772400" cy="1470025"/>
          </a:xfrm>
        </p:spPr>
        <p:txBody>
          <a:bodyPr/>
          <a:lstStyle/>
          <a:p>
            <a:pPr eaLnBrk="1" hangingPunct="1"/>
            <a:r>
              <a:rPr lang="ru-RU" altLang="ru-RU" smtClean="0"/>
              <a:t>Администрирование информационных систем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2205038"/>
            <a:ext cx="6400800" cy="37449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ru-RU" dirty="0" smtClean="0"/>
          </a:p>
          <a:p>
            <a:pPr eaLnBrk="1" hangingPunct="1">
              <a:lnSpc>
                <a:spcPct val="90000"/>
              </a:lnSpc>
            </a:pPr>
            <a:endParaRPr lang="en-US" altLang="ru-RU" dirty="0" smtClean="0"/>
          </a:p>
          <a:p>
            <a:pPr eaLnBrk="1" hangingPunct="1">
              <a:lnSpc>
                <a:spcPct val="90000"/>
              </a:lnSpc>
            </a:pPr>
            <a:endParaRPr lang="en-US" altLang="ru-RU" dirty="0" smtClean="0"/>
          </a:p>
          <a:p>
            <a:pPr eaLnBrk="1" hangingPunct="1">
              <a:lnSpc>
                <a:spcPct val="90000"/>
              </a:lnSpc>
            </a:pPr>
            <a:endParaRPr lang="en-US" altLang="ru-RU" dirty="0" smtClean="0"/>
          </a:p>
          <a:p>
            <a:pPr eaLnBrk="1" hangingPunct="1">
              <a:lnSpc>
                <a:spcPct val="90000"/>
              </a:lnSpc>
            </a:pPr>
            <a:r>
              <a:rPr lang="ru-RU" altLang="ru-RU" dirty="0" smtClean="0"/>
              <a:t>Лекция </a:t>
            </a:r>
            <a:r>
              <a:rPr lang="ru-RU" altLang="ru-RU" dirty="0" smtClean="0"/>
              <a:t>№8</a:t>
            </a:r>
            <a:endParaRPr lang="ru-RU" altLang="ru-RU" dirty="0" smtClean="0"/>
          </a:p>
          <a:p>
            <a:pPr eaLnBrk="1" hangingPunct="1">
              <a:lnSpc>
                <a:spcPct val="90000"/>
              </a:lnSpc>
            </a:pPr>
            <a:r>
              <a:rPr lang="ru-RU" altLang="ru-RU" dirty="0" smtClean="0"/>
              <a:t>Выполнение и оптимизация </a:t>
            </a:r>
            <a:r>
              <a:rPr lang="ru-RU" altLang="ru-RU" dirty="0" smtClean="0"/>
              <a:t>запросов. </a:t>
            </a:r>
            <a:r>
              <a:rPr lang="ru-RU" altLang="ru-RU" smtClean="0"/>
              <a:t>Производительность</a:t>
            </a:r>
          </a:p>
          <a:p>
            <a:pPr eaLnBrk="1" hangingPunct="1">
              <a:lnSpc>
                <a:spcPct val="90000"/>
              </a:lnSpc>
            </a:pPr>
            <a:endParaRPr lang="ru-RU" altLang="ru-RU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Методы доступа. Сканирование таблицы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0723"/>
            <a:ext cx="7744172" cy="5097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2822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Индекс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582341"/>
            <a:ext cx="7200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mtClean="0"/>
              <a:t>Индекс </a:t>
            </a:r>
            <a:r>
              <a:rPr lang="en-US" b="1" smtClean="0"/>
              <a:t>B-tree</a:t>
            </a:r>
            <a:endParaRPr lang="ru-RU" b="1"/>
          </a:p>
          <a:p>
            <a:r>
              <a:rPr lang="ru-RU"/>
              <a:t>вспомогательная структура во внешней памяти</a:t>
            </a:r>
          </a:p>
          <a:p>
            <a:r>
              <a:rPr lang="ru-RU"/>
              <a:t>сопоставляет ключи и идентификаторы строк таблицы</a:t>
            </a:r>
          </a:p>
          <a:p>
            <a:endParaRPr lang="en-US" smtClean="0"/>
          </a:p>
          <a:p>
            <a:r>
              <a:rPr lang="ru-RU" b="1" smtClean="0"/>
              <a:t>Устройство</a:t>
            </a:r>
            <a:r>
              <a:rPr lang="ru-RU" smtClean="0"/>
              <a:t> </a:t>
            </a:r>
            <a:endParaRPr lang="en-US" smtClean="0"/>
          </a:p>
          <a:p>
            <a:r>
              <a:rPr lang="ru-RU" smtClean="0"/>
              <a:t>дерево </a:t>
            </a:r>
            <a:r>
              <a:rPr lang="ru-RU"/>
              <a:t>поиска</a:t>
            </a:r>
          </a:p>
          <a:p>
            <a:r>
              <a:rPr lang="ru-RU"/>
              <a:t>сбалансированное</a:t>
            </a:r>
          </a:p>
          <a:p>
            <a:r>
              <a:rPr lang="ru-RU"/>
              <a:t>сильно ветвистое</a:t>
            </a:r>
          </a:p>
          <a:p>
            <a:endParaRPr lang="en-US" smtClean="0"/>
          </a:p>
          <a:p>
            <a:r>
              <a:rPr lang="ru-RU" b="1" smtClean="0"/>
              <a:t>Использование</a:t>
            </a:r>
            <a:endParaRPr lang="ru-RU" b="1"/>
          </a:p>
          <a:p>
            <a:r>
              <a:rPr lang="ru-RU"/>
              <a:t>только сортируемые типы данных (операции «больше», «меньше»)</a:t>
            </a:r>
          </a:p>
          <a:p>
            <a:r>
              <a:rPr lang="ru-RU"/>
              <a:t>ускорение доступа</a:t>
            </a:r>
          </a:p>
          <a:p>
            <a:r>
              <a:rPr lang="ru-RU"/>
              <a:t>поддержка ограничений целостности</a:t>
            </a:r>
          </a:p>
        </p:txBody>
      </p:sp>
    </p:spTree>
    <p:extLst>
      <p:ext uri="{BB962C8B-B14F-4D97-AF65-F5344CB8AC3E}">
        <p14:creationId xmlns:p14="http://schemas.microsoft.com/office/powerpoint/2010/main" val="653745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Индекс </a:t>
            </a:r>
            <a:r>
              <a:rPr lang="en-US" altLang="ru-RU" sz="2800" smtClean="0"/>
              <a:t>B-tree</a:t>
            </a:r>
            <a:endParaRPr lang="ru-RU" altLang="ru-RU" sz="280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7611591" cy="5282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18308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Проход по индексу для одного значения ключа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47567"/>
            <a:ext cx="8151837" cy="5685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97513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Проход по индексу для диапазона значений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7989018" cy="5635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70063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19361"/>
          </a:xfrm>
        </p:spPr>
        <p:txBody>
          <a:bodyPr/>
          <a:lstStyle/>
          <a:p>
            <a:pPr eaLnBrk="1" hangingPunct="1"/>
            <a:r>
              <a:rPr lang="en-US" sz="2800"/>
              <a:t>Index scan: </a:t>
            </a:r>
            <a:r>
              <a:rPr lang="ru-RU" sz="2800"/>
              <a:t>оценка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3568" y="980728"/>
            <a:ext cx="7488238" cy="4895850"/>
          </a:xfrm>
        </p:spPr>
        <p:txBody>
          <a:bodyPr/>
          <a:lstStyle/>
          <a:p>
            <a:pPr algn="l"/>
            <a:r>
              <a:rPr lang="ru-RU" sz="1800" b="1"/>
              <a:t>Получение одного значения </a:t>
            </a:r>
            <a:r>
              <a:rPr lang="ru-RU" sz="1800" b="1" smtClean="0"/>
              <a:t>— </a:t>
            </a:r>
            <a:r>
              <a:rPr lang="ru-RU" sz="1800" b="1"/>
              <a:t>эффективно</a:t>
            </a:r>
          </a:p>
          <a:p>
            <a:pPr algn="l"/>
            <a:r>
              <a:rPr lang="ru-RU" sz="1800"/>
              <a:t>пройти от корня дерева до листовой страницы,</a:t>
            </a:r>
          </a:p>
          <a:p>
            <a:pPr algn="l"/>
            <a:r>
              <a:rPr lang="ru-RU" sz="1800"/>
              <a:t>найти в ней подходящий ключ</a:t>
            </a:r>
          </a:p>
          <a:p>
            <a:pPr algn="l"/>
            <a:r>
              <a:rPr lang="ru-RU" sz="1800"/>
              <a:t>прочитать страницу таблицы,</a:t>
            </a:r>
          </a:p>
          <a:p>
            <a:pPr algn="l"/>
            <a:r>
              <a:rPr lang="ru-RU" sz="1800"/>
              <a:t>проверить видимость версии строки таблицы и получить </a:t>
            </a:r>
            <a:r>
              <a:rPr lang="ru-RU" sz="1800" smtClean="0"/>
              <a:t>данные</a:t>
            </a:r>
          </a:p>
          <a:p>
            <a:pPr algn="l"/>
            <a:endParaRPr lang="ru-RU" sz="1800"/>
          </a:p>
          <a:p>
            <a:pPr algn="l"/>
            <a:r>
              <a:rPr lang="ru-RU" sz="1800" b="1"/>
              <a:t>Получение всех значений — не эффективно</a:t>
            </a:r>
          </a:p>
          <a:p>
            <a:pPr algn="l"/>
            <a:r>
              <a:rPr lang="ru-RU" sz="1800"/>
              <a:t>пройти от корня дерева до листовой страницы</a:t>
            </a:r>
          </a:p>
          <a:p>
            <a:pPr algn="l"/>
            <a:r>
              <a:rPr lang="ru-RU" sz="1800"/>
              <a:t>пройти все листовые страницы по ссылкам</a:t>
            </a:r>
          </a:p>
          <a:p>
            <a:pPr algn="l"/>
            <a:r>
              <a:rPr lang="ru-RU" sz="1800"/>
              <a:t>для каждого ключа прочитать соответствующую страницу таблицы,</a:t>
            </a:r>
          </a:p>
          <a:p>
            <a:pPr algn="l"/>
            <a:r>
              <a:rPr lang="ru-RU" sz="1800"/>
              <a:t>проверить видимость версии строки таблицы и получить </a:t>
            </a:r>
            <a:r>
              <a:rPr lang="ru-RU" sz="1800" smtClean="0"/>
              <a:t>данные</a:t>
            </a:r>
          </a:p>
          <a:p>
            <a:pPr algn="l"/>
            <a:endParaRPr lang="ru-RU" sz="1800"/>
          </a:p>
          <a:p>
            <a:pPr algn="l"/>
            <a:r>
              <a:rPr lang="ru-RU" sz="1800" b="1"/>
              <a:t>Проблема:</a:t>
            </a:r>
            <a:r>
              <a:rPr lang="ru-RU" sz="1800"/>
              <a:t> хаотичное чтение страниц таблицы</a:t>
            </a:r>
          </a:p>
          <a:p>
            <a:pPr algn="l"/>
            <a:r>
              <a:rPr lang="ru-RU" sz="1800"/>
              <a:t>одна и та же страница читается по нескольку раз</a:t>
            </a:r>
            <a:endParaRPr lang="en-US" altLang="ru-RU" sz="180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en-US" altLang="ru-RU" sz="2800" smtClean="0"/>
              <a:t>Bitmap scan</a:t>
            </a:r>
            <a:r>
              <a:rPr lang="ru-RU" altLang="ru-RU" sz="2800" smtClean="0"/>
              <a:t>, использование временной</a:t>
            </a:r>
            <a:r>
              <a:rPr lang="en-US" altLang="ru-RU" sz="2800" smtClean="0"/>
              <a:t>  </a:t>
            </a:r>
            <a:r>
              <a:rPr lang="ru-RU" altLang="ru-RU" sz="2800" smtClean="0"/>
              <a:t>промежуточной структуры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53300"/>
            <a:ext cx="7915622" cy="5527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81459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19361"/>
          </a:xfrm>
        </p:spPr>
        <p:txBody>
          <a:bodyPr/>
          <a:lstStyle/>
          <a:p>
            <a:pPr eaLnBrk="1" hangingPunct="1"/>
            <a:r>
              <a:rPr lang="en-US" sz="2800" smtClean="0"/>
              <a:t>Bitmap </a:t>
            </a:r>
            <a:r>
              <a:rPr lang="en-US" sz="2800"/>
              <a:t>scan: </a:t>
            </a:r>
            <a:r>
              <a:rPr lang="ru-RU" sz="2800" smtClean="0"/>
              <a:t>алгоритм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3568" y="980728"/>
            <a:ext cx="7488238" cy="4895850"/>
          </a:xfrm>
        </p:spPr>
        <p:txBody>
          <a:bodyPr/>
          <a:lstStyle/>
          <a:p>
            <a:pPr algn="l"/>
            <a:r>
              <a:rPr lang="ru-RU" sz="1800" b="1"/>
              <a:t>Эффективно для выборки среднего размера</a:t>
            </a:r>
          </a:p>
          <a:p>
            <a:pPr algn="l"/>
            <a:endParaRPr lang="ru-RU" sz="1800" smtClean="0"/>
          </a:p>
          <a:p>
            <a:pPr algn="l"/>
            <a:r>
              <a:rPr lang="ru-RU" sz="1800" smtClean="0"/>
              <a:t>пройти </a:t>
            </a:r>
            <a:r>
              <a:rPr lang="ru-RU" sz="1800"/>
              <a:t>от корня дерева до листовой страницы</a:t>
            </a:r>
          </a:p>
          <a:p>
            <a:pPr algn="l"/>
            <a:r>
              <a:rPr lang="ru-RU" sz="1800"/>
              <a:t>пройти необходимые листовые страницы по ссылкам</a:t>
            </a:r>
          </a:p>
          <a:p>
            <a:pPr algn="l"/>
            <a:r>
              <a:rPr lang="ru-RU" sz="1800"/>
              <a:t>построить в памяти битовую карту для всех найденных ключей</a:t>
            </a:r>
          </a:p>
          <a:p>
            <a:pPr algn="l"/>
            <a:r>
              <a:rPr lang="ru-RU" sz="1800"/>
              <a:t>последовательно прочитать страницы </a:t>
            </a:r>
            <a:r>
              <a:rPr lang="ru-RU" sz="1800" smtClean="0"/>
              <a:t>таблицы, отмеченные </a:t>
            </a:r>
            <a:r>
              <a:rPr lang="ru-RU" sz="1800"/>
              <a:t>в битовой карте</a:t>
            </a:r>
          </a:p>
          <a:p>
            <a:pPr algn="l"/>
            <a:r>
              <a:rPr lang="ru-RU" sz="1800"/>
              <a:t>проверить видимость версий строк </a:t>
            </a:r>
            <a:r>
              <a:rPr lang="ru-RU" sz="1800" smtClean="0"/>
              <a:t>таблицы </a:t>
            </a:r>
            <a:r>
              <a:rPr lang="ru-RU" sz="1800"/>
              <a:t>и получить </a:t>
            </a:r>
            <a:r>
              <a:rPr lang="ru-RU" sz="1800" smtClean="0"/>
              <a:t>данные</a:t>
            </a:r>
          </a:p>
          <a:p>
            <a:pPr algn="l"/>
            <a:endParaRPr lang="ru-RU" altLang="ru-RU" sz="1800"/>
          </a:p>
          <a:p>
            <a:pPr algn="l"/>
            <a:endParaRPr lang="en-US" alt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42869460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en-US" altLang="ru-RU" sz="2800" smtClean="0"/>
              <a:t>Index only scan</a:t>
            </a:r>
            <a:endParaRPr lang="ru-RU" altLang="ru-RU" sz="2800" smtClean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5333"/>
            <a:ext cx="8045921" cy="5351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57298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673" y="961851"/>
            <a:ext cx="557212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Физическая структура 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r>
              <a:rPr lang="ru-RU" altLang="ru-RU" sz="3200" b="1" smtClean="0"/>
              <a:t>Слои объекта</a:t>
            </a:r>
            <a:endParaRPr lang="ru-RU" altLang="ru-RU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5217443"/>
          </a:xfrm>
        </p:spPr>
        <p:txBody>
          <a:bodyPr/>
          <a:lstStyle/>
          <a:p>
            <a:pPr marL="0" indent="0">
              <a:buNone/>
            </a:pPr>
            <a:endParaRPr lang="ru-RU" altLang="ru-RU" sz="2400" b="1" smtClean="0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en-US" altLang="ru-RU" sz="2400" b="1"/>
          </a:p>
          <a:p>
            <a:pPr marL="0" indent="0">
              <a:buNone/>
            </a:pPr>
            <a:endParaRPr lang="en-US" altLang="ru-RU" sz="2400" b="1" smtClean="0"/>
          </a:p>
          <a:p>
            <a:pPr marL="0" indent="0">
              <a:buNone/>
            </a:pPr>
            <a:endParaRPr lang="ru-RU" altLang="ru-RU" sz="2400" b="1" smtClean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828584" y="220486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78718" y="4408906"/>
            <a:ext cx="8229600" cy="1985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ru-RU" sz="2400"/>
              <a:t>Слой fsm (free space map) — карта свободного </a:t>
            </a:r>
            <a:r>
              <a:rPr lang="ru-RU" sz="2400" smtClean="0"/>
              <a:t>пространства</a:t>
            </a:r>
          </a:p>
          <a:p>
            <a:pPr marL="0" indent="0">
              <a:buNone/>
            </a:pPr>
            <a:r>
              <a:rPr lang="ru-RU" sz="2400" smtClean="0"/>
              <a:t>Слой </a:t>
            </a:r>
            <a:r>
              <a:rPr lang="ru-RU" sz="2400"/>
              <a:t>vm (visibility map) — битовая карта видимости. В ней </a:t>
            </a:r>
            <a:r>
              <a:rPr lang="ru-RU" sz="2400" smtClean="0"/>
              <a:t>отмечены страницы</a:t>
            </a:r>
            <a:r>
              <a:rPr lang="ru-RU" sz="2400"/>
              <a:t>, которые содержат только актуальные версии строк, </a:t>
            </a:r>
            <a:r>
              <a:rPr lang="ru-RU" sz="2400" smtClean="0"/>
              <a:t>видимые во </a:t>
            </a:r>
            <a:r>
              <a:rPr lang="ru-RU" sz="2400"/>
              <a:t>всех снимках данных.</a:t>
            </a:r>
            <a:endParaRPr lang="ru-RU" altLang="ru-RU" sz="2400" b="1" kern="0" smtClean="0"/>
          </a:p>
        </p:txBody>
      </p:sp>
    </p:spTree>
    <p:extLst>
      <p:ext uri="{BB962C8B-B14F-4D97-AF65-F5344CB8AC3E}">
        <p14:creationId xmlns:p14="http://schemas.microsoft.com/office/powerpoint/2010/main" val="1590606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sz="2800"/>
              <a:t>Схема обработки запроса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endParaRPr lang="ru-RU" altLang="ru-RU" sz="240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8444519" cy="5024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Соединение </a:t>
            </a:r>
            <a:r>
              <a:rPr lang="en-US" altLang="ru-RU" sz="2800" smtClean="0"/>
              <a:t>Nested Loops</a:t>
            </a:r>
            <a:endParaRPr lang="ru-RU" altLang="ru-RU" sz="280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443841"/>
            <a:ext cx="7632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Вложенный цикл</a:t>
            </a:r>
          </a:p>
          <a:p>
            <a:r>
              <a:rPr lang="ru-RU"/>
              <a:t>для каждой строки одного набора</a:t>
            </a:r>
          </a:p>
          <a:p>
            <a:r>
              <a:rPr lang="ru-RU"/>
              <a:t>перебираем подходящие строки другого набора</a:t>
            </a:r>
            <a:endParaRPr lang="en-US" smtClean="0"/>
          </a:p>
          <a:p>
            <a:endParaRPr lang="en-US"/>
          </a:p>
          <a:p>
            <a:r>
              <a:rPr lang="ru-RU" smtClean="0"/>
              <a:t>Не </a:t>
            </a:r>
            <a:r>
              <a:rPr lang="ru-RU"/>
              <a:t>требует подготовительных действий</a:t>
            </a:r>
          </a:p>
          <a:p>
            <a:r>
              <a:rPr lang="ru-RU"/>
              <a:t>может отдавать результат соединения без задержек</a:t>
            </a:r>
          </a:p>
          <a:p>
            <a:r>
              <a:rPr lang="ru-RU"/>
              <a:t>Эффективен для небольших выборок</a:t>
            </a:r>
          </a:p>
          <a:p>
            <a:r>
              <a:rPr lang="ru-RU"/>
              <a:t>внешний набор строк не очень велик</a:t>
            </a:r>
          </a:p>
          <a:p>
            <a:r>
              <a:rPr lang="ru-RU"/>
              <a:t>к внутреннему набору есть эффективный доступ (обычно по индексу)</a:t>
            </a:r>
          </a:p>
          <a:p>
            <a:r>
              <a:rPr lang="ru-RU"/>
              <a:t>Зависит от порядка соединения</a:t>
            </a:r>
          </a:p>
          <a:p>
            <a:r>
              <a:rPr lang="ru-RU"/>
              <a:t>обычно лучше, если внешний набор меньше внутреннего</a:t>
            </a:r>
          </a:p>
          <a:p>
            <a:r>
              <a:rPr lang="ru-RU"/>
              <a:t>Поддерживает соединение по любому условию</a:t>
            </a:r>
          </a:p>
          <a:p>
            <a:r>
              <a:rPr lang="ru-RU"/>
              <a:t>как эквисоединения, так и любые другие</a:t>
            </a:r>
          </a:p>
        </p:txBody>
      </p:sp>
    </p:spTree>
    <p:extLst>
      <p:ext uri="{BB962C8B-B14F-4D97-AF65-F5344CB8AC3E}">
        <p14:creationId xmlns:p14="http://schemas.microsoft.com/office/powerpoint/2010/main" val="2303690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Соединение </a:t>
            </a:r>
            <a:r>
              <a:rPr lang="en-US" altLang="ru-RU" sz="2800" smtClean="0"/>
              <a:t>Nested Loops</a:t>
            </a:r>
            <a:endParaRPr lang="ru-RU" altLang="ru-RU" sz="280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443841"/>
            <a:ext cx="7632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Вложенный цикл</a:t>
            </a:r>
          </a:p>
          <a:p>
            <a:r>
              <a:rPr lang="ru-RU"/>
              <a:t>для каждой строки одного набора</a:t>
            </a:r>
          </a:p>
          <a:p>
            <a:r>
              <a:rPr lang="ru-RU"/>
              <a:t>перебираем подходящие строки другого набора</a:t>
            </a:r>
            <a:endParaRPr lang="en-US" smtClean="0"/>
          </a:p>
          <a:p>
            <a:endParaRPr lang="en-US"/>
          </a:p>
          <a:p>
            <a:r>
              <a:rPr lang="ru-RU" smtClean="0"/>
              <a:t>Не </a:t>
            </a:r>
            <a:r>
              <a:rPr lang="ru-RU"/>
              <a:t>требует подготовительных действий</a:t>
            </a:r>
          </a:p>
          <a:p>
            <a:r>
              <a:rPr lang="ru-RU"/>
              <a:t>может отдавать результат соединения без задержек</a:t>
            </a:r>
          </a:p>
          <a:p>
            <a:r>
              <a:rPr lang="ru-RU"/>
              <a:t>Эффективен для небольших выборок</a:t>
            </a:r>
          </a:p>
          <a:p>
            <a:r>
              <a:rPr lang="ru-RU"/>
              <a:t>внешний набор строк не очень велик</a:t>
            </a:r>
          </a:p>
          <a:p>
            <a:r>
              <a:rPr lang="ru-RU"/>
              <a:t>к внутреннему набору есть эффективный доступ (обычно по индексу)</a:t>
            </a:r>
          </a:p>
          <a:p>
            <a:r>
              <a:rPr lang="ru-RU"/>
              <a:t>Зависит от порядка соединения</a:t>
            </a:r>
          </a:p>
          <a:p>
            <a:r>
              <a:rPr lang="ru-RU"/>
              <a:t>обычно лучше, если внешний набор меньше внутреннего</a:t>
            </a:r>
          </a:p>
          <a:p>
            <a:r>
              <a:rPr lang="ru-RU"/>
              <a:t>Поддерживает соединение по любому условию</a:t>
            </a:r>
          </a:p>
          <a:p>
            <a:r>
              <a:rPr lang="ru-RU"/>
              <a:t>как эквисоединения, так и любые другие</a:t>
            </a:r>
          </a:p>
        </p:txBody>
      </p:sp>
    </p:spTree>
    <p:extLst>
      <p:ext uri="{BB962C8B-B14F-4D97-AF65-F5344CB8AC3E}">
        <p14:creationId xmlns:p14="http://schemas.microsoft.com/office/powerpoint/2010/main" val="3229280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Соединение хэшированием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443841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Требует подготовительных действий</a:t>
            </a:r>
          </a:p>
          <a:p>
            <a:r>
              <a:rPr lang="ru-RU"/>
              <a:t>надо построить </a:t>
            </a:r>
            <a:r>
              <a:rPr lang="ru-RU" smtClean="0"/>
              <a:t>хэш-таблицу</a:t>
            </a:r>
          </a:p>
          <a:p>
            <a:endParaRPr lang="ru-RU"/>
          </a:p>
          <a:p>
            <a:r>
              <a:rPr lang="ru-RU"/>
              <a:t>Эффективен для больших выборок</a:t>
            </a:r>
          </a:p>
          <a:p>
            <a:r>
              <a:rPr lang="ru-RU"/>
              <a:t>предполагается полный перебор обоих наборов </a:t>
            </a:r>
            <a:r>
              <a:rPr lang="ru-RU" smtClean="0"/>
              <a:t>строк</a:t>
            </a:r>
          </a:p>
          <a:p>
            <a:endParaRPr lang="ru-RU"/>
          </a:p>
          <a:p>
            <a:r>
              <a:rPr lang="ru-RU"/>
              <a:t>Зависит от порядка соединения</a:t>
            </a:r>
          </a:p>
          <a:p>
            <a:r>
              <a:rPr lang="ru-RU"/>
              <a:t>внутренний набор должен быть меньше внешнего,</a:t>
            </a:r>
          </a:p>
          <a:p>
            <a:r>
              <a:rPr lang="ru-RU"/>
              <a:t>чтобы минимизировать </a:t>
            </a:r>
            <a:r>
              <a:rPr lang="ru-RU" smtClean="0"/>
              <a:t>хэш-таблицу</a:t>
            </a:r>
          </a:p>
          <a:p>
            <a:endParaRPr lang="ru-RU"/>
          </a:p>
          <a:p>
            <a:r>
              <a:rPr lang="ru-RU"/>
              <a:t>Поддерживает только эквисоединения</a:t>
            </a:r>
          </a:p>
          <a:p>
            <a:r>
              <a:rPr lang="ru-RU"/>
              <a:t>для хэш-кодов «больше» и «меньше» не имеют смысла</a:t>
            </a:r>
          </a:p>
        </p:txBody>
      </p:sp>
    </p:spTree>
    <p:extLst>
      <p:ext uri="{BB962C8B-B14F-4D97-AF65-F5344CB8AC3E}">
        <p14:creationId xmlns:p14="http://schemas.microsoft.com/office/powerpoint/2010/main" val="27388985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Соединение слиянием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443841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Требует подготовительных действий</a:t>
            </a:r>
          </a:p>
          <a:p>
            <a:r>
              <a:rPr lang="ru-RU"/>
              <a:t>надо отсортировать наборы строк</a:t>
            </a:r>
          </a:p>
          <a:p>
            <a:r>
              <a:rPr lang="ru-RU"/>
              <a:t>или получить их заранее отсортированными</a:t>
            </a:r>
          </a:p>
          <a:p>
            <a:endParaRPr lang="ru-RU" smtClean="0"/>
          </a:p>
          <a:p>
            <a:r>
              <a:rPr lang="ru-RU" smtClean="0"/>
              <a:t>Эффективен </a:t>
            </a:r>
            <a:r>
              <a:rPr lang="ru-RU"/>
              <a:t>для больших выборок</a:t>
            </a:r>
          </a:p>
          <a:p>
            <a:r>
              <a:rPr lang="ru-RU"/>
              <a:t>предполагается полный перебор обоих наборов строк</a:t>
            </a:r>
          </a:p>
          <a:p>
            <a:r>
              <a:rPr lang="ru-RU"/>
              <a:t>хорошо, если наборы уже отсортированы</a:t>
            </a:r>
          </a:p>
          <a:p>
            <a:r>
              <a:rPr lang="ru-RU"/>
              <a:t>хорошо, если нужен отсортированный результат</a:t>
            </a:r>
          </a:p>
          <a:p>
            <a:endParaRPr lang="ru-RU" smtClean="0"/>
          </a:p>
          <a:p>
            <a:r>
              <a:rPr lang="ru-RU" smtClean="0"/>
              <a:t>Не </a:t>
            </a:r>
            <a:r>
              <a:rPr lang="ru-RU"/>
              <a:t>зависит от порядка соединения</a:t>
            </a:r>
          </a:p>
          <a:p>
            <a:r>
              <a:rPr lang="ru-RU"/>
              <a:t>Поддерживает только эквисоединения</a:t>
            </a:r>
          </a:p>
          <a:p>
            <a:r>
              <a:rPr lang="ru-RU"/>
              <a:t>другие не реализованы, но принципиальных ограничений нет</a:t>
            </a:r>
          </a:p>
        </p:txBody>
      </p:sp>
    </p:spTree>
    <p:extLst>
      <p:ext uri="{BB962C8B-B14F-4D97-AF65-F5344CB8AC3E}">
        <p14:creationId xmlns:p14="http://schemas.microsoft.com/office/powerpoint/2010/main" val="14583023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Статистика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443841"/>
            <a:ext cx="7632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/>
              <a:t>Перебор планов </a:t>
            </a:r>
            <a:r>
              <a:rPr lang="ru-RU" b="1" smtClean="0"/>
              <a:t>оптимизатором</a:t>
            </a:r>
            <a:r>
              <a:rPr lang="ru-RU" smtClean="0"/>
              <a:t> - выбирается </a:t>
            </a:r>
            <a:r>
              <a:rPr lang="ru-RU"/>
              <a:t>план с наименьшей стоимостью</a:t>
            </a:r>
          </a:p>
          <a:p>
            <a:r>
              <a:rPr lang="ru-RU" b="1"/>
              <a:t>Оценка </a:t>
            </a:r>
            <a:r>
              <a:rPr lang="ru-RU" b="1" smtClean="0"/>
              <a:t>стоимости</a:t>
            </a:r>
            <a:r>
              <a:rPr lang="ru-RU" smtClean="0"/>
              <a:t> - в </a:t>
            </a:r>
            <a:r>
              <a:rPr lang="ru-RU"/>
              <a:t>первую очередь зависит от типа узла и числа строк</a:t>
            </a:r>
          </a:p>
          <a:p>
            <a:r>
              <a:rPr lang="ru-RU" b="1"/>
              <a:t>Оценка </a:t>
            </a:r>
            <a:r>
              <a:rPr lang="ru-RU" b="1" smtClean="0"/>
              <a:t>кардинальности</a:t>
            </a:r>
            <a:r>
              <a:rPr lang="ru-RU" smtClean="0"/>
              <a:t> - нужны </a:t>
            </a:r>
            <a:r>
              <a:rPr lang="ru-RU"/>
              <a:t>данные о размере таблиц и распределении данных</a:t>
            </a:r>
          </a:p>
          <a:p>
            <a:r>
              <a:rPr lang="ru-RU" b="1" smtClean="0"/>
              <a:t>Статистика</a:t>
            </a:r>
            <a:r>
              <a:rPr lang="ru-RU" smtClean="0"/>
              <a:t> - собирается </a:t>
            </a:r>
            <a:r>
              <a:rPr lang="ru-RU"/>
              <a:t>и обновляется ANALYZE, в том числе </a:t>
            </a:r>
            <a:r>
              <a:rPr lang="ru-RU" smtClean="0"/>
              <a:t>при автоочистки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553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Оценка кардинальности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443841"/>
            <a:ext cx="7632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Кардинальность метода доступа</a:t>
            </a:r>
          </a:p>
          <a:p>
            <a:r>
              <a:rPr lang="ru-RU" smtClean="0"/>
              <a:t>	размер </a:t>
            </a:r>
            <a:r>
              <a:rPr lang="ru-RU"/>
              <a:t>исходной таблицы</a:t>
            </a:r>
          </a:p>
          <a:p>
            <a:r>
              <a:rPr lang="ru-RU" smtClean="0"/>
              <a:t>	селективность </a:t>
            </a:r>
            <a:r>
              <a:rPr lang="ru-RU"/>
              <a:t>предикатов</a:t>
            </a:r>
          </a:p>
          <a:p>
            <a:r>
              <a:rPr lang="ru-RU"/>
              <a:t>Кардинальность соединения</a:t>
            </a:r>
          </a:p>
          <a:p>
            <a:r>
              <a:rPr lang="ru-RU" smtClean="0"/>
              <a:t>	размеры </a:t>
            </a:r>
            <a:r>
              <a:rPr lang="ru-RU"/>
              <a:t>соединяемых наборов строк</a:t>
            </a:r>
          </a:p>
          <a:p>
            <a:r>
              <a:rPr lang="ru-RU" smtClean="0"/>
              <a:t>	селективность </a:t>
            </a:r>
            <a:r>
              <a:rPr lang="ru-RU"/>
              <a:t>соединения</a:t>
            </a:r>
          </a:p>
        </p:txBody>
      </p:sp>
    </p:spTree>
    <p:extLst>
      <p:ext uri="{BB962C8B-B14F-4D97-AF65-F5344CB8AC3E}">
        <p14:creationId xmlns:p14="http://schemas.microsoft.com/office/powerpoint/2010/main" val="26238743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Оценка кардинальности, пример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58090"/>
            <a:ext cx="7964388" cy="547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81759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Расчет стоимости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9973"/>
            <a:ext cx="8294907" cy="5556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90864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Выбор лучшего плана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1340768"/>
            <a:ext cx="7200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/>
              <a:t>Перебор планов</a:t>
            </a:r>
          </a:p>
          <a:p>
            <a:r>
              <a:rPr lang="ru-RU"/>
              <a:t>по возможности полный</a:t>
            </a:r>
          </a:p>
          <a:p>
            <a:r>
              <a:rPr lang="ru-RU"/>
              <a:t>при большом числе вариантов — генетический алгоритм (GEQO)</a:t>
            </a:r>
          </a:p>
          <a:p>
            <a:r>
              <a:rPr lang="ru-RU" b="1"/>
              <a:t>Обычные запросы</a:t>
            </a:r>
          </a:p>
          <a:p>
            <a:r>
              <a:rPr lang="ru-RU"/>
              <a:t>минимальная общая стоимость</a:t>
            </a:r>
          </a:p>
          <a:p>
            <a:r>
              <a:rPr lang="ru-RU"/>
              <a:t>оптимизируется время получения всех строк</a:t>
            </a:r>
          </a:p>
          <a:p>
            <a:r>
              <a:rPr lang="ru-RU" b="1"/>
              <a:t>Курсоры</a:t>
            </a:r>
          </a:p>
          <a:p>
            <a:r>
              <a:rPr lang="ru-RU"/>
              <a:t>минимальная стоимость для получения </a:t>
            </a:r>
            <a:r>
              <a:rPr lang="ru-RU" i="1"/>
              <a:t>cursor_tuple_fraction </a:t>
            </a:r>
            <a:r>
              <a:rPr lang="ru-RU"/>
              <a:t>строк</a:t>
            </a:r>
          </a:p>
          <a:p>
            <a:r>
              <a:rPr lang="ru-RU"/>
              <a:t>минимизируется время получения части первых строк</a:t>
            </a:r>
          </a:p>
        </p:txBody>
      </p:sp>
    </p:spTree>
    <p:extLst>
      <p:ext uri="{BB962C8B-B14F-4D97-AF65-F5344CB8AC3E}">
        <p14:creationId xmlns:p14="http://schemas.microsoft.com/office/powerpoint/2010/main" val="18613789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Статистика данных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8561040" cy="5001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5685" y="1124744"/>
            <a:ext cx="3908315" cy="411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5395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Синтаксический разбор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endParaRPr lang="ru-RU" altLang="ru-RU" sz="2400" dirty="0" smtClean="0"/>
          </a:p>
          <a:p>
            <a:pPr algn="l" eaLnBrk="1" hangingPunct="1">
              <a:lnSpc>
                <a:spcPct val="90000"/>
              </a:lnSpc>
              <a:defRPr/>
            </a:pPr>
            <a:endParaRPr lang="en-US" altLang="ru-RU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1176338"/>
            <a:ext cx="6715125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Статистика данных </a:t>
            </a:r>
            <a:r>
              <a:rPr lang="en-US" altLang="ru-RU" sz="2800" smtClean="0"/>
              <a:t>n_distinct</a:t>
            </a:r>
            <a:endParaRPr lang="ru-RU" altLang="ru-RU" sz="2800" smtClean="0"/>
          </a:p>
        </p:txBody>
      </p:sp>
      <p:sp>
        <p:nvSpPr>
          <p:cNvPr id="3" name="TextBox 2"/>
          <p:cNvSpPr txBox="1"/>
          <p:nvPr/>
        </p:nvSpPr>
        <p:spPr>
          <a:xfrm>
            <a:off x="611561" y="1340768"/>
            <a:ext cx="734481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Число, большее нуля, представляет примерное количество различных значений в столбце. </a:t>
            </a:r>
            <a:endParaRPr lang="ru-RU" smtClean="0"/>
          </a:p>
          <a:p>
            <a:endParaRPr lang="ru-RU"/>
          </a:p>
          <a:p>
            <a:r>
              <a:rPr lang="ru-RU" smtClean="0"/>
              <a:t>Если </a:t>
            </a:r>
            <a:r>
              <a:rPr lang="ru-RU"/>
              <a:t>это число меньше нуля, его модуль представляет количество различных значений, делённое на количество строк. </a:t>
            </a:r>
            <a:endParaRPr lang="ru-RU" smtClean="0"/>
          </a:p>
          <a:p>
            <a:endParaRPr lang="ru-RU" smtClean="0"/>
          </a:p>
          <a:p>
            <a:r>
              <a:rPr lang="ru-RU" smtClean="0"/>
              <a:t>(</a:t>
            </a:r>
            <a:r>
              <a:rPr lang="ru-RU"/>
              <a:t>Отрицательная форма применяется, когда ANALYZE полагает, что число различных значений, скорее всего, будет расти по мере роста таблицы; положительная, когда в столбце, вероятно, будет фиксированное количество возможных значений.) </a:t>
            </a:r>
            <a:endParaRPr lang="ru-RU" smtClean="0"/>
          </a:p>
          <a:p>
            <a:endParaRPr lang="ru-RU"/>
          </a:p>
          <a:p>
            <a:r>
              <a:rPr lang="ru-RU" smtClean="0"/>
              <a:t>Например</a:t>
            </a:r>
            <a:r>
              <a:rPr lang="ru-RU"/>
              <a:t>, -1 указывает на столбец с уникальным содержимым, в котором количество различных значений совпадает с количеством строк.</a:t>
            </a:r>
          </a:p>
        </p:txBody>
      </p:sp>
    </p:spTree>
    <p:extLst>
      <p:ext uri="{BB962C8B-B14F-4D97-AF65-F5344CB8AC3E}">
        <p14:creationId xmlns:p14="http://schemas.microsoft.com/office/powerpoint/2010/main" val="22544012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Статистика данных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01" y="1052736"/>
            <a:ext cx="8100392" cy="5569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59228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Статистика данных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6120680" cy="483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06449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Статистика данных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76872"/>
            <a:ext cx="43910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8603" y="1089610"/>
            <a:ext cx="71810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Корреляция – соответствие упорядоченности данных в столбце, </a:t>
            </a:r>
          </a:p>
          <a:p>
            <a:r>
              <a:rPr lang="ru-RU" smtClean="0"/>
              <a:t>порядку строк в таблице</a:t>
            </a:r>
            <a:endParaRPr lang="ru-RU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577" y="4365104"/>
            <a:ext cx="4026421" cy="1120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02573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Получение плана и информации о выполнении запроса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566834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5373216"/>
            <a:ext cx="6888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Первый кортеж в </a:t>
            </a:r>
            <a:r>
              <a:rPr lang="en-US" smtClean="0"/>
              <a:t>Index_scan – </a:t>
            </a:r>
            <a:r>
              <a:rPr lang="ru-RU" smtClean="0"/>
              <a:t>предположение оптимизатора, </a:t>
            </a:r>
          </a:p>
          <a:p>
            <a:r>
              <a:rPr lang="ru-RU" smtClean="0"/>
              <a:t>Второй - реальные данные при выполнении запроса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1463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Настройки стоимости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768285"/>
            <a:ext cx="66247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/>
              <a:t>Ввод-вывод</a:t>
            </a:r>
          </a:p>
          <a:p>
            <a:r>
              <a:rPr lang="en-US"/>
              <a:t>seq_page_cost = 1.0</a:t>
            </a:r>
          </a:p>
          <a:p>
            <a:r>
              <a:rPr lang="en-US"/>
              <a:t>random_page_cost = 4.0</a:t>
            </a:r>
          </a:p>
          <a:p>
            <a:r>
              <a:rPr lang="en-US"/>
              <a:t>CREATE TABLESPACE … WITH (</a:t>
            </a:r>
            <a:r>
              <a:rPr lang="en-US" i="1"/>
              <a:t>параметр </a:t>
            </a:r>
            <a:r>
              <a:rPr lang="en-US"/>
              <a:t>= </a:t>
            </a:r>
            <a:r>
              <a:rPr lang="en-US" i="1"/>
              <a:t>значение</a:t>
            </a:r>
            <a:r>
              <a:rPr lang="en-US"/>
              <a:t>)</a:t>
            </a:r>
          </a:p>
          <a:p>
            <a:endParaRPr lang="ru-RU" b="1" smtClean="0"/>
          </a:p>
          <a:p>
            <a:r>
              <a:rPr lang="ru-RU" b="1" smtClean="0"/>
              <a:t>Время </a:t>
            </a:r>
            <a:r>
              <a:rPr lang="ru-RU" b="1"/>
              <a:t>процессора</a:t>
            </a:r>
          </a:p>
          <a:p>
            <a:r>
              <a:rPr lang="en-US"/>
              <a:t>cpu_tuple_cost = 0.01</a:t>
            </a:r>
          </a:p>
          <a:p>
            <a:r>
              <a:rPr lang="en-US"/>
              <a:t>cpu_index_tuple_cost = 0.005</a:t>
            </a:r>
          </a:p>
          <a:p>
            <a:r>
              <a:rPr lang="en-US"/>
              <a:t>cpu_operator_cost = 0.0025</a:t>
            </a:r>
          </a:p>
          <a:p>
            <a:endParaRPr lang="ru-RU" smtClean="0"/>
          </a:p>
          <a:p>
            <a:r>
              <a:rPr lang="en-US" smtClean="0"/>
              <a:t>CREATE </a:t>
            </a:r>
            <a:r>
              <a:rPr lang="en-US"/>
              <a:t>FUNCTION … COST </a:t>
            </a:r>
            <a:r>
              <a:rPr lang="ru-RU" i="1"/>
              <a:t>стоимость,</a:t>
            </a:r>
          </a:p>
          <a:p>
            <a:r>
              <a:rPr lang="ru-RU"/>
              <a:t>(в единицах </a:t>
            </a:r>
            <a:r>
              <a:rPr lang="en-US"/>
              <a:t>cpu_operator_cost)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0395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Сбор статистики данных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768285"/>
            <a:ext cx="66247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mtClean="0"/>
              <a:t>Автоматически</a:t>
            </a:r>
          </a:p>
          <a:p>
            <a:endParaRPr lang="ru-RU" b="1"/>
          </a:p>
          <a:p>
            <a:r>
              <a:rPr lang="ru-RU" smtClean="0"/>
              <a:t>Параметр </a:t>
            </a:r>
            <a:r>
              <a:rPr lang="en-US" smtClean="0"/>
              <a:t>autovacuum_naptime</a:t>
            </a:r>
            <a:endParaRPr lang="ru-RU" smtClean="0"/>
          </a:p>
          <a:p>
            <a:endParaRPr lang="ru-RU"/>
          </a:p>
          <a:p>
            <a:r>
              <a:rPr lang="ru-RU" smtClean="0"/>
              <a:t>Кроме таблиц, созданных с указанием  параметра </a:t>
            </a:r>
            <a:r>
              <a:rPr lang="en-US" smtClean="0"/>
              <a:t>autovacuum_enabled</a:t>
            </a:r>
            <a:r>
              <a:rPr lang="ru-RU" smtClean="0"/>
              <a:t>=</a:t>
            </a:r>
            <a:r>
              <a:rPr lang="en-US" smtClean="0"/>
              <a:t>false</a:t>
            </a:r>
          </a:p>
          <a:p>
            <a:endParaRPr lang="en-US" b="1"/>
          </a:p>
          <a:p>
            <a:r>
              <a:rPr lang="ru-RU" b="1" smtClean="0"/>
              <a:t>Вручную</a:t>
            </a:r>
          </a:p>
          <a:p>
            <a:endParaRPr lang="ru-RU" b="1"/>
          </a:p>
          <a:p>
            <a:r>
              <a:rPr lang="ru-RU" smtClean="0"/>
              <a:t>Выполнение </a:t>
            </a:r>
            <a:r>
              <a:rPr lang="en-US" smtClean="0"/>
              <a:t>Analyze</a:t>
            </a:r>
          </a:p>
          <a:p>
            <a:endParaRPr lang="en-US" b="1"/>
          </a:p>
          <a:p>
            <a:r>
              <a:rPr lang="en-US"/>
              <a:t>https://postgrespro.ru/docs/postgrespro/11/sql-analyze</a:t>
            </a:r>
            <a:endParaRPr lang="ru-RU" smtClean="0"/>
          </a:p>
          <a:p>
            <a:endParaRPr lang="ru-RU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5315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Настройка производительности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39750" y="1916113"/>
            <a:ext cx="835342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ru-RU" altLang="ru-RU" sz="3200"/>
          </a:p>
          <a:p>
            <a:pPr marL="609600" indent="-609600">
              <a:spcBef>
                <a:spcPct val="20000"/>
              </a:spcBef>
            </a:pPr>
            <a:r>
              <a:rPr lang="ru-RU" altLang="ru-RU" sz="3200"/>
              <a:t>Индикатор недостаточной производительности – </a:t>
            </a:r>
          </a:p>
          <a:p>
            <a:pPr marL="609600" indent="-609600">
              <a:spcBef>
                <a:spcPct val="20000"/>
              </a:spcBef>
            </a:pPr>
            <a:r>
              <a:rPr lang="ru-RU" altLang="ru-RU" sz="3200"/>
              <a:t>время отклика информационной системы</a:t>
            </a:r>
          </a:p>
        </p:txBody>
      </p:sp>
    </p:spTree>
    <p:extLst>
      <p:ext uri="{BB962C8B-B14F-4D97-AF65-F5344CB8AC3E}">
        <p14:creationId xmlns:p14="http://schemas.microsoft.com/office/powerpoint/2010/main" val="1410767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Настройка производительности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39750" y="1916113"/>
            <a:ext cx="835342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ru-RU" altLang="ru-RU" sz="3200"/>
          </a:p>
          <a:p>
            <a:pPr marL="609600" indent="-609600">
              <a:spcBef>
                <a:spcPct val="20000"/>
              </a:spcBef>
            </a:pPr>
            <a:r>
              <a:rPr lang="ru-RU" altLang="ru-RU" sz="3200"/>
              <a:t>Время отклика = </a:t>
            </a:r>
          </a:p>
          <a:p>
            <a:pPr marL="609600" indent="-609600">
              <a:spcBef>
                <a:spcPct val="20000"/>
              </a:spcBef>
            </a:pPr>
            <a:endParaRPr lang="ru-RU" altLang="ru-RU" sz="3200"/>
          </a:p>
          <a:p>
            <a:pPr marL="609600" indent="-609600">
              <a:spcBef>
                <a:spcPct val="20000"/>
              </a:spcBef>
            </a:pPr>
            <a:r>
              <a:rPr lang="ru-RU" altLang="ru-RU" sz="3200"/>
              <a:t>		время работы процессора 						+ </a:t>
            </a:r>
          </a:p>
          <a:p>
            <a:pPr marL="609600" indent="-609600">
              <a:spcBef>
                <a:spcPct val="20000"/>
              </a:spcBef>
            </a:pPr>
            <a:r>
              <a:rPr lang="ru-RU" altLang="ru-RU" sz="3200"/>
              <a:t>			время ожидания</a:t>
            </a:r>
          </a:p>
        </p:txBody>
      </p:sp>
    </p:spTree>
    <p:extLst>
      <p:ext uri="{BB962C8B-B14F-4D97-AF65-F5344CB8AC3E}">
        <p14:creationId xmlns:p14="http://schemas.microsoft.com/office/powerpoint/2010/main" val="268762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Время ожидания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571500" y="1428750"/>
            <a:ext cx="8353425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Char char="•"/>
            </a:pPr>
            <a:r>
              <a:rPr lang="ru-RU" altLang="ru-RU" sz="2800"/>
              <a:t>Чтение/запись данных на жесткий диск</a:t>
            </a:r>
          </a:p>
          <a:p>
            <a:pPr marL="609600" indent="-609600">
              <a:spcBef>
                <a:spcPct val="20000"/>
              </a:spcBef>
              <a:buFontTx/>
              <a:buChar char="•"/>
            </a:pPr>
            <a:endParaRPr lang="ru-RU" altLang="ru-RU" sz="2800"/>
          </a:p>
          <a:p>
            <a:pPr marL="609600" indent="-609600">
              <a:spcBef>
                <a:spcPct val="20000"/>
              </a:spcBef>
              <a:buFontTx/>
              <a:buChar char="•"/>
            </a:pPr>
            <a:r>
              <a:rPr lang="ru-RU" altLang="ru-RU" sz="2800"/>
              <a:t>Ожидание доступа к журналам</a:t>
            </a:r>
            <a:r>
              <a:rPr lang="en-US" altLang="ru-RU" sz="2800"/>
              <a:t> (</a:t>
            </a:r>
            <a:r>
              <a:rPr lang="ru-RU" altLang="ru-RU" sz="2800"/>
              <a:t>контрольная точка</a:t>
            </a:r>
            <a:r>
              <a:rPr lang="en-US" altLang="ru-RU" sz="2800"/>
              <a:t>)</a:t>
            </a:r>
            <a:endParaRPr lang="ru-RU" altLang="ru-RU" sz="2800"/>
          </a:p>
          <a:p>
            <a:pPr marL="609600" indent="-609600">
              <a:spcBef>
                <a:spcPct val="20000"/>
              </a:spcBef>
              <a:buFontTx/>
              <a:buChar char="•"/>
            </a:pPr>
            <a:endParaRPr lang="ru-RU" altLang="ru-RU" sz="2800"/>
          </a:p>
          <a:p>
            <a:pPr marL="609600" indent="-609600">
              <a:spcBef>
                <a:spcPct val="20000"/>
              </a:spcBef>
              <a:buFontTx/>
              <a:buChar char="•"/>
            </a:pPr>
            <a:r>
              <a:rPr lang="ru-RU" altLang="ru-RU" sz="2800"/>
              <a:t>Блокировки данных</a:t>
            </a:r>
          </a:p>
          <a:p>
            <a:pPr marL="609600" indent="-609600">
              <a:spcBef>
                <a:spcPct val="20000"/>
              </a:spcBef>
              <a:buFontTx/>
              <a:buChar char="•"/>
            </a:pPr>
            <a:endParaRPr lang="ru-RU" altLang="ru-RU" sz="2800"/>
          </a:p>
          <a:p>
            <a:pPr marL="609600" indent="-609600">
              <a:spcBef>
                <a:spcPct val="20000"/>
              </a:spcBef>
              <a:buFontTx/>
              <a:buChar char="•"/>
            </a:pPr>
            <a:r>
              <a:rPr lang="ru-RU" altLang="ru-RU" sz="2800"/>
              <a:t>Доступ к структурам </a:t>
            </a:r>
            <a:r>
              <a:rPr lang="ru-RU" altLang="ru-RU" sz="2800" smtClean="0"/>
              <a:t>памяти экземпляра</a:t>
            </a:r>
            <a:endParaRPr lang="ru-RU" altLang="ru-RU" sz="2800"/>
          </a:p>
          <a:p>
            <a:pPr marL="609600" indent="-609600">
              <a:spcBef>
                <a:spcPct val="20000"/>
              </a:spcBef>
              <a:buFontTx/>
              <a:buChar char="•"/>
            </a:pPr>
            <a:endParaRPr lang="ru-RU" altLang="ru-RU" sz="2800"/>
          </a:p>
          <a:p>
            <a:pPr marL="609600" indent="-609600">
              <a:spcBef>
                <a:spcPct val="20000"/>
              </a:spcBef>
              <a:buFontTx/>
              <a:buChar char="•"/>
            </a:pPr>
            <a:r>
              <a:rPr lang="ru-RU" altLang="ru-RU" sz="2800"/>
              <a:t>Ожидание ресурса процессора </a:t>
            </a:r>
          </a:p>
        </p:txBody>
      </p:sp>
    </p:spTree>
    <p:extLst>
      <p:ext uri="{BB962C8B-B14F-4D97-AF65-F5344CB8AC3E}">
        <p14:creationId xmlns:p14="http://schemas.microsoft.com/office/powerpoint/2010/main" val="329443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Семантический разбор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endParaRPr lang="ru-RU" altLang="ru-RU" sz="2400" dirty="0" smtClean="0"/>
          </a:p>
          <a:p>
            <a:pPr algn="l" eaLnBrk="1" hangingPunct="1">
              <a:lnSpc>
                <a:spcPct val="90000"/>
              </a:lnSpc>
              <a:defRPr/>
            </a:pPr>
            <a:endParaRPr lang="en-US" altLang="ru-RU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56381"/>
            <a:ext cx="6498679" cy="5634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60255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Настройка производительности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539750" y="1916113"/>
            <a:ext cx="835342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609600" indent="-609600">
              <a:spcBef>
                <a:spcPct val="20000"/>
              </a:spcBef>
            </a:pPr>
            <a:r>
              <a:rPr lang="ru-RU" altLang="ru-RU" sz="3600"/>
              <a:t>		Время работы процессора</a:t>
            </a:r>
            <a:r>
              <a:rPr lang="en-US" altLang="ru-RU" sz="3600"/>
              <a:t>:</a:t>
            </a:r>
            <a:r>
              <a:rPr lang="ru-RU" altLang="ru-RU" sz="3600"/>
              <a:t> 	</a:t>
            </a:r>
          </a:p>
          <a:p>
            <a:pPr marL="609600" indent="-609600">
              <a:spcBef>
                <a:spcPct val="20000"/>
              </a:spcBef>
              <a:buFont typeface="Arial" charset="0"/>
              <a:buChar char="•"/>
            </a:pPr>
            <a:endParaRPr lang="ru-RU" altLang="ru-RU" sz="3200"/>
          </a:p>
          <a:p>
            <a:pPr marL="609600" indent="-609600">
              <a:spcBef>
                <a:spcPct val="20000"/>
              </a:spcBef>
              <a:buFont typeface="Arial" charset="0"/>
              <a:buChar char="•"/>
            </a:pPr>
            <a:r>
              <a:rPr lang="ru-RU" altLang="ru-RU" sz="3200"/>
              <a:t>	количество логических чтений</a:t>
            </a:r>
            <a:r>
              <a:rPr lang="ru-RU" altLang="ru-RU" sz="2400" i="1"/>
              <a:t>	(обращение к блокам в буферном кэше)</a:t>
            </a:r>
          </a:p>
          <a:p>
            <a:pPr marL="609600" indent="-609600">
              <a:spcBef>
                <a:spcPct val="20000"/>
              </a:spcBef>
              <a:buFont typeface="Arial" charset="0"/>
              <a:buChar char="•"/>
            </a:pPr>
            <a:r>
              <a:rPr lang="ru-RU" altLang="ru-RU" sz="3200"/>
              <a:t>	количество сортировок</a:t>
            </a:r>
          </a:p>
          <a:p>
            <a:pPr marL="609600" indent="-609600">
              <a:spcBef>
                <a:spcPct val="20000"/>
              </a:spcBef>
              <a:buFont typeface="Arial" charset="0"/>
              <a:buChar char="•"/>
            </a:pPr>
            <a:r>
              <a:rPr lang="ru-RU" altLang="ru-RU" sz="3200"/>
              <a:t>	время построения плана запроса</a:t>
            </a:r>
          </a:p>
          <a:p>
            <a:pPr marL="609600" indent="-609600">
              <a:spcBef>
                <a:spcPct val="20000"/>
              </a:spcBef>
            </a:pPr>
            <a:r>
              <a:rPr lang="ru-RU" altLang="ru-RU" sz="320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82218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Настройка производительности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539750" y="1916113"/>
            <a:ext cx="835342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</a:pPr>
            <a:r>
              <a:rPr lang="ru-RU" altLang="ru-RU" sz="3200"/>
              <a:t>Производительность </a:t>
            </a:r>
            <a:r>
              <a:rPr lang="en-US" altLang="ru-RU" sz="3200"/>
              <a:t>-&gt; max</a:t>
            </a:r>
          </a:p>
          <a:p>
            <a:pPr marL="609600" indent="-609600">
              <a:spcBef>
                <a:spcPct val="20000"/>
              </a:spcBef>
            </a:pPr>
            <a:r>
              <a:rPr lang="ru-RU" altLang="ru-RU" sz="3200"/>
              <a:t>	</a:t>
            </a:r>
            <a:r>
              <a:rPr lang="en-US" altLang="ru-RU" sz="3200"/>
              <a:t>=&gt;</a:t>
            </a:r>
            <a:endParaRPr lang="ru-RU" altLang="ru-RU" sz="3200"/>
          </a:p>
          <a:p>
            <a:pPr marL="609600" indent="-609600">
              <a:spcBef>
                <a:spcPct val="20000"/>
              </a:spcBef>
            </a:pPr>
            <a:r>
              <a:rPr lang="en-US" altLang="ru-RU" sz="3200"/>
              <a:t>	</a:t>
            </a:r>
            <a:r>
              <a:rPr lang="ru-RU" altLang="ru-RU" sz="3200"/>
              <a:t>количество логических чтений  </a:t>
            </a:r>
            <a:r>
              <a:rPr lang="en-US" altLang="ru-RU" sz="3200"/>
              <a:t>-&gt; min</a:t>
            </a:r>
          </a:p>
          <a:p>
            <a:pPr marL="609600" indent="-609600" algn="ctr">
              <a:spcBef>
                <a:spcPct val="20000"/>
              </a:spcBef>
            </a:pPr>
            <a:r>
              <a:rPr lang="ru-RU" altLang="ru-RU" sz="3200"/>
              <a:t>и</a:t>
            </a:r>
            <a:endParaRPr lang="en-US" altLang="ru-RU" sz="3200"/>
          </a:p>
          <a:p>
            <a:pPr marL="609600" indent="-609600">
              <a:spcBef>
                <a:spcPct val="20000"/>
              </a:spcBef>
            </a:pPr>
            <a:r>
              <a:rPr lang="en-US" altLang="ru-RU" sz="3200"/>
              <a:t>	</a:t>
            </a:r>
            <a:r>
              <a:rPr lang="ru-RU" altLang="ru-RU" sz="3200"/>
              <a:t>время ожидания</a:t>
            </a:r>
            <a:r>
              <a:rPr lang="en-US" altLang="ru-RU" sz="3200"/>
              <a:t> -&gt; min</a:t>
            </a:r>
            <a:endParaRPr lang="ru-RU" altLang="ru-RU" sz="3200"/>
          </a:p>
        </p:txBody>
      </p:sp>
    </p:spTree>
    <p:extLst>
      <p:ext uri="{BB962C8B-B14F-4D97-AF65-F5344CB8AC3E}">
        <p14:creationId xmlns:p14="http://schemas.microsoft.com/office/powerpoint/2010/main" val="50831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Время ожидания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539750" y="1916113"/>
            <a:ext cx="835342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</a:pPr>
            <a:r>
              <a:rPr lang="ru-RU" altLang="ru-RU" sz="3200"/>
              <a:t>Ответственность:</a:t>
            </a:r>
          </a:p>
          <a:p>
            <a:pPr marL="609600" indent="-609600">
              <a:spcBef>
                <a:spcPct val="20000"/>
              </a:spcBef>
            </a:pPr>
            <a:endParaRPr lang="ru-RU" altLang="ru-RU" sz="3200"/>
          </a:p>
          <a:p>
            <a:pPr marL="609600" indent="-609600">
              <a:spcBef>
                <a:spcPct val="20000"/>
              </a:spcBef>
            </a:pPr>
            <a:r>
              <a:rPr lang="ru-RU" altLang="ru-RU" sz="3200"/>
              <a:t>	80% - администратор</a:t>
            </a:r>
          </a:p>
          <a:p>
            <a:pPr marL="609600" indent="-609600">
              <a:spcBef>
                <a:spcPct val="20000"/>
              </a:spcBef>
            </a:pPr>
            <a:endParaRPr lang="ru-RU" altLang="ru-RU" sz="3200"/>
          </a:p>
          <a:p>
            <a:pPr marL="609600" indent="-609600">
              <a:spcBef>
                <a:spcPct val="20000"/>
              </a:spcBef>
            </a:pPr>
            <a:r>
              <a:rPr lang="ru-RU" altLang="ru-RU" sz="3200"/>
              <a:t>	20% - разработчик</a:t>
            </a:r>
          </a:p>
        </p:txBody>
      </p:sp>
    </p:spTree>
    <p:extLst>
      <p:ext uri="{BB962C8B-B14F-4D97-AF65-F5344CB8AC3E}">
        <p14:creationId xmlns:p14="http://schemas.microsoft.com/office/powerpoint/2010/main" val="391173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b="1" smtClean="0"/>
              <a:t>Средства мониторинга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/>
              <a:t>Средства операционной системы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/>
              <a:t>Статистика внутри </a:t>
            </a:r>
            <a:r>
              <a:rPr lang="ru-RU" sz="2400" smtClean="0"/>
              <a:t>кластера</a:t>
            </a:r>
            <a:endParaRPr lang="ru-RU" sz="240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/>
              <a:t>Журнал сообщений сервера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/>
              <a:t>Внешние системы мониторинга</a:t>
            </a:r>
            <a:endParaRPr lang="ru-RU" altLang="ru-RU" sz="2400" smtClean="0"/>
          </a:p>
        </p:txBody>
      </p:sp>
    </p:spTree>
    <p:extLst>
      <p:ext uri="{BB962C8B-B14F-4D97-AF65-F5344CB8AC3E}">
        <p14:creationId xmlns:p14="http://schemas.microsoft.com/office/powerpoint/2010/main" val="400617710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Средства мониторинга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/>
              <a:t>Средства операционной </a:t>
            </a:r>
            <a:r>
              <a:rPr lang="ru-RU" sz="2400" smtClean="0"/>
              <a:t>системы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sz="2400"/>
          </a:p>
          <a:p>
            <a:pPr algn="l"/>
            <a:r>
              <a:rPr lang="ru-RU" sz="2400"/>
              <a:t>Процессы</a:t>
            </a:r>
          </a:p>
          <a:p>
            <a:pPr algn="l"/>
            <a:r>
              <a:rPr lang="ru-RU" sz="2400" smtClean="0"/>
              <a:t>	</a:t>
            </a:r>
            <a:r>
              <a:rPr lang="en-US" sz="2400" smtClean="0"/>
              <a:t>ps </a:t>
            </a:r>
            <a:r>
              <a:rPr lang="en-US" sz="2400"/>
              <a:t>(grep postgres)</a:t>
            </a:r>
          </a:p>
          <a:p>
            <a:pPr algn="l"/>
            <a:r>
              <a:rPr lang="ru-RU" sz="2400" smtClean="0"/>
              <a:t>	параметр </a:t>
            </a:r>
            <a:r>
              <a:rPr lang="ru-RU" sz="2400"/>
              <a:t>update_process_title для обновления статуса процессов</a:t>
            </a:r>
          </a:p>
          <a:p>
            <a:pPr algn="l"/>
            <a:r>
              <a:rPr lang="ru-RU" sz="2400"/>
              <a:t>Использование ресурсов</a:t>
            </a:r>
          </a:p>
          <a:p>
            <a:pPr algn="l"/>
            <a:r>
              <a:rPr lang="ru-RU" sz="2400" smtClean="0"/>
              <a:t>	</a:t>
            </a:r>
            <a:r>
              <a:rPr lang="en-US" sz="2400" smtClean="0"/>
              <a:t>iostat</a:t>
            </a:r>
            <a:r>
              <a:rPr lang="en-US" sz="2400"/>
              <a:t>, vmstat, sar, top...</a:t>
            </a:r>
          </a:p>
          <a:p>
            <a:pPr algn="l"/>
            <a:r>
              <a:rPr lang="ru-RU" sz="2400"/>
              <a:t>Дисковое пространство</a:t>
            </a:r>
          </a:p>
          <a:p>
            <a:pPr algn="l"/>
            <a:r>
              <a:rPr lang="ru-RU" sz="2400" smtClean="0"/>
              <a:t>	</a:t>
            </a:r>
            <a:r>
              <a:rPr lang="en-US" sz="2400" smtClean="0"/>
              <a:t>df</a:t>
            </a:r>
            <a:r>
              <a:rPr lang="en-US" sz="2400"/>
              <a:t>, du, quota...</a:t>
            </a: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30093936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Средства мониторинга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/>
              <a:t>Средства операционной </a:t>
            </a:r>
            <a:r>
              <a:rPr lang="ru-RU" sz="2400" smtClean="0"/>
              <a:t>системы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sz="24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9147930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780892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Средства мониторинга. Сбор статистики для кластера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/>
              <a:t>Текущие активности системы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/>
              <a:t>Процесс сбора статистики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 smtClean="0"/>
              <a:t>Дополнительные расширения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sz="2400"/>
          </a:p>
          <a:p>
            <a:pPr algn="l"/>
            <a:r>
              <a:rPr lang="ru-RU" sz="2400" smtClean="0"/>
              <a:t>Статистика системы это не тоже самое, что статистика данных!</a:t>
            </a: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363048903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01" y="3831332"/>
            <a:ext cx="42862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717032"/>
            <a:ext cx="574357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Средства мониторинга. Сбор статистики для кластера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14" y="1196752"/>
            <a:ext cx="7268790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3388721"/>
            <a:ext cx="3504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Представление </a:t>
            </a:r>
            <a:r>
              <a:rPr lang="en-US" smtClean="0"/>
              <a:t>pg_stat_activity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18106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Средства мониторинга. Сбор статистики для кластера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sp>
        <p:nvSpPr>
          <p:cNvPr id="2" name="TextBox 1"/>
          <p:cNvSpPr txBox="1"/>
          <p:nvPr/>
        </p:nvSpPr>
        <p:spPr>
          <a:xfrm>
            <a:off x="193968" y="1916832"/>
            <a:ext cx="87849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/>
              <a:t>Настройки процесса </a:t>
            </a:r>
            <a:r>
              <a:rPr lang="en-US" sz="2400" b="1"/>
              <a:t>stats collector</a:t>
            </a:r>
          </a:p>
          <a:p>
            <a:endParaRPr lang="en-US" sz="2400" smtClean="0"/>
          </a:p>
          <a:p>
            <a:r>
              <a:rPr lang="ru-RU" sz="2400" smtClean="0"/>
              <a:t>обращения </a:t>
            </a:r>
            <a:r>
              <a:rPr lang="ru-RU" sz="2400"/>
              <a:t>к таблицам и индексам </a:t>
            </a:r>
            <a:endParaRPr lang="en-US" sz="2400" smtClean="0"/>
          </a:p>
          <a:p>
            <a:r>
              <a:rPr lang="ru-RU" sz="2400" smtClean="0"/>
              <a:t>track_counts</a:t>
            </a:r>
            <a:r>
              <a:rPr lang="en-US" sz="2400" smtClean="0"/>
              <a:t> - </a:t>
            </a:r>
            <a:r>
              <a:rPr lang="ru-RU" sz="2400" smtClean="0"/>
              <a:t>(</a:t>
            </a:r>
            <a:r>
              <a:rPr lang="ru-RU" sz="2400"/>
              <a:t>доступы, затронутые строки) включен по </a:t>
            </a:r>
            <a:r>
              <a:rPr lang="ru-RU" sz="2400" smtClean="0"/>
              <a:t>умолчанию</a:t>
            </a:r>
            <a:r>
              <a:rPr lang="en-US" sz="2400" smtClean="0"/>
              <a:t> </a:t>
            </a:r>
            <a:r>
              <a:rPr lang="ru-RU" sz="2400" smtClean="0"/>
              <a:t>и </a:t>
            </a:r>
            <a:r>
              <a:rPr lang="ru-RU" sz="2400"/>
              <a:t>нужен для автоочистки</a:t>
            </a:r>
          </a:p>
          <a:p>
            <a:endParaRPr lang="en-US" sz="2400" smtClean="0"/>
          </a:p>
          <a:p>
            <a:r>
              <a:rPr lang="ru-RU" sz="2400" smtClean="0"/>
              <a:t>обращения </a:t>
            </a:r>
            <a:r>
              <a:rPr lang="ru-RU" sz="2400"/>
              <a:t>к </a:t>
            </a:r>
            <a:r>
              <a:rPr lang="ru-RU" sz="2400" smtClean="0"/>
              <a:t>страницам</a:t>
            </a:r>
            <a:r>
              <a:rPr lang="en-US" sz="2400" smtClean="0"/>
              <a:t> -</a:t>
            </a:r>
            <a:r>
              <a:rPr lang="ru-RU" sz="2400" smtClean="0"/>
              <a:t> </a:t>
            </a:r>
            <a:r>
              <a:rPr lang="en-US" sz="2400" smtClean="0"/>
              <a:t>track_io_timing </a:t>
            </a:r>
            <a:r>
              <a:rPr lang="ru-RU" sz="2400" smtClean="0"/>
              <a:t>выключен </a:t>
            </a:r>
            <a:r>
              <a:rPr lang="ru-RU" sz="2400"/>
              <a:t>по </a:t>
            </a:r>
            <a:r>
              <a:rPr lang="ru-RU" sz="2400" smtClean="0"/>
              <a:t>умолчанию</a:t>
            </a:r>
            <a:endParaRPr lang="en-US" sz="2400" smtClean="0"/>
          </a:p>
          <a:p>
            <a:endParaRPr lang="ru-RU" sz="2400"/>
          </a:p>
          <a:p>
            <a:r>
              <a:rPr lang="ru-RU" sz="2400"/>
              <a:t>вызовы пользовательских </a:t>
            </a:r>
            <a:r>
              <a:rPr lang="ru-RU" sz="2400" smtClean="0"/>
              <a:t>функций</a:t>
            </a:r>
            <a:r>
              <a:rPr lang="en-US" sz="2400" smtClean="0"/>
              <a:t> -</a:t>
            </a:r>
            <a:r>
              <a:rPr lang="ru-RU" sz="2400" smtClean="0"/>
              <a:t> </a:t>
            </a:r>
            <a:r>
              <a:rPr lang="en-US" sz="2400"/>
              <a:t>track_functions</a:t>
            </a:r>
          </a:p>
          <a:p>
            <a:r>
              <a:rPr lang="ru-RU" sz="2400"/>
              <a:t>выключен по умолчанию</a:t>
            </a:r>
          </a:p>
        </p:txBody>
      </p:sp>
    </p:spTree>
    <p:extLst>
      <p:ext uri="{BB962C8B-B14F-4D97-AF65-F5344CB8AC3E}">
        <p14:creationId xmlns:p14="http://schemas.microsoft.com/office/powerpoint/2010/main" val="315724961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Средства мониторинга. Сбор статистики для кластера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718" y="1916832"/>
            <a:ext cx="6467475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2678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16632"/>
            <a:ext cx="7772400" cy="43132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Переписывание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endParaRPr lang="ru-RU" altLang="ru-RU" sz="2400" dirty="0" smtClean="0"/>
          </a:p>
          <a:p>
            <a:pPr algn="l" eaLnBrk="1" hangingPunct="1">
              <a:lnSpc>
                <a:spcPct val="90000"/>
              </a:lnSpc>
              <a:defRPr/>
            </a:pPr>
            <a:endParaRPr lang="en-US" altLang="ru-RU" sz="2400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8601422" cy="5713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53230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Средства мониторинга. Сбор статистики для кластера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sp>
        <p:nvSpPr>
          <p:cNvPr id="2" name="Прямоугольник 1"/>
          <p:cNvSpPr/>
          <p:nvPr/>
        </p:nvSpPr>
        <p:spPr>
          <a:xfrm>
            <a:off x="445084" y="1556792"/>
            <a:ext cx="81369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Каждый обслуживающий процесс собирает необходимую статистику</a:t>
            </a:r>
          </a:p>
          <a:p>
            <a:r>
              <a:rPr lang="ru-RU"/>
              <a:t>в рамках каждой выполняемой транзакции. Затем эта статистика</a:t>
            </a:r>
          </a:p>
          <a:p>
            <a:r>
              <a:rPr lang="ru-RU"/>
              <a:t>передается процессу-коллектору. Коллектор собирает и агрегирует</a:t>
            </a:r>
          </a:p>
          <a:p>
            <a:r>
              <a:rPr lang="ru-RU"/>
              <a:t>статистику со всех обслуживающих процессов. Раз в полсекунды</a:t>
            </a:r>
          </a:p>
          <a:p>
            <a:r>
              <a:rPr lang="ru-RU"/>
              <a:t>(время настраивается при компиляции) коллектор сбрасывает</a:t>
            </a:r>
          </a:p>
          <a:p>
            <a:r>
              <a:rPr lang="ru-RU"/>
              <a:t>статистику во временные файлы в каталог $PGDATA/pg_stat_tmp.</a:t>
            </a:r>
          </a:p>
          <a:p>
            <a:endParaRPr lang="en-US" smtClean="0"/>
          </a:p>
          <a:p>
            <a:endParaRPr lang="en-US"/>
          </a:p>
          <a:p>
            <a:r>
              <a:rPr lang="ru-RU" smtClean="0"/>
              <a:t>Когда </a:t>
            </a:r>
            <a:r>
              <a:rPr lang="ru-RU"/>
              <a:t>обслуживающий процесс запрашивает информацию о статистике</a:t>
            </a:r>
          </a:p>
          <a:p>
            <a:r>
              <a:rPr lang="ru-RU"/>
              <a:t>(через представления или функции), в его память читается последняя</a:t>
            </a:r>
          </a:p>
          <a:p>
            <a:r>
              <a:rPr lang="ru-RU"/>
              <a:t>доступная версия статистики — это называется </a:t>
            </a:r>
            <a:r>
              <a:rPr lang="ru-RU" i="1"/>
              <a:t>снимком статистики.</a:t>
            </a:r>
          </a:p>
          <a:p>
            <a:r>
              <a:rPr lang="ru-RU"/>
              <a:t>Если не попросить явно, снимок не будет перечитываться до конца</a:t>
            </a:r>
          </a:p>
          <a:p>
            <a:r>
              <a:rPr lang="ru-RU"/>
              <a:t>транзакции, чтобы обеспечить согласованность.</a:t>
            </a:r>
          </a:p>
          <a:p>
            <a:r>
              <a:rPr lang="ru-RU"/>
              <a:t>Таким образом, из-за задержек серверный процесс получает не самую</a:t>
            </a:r>
          </a:p>
          <a:p>
            <a:r>
              <a:rPr lang="ru-RU"/>
              <a:t>свежую статистику — но обычно это и не требуется.</a:t>
            </a:r>
          </a:p>
        </p:txBody>
      </p:sp>
    </p:spTree>
    <p:extLst>
      <p:ext uri="{BB962C8B-B14F-4D97-AF65-F5344CB8AC3E}">
        <p14:creationId xmlns:p14="http://schemas.microsoft.com/office/powerpoint/2010/main" val="345865562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Средства мониторинга. Сбор статистики для кластера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14488"/>
            <a:ext cx="7938652" cy="3902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031449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Средства мониторинга. Сбор статистики для кластера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916832"/>
            <a:ext cx="6782626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create extension </a:t>
            </a:r>
            <a:r>
              <a:rPr lang="en-US" smtClean="0"/>
              <a:t>pg_stat_statements;</a:t>
            </a:r>
          </a:p>
          <a:p>
            <a:endParaRPr lang="en-US"/>
          </a:p>
          <a:p>
            <a:endParaRPr lang="en-US" smtClean="0"/>
          </a:p>
          <a:p>
            <a:r>
              <a:rPr lang="en-US"/>
              <a:t>alter system set shared_preload_libraries = </a:t>
            </a:r>
            <a:r>
              <a:rPr lang="en-US" smtClean="0"/>
              <a:t>‘pg_stat_statements‘</a:t>
            </a:r>
          </a:p>
          <a:p>
            <a:endParaRPr lang="en-US" smtClean="0"/>
          </a:p>
          <a:p>
            <a:endParaRPr lang="en-US"/>
          </a:p>
          <a:p>
            <a:r>
              <a:rPr lang="ru-RU" smtClean="0"/>
              <a:t>Перезапустить кластер</a:t>
            </a:r>
            <a:endParaRPr lang="en-US" smtClean="0"/>
          </a:p>
          <a:p>
            <a:endParaRPr lang="en-US"/>
          </a:p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933056"/>
            <a:ext cx="24479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858869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Средства мониторинга. Сбор статистики для кластера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700808"/>
            <a:ext cx="354456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select * from pg_stat_statements</a:t>
            </a:r>
          </a:p>
          <a:p>
            <a:endParaRPr lang="en-US" smtClean="0"/>
          </a:p>
          <a:p>
            <a:endParaRPr lang="en-US"/>
          </a:p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20888"/>
            <a:ext cx="10868025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63078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Средства мониторинга. Журнал сообщений сервера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700808"/>
            <a:ext cx="3626570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mtClean="0"/>
              <a:t>Основные аспекты</a:t>
            </a:r>
          </a:p>
          <a:p>
            <a:endParaRPr lang="ru-RU"/>
          </a:p>
          <a:p>
            <a:r>
              <a:rPr lang="ru-RU" smtClean="0"/>
              <a:t>Настройка </a:t>
            </a:r>
            <a:r>
              <a:rPr lang="ru-RU"/>
              <a:t>журнальных записей</a:t>
            </a:r>
          </a:p>
          <a:p>
            <a:r>
              <a:rPr lang="ru-RU"/>
              <a:t>Ротация файлов журнала</a:t>
            </a:r>
          </a:p>
          <a:p>
            <a:r>
              <a:rPr lang="ru-RU"/>
              <a:t>Анализ журнала</a:t>
            </a:r>
            <a:endParaRPr lang="en-US" smtClean="0"/>
          </a:p>
          <a:p>
            <a:endParaRPr lang="en-US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61319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116632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Средства мониторинга. Журнал сообщений сервера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sp>
        <p:nvSpPr>
          <p:cNvPr id="2" name="Прямоугольник 1"/>
          <p:cNvSpPr/>
          <p:nvPr/>
        </p:nvSpPr>
        <p:spPr>
          <a:xfrm>
            <a:off x="339497" y="1196752"/>
            <a:ext cx="7869398" cy="61863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/>
              <a:t>Приемник сообщений (</a:t>
            </a:r>
            <a:r>
              <a:rPr lang="en-US"/>
              <a:t>log_destination = </a:t>
            </a:r>
            <a:r>
              <a:rPr lang="ru-RU" i="1"/>
              <a:t>список</a:t>
            </a:r>
            <a:r>
              <a:rPr lang="ru-RU"/>
              <a:t>)</a:t>
            </a:r>
          </a:p>
          <a:p>
            <a:r>
              <a:rPr lang="en-US"/>
              <a:t>stderr </a:t>
            </a:r>
            <a:r>
              <a:rPr lang="ru-RU"/>
              <a:t>поток ошибок</a:t>
            </a:r>
          </a:p>
          <a:p>
            <a:r>
              <a:rPr lang="ru-RU"/>
              <a:t>csvlog формат CSV (только с коллектором)</a:t>
            </a:r>
          </a:p>
          <a:p>
            <a:r>
              <a:rPr lang="en-US"/>
              <a:t>syslog </a:t>
            </a:r>
            <a:r>
              <a:rPr lang="ru-RU"/>
              <a:t>демон </a:t>
            </a:r>
            <a:r>
              <a:rPr lang="en-US"/>
              <a:t>syslog</a:t>
            </a:r>
          </a:p>
          <a:p>
            <a:r>
              <a:rPr lang="en-US"/>
              <a:t>eventlog </a:t>
            </a:r>
            <a:r>
              <a:rPr lang="ru-RU"/>
              <a:t>журнал событий </a:t>
            </a:r>
            <a:r>
              <a:rPr lang="en-US"/>
              <a:t>Windows</a:t>
            </a:r>
          </a:p>
          <a:p>
            <a:r>
              <a:rPr lang="ru-RU"/>
              <a:t>Коллектор сообщений (</a:t>
            </a:r>
            <a:r>
              <a:rPr lang="en-US"/>
              <a:t>logging_collector = on)</a:t>
            </a:r>
          </a:p>
          <a:p>
            <a:r>
              <a:rPr lang="ru-RU"/>
              <a:t>позволяет собирать дополнительную информацию</a:t>
            </a:r>
          </a:p>
          <a:p>
            <a:r>
              <a:rPr lang="ru-RU"/>
              <a:t>никогда не теряет сообщения (в отличие от syslog)</a:t>
            </a:r>
          </a:p>
          <a:p>
            <a:r>
              <a:rPr lang="ru-RU"/>
              <a:t>записывает </a:t>
            </a:r>
            <a:r>
              <a:rPr lang="en-US"/>
              <a:t>stderr </a:t>
            </a:r>
            <a:r>
              <a:rPr lang="ru-RU"/>
              <a:t>и </a:t>
            </a:r>
            <a:r>
              <a:rPr lang="en-US"/>
              <a:t>csvlog </a:t>
            </a:r>
            <a:r>
              <a:rPr lang="ru-RU"/>
              <a:t>в </a:t>
            </a:r>
            <a:r>
              <a:rPr lang="en-US" smtClean="0"/>
              <a:t>log_directory/log_filename</a:t>
            </a:r>
            <a:r>
              <a:rPr lang="ru-RU" smtClean="0"/>
              <a:t>.</a:t>
            </a:r>
          </a:p>
          <a:p>
            <a:endParaRPr lang="ru-RU"/>
          </a:p>
          <a:p>
            <a:r>
              <a:rPr lang="ru-RU"/>
              <a:t>Обычно дополнительно включают специальный процесс — коллектор</a:t>
            </a:r>
          </a:p>
          <a:p>
            <a:r>
              <a:rPr lang="ru-RU"/>
              <a:t>сообщений. Он позволяет записать больше информации, поскольку</a:t>
            </a:r>
          </a:p>
          <a:p>
            <a:r>
              <a:rPr lang="ru-RU"/>
              <a:t>собирает ее со всех процессов, составляющих PostgreSQL</a:t>
            </a:r>
            <a:r>
              <a:rPr lang="ru-RU" smtClean="0"/>
              <a:t>.</a:t>
            </a:r>
          </a:p>
          <a:p>
            <a:r>
              <a:rPr lang="ru-RU" smtClean="0"/>
              <a:t> Коллектор </a:t>
            </a:r>
            <a:r>
              <a:rPr lang="ru-RU"/>
              <a:t>сообщений включается параметром logging_collector. При</a:t>
            </a:r>
          </a:p>
          <a:p>
            <a:r>
              <a:rPr lang="ru-RU"/>
              <a:t>значении stderr информация записывается в каталог, определяемый</a:t>
            </a:r>
          </a:p>
          <a:p>
            <a:r>
              <a:rPr lang="ru-RU"/>
              <a:t>параметром log_directory, в файл, определяемый параметром</a:t>
            </a:r>
          </a:p>
          <a:p>
            <a:r>
              <a:rPr lang="en-US"/>
              <a:t>log_filename.</a:t>
            </a:r>
          </a:p>
          <a:p>
            <a:r>
              <a:rPr lang="ru-RU"/>
              <a:t>Включенный коллектор сообщений позволяет также указать приемник</a:t>
            </a:r>
          </a:p>
          <a:p>
            <a:r>
              <a:rPr lang="ru-RU"/>
              <a:t>csvlog; в этом случае информация будет сбрасываться в формате CSV</a:t>
            </a:r>
          </a:p>
          <a:p>
            <a:r>
              <a:rPr lang="ru-RU"/>
              <a:t>в файл log_filename с расширением .csv.</a:t>
            </a:r>
            <a:endParaRPr lang="ru-RU" smtClean="0"/>
          </a:p>
          <a:p>
            <a:endParaRPr lang="en-US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04897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116632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Средства мониторинга. Журнал сообщений сервера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sp>
        <p:nvSpPr>
          <p:cNvPr id="2" name="Прямоугольник 1"/>
          <p:cNvSpPr/>
          <p:nvPr/>
        </p:nvSpPr>
        <p:spPr>
          <a:xfrm>
            <a:off x="339497" y="1196752"/>
            <a:ext cx="8370305" cy="39703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smtClean="0"/>
              <a:t>Конфигурационные параметры, определяющие содержание журнала</a:t>
            </a:r>
          </a:p>
          <a:p>
            <a:endParaRPr lang="ru-RU" b="1" i="1" smtClean="0"/>
          </a:p>
          <a:p>
            <a:r>
              <a:rPr lang="ru-RU" smtClean="0"/>
              <a:t>сообщения </a:t>
            </a:r>
            <a:r>
              <a:rPr lang="ru-RU"/>
              <a:t>определенного уровня </a:t>
            </a:r>
            <a:r>
              <a:rPr lang="ru-RU" smtClean="0"/>
              <a:t> </a:t>
            </a:r>
            <a:r>
              <a:rPr lang="en-US" smtClean="0"/>
              <a:t>log_min_messages</a:t>
            </a:r>
            <a:endParaRPr lang="en-US"/>
          </a:p>
          <a:p>
            <a:r>
              <a:rPr lang="ru-RU"/>
              <a:t>время выполнения длинных команд </a:t>
            </a:r>
            <a:r>
              <a:rPr lang="ru-RU" smtClean="0"/>
              <a:t> log_min_duration_statement</a:t>
            </a:r>
            <a:endParaRPr lang="ru-RU"/>
          </a:p>
          <a:p>
            <a:r>
              <a:rPr lang="ru-RU"/>
              <a:t>время выполнения команд </a:t>
            </a:r>
            <a:r>
              <a:rPr lang="ru-RU" smtClean="0"/>
              <a:t> </a:t>
            </a:r>
            <a:r>
              <a:rPr lang="en-US" smtClean="0"/>
              <a:t>log_duration</a:t>
            </a:r>
            <a:endParaRPr lang="en-US"/>
          </a:p>
          <a:p>
            <a:r>
              <a:rPr lang="ru-RU"/>
              <a:t>имя приложения </a:t>
            </a:r>
            <a:r>
              <a:rPr lang="ru-RU" smtClean="0"/>
              <a:t> </a:t>
            </a:r>
            <a:r>
              <a:rPr lang="en-US" smtClean="0"/>
              <a:t>application_name</a:t>
            </a:r>
            <a:endParaRPr lang="en-US"/>
          </a:p>
          <a:p>
            <a:r>
              <a:rPr lang="ru-RU"/>
              <a:t>контрольные точки </a:t>
            </a:r>
            <a:r>
              <a:rPr lang="ru-RU" smtClean="0"/>
              <a:t> </a:t>
            </a:r>
            <a:r>
              <a:rPr lang="en-US" smtClean="0"/>
              <a:t>log_checkpoints</a:t>
            </a:r>
            <a:endParaRPr lang="en-US"/>
          </a:p>
          <a:p>
            <a:r>
              <a:rPr lang="ru-RU"/>
              <a:t>подключения и отключения log_(dis)connections</a:t>
            </a:r>
          </a:p>
          <a:p>
            <a:r>
              <a:rPr lang="ru-RU"/>
              <a:t>длинные ожидания </a:t>
            </a:r>
            <a:r>
              <a:rPr lang="en-US"/>
              <a:t>log_lock_waits</a:t>
            </a:r>
          </a:p>
          <a:p>
            <a:r>
              <a:rPr lang="ru-RU"/>
              <a:t>текст выполняемых команд </a:t>
            </a:r>
            <a:r>
              <a:rPr lang="ru-RU" smtClean="0"/>
              <a:t> </a:t>
            </a:r>
            <a:r>
              <a:rPr lang="en-US" smtClean="0"/>
              <a:t>log_statement</a:t>
            </a:r>
            <a:endParaRPr lang="en-US"/>
          </a:p>
          <a:p>
            <a:r>
              <a:rPr lang="ru-RU"/>
              <a:t>использование временных файлов </a:t>
            </a:r>
            <a:r>
              <a:rPr lang="ru-RU" smtClean="0"/>
              <a:t> </a:t>
            </a:r>
            <a:r>
              <a:rPr lang="en-US" smtClean="0"/>
              <a:t>log_temp_files</a:t>
            </a:r>
            <a:endParaRPr lang="en-US"/>
          </a:p>
          <a:p>
            <a:endParaRPr lang="ru-RU" smtClean="0"/>
          </a:p>
          <a:p>
            <a:r>
              <a:rPr lang="ru-RU" i="1"/>
              <a:t>По умолчанию почти весь вывод отключен, чтобы не</a:t>
            </a:r>
          </a:p>
          <a:p>
            <a:r>
              <a:rPr lang="ru-RU" i="1"/>
              <a:t>превратить запись журнала в узкое место для дисковой подсистемы.</a:t>
            </a:r>
          </a:p>
        </p:txBody>
      </p:sp>
    </p:spTree>
    <p:extLst>
      <p:ext uri="{BB962C8B-B14F-4D97-AF65-F5344CB8AC3E}">
        <p14:creationId xmlns:p14="http://schemas.microsoft.com/office/powerpoint/2010/main" val="1668356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116632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Средства мониторинга. Журнал сообщений сервера. Ротация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sp>
        <p:nvSpPr>
          <p:cNvPr id="2" name="Прямоугольник 1"/>
          <p:cNvSpPr/>
          <p:nvPr/>
        </p:nvSpPr>
        <p:spPr>
          <a:xfrm>
            <a:off x="339497" y="1196752"/>
            <a:ext cx="7584577" cy="36933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/>
              <a:t>С помощью коллектора сообщений</a:t>
            </a:r>
          </a:p>
          <a:p>
            <a:endParaRPr lang="ru-RU" smtClean="0"/>
          </a:p>
          <a:p>
            <a:r>
              <a:rPr lang="ru-RU" smtClean="0"/>
              <a:t>маска </a:t>
            </a:r>
            <a:r>
              <a:rPr lang="ru-RU"/>
              <a:t>имени файла </a:t>
            </a:r>
            <a:r>
              <a:rPr lang="en-US"/>
              <a:t>log_filename</a:t>
            </a:r>
          </a:p>
          <a:p>
            <a:r>
              <a:rPr lang="ru-RU"/>
              <a:t>время ротации, мин </a:t>
            </a:r>
            <a:r>
              <a:rPr lang="en-US"/>
              <a:t>log_rotation_age</a:t>
            </a:r>
          </a:p>
          <a:p>
            <a:r>
              <a:rPr lang="ru-RU"/>
              <a:t>размер файла для ротации, КБ log_rotation_size</a:t>
            </a:r>
          </a:p>
          <a:p>
            <a:r>
              <a:rPr lang="ru-RU"/>
              <a:t>перезаписывать ли файлы </a:t>
            </a:r>
            <a:r>
              <a:rPr lang="en-US"/>
              <a:t>log_truncate_on_rotation = on</a:t>
            </a:r>
          </a:p>
          <a:p>
            <a:r>
              <a:rPr lang="ru-RU"/>
              <a:t>комбинируя маску файла и время ротации, получаем разные схемы:</a:t>
            </a:r>
          </a:p>
          <a:p>
            <a:r>
              <a:rPr lang="en-US"/>
              <a:t>'postgresql-%H.log', '1h' 24 </a:t>
            </a:r>
            <a:r>
              <a:rPr lang="ru-RU"/>
              <a:t>файла в сутки</a:t>
            </a:r>
          </a:p>
          <a:p>
            <a:r>
              <a:rPr lang="ru-RU"/>
              <a:t>'postgresql-%a.log', '1d' 7 файлов в неделю</a:t>
            </a:r>
          </a:p>
          <a:p>
            <a:endParaRPr lang="ru-RU" smtClean="0"/>
          </a:p>
          <a:p>
            <a:r>
              <a:rPr lang="ru-RU" i="1" smtClean="0"/>
              <a:t>Внешние </a:t>
            </a:r>
            <a:r>
              <a:rPr lang="ru-RU" i="1"/>
              <a:t>средства</a:t>
            </a:r>
          </a:p>
          <a:p>
            <a:r>
              <a:rPr lang="ru-RU"/>
              <a:t>например, 24 файла в сутки с Apache rotatelogs:</a:t>
            </a:r>
          </a:p>
          <a:p>
            <a:r>
              <a:rPr lang="en-US"/>
              <a:t>pg_ctl start | rotatelogs </a:t>
            </a:r>
            <a:r>
              <a:rPr lang="ru-RU" i="1"/>
              <a:t>имя_файла </a:t>
            </a:r>
            <a:r>
              <a:rPr lang="ru-RU"/>
              <a:t>3600 -</a:t>
            </a:r>
            <a:r>
              <a:rPr lang="en-US"/>
              <a:t>n 24</a:t>
            </a:r>
            <a:endParaRPr lang="ru-RU" i="1"/>
          </a:p>
        </p:txBody>
      </p:sp>
    </p:spTree>
    <p:extLst>
      <p:ext uri="{BB962C8B-B14F-4D97-AF65-F5344CB8AC3E}">
        <p14:creationId xmlns:p14="http://schemas.microsoft.com/office/powerpoint/2010/main" val="241686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116632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Средства мониторинга. Журнал сообщений сервера. Анализ журнала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sp>
        <p:nvSpPr>
          <p:cNvPr id="2" name="Прямоугольник 1"/>
          <p:cNvSpPr/>
          <p:nvPr/>
        </p:nvSpPr>
        <p:spPr>
          <a:xfrm>
            <a:off x="339497" y="1196752"/>
            <a:ext cx="7388048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/>
              <a:t>Средства операционной системы</a:t>
            </a:r>
          </a:p>
          <a:p>
            <a:endParaRPr lang="ru-RU" smtClean="0"/>
          </a:p>
          <a:p>
            <a:r>
              <a:rPr lang="en-US" smtClean="0"/>
              <a:t>grep</a:t>
            </a:r>
            <a:r>
              <a:rPr lang="en-US"/>
              <a:t>, awk</a:t>
            </a:r>
            <a:r>
              <a:rPr lang="en-US" smtClean="0"/>
              <a:t>...</a:t>
            </a:r>
            <a:endParaRPr lang="ru-RU" smtClean="0"/>
          </a:p>
          <a:p>
            <a:endParaRPr lang="en-US"/>
          </a:p>
          <a:p>
            <a:r>
              <a:rPr lang="ru-RU" b="1"/>
              <a:t>Специальные средства </a:t>
            </a:r>
            <a:r>
              <a:rPr lang="ru-RU" b="1" smtClean="0"/>
              <a:t>анализа</a:t>
            </a:r>
          </a:p>
          <a:p>
            <a:endParaRPr lang="ru-RU"/>
          </a:p>
          <a:p>
            <a:r>
              <a:rPr lang="en-US">
                <a:hlinkClick r:id="rId2"/>
              </a:rPr>
              <a:t>https://</a:t>
            </a:r>
            <a:r>
              <a:rPr lang="en-US" smtClean="0">
                <a:hlinkClick r:id="rId2"/>
              </a:rPr>
              <a:t>github.com/dalibo/pgbadger</a:t>
            </a:r>
            <a:endParaRPr lang="ru-RU" smtClean="0"/>
          </a:p>
          <a:p>
            <a:endParaRPr lang="ru-RU" smtClean="0"/>
          </a:p>
          <a:p>
            <a:r>
              <a:rPr lang="ru-RU" smtClean="0"/>
              <a:t>pgBadger </a:t>
            </a:r>
            <a:r>
              <a:rPr lang="ru-RU"/>
              <a:t>— требует определенных настроек </a:t>
            </a:r>
            <a:r>
              <a:rPr lang="ru-RU" smtClean="0"/>
              <a:t>журнала</a:t>
            </a:r>
          </a:p>
          <a:p>
            <a:r>
              <a:rPr lang="ru-RU"/>
              <a:t>В частности, допускаются сообщения только на английском языке.</a:t>
            </a:r>
            <a:endParaRPr lang="ru-RU" i="1"/>
          </a:p>
        </p:txBody>
      </p:sp>
    </p:spTree>
    <p:extLst>
      <p:ext uri="{BB962C8B-B14F-4D97-AF65-F5344CB8AC3E}">
        <p14:creationId xmlns:p14="http://schemas.microsoft.com/office/powerpoint/2010/main" val="624868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116632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Средства мониторинга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sp>
        <p:nvSpPr>
          <p:cNvPr id="2" name="Прямоугольник 1"/>
          <p:cNvSpPr/>
          <p:nvPr/>
        </p:nvSpPr>
        <p:spPr>
          <a:xfrm>
            <a:off x="339497" y="1196752"/>
            <a:ext cx="4287649" cy="39703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/>
              <a:t>Внешний мониторинг</a:t>
            </a:r>
          </a:p>
          <a:p>
            <a:r>
              <a:rPr lang="ru-RU"/>
              <a:t>Универсальные системы мониторинга</a:t>
            </a:r>
          </a:p>
          <a:p>
            <a:r>
              <a:rPr lang="en-US"/>
              <a:t>Zabbix, Munin, Cacti...</a:t>
            </a:r>
          </a:p>
          <a:p>
            <a:r>
              <a:rPr lang="en-US">
                <a:hlinkClick r:id="rId2"/>
              </a:rPr>
              <a:t>https://habr.com/ru/post/234481</a:t>
            </a:r>
            <a:r>
              <a:rPr lang="en-US" smtClean="0">
                <a:hlinkClick r:id="rId2"/>
              </a:rPr>
              <a:t>/</a:t>
            </a:r>
            <a:endParaRPr lang="en-US" smtClean="0"/>
          </a:p>
          <a:p>
            <a:endParaRPr lang="ru-RU" smtClean="0"/>
          </a:p>
          <a:p>
            <a:endParaRPr lang="ru-RU"/>
          </a:p>
          <a:p>
            <a:endParaRPr lang="ru-RU" smtClean="0"/>
          </a:p>
          <a:p>
            <a:r>
              <a:rPr lang="ru-RU" b="1" smtClean="0"/>
              <a:t>Системы </a:t>
            </a:r>
            <a:r>
              <a:rPr lang="ru-RU" b="1"/>
              <a:t>мониторинга </a:t>
            </a:r>
            <a:r>
              <a:rPr lang="en-US" b="1"/>
              <a:t>PostgreSQL</a:t>
            </a:r>
          </a:p>
          <a:p>
            <a:r>
              <a:rPr lang="en-US"/>
              <a:t>PGObserver</a:t>
            </a:r>
          </a:p>
          <a:p>
            <a:endParaRPr lang="ru-RU" smtClean="0"/>
          </a:p>
          <a:p>
            <a:r>
              <a:rPr lang="en-US" smtClean="0"/>
              <a:t>PostgreSQL </a:t>
            </a:r>
            <a:r>
              <a:rPr lang="en-US"/>
              <a:t>Workload Analyzer (PoWA)</a:t>
            </a:r>
          </a:p>
          <a:p>
            <a:endParaRPr lang="ru-RU" smtClean="0"/>
          </a:p>
          <a:p>
            <a:r>
              <a:rPr lang="en-US" smtClean="0"/>
              <a:t>Open </a:t>
            </a:r>
            <a:r>
              <a:rPr lang="en-US"/>
              <a:t>PostgreSQL Monitoring (OPM)</a:t>
            </a:r>
          </a:p>
          <a:p>
            <a:endParaRPr lang="ru-RU" i="1"/>
          </a:p>
        </p:txBody>
      </p:sp>
    </p:spTree>
    <p:extLst>
      <p:ext uri="{BB962C8B-B14F-4D97-AF65-F5344CB8AC3E}">
        <p14:creationId xmlns:p14="http://schemas.microsoft.com/office/powerpoint/2010/main" val="2029049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16632"/>
            <a:ext cx="7772400" cy="43132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Планирование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endParaRPr lang="ru-RU" altLang="ru-RU" sz="2400" dirty="0" smtClean="0"/>
          </a:p>
          <a:p>
            <a:pPr algn="l" eaLnBrk="1" hangingPunct="1">
              <a:lnSpc>
                <a:spcPct val="90000"/>
              </a:lnSpc>
              <a:defRPr/>
            </a:pPr>
            <a:endParaRPr lang="en-US" altLang="ru-RU" sz="24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4" y="1196752"/>
            <a:ext cx="7657243" cy="5070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627052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116632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Средства мониторинга. </a:t>
            </a:r>
            <a:r>
              <a:rPr lang="en-US" sz="2800" b="1"/>
              <a:t>PG Admin</a:t>
            </a:r>
            <a:r>
              <a:rPr lang="en-US" sz="2800"/>
              <a:t/>
            </a:r>
            <a:br>
              <a:rPr lang="en-US" sz="2800"/>
            </a:br>
            <a:endParaRPr lang="ru-RU" altLang="ru-RU" sz="28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16832"/>
            <a:ext cx="10657334" cy="443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2377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116632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Средства мониторинга</a:t>
            </a:r>
            <a:r>
              <a:rPr lang="en-US" altLang="ru-RU" sz="2800" smtClean="0"/>
              <a:t>. POWA</a:t>
            </a:r>
            <a:endParaRPr lang="ru-RU" altLang="ru-RU" sz="28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sp>
        <p:nvSpPr>
          <p:cNvPr id="2" name="Прямоугольник 1"/>
          <p:cNvSpPr/>
          <p:nvPr/>
        </p:nvSpPr>
        <p:spPr>
          <a:xfrm>
            <a:off x="339497" y="1196752"/>
            <a:ext cx="681468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hlinkClick r:id="rId2"/>
              </a:rPr>
              <a:t>https://demo-powa.anayrat.info/database/pgbench/overview</a:t>
            </a:r>
            <a:r>
              <a:rPr lang="en-US" b="1" smtClean="0">
                <a:hlinkClick r:id="rId2"/>
              </a:rPr>
              <a:t>/</a:t>
            </a:r>
            <a:endParaRPr lang="en-US" b="1" smtClean="0"/>
          </a:p>
          <a:p>
            <a:endParaRPr lang="en-US" b="1" i="1"/>
          </a:p>
          <a:p>
            <a:endParaRPr lang="en-US" b="1" i="1" smtClean="0"/>
          </a:p>
          <a:p>
            <a:endParaRPr lang="ru-RU" i="1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97" y="1628800"/>
            <a:ext cx="449580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164804"/>
            <a:ext cx="7867650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3853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116632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Средства мониторинга</a:t>
            </a:r>
            <a:r>
              <a:rPr lang="en-US" altLang="ru-RU" sz="2800" smtClean="0"/>
              <a:t>. POWA</a:t>
            </a:r>
            <a:endParaRPr lang="ru-RU" altLang="ru-RU" sz="28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  <a:p>
            <a:endParaRPr lang="ru-RU" sz="2400" smtClean="0"/>
          </a:p>
          <a:p>
            <a:endParaRPr lang="ru-RU" sz="2400"/>
          </a:p>
        </p:txBody>
      </p:sp>
      <p:sp>
        <p:nvSpPr>
          <p:cNvPr id="2" name="Прямоугольник 1"/>
          <p:cNvSpPr/>
          <p:nvPr/>
        </p:nvSpPr>
        <p:spPr>
          <a:xfrm>
            <a:off x="339497" y="1196752"/>
            <a:ext cx="681468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hlinkClick r:id="rId2"/>
              </a:rPr>
              <a:t>https://demo-powa.anayrat.info/database/pgbench/overview</a:t>
            </a:r>
            <a:r>
              <a:rPr lang="en-US" b="1" smtClean="0">
                <a:hlinkClick r:id="rId2"/>
              </a:rPr>
              <a:t>/</a:t>
            </a:r>
            <a:endParaRPr lang="en-US" b="1" smtClean="0"/>
          </a:p>
          <a:p>
            <a:endParaRPr lang="en-US" b="1" i="1"/>
          </a:p>
          <a:p>
            <a:endParaRPr lang="en-US" b="1" i="1" smtClean="0"/>
          </a:p>
          <a:p>
            <a:endParaRPr lang="ru-RU" i="1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97" y="1916832"/>
            <a:ext cx="49339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865465"/>
            <a:ext cx="44386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3859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Выполнение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8131433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Подготовка и выполнение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582340"/>
            <a:ext cx="7272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Подготовка</a:t>
            </a:r>
          </a:p>
          <a:p>
            <a:pPr lvl="1"/>
            <a:r>
              <a:rPr lang="ru-RU"/>
              <a:t>PREPARE </a:t>
            </a:r>
            <a:r>
              <a:rPr lang="ru-RU" i="1"/>
              <a:t>имя </a:t>
            </a:r>
            <a:r>
              <a:rPr lang="ru-RU"/>
              <a:t>(</a:t>
            </a:r>
            <a:r>
              <a:rPr lang="ru-RU" i="1"/>
              <a:t>параметры</a:t>
            </a:r>
            <a:r>
              <a:rPr lang="ru-RU"/>
              <a:t>) AS </a:t>
            </a:r>
            <a:r>
              <a:rPr lang="ru-RU" i="1"/>
              <a:t>оператор</a:t>
            </a:r>
          </a:p>
          <a:p>
            <a:pPr lvl="1"/>
            <a:r>
              <a:rPr lang="ru-RU"/>
              <a:t>выполняется разбор и переписывание,</a:t>
            </a:r>
          </a:p>
          <a:p>
            <a:pPr lvl="1"/>
            <a:r>
              <a:rPr lang="ru-RU"/>
              <a:t>а в ряде случаев — и оптимизация</a:t>
            </a:r>
          </a:p>
          <a:p>
            <a:pPr lvl="1"/>
            <a:r>
              <a:rPr lang="ru-RU"/>
              <a:t>дерево запроса сохраняется в памяти процесса</a:t>
            </a:r>
          </a:p>
          <a:p>
            <a:r>
              <a:rPr lang="ru-RU"/>
              <a:t>Выполнение</a:t>
            </a:r>
          </a:p>
          <a:p>
            <a:pPr lvl="1"/>
            <a:r>
              <a:rPr lang="en-US"/>
              <a:t>EXECUTE </a:t>
            </a:r>
            <a:r>
              <a:rPr lang="ru-RU" i="1"/>
              <a:t>имя </a:t>
            </a:r>
            <a:r>
              <a:rPr lang="ru-RU"/>
              <a:t>(</a:t>
            </a:r>
            <a:r>
              <a:rPr lang="ru-RU" i="1"/>
              <a:t>параметры</a:t>
            </a:r>
            <a:r>
              <a:rPr lang="ru-RU"/>
              <a:t>)</a:t>
            </a:r>
          </a:p>
          <a:p>
            <a:pPr lvl="1"/>
            <a:r>
              <a:rPr lang="ru-RU"/>
              <a:t>происходит оптимизация (как правило)</a:t>
            </a:r>
          </a:p>
          <a:p>
            <a:pPr lvl="1"/>
            <a:r>
              <a:rPr lang="ru-RU"/>
              <a:t>и собственно выполнение</a:t>
            </a:r>
          </a:p>
          <a:p>
            <a:pPr lvl="1"/>
            <a:r>
              <a:rPr lang="ru-RU"/>
              <a:t>гарантия невозможности внедрения </a:t>
            </a:r>
            <a:r>
              <a:rPr lang="en-US"/>
              <a:t>SQL-</a:t>
            </a:r>
            <a:r>
              <a:rPr lang="ru-RU"/>
              <a:t>кода</a:t>
            </a:r>
          </a:p>
        </p:txBody>
      </p:sp>
    </p:spTree>
    <p:extLst>
      <p:ext uri="{BB962C8B-B14F-4D97-AF65-F5344CB8AC3E}">
        <p14:creationId xmlns:p14="http://schemas.microsoft.com/office/powerpoint/2010/main" val="978494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Подготовка и выполнение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582340"/>
            <a:ext cx="7272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Подготовка</a:t>
            </a:r>
          </a:p>
          <a:p>
            <a:pPr lvl="1"/>
            <a:r>
              <a:rPr lang="ru-RU"/>
              <a:t>PREPARE </a:t>
            </a:r>
            <a:r>
              <a:rPr lang="ru-RU" i="1"/>
              <a:t>имя </a:t>
            </a:r>
            <a:r>
              <a:rPr lang="ru-RU"/>
              <a:t>(</a:t>
            </a:r>
            <a:r>
              <a:rPr lang="ru-RU" i="1"/>
              <a:t>параметры</a:t>
            </a:r>
            <a:r>
              <a:rPr lang="ru-RU"/>
              <a:t>) AS </a:t>
            </a:r>
            <a:r>
              <a:rPr lang="ru-RU" i="1"/>
              <a:t>оператор</a:t>
            </a:r>
          </a:p>
          <a:p>
            <a:pPr lvl="1"/>
            <a:r>
              <a:rPr lang="ru-RU"/>
              <a:t>выполняется разбор и переписывание,</a:t>
            </a:r>
          </a:p>
          <a:p>
            <a:pPr lvl="1"/>
            <a:r>
              <a:rPr lang="ru-RU"/>
              <a:t>а в ряде случаев — и оптимизация</a:t>
            </a:r>
          </a:p>
          <a:p>
            <a:pPr lvl="1"/>
            <a:r>
              <a:rPr lang="ru-RU"/>
              <a:t>дерево запроса сохраняется в памяти процесса</a:t>
            </a:r>
          </a:p>
          <a:p>
            <a:r>
              <a:rPr lang="ru-RU"/>
              <a:t>Выполнение</a:t>
            </a:r>
          </a:p>
          <a:p>
            <a:pPr lvl="1"/>
            <a:r>
              <a:rPr lang="en-US"/>
              <a:t>EXECUTE </a:t>
            </a:r>
            <a:r>
              <a:rPr lang="ru-RU" i="1"/>
              <a:t>имя </a:t>
            </a:r>
            <a:r>
              <a:rPr lang="ru-RU"/>
              <a:t>(</a:t>
            </a:r>
            <a:r>
              <a:rPr lang="ru-RU" i="1"/>
              <a:t>параметры</a:t>
            </a:r>
            <a:r>
              <a:rPr lang="ru-RU"/>
              <a:t>)</a:t>
            </a:r>
          </a:p>
          <a:p>
            <a:pPr lvl="1"/>
            <a:r>
              <a:rPr lang="ru-RU"/>
              <a:t>происходит оптимизация (как правило)</a:t>
            </a:r>
          </a:p>
          <a:p>
            <a:pPr lvl="1"/>
            <a:r>
              <a:rPr lang="ru-RU"/>
              <a:t>и собственно выполнение</a:t>
            </a:r>
          </a:p>
          <a:p>
            <a:pPr lvl="1"/>
            <a:r>
              <a:rPr lang="ru-RU"/>
              <a:t>гарантия невозможности внедрения </a:t>
            </a:r>
            <a:r>
              <a:rPr lang="en-US"/>
              <a:t>SQL-</a:t>
            </a:r>
            <a:r>
              <a:rPr lang="ru-RU"/>
              <a:t>кода</a:t>
            </a:r>
          </a:p>
        </p:txBody>
      </p:sp>
    </p:spTree>
    <p:extLst>
      <p:ext uri="{BB962C8B-B14F-4D97-AF65-F5344CB8AC3E}">
        <p14:creationId xmlns:p14="http://schemas.microsoft.com/office/powerpoint/2010/main" val="1258897571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2472</TotalTime>
  <Words>1563</Words>
  <Application>Microsoft Office PowerPoint</Application>
  <PresentationFormat>Экран (4:3)</PresentationFormat>
  <Paragraphs>465</Paragraphs>
  <Slides>62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62</vt:i4>
      </vt:variant>
    </vt:vector>
  </HeadingPairs>
  <TitlesOfParts>
    <vt:vector size="64" baseType="lpstr">
      <vt:lpstr>Arial</vt:lpstr>
      <vt:lpstr>Оформление по умолчанию</vt:lpstr>
      <vt:lpstr>Администрирование информационных систем</vt:lpstr>
      <vt:lpstr>Схема обработки запроса </vt:lpstr>
      <vt:lpstr>Синтаксический разбор </vt:lpstr>
      <vt:lpstr>Семантический разбор </vt:lpstr>
      <vt:lpstr>Переписывание</vt:lpstr>
      <vt:lpstr>Планирование</vt:lpstr>
      <vt:lpstr>Выполнение </vt:lpstr>
      <vt:lpstr>Подготовка и выполнение </vt:lpstr>
      <vt:lpstr>Подготовка и выполнение </vt:lpstr>
      <vt:lpstr>Методы доступа. Сканирование таблицы</vt:lpstr>
      <vt:lpstr>Индекс</vt:lpstr>
      <vt:lpstr>Индекс B-tree</vt:lpstr>
      <vt:lpstr>Проход по индексу для одного значения ключа</vt:lpstr>
      <vt:lpstr>Проход по индексу для диапазона значений</vt:lpstr>
      <vt:lpstr>Index scan: оценка </vt:lpstr>
      <vt:lpstr>Bitmap scan, использование временной  промежуточной структуры</vt:lpstr>
      <vt:lpstr>Bitmap scan: алгоритм </vt:lpstr>
      <vt:lpstr>Index only scan</vt:lpstr>
      <vt:lpstr>Физическая структура  Слои объекта</vt:lpstr>
      <vt:lpstr>Соединение Nested Loops</vt:lpstr>
      <vt:lpstr>Соединение Nested Loops</vt:lpstr>
      <vt:lpstr>Соединение хэшированием</vt:lpstr>
      <vt:lpstr>Соединение слиянием</vt:lpstr>
      <vt:lpstr>Статистика</vt:lpstr>
      <vt:lpstr>Оценка кардинальности</vt:lpstr>
      <vt:lpstr>Оценка кардинальности, пример</vt:lpstr>
      <vt:lpstr>Расчет стоимости</vt:lpstr>
      <vt:lpstr>Выбор лучшего плана</vt:lpstr>
      <vt:lpstr>Статистика данных</vt:lpstr>
      <vt:lpstr>Статистика данных n_distinct</vt:lpstr>
      <vt:lpstr>Статистика данных</vt:lpstr>
      <vt:lpstr>Статистика данных</vt:lpstr>
      <vt:lpstr>Статистика данных</vt:lpstr>
      <vt:lpstr>Получение плана и информации о выполнении запроса</vt:lpstr>
      <vt:lpstr>Настройки стоимости</vt:lpstr>
      <vt:lpstr>Сбор статистики данных</vt:lpstr>
      <vt:lpstr>Настройка производительности</vt:lpstr>
      <vt:lpstr>Настройка производительности</vt:lpstr>
      <vt:lpstr>Время ожидания</vt:lpstr>
      <vt:lpstr>Настройка производительности</vt:lpstr>
      <vt:lpstr>Настройка производительности</vt:lpstr>
      <vt:lpstr>Время ожидания</vt:lpstr>
      <vt:lpstr>Средства мониторинга</vt:lpstr>
      <vt:lpstr>Средства мониторинга</vt:lpstr>
      <vt:lpstr>Средства мониторинга</vt:lpstr>
      <vt:lpstr>Средства мониторинга. Сбор статистики для кластера</vt:lpstr>
      <vt:lpstr>Средства мониторинга. Сбор статистики для кластера</vt:lpstr>
      <vt:lpstr>Средства мониторинга. Сбор статистики для кластера</vt:lpstr>
      <vt:lpstr>Средства мониторинга. Сбор статистики для кластера</vt:lpstr>
      <vt:lpstr>Средства мониторинга. Сбор статистики для кластера</vt:lpstr>
      <vt:lpstr>Средства мониторинга. Сбор статистики для кластера</vt:lpstr>
      <vt:lpstr>Средства мониторинга. Сбор статистики для кластера</vt:lpstr>
      <vt:lpstr>Средства мониторинга. Сбор статистики для кластера</vt:lpstr>
      <vt:lpstr>Средства мониторинга. Журнал сообщений сервера</vt:lpstr>
      <vt:lpstr>Средства мониторинга. Журнал сообщений сервера</vt:lpstr>
      <vt:lpstr>Средства мониторинга. Журнал сообщений сервера</vt:lpstr>
      <vt:lpstr>Средства мониторинга. Журнал сообщений сервера. Ротация</vt:lpstr>
      <vt:lpstr>Средства мониторинга. Журнал сообщений сервера. Анализ журнала</vt:lpstr>
      <vt:lpstr>Средства мониторинга</vt:lpstr>
      <vt:lpstr>Средства мониторинга. PG Admin </vt:lpstr>
      <vt:lpstr>Средства мониторинга. POWA</vt:lpstr>
      <vt:lpstr>Средства мониторинга. POWA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Администрирование информационных систем</dc:title>
  <dc:creator>Oleg</dc:creator>
  <cp:lastModifiedBy>Аврунев Олег Евгеньевич</cp:lastModifiedBy>
  <cp:revision>104</cp:revision>
  <dcterms:created xsi:type="dcterms:W3CDTF">2012-02-07T01:44:41Z</dcterms:created>
  <dcterms:modified xsi:type="dcterms:W3CDTF">2021-04-03T06:59:00Z</dcterms:modified>
</cp:coreProperties>
</file>