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302" r:id="rId5"/>
    <p:sldId id="304" r:id="rId6"/>
    <p:sldId id="303" r:id="rId7"/>
    <p:sldId id="258" r:id="rId8"/>
    <p:sldId id="260" r:id="rId9"/>
    <p:sldId id="283" r:id="rId10"/>
    <p:sldId id="282" r:id="rId11"/>
    <p:sldId id="266" r:id="rId12"/>
    <p:sldId id="284" r:id="rId13"/>
    <p:sldId id="285" r:id="rId14"/>
    <p:sldId id="286" r:id="rId15"/>
    <p:sldId id="273" r:id="rId16"/>
    <p:sldId id="268" r:id="rId17"/>
    <p:sldId id="274" r:id="rId18"/>
    <p:sldId id="279" r:id="rId19"/>
    <p:sldId id="272" r:id="rId20"/>
    <p:sldId id="280" r:id="rId21"/>
    <p:sldId id="281" r:id="rId22"/>
    <p:sldId id="269" r:id="rId23"/>
    <p:sldId id="278" r:id="rId24"/>
    <p:sldId id="271" r:id="rId25"/>
    <p:sldId id="288" r:id="rId26"/>
    <p:sldId id="289" r:id="rId27"/>
    <p:sldId id="290" r:id="rId28"/>
    <p:sldId id="270" r:id="rId29"/>
    <p:sldId id="287" r:id="rId30"/>
    <p:sldId id="291" r:id="rId31"/>
    <p:sldId id="275" r:id="rId32"/>
    <p:sldId id="292" r:id="rId33"/>
    <p:sldId id="293" r:id="rId34"/>
    <p:sldId id="294" r:id="rId35"/>
    <p:sldId id="295" r:id="rId36"/>
    <p:sldId id="296" r:id="rId37"/>
    <p:sldId id="297" r:id="rId38"/>
    <p:sldId id="298" r:id="rId39"/>
    <p:sldId id="299" r:id="rId40"/>
    <p:sldId id="300" r:id="rId41"/>
    <p:sldId id="301" r:id="rId42"/>
    <p:sldId id="306" r:id="rId43"/>
    <p:sldId id="307" r:id="rId44"/>
    <p:sldId id="308" r:id="rId45"/>
    <p:sldId id="309" r:id="rId46"/>
    <p:sldId id="310" r:id="rId47"/>
    <p:sldId id="311" r:id="rId48"/>
    <p:sldId id="312" r:id="rId49"/>
    <p:sldId id="313" r:id="rId50"/>
    <p:sldId id="314" r:id="rId51"/>
    <p:sldId id="315" r:id="rId52"/>
    <p:sldId id="316" r:id="rId53"/>
    <p:sldId id="317" r:id="rId54"/>
    <p:sldId id="318" r:id="rId55"/>
    <p:sldId id="319" r:id="rId56"/>
    <p:sldId id="320" r:id="rId57"/>
    <p:sldId id="321" r:id="rId58"/>
    <p:sldId id="322" r:id="rId59"/>
    <p:sldId id="323" r:id="rId60"/>
    <p:sldId id="324" r:id="rId61"/>
    <p:sldId id="325" r:id="rId62"/>
    <p:sldId id="326" r:id="rId63"/>
    <p:sldId id="327" r:id="rId64"/>
    <p:sldId id="328" r:id="rId65"/>
    <p:sldId id="329" r:id="rId66"/>
    <p:sldId id="330" r:id="rId67"/>
    <p:sldId id="331" r:id="rId68"/>
    <p:sldId id="332" r:id="rId69"/>
    <p:sldId id="333" r:id="rId7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38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2FC6AD6-A535-4DEA-A3FB-AB8845C85453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C5CC489-B21B-4C2D-9022-26076E3B7772}">
      <dgm:prSet phldrT="[Текст]"/>
      <dgm:spPr/>
      <dgm:t>
        <a:bodyPr/>
        <a:lstStyle/>
        <a:p>
          <a:r>
            <a:rPr lang="en-US" dirty="0" smtClean="0"/>
            <a:t>master</a:t>
          </a:r>
          <a:endParaRPr lang="ru-RU" dirty="0"/>
        </a:p>
      </dgm:t>
    </dgm:pt>
    <dgm:pt modelId="{F3E7F0BA-DC47-40C8-A340-663A2A4D2B52}" type="parTrans" cxnId="{388BC861-5086-46DF-B3AF-B9A6F037D12D}">
      <dgm:prSet/>
      <dgm:spPr/>
      <dgm:t>
        <a:bodyPr/>
        <a:lstStyle/>
        <a:p>
          <a:endParaRPr lang="ru-RU"/>
        </a:p>
      </dgm:t>
    </dgm:pt>
    <dgm:pt modelId="{FD1AA61B-AE46-4B45-9A9F-6A12266ABC6C}" type="sibTrans" cxnId="{388BC861-5086-46DF-B3AF-B9A6F037D12D}">
      <dgm:prSet/>
      <dgm:spPr/>
      <dgm:t>
        <a:bodyPr/>
        <a:lstStyle/>
        <a:p>
          <a:endParaRPr lang="ru-RU" dirty="0"/>
        </a:p>
      </dgm:t>
    </dgm:pt>
    <dgm:pt modelId="{844C47C0-6873-4282-BB4C-EC16763CEF32}">
      <dgm:prSet phldrT="[Текст]"/>
      <dgm:spPr/>
      <dgm:t>
        <a:bodyPr/>
        <a:lstStyle/>
        <a:p>
          <a:r>
            <a:rPr lang="en-US" dirty="0" smtClean="0"/>
            <a:t>secondary</a:t>
          </a:r>
          <a:endParaRPr lang="ru-RU" dirty="0"/>
        </a:p>
      </dgm:t>
    </dgm:pt>
    <dgm:pt modelId="{FF2970C2-C59F-4EBC-9F58-0C44FF921ADB}" type="parTrans" cxnId="{835F68FB-D6AB-4F28-975B-3199885D3CDF}">
      <dgm:prSet/>
      <dgm:spPr/>
      <dgm:t>
        <a:bodyPr/>
        <a:lstStyle/>
        <a:p>
          <a:endParaRPr lang="ru-RU"/>
        </a:p>
      </dgm:t>
    </dgm:pt>
    <dgm:pt modelId="{F6DB2874-DA91-45E9-AD13-EA29F6C43EBD}" type="sibTrans" cxnId="{835F68FB-D6AB-4F28-975B-3199885D3CDF}">
      <dgm:prSet/>
      <dgm:spPr>
        <a:solidFill>
          <a:schemeClr val="accent1">
            <a:tint val="60000"/>
            <a:hueOff val="0"/>
            <a:satOff val="0"/>
            <a:lumOff val="0"/>
            <a:alpha val="0"/>
          </a:schemeClr>
        </a:solidFill>
      </dgm:spPr>
      <dgm:t>
        <a:bodyPr/>
        <a:lstStyle/>
        <a:p>
          <a:endParaRPr lang="ru-RU" dirty="0"/>
        </a:p>
      </dgm:t>
    </dgm:pt>
    <dgm:pt modelId="{BB88C751-7F03-4476-9CD3-3E7141036CDA}">
      <dgm:prSet phldrT="[Текст]"/>
      <dgm:spPr/>
      <dgm:t>
        <a:bodyPr/>
        <a:lstStyle/>
        <a:p>
          <a:r>
            <a:rPr lang="en-US" dirty="0" smtClean="0"/>
            <a:t>secondary</a:t>
          </a:r>
          <a:endParaRPr lang="ru-RU" dirty="0"/>
        </a:p>
      </dgm:t>
    </dgm:pt>
    <dgm:pt modelId="{DB12BCBF-B452-4051-A7EA-39182FFF0F55}" type="parTrans" cxnId="{4649D7C9-41CE-4AF3-8722-E9E2621FD93C}">
      <dgm:prSet/>
      <dgm:spPr/>
      <dgm:t>
        <a:bodyPr/>
        <a:lstStyle/>
        <a:p>
          <a:endParaRPr lang="ru-RU"/>
        </a:p>
      </dgm:t>
    </dgm:pt>
    <dgm:pt modelId="{7BE65FAA-D31F-4F42-A3B4-AC1592670F9B}" type="sibTrans" cxnId="{4649D7C9-41CE-4AF3-8722-E9E2621FD93C}">
      <dgm:prSet/>
      <dgm:spPr/>
      <dgm:t>
        <a:bodyPr/>
        <a:lstStyle/>
        <a:p>
          <a:endParaRPr lang="ru-RU" dirty="0"/>
        </a:p>
      </dgm:t>
    </dgm:pt>
    <dgm:pt modelId="{A5186BB0-0D82-4128-AD8C-F4C10963887B}" type="pres">
      <dgm:prSet presAssocID="{02FC6AD6-A535-4DEA-A3FB-AB8845C8545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94148F3-B347-4779-AC6B-7241EDA1C6FB}" type="pres">
      <dgm:prSet presAssocID="{3C5CC489-B21B-4C2D-9022-26076E3B7772}" presName="node" presStyleLbl="node1" presStyleIdx="0" presStyleCnt="3" custScaleX="73510" custScaleY="658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EAADB7-7E18-4386-9167-F4F1C60F4EA3}" type="pres">
      <dgm:prSet presAssocID="{FD1AA61B-AE46-4B45-9A9F-6A12266ABC6C}" presName="sibTrans" presStyleLbl="sibTrans2D1" presStyleIdx="0" presStyleCnt="3" custScaleX="161453"/>
      <dgm:spPr>
        <a:prstGeom prst="rightArrow">
          <a:avLst/>
        </a:prstGeom>
      </dgm:spPr>
      <dgm:t>
        <a:bodyPr/>
        <a:lstStyle/>
        <a:p>
          <a:endParaRPr lang="ru-RU"/>
        </a:p>
      </dgm:t>
    </dgm:pt>
    <dgm:pt modelId="{C4C5EC75-9EAB-4416-8C0C-64E1B3E92AD7}" type="pres">
      <dgm:prSet presAssocID="{FD1AA61B-AE46-4B45-9A9F-6A12266ABC6C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B9F2011C-4F0F-4443-8FE9-F30DECE7DBB1}" type="pres">
      <dgm:prSet presAssocID="{844C47C0-6873-4282-BB4C-EC16763CEF32}" presName="node" presStyleLbl="node1" presStyleIdx="1" presStyleCnt="3" custScaleX="76162" custScaleY="67017" custRadScaleRad="73976" custRadScaleInc="-207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275B7A-E27E-4349-9DBE-448AE8C17CE1}" type="pres">
      <dgm:prSet presAssocID="{F6DB2874-DA91-45E9-AD13-EA29F6C43EBD}" presName="sibTrans" presStyleLbl="sibTrans2D1" presStyleIdx="1" presStyleCnt="3"/>
      <dgm:spPr/>
      <dgm:t>
        <a:bodyPr/>
        <a:lstStyle/>
        <a:p>
          <a:endParaRPr lang="ru-RU"/>
        </a:p>
      </dgm:t>
    </dgm:pt>
    <dgm:pt modelId="{C6F5AD47-9062-4E7B-90F7-9247076E3997}" type="pres">
      <dgm:prSet presAssocID="{F6DB2874-DA91-45E9-AD13-EA29F6C43EBD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2D613C55-DC59-4840-B76A-7A7D33AA3EFA}" type="pres">
      <dgm:prSet presAssocID="{BB88C751-7F03-4476-9CD3-3E7141036CDA}" presName="node" presStyleLbl="node1" presStyleIdx="2" presStyleCnt="3" custScaleX="71517" custScaleY="76956" custRadScaleRad="71660" custRadScaleInc="146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C5C4BB-A77B-44F8-A3B2-7D6AB2DB3652}" type="pres">
      <dgm:prSet presAssocID="{7BE65FAA-D31F-4F42-A3B4-AC1592670F9B}" presName="sibTrans" presStyleLbl="sibTrans2D1" presStyleIdx="2" presStyleCnt="3" custScaleX="164691" custLinFactNeighborX="-10302" custLinFactNeighborY="20171"/>
      <dgm:spPr>
        <a:prstGeom prst="leftArrow">
          <a:avLst/>
        </a:prstGeom>
      </dgm:spPr>
      <dgm:t>
        <a:bodyPr/>
        <a:lstStyle/>
        <a:p>
          <a:endParaRPr lang="ru-RU"/>
        </a:p>
      </dgm:t>
    </dgm:pt>
    <dgm:pt modelId="{854B09A9-2876-4E6F-8701-92830ABCEC19}" type="pres">
      <dgm:prSet presAssocID="{7BE65FAA-D31F-4F42-A3B4-AC1592670F9B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B80858C6-4C1A-40B3-B8BF-67C66459D07D}" type="presOf" srcId="{F6DB2874-DA91-45E9-AD13-EA29F6C43EBD}" destId="{6C275B7A-E27E-4349-9DBE-448AE8C17CE1}" srcOrd="0" destOrd="0" presId="urn:microsoft.com/office/officeart/2005/8/layout/cycle7"/>
    <dgm:cxn modelId="{80E292F6-97FB-4132-B6A2-D2B1E8DE8BFD}" type="presOf" srcId="{FD1AA61B-AE46-4B45-9A9F-6A12266ABC6C}" destId="{C4C5EC75-9EAB-4416-8C0C-64E1B3E92AD7}" srcOrd="1" destOrd="0" presId="urn:microsoft.com/office/officeart/2005/8/layout/cycle7"/>
    <dgm:cxn modelId="{96374CF2-E967-480D-943D-8259A9F857A9}" type="presOf" srcId="{7BE65FAA-D31F-4F42-A3B4-AC1592670F9B}" destId="{B5C5C4BB-A77B-44F8-A3B2-7D6AB2DB3652}" srcOrd="0" destOrd="0" presId="urn:microsoft.com/office/officeart/2005/8/layout/cycle7"/>
    <dgm:cxn modelId="{F065EE72-EB62-4213-8590-3A7085749AD4}" type="presOf" srcId="{BB88C751-7F03-4476-9CD3-3E7141036CDA}" destId="{2D613C55-DC59-4840-B76A-7A7D33AA3EFA}" srcOrd="0" destOrd="0" presId="urn:microsoft.com/office/officeart/2005/8/layout/cycle7"/>
    <dgm:cxn modelId="{4649D7C9-41CE-4AF3-8722-E9E2621FD93C}" srcId="{02FC6AD6-A535-4DEA-A3FB-AB8845C85453}" destId="{BB88C751-7F03-4476-9CD3-3E7141036CDA}" srcOrd="2" destOrd="0" parTransId="{DB12BCBF-B452-4051-A7EA-39182FFF0F55}" sibTransId="{7BE65FAA-D31F-4F42-A3B4-AC1592670F9B}"/>
    <dgm:cxn modelId="{19C1190D-7FE0-446B-9094-425CB28E342C}" type="presOf" srcId="{FD1AA61B-AE46-4B45-9A9F-6A12266ABC6C}" destId="{4EEAADB7-7E18-4386-9167-F4F1C60F4EA3}" srcOrd="0" destOrd="0" presId="urn:microsoft.com/office/officeart/2005/8/layout/cycle7"/>
    <dgm:cxn modelId="{388BC861-5086-46DF-B3AF-B9A6F037D12D}" srcId="{02FC6AD6-A535-4DEA-A3FB-AB8845C85453}" destId="{3C5CC489-B21B-4C2D-9022-26076E3B7772}" srcOrd="0" destOrd="0" parTransId="{F3E7F0BA-DC47-40C8-A340-663A2A4D2B52}" sibTransId="{FD1AA61B-AE46-4B45-9A9F-6A12266ABC6C}"/>
    <dgm:cxn modelId="{835F68FB-D6AB-4F28-975B-3199885D3CDF}" srcId="{02FC6AD6-A535-4DEA-A3FB-AB8845C85453}" destId="{844C47C0-6873-4282-BB4C-EC16763CEF32}" srcOrd="1" destOrd="0" parTransId="{FF2970C2-C59F-4EBC-9F58-0C44FF921ADB}" sibTransId="{F6DB2874-DA91-45E9-AD13-EA29F6C43EBD}"/>
    <dgm:cxn modelId="{87F501D9-211C-4736-9901-2E02880D7DAE}" type="presOf" srcId="{3C5CC489-B21B-4C2D-9022-26076E3B7772}" destId="{A94148F3-B347-4779-AC6B-7241EDA1C6FB}" srcOrd="0" destOrd="0" presId="urn:microsoft.com/office/officeart/2005/8/layout/cycle7"/>
    <dgm:cxn modelId="{BE21AF31-238F-486A-898C-F9E9DFB18D8D}" type="presOf" srcId="{02FC6AD6-A535-4DEA-A3FB-AB8845C85453}" destId="{A5186BB0-0D82-4128-AD8C-F4C10963887B}" srcOrd="0" destOrd="0" presId="urn:microsoft.com/office/officeart/2005/8/layout/cycle7"/>
    <dgm:cxn modelId="{A6CE2F4A-77AF-4E7B-893E-DFFEF7116150}" type="presOf" srcId="{844C47C0-6873-4282-BB4C-EC16763CEF32}" destId="{B9F2011C-4F0F-4443-8FE9-F30DECE7DBB1}" srcOrd="0" destOrd="0" presId="urn:microsoft.com/office/officeart/2005/8/layout/cycle7"/>
    <dgm:cxn modelId="{D7FFEA04-36E2-4512-A67B-5B2EDC27A73E}" type="presOf" srcId="{F6DB2874-DA91-45E9-AD13-EA29F6C43EBD}" destId="{C6F5AD47-9062-4E7B-90F7-9247076E3997}" srcOrd="1" destOrd="0" presId="urn:microsoft.com/office/officeart/2005/8/layout/cycle7"/>
    <dgm:cxn modelId="{506BDB2E-E3D5-4F45-B4F0-3F8B748DEB6B}" type="presOf" srcId="{7BE65FAA-D31F-4F42-A3B4-AC1592670F9B}" destId="{854B09A9-2876-4E6F-8701-92830ABCEC19}" srcOrd="1" destOrd="0" presId="urn:microsoft.com/office/officeart/2005/8/layout/cycle7"/>
    <dgm:cxn modelId="{C5683F91-EFB2-43E3-AF9F-924373132D3C}" type="presParOf" srcId="{A5186BB0-0D82-4128-AD8C-F4C10963887B}" destId="{A94148F3-B347-4779-AC6B-7241EDA1C6FB}" srcOrd="0" destOrd="0" presId="urn:microsoft.com/office/officeart/2005/8/layout/cycle7"/>
    <dgm:cxn modelId="{0FE56A76-0535-4670-9F62-05BA0C78BD33}" type="presParOf" srcId="{A5186BB0-0D82-4128-AD8C-F4C10963887B}" destId="{4EEAADB7-7E18-4386-9167-F4F1C60F4EA3}" srcOrd="1" destOrd="0" presId="urn:microsoft.com/office/officeart/2005/8/layout/cycle7"/>
    <dgm:cxn modelId="{37247BA8-62C1-4F43-B016-3E8D28EDD935}" type="presParOf" srcId="{4EEAADB7-7E18-4386-9167-F4F1C60F4EA3}" destId="{C4C5EC75-9EAB-4416-8C0C-64E1B3E92AD7}" srcOrd="0" destOrd="0" presId="urn:microsoft.com/office/officeart/2005/8/layout/cycle7"/>
    <dgm:cxn modelId="{EBF3910B-8B90-4043-958B-927844D1EAC9}" type="presParOf" srcId="{A5186BB0-0D82-4128-AD8C-F4C10963887B}" destId="{B9F2011C-4F0F-4443-8FE9-F30DECE7DBB1}" srcOrd="2" destOrd="0" presId="urn:microsoft.com/office/officeart/2005/8/layout/cycle7"/>
    <dgm:cxn modelId="{5F447A23-E0DD-426E-8DD2-D57711F5EB83}" type="presParOf" srcId="{A5186BB0-0D82-4128-AD8C-F4C10963887B}" destId="{6C275B7A-E27E-4349-9DBE-448AE8C17CE1}" srcOrd="3" destOrd="0" presId="urn:microsoft.com/office/officeart/2005/8/layout/cycle7"/>
    <dgm:cxn modelId="{4305492E-C470-464F-AB13-26FDBEBD83CE}" type="presParOf" srcId="{6C275B7A-E27E-4349-9DBE-448AE8C17CE1}" destId="{C6F5AD47-9062-4E7B-90F7-9247076E3997}" srcOrd="0" destOrd="0" presId="urn:microsoft.com/office/officeart/2005/8/layout/cycle7"/>
    <dgm:cxn modelId="{3A5D4AA8-8FAB-464C-A7AF-D1AE979C5FBA}" type="presParOf" srcId="{A5186BB0-0D82-4128-AD8C-F4C10963887B}" destId="{2D613C55-DC59-4840-B76A-7A7D33AA3EFA}" srcOrd="4" destOrd="0" presId="urn:microsoft.com/office/officeart/2005/8/layout/cycle7"/>
    <dgm:cxn modelId="{1E22F913-2A5E-454A-9DEF-C0544C0FFA9D}" type="presParOf" srcId="{A5186BB0-0D82-4128-AD8C-F4C10963887B}" destId="{B5C5C4BB-A77B-44F8-A3B2-7D6AB2DB3652}" srcOrd="5" destOrd="0" presId="urn:microsoft.com/office/officeart/2005/8/layout/cycle7"/>
    <dgm:cxn modelId="{8D59EFBB-AFA5-45BB-B9AF-89645C1479D7}" type="presParOf" srcId="{B5C5C4BB-A77B-44F8-A3B2-7D6AB2DB3652}" destId="{854B09A9-2876-4E6F-8701-92830ABCEC19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2FC6AD6-A535-4DEA-A3FB-AB8845C85453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C5CC489-B21B-4C2D-9022-26076E3B7772}">
      <dgm:prSet phldrT="[Текст]"/>
      <dgm:spPr/>
      <dgm:t>
        <a:bodyPr/>
        <a:lstStyle/>
        <a:p>
          <a:r>
            <a:rPr lang="en-US" dirty="0" smtClean="0"/>
            <a:t>master</a:t>
          </a:r>
          <a:endParaRPr lang="ru-RU" dirty="0"/>
        </a:p>
      </dgm:t>
    </dgm:pt>
    <dgm:pt modelId="{F3E7F0BA-DC47-40C8-A340-663A2A4D2B52}" type="parTrans" cxnId="{388BC861-5086-46DF-B3AF-B9A6F037D12D}">
      <dgm:prSet/>
      <dgm:spPr/>
      <dgm:t>
        <a:bodyPr/>
        <a:lstStyle/>
        <a:p>
          <a:endParaRPr lang="ru-RU"/>
        </a:p>
      </dgm:t>
    </dgm:pt>
    <dgm:pt modelId="{FD1AA61B-AE46-4B45-9A9F-6A12266ABC6C}" type="sibTrans" cxnId="{388BC861-5086-46DF-B3AF-B9A6F037D12D}">
      <dgm:prSet/>
      <dgm:spPr/>
      <dgm:t>
        <a:bodyPr/>
        <a:lstStyle/>
        <a:p>
          <a:endParaRPr lang="ru-RU" dirty="0"/>
        </a:p>
      </dgm:t>
    </dgm:pt>
    <dgm:pt modelId="{844C47C0-6873-4282-BB4C-EC16763CEF32}">
      <dgm:prSet phldrT="[Текст]"/>
      <dgm:spPr/>
      <dgm:t>
        <a:bodyPr/>
        <a:lstStyle/>
        <a:p>
          <a:r>
            <a:rPr lang="en-US" dirty="0" smtClean="0"/>
            <a:t>secondary</a:t>
          </a:r>
          <a:endParaRPr lang="ru-RU" dirty="0"/>
        </a:p>
      </dgm:t>
    </dgm:pt>
    <dgm:pt modelId="{FF2970C2-C59F-4EBC-9F58-0C44FF921ADB}" type="parTrans" cxnId="{835F68FB-D6AB-4F28-975B-3199885D3CDF}">
      <dgm:prSet/>
      <dgm:spPr/>
      <dgm:t>
        <a:bodyPr/>
        <a:lstStyle/>
        <a:p>
          <a:endParaRPr lang="ru-RU"/>
        </a:p>
      </dgm:t>
    </dgm:pt>
    <dgm:pt modelId="{F6DB2874-DA91-45E9-AD13-EA29F6C43EBD}" type="sibTrans" cxnId="{835F68FB-D6AB-4F28-975B-3199885D3CDF}">
      <dgm:prSet/>
      <dgm:spPr>
        <a:solidFill>
          <a:schemeClr val="accent1">
            <a:tint val="60000"/>
            <a:hueOff val="0"/>
            <a:satOff val="0"/>
            <a:lumOff val="0"/>
            <a:alpha val="0"/>
          </a:schemeClr>
        </a:solidFill>
      </dgm:spPr>
      <dgm:t>
        <a:bodyPr/>
        <a:lstStyle/>
        <a:p>
          <a:endParaRPr lang="ru-RU" dirty="0"/>
        </a:p>
      </dgm:t>
    </dgm:pt>
    <dgm:pt modelId="{BB88C751-7F03-4476-9CD3-3E7141036CDA}">
      <dgm:prSet phldrT="[Текст]"/>
      <dgm:spPr/>
      <dgm:t>
        <a:bodyPr/>
        <a:lstStyle/>
        <a:p>
          <a:r>
            <a:rPr lang="en-US" dirty="0" smtClean="0"/>
            <a:t>master</a:t>
          </a:r>
          <a:endParaRPr lang="ru-RU" dirty="0"/>
        </a:p>
      </dgm:t>
    </dgm:pt>
    <dgm:pt modelId="{DB12BCBF-B452-4051-A7EA-39182FFF0F55}" type="parTrans" cxnId="{4649D7C9-41CE-4AF3-8722-E9E2621FD93C}">
      <dgm:prSet/>
      <dgm:spPr/>
      <dgm:t>
        <a:bodyPr/>
        <a:lstStyle/>
        <a:p>
          <a:endParaRPr lang="ru-RU"/>
        </a:p>
      </dgm:t>
    </dgm:pt>
    <dgm:pt modelId="{7BE65FAA-D31F-4F42-A3B4-AC1592670F9B}" type="sibTrans" cxnId="{4649D7C9-41CE-4AF3-8722-E9E2621FD93C}">
      <dgm:prSet/>
      <dgm:spPr>
        <a:noFill/>
      </dgm:spPr>
      <dgm:t>
        <a:bodyPr/>
        <a:lstStyle/>
        <a:p>
          <a:endParaRPr lang="ru-RU" dirty="0"/>
        </a:p>
      </dgm:t>
    </dgm:pt>
    <dgm:pt modelId="{A5186BB0-0D82-4128-AD8C-F4C10963887B}" type="pres">
      <dgm:prSet presAssocID="{02FC6AD6-A535-4DEA-A3FB-AB8845C8545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94148F3-B347-4779-AC6B-7241EDA1C6FB}" type="pres">
      <dgm:prSet presAssocID="{3C5CC489-B21B-4C2D-9022-26076E3B7772}" presName="node" presStyleLbl="node1" presStyleIdx="0" presStyleCnt="3" custScaleX="73510" custScaleY="658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EAADB7-7E18-4386-9167-F4F1C60F4EA3}" type="pres">
      <dgm:prSet presAssocID="{FD1AA61B-AE46-4B45-9A9F-6A12266ABC6C}" presName="sibTrans" presStyleLbl="sibTrans2D1" presStyleIdx="0" presStyleCnt="3" custAng="18276585" custFlipVert="1" custScaleX="118695" custScaleY="63229" custLinFactY="180285" custLinFactNeighborX="-71870" custLinFactNeighborY="200000"/>
      <dgm:spPr>
        <a:prstGeom prst="rightArrow">
          <a:avLst/>
        </a:prstGeom>
      </dgm:spPr>
      <dgm:t>
        <a:bodyPr/>
        <a:lstStyle/>
        <a:p>
          <a:endParaRPr lang="ru-RU"/>
        </a:p>
      </dgm:t>
    </dgm:pt>
    <dgm:pt modelId="{C4C5EC75-9EAB-4416-8C0C-64E1B3E92AD7}" type="pres">
      <dgm:prSet presAssocID="{FD1AA61B-AE46-4B45-9A9F-6A12266ABC6C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B9F2011C-4F0F-4443-8FE9-F30DECE7DBB1}" type="pres">
      <dgm:prSet presAssocID="{844C47C0-6873-4282-BB4C-EC16763CEF32}" presName="node" presStyleLbl="node1" presStyleIdx="1" presStyleCnt="3" custScaleX="76162" custScaleY="67017" custRadScaleRad="73976" custRadScaleInc="-207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275B7A-E27E-4349-9DBE-448AE8C17CE1}" type="pres">
      <dgm:prSet presAssocID="{F6DB2874-DA91-45E9-AD13-EA29F6C43EBD}" presName="sibTrans" presStyleLbl="sibTrans2D1" presStyleIdx="1" presStyleCnt="3"/>
      <dgm:spPr/>
      <dgm:t>
        <a:bodyPr/>
        <a:lstStyle/>
        <a:p>
          <a:endParaRPr lang="ru-RU"/>
        </a:p>
      </dgm:t>
    </dgm:pt>
    <dgm:pt modelId="{C6F5AD47-9062-4E7B-90F7-9247076E3997}" type="pres">
      <dgm:prSet presAssocID="{F6DB2874-DA91-45E9-AD13-EA29F6C43EBD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2D613C55-DC59-4840-B76A-7A7D33AA3EFA}" type="pres">
      <dgm:prSet presAssocID="{BB88C751-7F03-4476-9CD3-3E7141036CDA}" presName="node" presStyleLbl="node1" presStyleIdx="2" presStyleCnt="3" custScaleX="71517" custScaleY="76956" custRadScaleRad="71660" custRadScaleInc="146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C5C4BB-A77B-44F8-A3B2-7D6AB2DB3652}" type="pres">
      <dgm:prSet presAssocID="{7BE65FAA-D31F-4F42-A3B4-AC1592670F9B}" presName="sibTrans" presStyleLbl="sibTrans2D1" presStyleIdx="2" presStyleCnt="3" custScaleX="164691" custLinFactNeighborX="-10302" custLinFactNeighborY="20171"/>
      <dgm:spPr>
        <a:prstGeom prst="leftArrow">
          <a:avLst/>
        </a:prstGeom>
      </dgm:spPr>
      <dgm:t>
        <a:bodyPr/>
        <a:lstStyle/>
        <a:p>
          <a:endParaRPr lang="ru-RU"/>
        </a:p>
      </dgm:t>
    </dgm:pt>
    <dgm:pt modelId="{854B09A9-2876-4E6F-8701-92830ABCEC19}" type="pres">
      <dgm:prSet presAssocID="{7BE65FAA-D31F-4F42-A3B4-AC1592670F9B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A9CDE431-1F5A-41F0-B03D-87F6F4FFC5E2}" type="presOf" srcId="{844C47C0-6873-4282-BB4C-EC16763CEF32}" destId="{B9F2011C-4F0F-4443-8FE9-F30DECE7DBB1}" srcOrd="0" destOrd="0" presId="urn:microsoft.com/office/officeart/2005/8/layout/cycle7"/>
    <dgm:cxn modelId="{C5CE2B9E-28FA-4D14-B125-BF00C8964C60}" type="presOf" srcId="{7BE65FAA-D31F-4F42-A3B4-AC1592670F9B}" destId="{854B09A9-2876-4E6F-8701-92830ABCEC19}" srcOrd="1" destOrd="0" presId="urn:microsoft.com/office/officeart/2005/8/layout/cycle7"/>
    <dgm:cxn modelId="{64D13C90-430B-4A4B-ADBC-C44031B8B7DE}" type="presOf" srcId="{FD1AA61B-AE46-4B45-9A9F-6A12266ABC6C}" destId="{C4C5EC75-9EAB-4416-8C0C-64E1B3E92AD7}" srcOrd="1" destOrd="0" presId="urn:microsoft.com/office/officeart/2005/8/layout/cycle7"/>
    <dgm:cxn modelId="{4649D7C9-41CE-4AF3-8722-E9E2621FD93C}" srcId="{02FC6AD6-A535-4DEA-A3FB-AB8845C85453}" destId="{BB88C751-7F03-4476-9CD3-3E7141036CDA}" srcOrd="2" destOrd="0" parTransId="{DB12BCBF-B452-4051-A7EA-39182FFF0F55}" sibTransId="{7BE65FAA-D31F-4F42-A3B4-AC1592670F9B}"/>
    <dgm:cxn modelId="{388BC861-5086-46DF-B3AF-B9A6F037D12D}" srcId="{02FC6AD6-A535-4DEA-A3FB-AB8845C85453}" destId="{3C5CC489-B21B-4C2D-9022-26076E3B7772}" srcOrd="0" destOrd="0" parTransId="{F3E7F0BA-DC47-40C8-A340-663A2A4D2B52}" sibTransId="{FD1AA61B-AE46-4B45-9A9F-6A12266ABC6C}"/>
    <dgm:cxn modelId="{835F68FB-D6AB-4F28-975B-3199885D3CDF}" srcId="{02FC6AD6-A535-4DEA-A3FB-AB8845C85453}" destId="{844C47C0-6873-4282-BB4C-EC16763CEF32}" srcOrd="1" destOrd="0" parTransId="{FF2970C2-C59F-4EBC-9F58-0C44FF921ADB}" sibTransId="{F6DB2874-DA91-45E9-AD13-EA29F6C43EBD}"/>
    <dgm:cxn modelId="{B5F196A4-BC5C-4E7C-8E94-199A5828B026}" type="presOf" srcId="{F6DB2874-DA91-45E9-AD13-EA29F6C43EBD}" destId="{6C275B7A-E27E-4349-9DBE-448AE8C17CE1}" srcOrd="0" destOrd="0" presId="urn:microsoft.com/office/officeart/2005/8/layout/cycle7"/>
    <dgm:cxn modelId="{BB6AD468-FB60-4012-90F1-E9E5192595B7}" type="presOf" srcId="{BB88C751-7F03-4476-9CD3-3E7141036CDA}" destId="{2D613C55-DC59-4840-B76A-7A7D33AA3EFA}" srcOrd="0" destOrd="0" presId="urn:microsoft.com/office/officeart/2005/8/layout/cycle7"/>
    <dgm:cxn modelId="{D4FE4C80-840A-4F3C-BDD5-0238C2627392}" type="presOf" srcId="{02FC6AD6-A535-4DEA-A3FB-AB8845C85453}" destId="{A5186BB0-0D82-4128-AD8C-F4C10963887B}" srcOrd="0" destOrd="0" presId="urn:microsoft.com/office/officeart/2005/8/layout/cycle7"/>
    <dgm:cxn modelId="{0703C902-2D0D-4C90-9F75-330CEB8901C4}" type="presOf" srcId="{F6DB2874-DA91-45E9-AD13-EA29F6C43EBD}" destId="{C6F5AD47-9062-4E7B-90F7-9247076E3997}" srcOrd="1" destOrd="0" presId="urn:microsoft.com/office/officeart/2005/8/layout/cycle7"/>
    <dgm:cxn modelId="{04C01BD3-9C7E-4863-BFBA-6F2F78A37C07}" type="presOf" srcId="{FD1AA61B-AE46-4B45-9A9F-6A12266ABC6C}" destId="{4EEAADB7-7E18-4386-9167-F4F1C60F4EA3}" srcOrd="0" destOrd="0" presId="urn:microsoft.com/office/officeart/2005/8/layout/cycle7"/>
    <dgm:cxn modelId="{67541155-49BF-41B2-A8B1-032BFC37882F}" type="presOf" srcId="{3C5CC489-B21B-4C2D-9022-26076E3B7772}" destId="{A94148F3-B347-4779-AC6B-7241EDA1C6FB}" srcOrd="0" destOrd="0" presId="urn:microsoft.com/office/officeart/2005/8/layout/cycle7"/>
    <dgm:cxn modelId="{38B0AF03-19A1-4FA5-8128-A3652F1CAF61}" type="presOf" srcId="{7BE65FAA-D31F-4F42-A3B4-AC1592670F9B}" destId="{B5C5C4BB-A77B-44F8-A3B2-7D6AB2DB3652}" srcOrd="0" destOrd="0" presId="urn:microsoft.com/office/officeart/2005/8/layout/cycle7"/>
    <dgm:cxn modelId="{FFAE51DC-422E-4DEB-97CD-BC3AF019435C}" type="presParOf" srcId="{A5186BB0-0D82-4128-AD8C-F4C10963887B}" destId="{A94148F3-B347-4779-AC6B-7241EDA1C6FB}" srcOrd="0" destOrd="0" presId="urn:microsoft.com/office/officeart/2005/8/layout/cycle7"/>
    <dgm:cxn modelId="{E79D4174-9262-410A-83E0-1597959C1AFB}" type="presParOf" srcId="{A5186BB0-0D82-4128-AD8C-F4C10963887B}" destId="{4EEAADB7-7E18-4386-9167-F4F1C60F4EA3}" srcOrd="1" destOrd="0" presId="urn:microsoft.com/office/officeart/2005/8/layout/cycle7"/>
    <dgm:cxn modelId="{6A2B42D0-3F26-4DC3-9B40-0DE900B51478}" type="presParOf" srcId="{4EEAADB7-7E18-4386-9167-F4F1C60F4EA3}" destId="{C4C5EC75-9EAB-4416-8C0C-64E1B3E92AD7}" srcOrd="0" destOrd="0" presId="urn:microsoft.com/office/officeart/2005/8/layout/cycle7"/>
    <dgm:cxn modelId="{1F0809C4-DC26-457C-9995-EB95A5A2D21B}" type="presParOf" srcId="{A5186BB0-0D82-4128-AD8C-F4C10963887B}" destId="{B9F2011C-4F0F-4443-8FE9-F30DECE7DBB1}" srcOrd="2" destOrd="0" presId="urn:microsoft.com/office/officeart/2005/8/layout/cycle7"/>
    <dgm:cxn modelId="{1422919D-8819-4414-A24F-281074526D98}" type="presParOf" srcId="{A5186BB0-0D82-4128-AD8C-F4C10963887B}" destId="{6C275B7A-E27E-4349-9DBE-448AE8C17CE1}" srcOrd="3" destOrd="0" presId="urn:microsoft.com/office/officeart/2005/8/layout/cycle7"/>
    <dgm:cxn modelId="{FEE930CE-3488-4E48-9349-973E1FA47971}" type="presParOf" srcId="{6C275B7A-E27E-4349-9DBE-448AE8C17CE1}" destId="{C6F5AD47-9062-4E7B-90F7-9247076E3997}" srcOrd="0" destOrd="0" presId="urn:microsoft.com/office/officeart/2005/8/layout/cycle7"/>
    <dgm:cxn modelId="{9091E5E2-09B7-4BFE-8744-3C58E2BF7D7F}" type="presParOf" srcId="{A5186BB0-0D82-4128-AD8C-F4C10963887B}" destId="{2D613C55-DC59-4840-B76A-7A7D33AA3EFA}" srcOrd="4" destOrd="0" presId="urn:microsoft.com/office/officeart/2005/8/layout/cycle7"/>
    <dgm:cxn modelId="{9ADEB0E9-3BE2-481E-8793-54FA3820CF77}" type="presParOf" srcId="{A5186BB0-0D82-4128-AD8C-F4C10963887B}" destId="{B5C5C4BB-A77B-44F8-A3B2-7D6AB2DB3652}" srcOrd="5" destOrd="0" presId="urn:microsoft.com/office/officeart/2005/8/layout/cycle7"/>
    <dgm:cxn modelId="{1AF540A5-E93F-455C-A01F-3FD44997AFF2}" type="presParOf" srcId="{B5C5C4BB-A77B-44F8-A3B2-7D6AB2DB3652}" destId="{854B09A9-2876-4E6F-8701-92830ABCEC19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833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349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906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295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008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133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38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6236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686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5208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488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C1473-A473-4810-95EA-0D461AD8D1D1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1858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postgrespro.ru/docs/postgrespro/11/functions-json" TargetMode="External"/><Relationship Id="rId2" Type="http://schemas.openxmlformats.org/officeDocument/2006/relationships/hyperlink" Target="https://habrahabr.ru/post/231213/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Современные технологии баз данных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Лекция </a:t>
            </a:r>
            <a:r>
              <a:rPr lang="en-US"/>
              <a:t>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424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Mongo DB</a:t>
            </a:r>
            <a:r>
              <a:rPr lang="ru-RU" dirty="0" smtClean="0"/>
              <a:t>. Ссылки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27584" y="1152979"/>
            <a:ext cx="7340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Документ из коллекции город ссылается на документ коллекции </a:t>
            </a:r>
            <a:r>
              <a:rPr lang="en-US" dirty="0" smtClean="0"/>
              <a:t>region: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556792"/>
            <a:ext cx="74888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&gt;db.region.insert</a:t>
            </a:r>
            <a:r>
              <a:rPr lang="en-US" dirty="0"/>
              <a:t>({</a:t>
            </a:r>
            <a:r>
              <a:rPr lang="en-US" b="1" dirty="0"/>
              <a:t>_id</a:t>
            </a:r>
            <a:r>
              <a:rPr lang="en-US" dirty="0"/>
              <a:t>:1,name:"</a:t>
            </a:r>
            <a:r>
              <a:rPr lang="ru-RU" dirty="0"/>
              <a:t>НСО</a:t>
            </a:r>
            <a:r>
              <a:rPr lang="ru-RU" dirty="0" smtClean="0"/>
              <a:t>"})</a:t>
            </a:r>
            <a:endParaRPr lang="en-US" dirty="0" smtClean="0"/>
          </a:p>
          <a:p>
            <a:endParaRPr lang="ru-RU" dirty="0" smtClean="0"/>
          </a:p>
          <a:p>
            <a:r>
              <a:rPr lang="en-US" dirty="0" smtClean="0"/>
              <a:t>&gt;db.towns.insert</a:t>
            </a:r>
            <a:r>
              <a:rPr lang="en-US" dirty="0"/>
              <a:t>({</a:t>
            </a:r>
            <a:r>
              <a:rPr lang="en-US" b="1" dirty="0"/>
              <a:t>_id</a:t>
            </a:r>
            <a:r>
              <a:rPr lang="en-US" dirty="0"/>
              <a:t>:1,town:"</a:t>
            </a:r>
            <a:r>
              <a:rPr lang="ru-RU" dirty="0"/>
              <a:t>Искитим",</a:t>
            </a:r>
            <a:r>
              <a:rPr lang="en-US" dirty="0"/>
              <a:t>region:{ </a:t>
            </a:r>
            <a:r>
              <a:rPr lang="en-US" b="1" dirty="0"/>
              <a:t>$ref: "region"</a:t>
            </a:r>
            <a:r>
              <a:rPr lang="en-US" dirty="0"/>
              <a:t>, </a:t>
            </a:r>
            <a:r>
              <a:rPr lang="en-US" b="1" dirty="0"/>
              <a:t>$id: 1</a:t>
            </a:r>
            <a:r>
              <a:rPr lang="en-US" dirty="0"/>
              <a:t> </a:t>
            </a:r>
            <a:r>
              <a:rPr lang="en-US" dirty="0" smtClean="0"/>
              <a:t>}})</a:t>
            </a:r>
          </a:p>
          <a:p>
            <a:endParaRPr lang="en-US" dirty="0" smtClean="0"/>
          </a:p>
          <a:p>
            <a:r>
              <a:rPr lang="ru-RU" dirty="0" smtClean="0"/>
              <a:t>Выборка региона по городу:</a:t>
            </a:r>
          </a:p>
          <a:p>
            <a:endParaRPr lang="ru-RU" dirty="0"/>
          </a:p>
          <a:p>
            <a:r>
              <a:rPr lang="en-US" dirty="0"/>
              <a:t>&gt;</a:t>
            </a:r>
            <a:r>
              <a:rPr lang="en-US" dirty="0" smtClean="0"/>
              <a:t> </a:t>
            </a:r>
            <a:r>
              <a:rPr lang="en-US" dirty="0"/>
              <a:t>var a = db.towns.findOne({_id:1});</a:t>
            </a:r>
          </a:p>
          <a:p>
            <a:r>
              <a:rPr lang="en-US" dirty="0" smtClean="0"/>
              <a:t>&gt; </a:t>
            </a:r>
            <a:r>
              <a:rPr lang="en-US" dirty="0"/>
              <a:t>var b = db</a:t>
            </a:r>
            <a:r>
              <a:rPr lang="en-US" b="1" dirty="0"/>
              <a:t>[a.region.$ref]</a:t>
            </a:r>
            <a:r>
              <a:rPr lang="en-US" dirty="0"/>
              <a:t>.findOne({_id:</a:t>
            </a:r>
            <a:r>
              <a:rPr lang="en-US" b="1" dirty="0"/>
              <a:t>a.region.$id</a:t>
            </a:r>
            <a:r>
              <a:rPr lang="en-US" dirty="0"/>
              <a:t>});</a:t>
            </a:r>
          </a:p>
          <a:p>
            <a:r>
              <a:rPr lang="en-US" dirty="0"/>
              <a:t>&gt;b</a:t>
            </a:r>
          </a:p>
          <a:p>
            <a:r>
              <a:rPr lang="en-US" dirty="0"/>
              <a:t>{ "_id" : 1, "name" : "</a:t>
            </a:r>
            <a:r>
              <a:rPr lang="ru-RU" dirty="0"/>
              <a:t>НСО" }</a:t>
            </a:r>
            <a:endParaRPr lang="en-US" dirty="0"/>
          </a:p>
          <a:p>
            <a:endParaRPr lang="ru-RU" dirty="0" smtClean="0"/>
          </a:p>
          <a:p>
            <a:r>
              <a:rPr lang="ru-RU" dirty="0" smtClean="0"/>
              <a:t>Что будет если указать ссылку на несуществующий документ/ коллекцию?</a:t>
            </a:r>
          </a:p>
          <a:p>
            <a:endParaRPr lang="ru-RU" dirty="0"/>
          </a:p>
          <a:p>
            <a:r>
              <a:rPr lang="ru-RU" dirty="0" smtClean="0"/>
              <a:t> Как выполнить соединение </a:t>
            </a:r>
            <a:r>
              <a:rPr lang="en-US" dirty="0" smtClean="0"/>
              <a:t>region </a:t>
            </a:r>
            <a:r>
              <a:rPr lang="ru-RU" dirty="0" smtClean="0"/>
              <a:t>и </a:t>
            </a:r>
            <a:r>
              <a:rPr lang="en-US" dirty="0" smtClean="0"/>
              <a:t>towns </a:t>
            </a:r>
            <a:r>
              <a:rPr lang="ru-RU" dirty="0" smtClean="0"/>
              <a:t>?</a:t>
            </a:r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739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Mongo DB</a:t>
            </a:r>
            <a:r>
              <a:rPr lang="ru-RU" sz="2800" dirty="0" smtClean="0"/>
              <a:t>. Соединения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 wrap="none">
            <a:normAutofit/>
          </a:bodyPr>
          <a:lstStyle/>
          <a:p>
            <a:pPr marL="0" indent="0">
              <a:buNone/>
            </a:pPr>
            <a:r>
              <a:rPr lang="en-US" sz="2400" dirty="0"/>
              <a:t>&gt;db.towns.find({{region:{$exists:true}}}).forEach(</a:t>
            </a:r>
            <a:endParaRPr lang="ru-RU" sz="2400" dirty="0"/>
          </a:p>
          <a:p>
            <a:pPr marL="0" indent="0">
              <a:buNone/>
            </a:pPr>
            <a:r>
              <a:rPr lang="en-US" sz="2400" dirty="0"/>
              <a:t>		function(x){</a:t>
            </a:r>
            <a:endParaRPr lang="ru-RU" sz="2400" dirty="0"/>
          </a:p>
          <a:p>
            <a:pPr marL="0" indent="0">
              <a:buNone/>
            </a:pPr>
            <a:r>
              <a:rPr lang="en-US" sz="2400" dirty="0"/>
              <a:t>			x.region_name = db[</a:t>
            </a:r>
            <a:r>
              <a:rPr lang="en-US" sz="2400" dirty="0" err="1"/>
              <a:t>x.region.$ref</a:t>
            </a:r>
            <a:r>
              <a:rPr lang="en-US" sz="2400" dirty="0"/>
              <a:t>].findOne(</a:t>
            </a:r>
            <a:endParaRPr lang="ru-RU" sz="2400" dirty="0"/>
          </a:p>
          <a:p>
            <a:pPr marL="0" indent="0">
              <a:buNone/>
            </a:pPr>
            <a:r>
              <a:rPr lang="ru-RU" sz="2400" dirty="0" smtClean="0"/>
              <a:t>				</a:t>
            </a:r>
            <a:r>
              <a:rPr lang="en-US" sz="2400" dirty="0" smtClean="0"/>
              <a:t>{_</a:t>
            </a:r>
            <a:r>
              <a:rPr lang="en-US" sz="2400" dirty="0"/>
              <a:t>id:x.region.$id},{name:1}).name;</a:t>
            </a:r>
            <a:endParaRPr lang="ru-RU" sz="2400" dirty="0"/>
          </a:p>
          <a:p>
            <a:pPr marL="0" indent="0">
              <a:buNone/>
            </a:pPr>
            <a:r>
              <a:rPr lang="en-US" sz="2400" dirty="0"/>
              <a:t>			delete x.region;</a:t>
            </a:r>
            <a:endParaRPr lang="ru-RU" sz="2400" dirty="0"/>
          </a:p>
          <a:p>
            <a:pPr marL="0" indent="0">
              <a:buNone/>
            </a:pPr>
            <a:r>
              <a:rPr lang="en-US" sz="2400" dirty="0"/>
              <a:t>			db.res.insert(x);</a:t>
            </a:r>
            <a:endParaRPr lang="ru-RU" sz="2400" dirty="0"/>
          </a:p>
          <a:p>
            <a:pPr marL="0" indent="0">
              <a:buNone/>
            </a:pPr>
            <a:r>
              <a:rPr lang="en-US" sz="2400" dirty="0"/>
              <a:t>		</a:t>
            </a:r>
            <a:r>
              <a:rPr lang="ru-RU" sz="2400" dirty="0" smtClean="0"/>
              <a:t>});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en-US" sz="2400" dirty="0"/>
              <a:t>&gt;</a:t>
            </a:r>
            <a:r>
              <a:rPr lang="ru-RU" sz="2400" dirty="0"/>
              <a:t>db.res.find</a:t>
            </a:r>
            <a:r>
              <a:rPr lang="ru-RU" sz="2400" dirty="0" smtClean="0"/>
              <a:t>({});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en-US" sz="2400" dirty="0"/>
              <a:t>{ "_id" : 1, "town" : "Искитим", "region_name" : "НСО" }</a:t>
            </a:r>
            <a:endParaRPr lang="ru-RU" sz="2400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195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Mongo DB</a:t>
            </a:r>
            <a:r>
              <a:rPr lang="ru-RU" sz="2800" dirty="0" smtClean="0"/>
              <a:t>. План выполнения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 wrap="none"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&gt;var </a:t>
            </a:r>
            <a:r>
              <a:rPr lang="en-US" sz="2000" dirty="0"/>
              <a:t>a = {name: "</a:t>
            </a:r>
            <a:r>
              <a:rPr lang="ru-RU" sz="2000" dirty="0"/>
              <a:t>Город"};</a:t>
            </a:r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r>
              <a:rPr lang="en-US" sz="2000" dirty="0" smtClean="0"/>
              <a:t>&gt;for </a:t>
            </a:r>
            <a:r>
              <a:rPr lang="en-US" sz="2000" dirty="0"/>
              <a:t>(</a:t>
            </a:r>
            <a:r>
              <a:rPr lang="en-US" sz="2000" dirty="0" smtClean="0"/>
              <a:t>i=0;i&lt;1</a:t>
            </a:r>
            <a:r>
              <a:rPr lang="ru-RU" sz="2000" dirty="0" smtClean="0"/>
              <a:t>11</a:t>
            </a:r>
            <a:r>
              <a:rPr lang="en-US" sz="2000" dirty="0" smtClean="0"/>
              <a:t>000;i</a:t>
            </a:r>
            <a:r>
              <a:rPr lang="en-US" sz="2000" dirty="0"/>
              <a:t>++){</a:t>
            </a:r>
          </a:p>
          <a:p>
            <a:pPr marL="0" indent="0">
              <a:buNone/>
            </a:pPr>
            <a:r>
              <a:rPr lang="en-US" sz="2000" dirty="0"/>
              <a:t>      a.population = i*10;</a:t>
            </a:r>
          </a:p>
          <a:p>
            <a:pPr marL="0" indent="0">
              <a:buNone/>
            </a:pPr>
            <a:r>
              <a:rPr lang="en-US" sz="2000" dirty="0"/>
              <a:t>      db.towns.insert(a); </a:t>
            </a:r>
          </a:p>
          <a:p>
            <a:pPr marL="0" indent="0">
              <a:buNone/>
            </a:pPr>
            <a:r>
              <a:rPr lang="en-US" sz="2000" dirty="0"/>
              <a:t>};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en-US" sz="1800" dirty="0"/>
              <a:t>&gt;</a:t>
            </a:r>
            <a:r>
              <a:rPr lang="en-US" sz="1800" dirty="0" smtClean="0"/>
              <a:t>db.towns.find</a:t>
            </a:r>
            <a:r>
              <a:rPr lang="en-US" sz="1800" dirty="0"/>
              <a:t>({ $and : [{population:1300000},{major.party:"</a:t>
            </a:r>
            <a:r>
              <a:rPr lang="ru-RU" sz="1800" dirty="0"/>
              <a:t>КПРФ</a:t>
            </a:r>
            <a:r>
              <a:rPr lang="ru-RU" sz="1800" dirty="0" smtClean="0"/>
              <a:t>"}])</a:t>
            </a: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ru-RU" sz="1800" dirty="0" smtClean="0"/>
              <a:t>Получение плана выполнения и статистики выполнения:</a:t>
            </a:r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r>
              <a:rPr lang="en-US" sz="1800" dirty="0"/>
              <a:t>&gt;db.towns.find({ $and : [{population:1300000},{major.party:"</a:t>
            </a:r>
            <a:r>
              <a:rPr lang="ru-RU" sz="1800" dirty="0"/>
              <a:t>КПРФ"}]) </a:t>
            </a:r>
            <a:r>
              <a:rPr lang="ru-RU" sz="1800" dirty="0" smtClean="0"/>
              <a:t>.</a:t>
            </a:r>
          </a:p>
          <a:p>
            <a:pPr marL="0" indent="0">
              <a:buNone/>
            </a:pPr>
            <a:r>
              <a:rPr lang="ru-RU" sz="1800" dirty="0"/>
              <a:t>	</a:t>
            </a:r>
            <a:r>
              <a:rPr lang="ru-RU" sz="1800" dirty="0" smtClean="0"/>
              <a:t>					</a:t>
            </a:r>
            <a:r>
              <a:rPr lang="en-US" sz="1800" dirty="0" smtClean="0"/>
              <a:t>explain</a:t>
            </a:r>
            <a:r>
              <a:rPr lang="en-US" sz="1800" dirty="0"/>
              <a:t>("executionStats")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445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Mongo DB</a:t>
            </a:r>
            <a:r>
              <a:rPr lang="ru-RU" sz="2800" dirty="0" smtClean="0"/>
              <a:t>. План выполнения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 wrap="none"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831" y="4293096"/>
            <a:ext cx="3348372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61" y="1340768"/>
            <a:ext cx="4055883" cy="276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53061" y="874245"/>
            <a:ext cx="2281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Разобранный запрос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053061" y="3923764"/>
            <a:ext cx="2001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План выполнения</a:t>
            </a:r>
            <a:endParaRPr lang="ru-RU" b="1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293096"/>
            <a:ext cx="4718280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43222" y="3923764"/>
            <a:ext cx="2575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Статистика выполнения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50898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Mongo DB</a:t>
            </a:r>
            <a:r>
              <a:rPr lang="ru-RU" sz="2800" dirty="0" smtClean="0"/>
              <a:t>. План выполнения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 wrap="none"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908720"/>
            <a:ext cx="85689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Строим индекс:</a:t>
            </a:r>
          </a:p>
          <a:p>
            <a:endParaRPr lang="ru-RU" b="1" dirty="0"/>
          </a:p>
          <a:p>
            <a:r>
              <a:rPr lang="en-US" sz="1400" b="1" dirty="0"/>
              <a:t>&gt;</a:t>
            </a:r>
            <a:r>
              <a:rPr lang="en-US" sz="1400" b="1" dirty="0" smtClean="0"/>
              <a:t>db.towns.ensureIndex({ </a:t>
            </a:r>
            <a:r>
              <a:rPr lang="en-US" sz="1400" b="1" dirty="0"/>
              <a:t>population : 1 </a:t>
            </a:r>
            <a:r>
              <a:rPr lang="en-US" sz="1400" b="1" dirty="0" smtClean="0"/>
              <a:t>},</a:t>
            </a:r>
            <a:r>
              <a:rPr lang="ru-RU" sz="1400" b="1" dirty="0" smtClean="0"/>
              <a:t> </a:t>
            </a:r>
            <a:r>
              <a:rPr lang="en-US" sz="1400" b="1" dirty="0" smtClean="0"/>
              <a:t>{ </a:t>
            </a:r>
            <a:r>
              <a:rPr lang="en-US" sz="1400" b="1" dirty="0"/>
              <a:t>unique : false </a:t>
            </a:r>
            <a:r>
              <a:rPr lang="en-US" sz="1400" b="1" dirty="0" smtClean="0"/>
              <a:t>});</a:t>
            </a:r>
          </a:p>
          <a:p>
            <a:endParaRPr lang="en-US" sz="1400" b="1" dirty="0"/>
          </a:p>
          <a:p>
            <a:r>
              <a:rPr lang="en-US" sz="1400" b="1" dirty="0"/>
              <a:t>&gt;db.towns.find({ $and : [{population:1300000},{major.party:"</a:t>
            </a:r>
            <a:r>
              <a:rPr lang="ru-RU" sz="1400" b="1" dirty="0"/>
              <a:t>КПРФ"}]) </a:t>
            </a:r>
            <a:r>
              <a:rPr lang="ru-RU" sz="1400" b="1" dirty="0" smtClean="0"/>
              <a:t>.</a:t>
            </a:r>
            <a:r>
              <a:rPr lang="en-US" sz="1400" b="1" dirty="0" smtClean="0"/>
              <a:t>explain</a:t>
            </a:r>
            <a:r>
              <a:rPr lang="en-US" sz="1400" b="1" dirty="0"/>
              <a:t>("executionStats")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18844" y="2293714"/>
            <a:ext cx="2001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План выполнения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940152" y="2109048"/>
            <a:ext cx="2575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Статистика выполнения</a:t>
            </a:r>
            <a:endParaRPr lang="ru-RU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847711"/>
            <a:ext cx="4569498" cy="3893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4046" y="2478380"/>
            <a:ext cx="4867275" cy="517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355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3408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Mongo DB</a:t>
            </a:r>
            <a:r>
              <a:rPr lang="ru-RU" sz="2800" dirty="0" smtClean="0"/>
              <a:t>. Аналоги </a:t>
            </a:r>
            <a:r>
              <a:rPr lang="en-US" sz="2800" dirty="0" smtClean="0"/>
              <a:t>SQL-</a:t>
            </a:r>
            <a:r>
              <a:rPr lang="ru-RU" sz="2800" dirty="0" smtClean="0"/>
              <a:t>операторов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 wrap="none">
            <a:normAutofit/>
          </a:bodyPr>
          <a:lstStyle/>
          <a:p>
            <a:pPr marL="0" indent="0">
              <a:buNone/>
            </a:pPr>
            <a:endParaRPr lang="ru-RU" sz="19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9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9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980728"/>
            <a:ext cx="705802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3080" y="2440392"/>
            <a:ext cx="425767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5499606"/>
            <a:ext cx="47434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3195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Mongo DB</a:t>
            </a:r>
            <a:r>
              <a:rPr lang="ru-RU" sz="2800" dirty="0" smtClean="0"/>
              <a:t>. Транзакции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 wrap="none">
            <a:normAutofit/>
          </a:bodyPr>
          <a:lstStyle/>
          <a:p>
            <a:pPr marL="0" indent="0"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ACID</a:t>
            </a:r>
          </a:p>
          <a:p>
            <a:pPr marL="0" indent="0">
              <a:buNone/>
            </a:pPr>
            <a:r>
              <a:rPr lang="ru-RU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Атомарность – в рамках операции над одним документом. </a:t>
            </a:r>
          </a:p>
          <a:p>
            <a:pPr marL="0" indent="0">
              <a:buNone/>
            </a:pPr>
            <a:r>
              <a:rPr lang="ru-RU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Для транзакций в многодокументных операциях необходима</a:t>
            </a:r>
          </a:p>
          <a:p>
            <a:pPr marL="0" indent="0">
              <a:buNone/>
            </a:pPr>
            <a:r>
              <a:rPr lang="ru-RU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своя реализация алгоритма двухэтапного подтверждения.</a:t>
            </a:r>
          </a:p>
          <a:p>
            <a:pPr marL="0" indent="0">
              <a:buNone/>
            </a:pPr>
            <a:endParaRPr lang="ru-RU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 – </a:t>
            </a:r>
            <a:r>
              <a:rPr lang="ru-RU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блокировки и многоверсионность документов.</a:t>
            </a:r>
          </a:p>
          <a:p>
            <a:pPr marL="0" indent="0">
              <a:buNone/>
            </a:pPr>
            <a:endParaRPr lang="ru-RU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 – </a:t>
            </a:r>
            <a:r>
              <a:rPr lang="ru-RU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журнал, репликация.</a:t>
            </a:r>
          </a:p>
          <a:p>
            <a:pPr marL="0" indent="0">
              <a:buNone/>
            </a:pPr>
            <a:r>
              <a:rPr lang="ru-RU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endParaRPr lang="ru-RU" sz="19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9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195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Mongo DB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 wrap="none">
            <a:normAutofit/>
          </a:bodyPr>
          <a:lstStyle/>
          <a:p>
            <a:pPr marL="0" indent="0">
              <a:buNone/>
            </a:pPr>
            <a:r>
              <a:rPr lang="ru-RU" sz="2000" b="1" dirty="0" smtClean="0">
                <a:cs typeface="Courier New" panose="02070309020205020404" pitchFamily="49" charset="0"/>
              </a:rPr>
              <a:t>Теорема </a:t>
            </a:r>
            <a:r>
              <a:rPr lang="en-US" sz="2000" b="1" dirty="0" smtClean="0">
                <a:cs typeface="Courier New" panose="02070309020205020404" pitchFamily="49" charset="0"/>
              </a:rPr>
              <a:t>CAP</a:t>
            </a:r>
          </a:p>
          <a:p>
            <a:pPr marL="0" indent="0">
              <a:buNone/>
            </a:pPr>
            <a:r>
              <a:rPr lang="ru-RU" sz="2000" dirty="0" smtClean="0">
                <a:cs typeface="Courier New" panose="02070309020205020404" pitchFamily="49" charset="0"/>
              </a:rPr>
              <a:t>В распределенной системе одновременно можно обеспечить </a:t>
            </a:r>
          </a:p>
          <a:p>
            <a:pPr marL="0" indent="0">
              <a:buNone/>
            </a:pPr>
            <a:r>
              <a:rPr lang="ru-RU" sz="2000" dirty="0" smtClean="0">
                <a:cs typeface="Courier New" panose="02070309020205020404" pitchFamily="49" charset="0"/>
              </a:rPr>
              <a:t>только 2 из 3-х свойств</a:t>
            </a:r>
            <a:r>
              <a:rPr lang="en-US" sz="2000" dirty="0">
                <a:cs typeface="Courier New" panose="02070309020205020404" pitchFamily="49" charset="0"/>
              </a:rPr>
              <a:t>:</a:t>
            </a:r>
            <a:endParaRPr lang="ru-RU" sz="2000" dirty="0" smtClean="0"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900" dirty="0" smtClean="0">
              <a:cs typeface="Courier New" panose="02070309020205020404" pitchFamily="49" charset="0"/>
            </a:endParaRPr>
          </a:p>
          <a:p>
            <a:r>
              <a:rPr lang="ru-RU" sz="2000" b="1" i="1" dirty="0" smtClean="0"/>
              <a:t>Согласованность данных</a:t>
            </a:r>
            <a:r>
              <a:rPr lang="ru-RU" sz="2000" dirty="0" smtClean="0"/>
              <a:t> (</a:t>
            </a:r>
            <a:r>
              <a:rPr lang="en-US" sz="2000" dirty="0" smtClean="0"/>
              <a:t>C</a:t>
            </a:r>
            <a:r>
              <a:rPr lang="ru-RU" sz="2000" i="1" dirty="0" smtClean="0"/>
              <a:t>onsistency</a:t>
            </a:r>
            <a:r>
              <a:rPr lang="ru-RU" sz="2000" dirty="0" smtClean="0"/>
              <a:t>) — во всех вычислительных узлах </a:t>
            </a:r>
          </a:p>
          <a:p>
            <a:pPr marL="0" indent="0">
              <a:buNone/>
            </a:pPr>
            <a:r>
              <a:rPr lang="ru-RU" sz="2000" dirty="0" smtClean="0"/>
              <a:t>в один  момент времени данные не противоречат друг другу;</a:t>
            </a:r>
          </a:p>
          <a:p>
            <a:r>
              <a:rPr lang="ru-RU" sz="2000" b="1" i="1" dirty="0" smtClean="0"/>
              <a:t>Доступность</a:t>
            </a:r>
            <a:r>
              <a:rPr lang="en-US" sz="2000" dirty="0" smtClean="0"/>
              <a:t> </a:t>
            </a:r>
            <a:r>
              <a:rPr lang="ru-RU" sz="2000" dirty="0" smtClean="0"/>
              <a:t>(</a:t>
            </a:r>
            <a:r>
              <a:rPr lang="en-US" sz="2000" dirty="0" smtClean="0"/>
              <a:t>A</a:t>
            </a:r>
            <a:r>
              <a:rPr lang="ru-RU" sz="2000" i="1" dirty="0" smtClean="0"/>
              <a:t>vailability</a:t>
            </a:r>
            <a:r>
              <a:rPr lang="ru-RU" sz="2000" dirty="0" smtClean="0"/>
              <a:t>) — любой запрос к распределённой </a:t>
            </a:r>
          </a:p>
          <a:p>
            <a:pPr marL="0" indent="0">
              <a:buNone/>
            </a:pPr>
            <a:r>
              <a:rPr lang="ru-RU" sz="2000" dirty="0" smtClean="0"/>
              <a:t>системе завершается корректным откликом;</a:t>
            </a:r>
          </a:p>
          <a:p>
            <a:r>
              <a:rPr lang="ru-RU" sz="2000" b="1" i="1" dirty="0" smtClean="0"/>
              <a:t>Устойчивость к разделению</a:t>
            </a:r>
            <a:r>
              <a:rPr lang="ru-RU" sz="2000" dirty="0" smtClean="0"/>
              <a:t> (</a:t>
            </a:r>
            <a:r>
              <a:rPr lang="en-US" sz="2000" dirty="0"/>
              <a:t>P</a:t>
            </a:r>
            <a:r>
              <a:rPr lang="ru-RU" sz="2000" i="1" dirty="0" smtClean="0"/>
              <a:t>artition tolerance</a:t>
            </a:r>
            <a:r>
              <a:rPr lang="ru-RU" sz="2000" dirty="0" smtClean="0"/>
              <a:t>) — расщепление </a:t>
            </a:r>
          </a:p>
          <a:p>
            <a:pPr marL="0" indent="0">
              <a:buNone/>
            </a:pPr>
            <a:r>
              <a:rPr lang="ru-RU" sz="2000" dirty="0" smtClean="0"/>
              <a:t>распределённой системы на несколько изолированных секций не приводит </a:t>
            </a:r>
          </a:p>
          <a:p>
            <a:pPr marL="0" indent="0">
              <a:buNone/>
            </a:pPr>
            <a:r>
              <a:rPr lang="ru-RU" sz="2000" dirty="0" smtClean="0"/>
              <a:t>к некорректности отклика от каждой из секций.</a:t>
            </a:r>
          </a:p>
          <a:p>
            <a:pPr marL="0" indent="0">
              <a:buNone/>
            </a:pPr>
            <a:endParaRPr lang="ru-RU" sz="1900" dirty="0" smtClean="0"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9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195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Mongo DB</a:t>
            </a:r>
            <a:r>
              <a:rPr lang="ru-RU" dirty="0" smtClean="0"/>
              <a:t>. </a:t>
            </a:r>
            <a:r>
              <a:rPr lang="en-US" dirty="0" smtClean="0"/>
              <a:t>Map Reduce</a:t>
            </a:r>
            <a:endParaRPr lang="ru-RU" dirty="0"/>
          </a:p>
        </p:txBody>
      </p:sp>
      <p:sp>
        <p:nvSpPr>
          <p:cNvPr id="3074" name="AutoShape 2" descr="https://docs.mongodb.org/manual/_images/map-reduce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7876" y="908720"/>
            <a:ext cx="6984776" cy="5796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3195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Mongo DB. </a:t>
            </a:r>
            <a:r>
              <a:rPr lang="ru-RU" dirty="0" smtClean="0"/>
              <a:t>Агрегат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1178" y="1196974"/>
            <a:ext cx="7083230" cy="5118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3195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Нереляционные СУБД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r>
              <a:rPr lang="ru-RU" dirty="0" smtClean="0"/>
              <a:t>Ключ-значение</a:t>
            </a:r>
          </a:p>
          <a:p>
            <a:endParaRPr lang="ru-RU" dirty="0"/>
          </a:p>
          <a:p>
            <a:r>
              <a:rPr lang="ru-RU" dirty="0" smtClean="0"/>
              <a:t>Документные</a:t>
            </a:r>
          </a:p>
          <a:p>
            <a:endParaRPr lang="en-US" smtClean="0"/>
          </a:p>
          <a:p>
            <a:r>
              <a:rPr lang="ru-RU" smtClean="0"/>
              <a:t>Столбцовые</a:t>
            </a:r>
            <a:endParaRPr lang="en-US"/>
          </a:p>
          <a:p>
            <a:endParaRPr lang="ru-RU" dirty="0"/>
          </a:p>
          <a:p>
            <a:r>
              <a:rPr lang="ru-RU" dirty="0" err="1" smtClean="0"/>
              <a:t>Графовые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29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Mongo DB. </a:t>
            </a:r>
            <a:r>
              <a:rPr lang="ru-RU" dirty="0" smtClean="0"/>
              <a:t>Группировка</a:t>
            </a:r>
            <a:endParaRPr lang="ru-RU" dirty="0"/>
          </a:p>
        </p:txBody>
      </p:sp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024" y="2204864"/>
            <a:ext cx="4733925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581128"/>
            <a:ext cx="5095875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7482" y="565932"/>
            <a:ext cx="3415604" cy="1655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65146" y="2564904"/>
            <a:ext cx="4392488" cy="269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31951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Mongo DB. </a:t>
            </a:r>
            <a:r>
              <a:rPr lang="ru-RU" dirty="0" smtClean="0"/>
              <a:t>Группировка</a:t>
            </a:r>
            <a:endParaRPr lang="ru-RU" dirty="0"/>
          </a:p>
        </p:txBody>
      </p:sp>
      <p:pic>
        <p:nvPicPr>
          <p:cNvPr id="3789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7482" y="565932"/>
            <a:ext cx="3415604" cy="1655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122" y="2132856"/>
            <a:ext cx="5438775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1042" y="4365104"/>
            <a:ext cx="50958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31951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Mongo DB</a:t>
            </a:r>
            <a:r>
              <a:rPr lang="ru-RU" dirty="0" smtClean="0"/>
              <a:t>. Хранимые процедуры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 wrap="none">
            <a:normAutofit fontScale="92500" lnSpcReduction="20000"/>
          </a:bodyPr>
          <a:lstStyle/>
          <a:p>
            <a:pPr marL="0" indent="0">
              <a:buNone/>
            </a:pPr>
            <a:r>
              <a:rPr lang="ru-RU" sz="1900" dirty="0" smtClean="0">
                <a:cs typeface="Courier New" panose="02070309020205020404" pitchFamily="49" charset="0"/>
              </a:rPr>
              <a:t>Реализуются на языке </a:t>
            </a:r>
            <a:r>
              <a:rPr lang="en-US" sz="1900" dirty="0" smtClean="0">
                <a:cs typeface="Courier New" panose="02070309020205020404" pitchFamily="49" charset="0"/>
              </a:rPr>
              <a:t>JavaScript.</a:t>
            </a:r>
          </a:p>
          <a:p>
            <a:pPr marL="0" indent="0">
              <a:buNone/>
            </a:pPr>
            <a:r>
              <a:rPr lang="ru-RU" sz="1900" dirty="0" smtClean="0">
                <a:cs typeface="Courier New" panose="02070309020205020404" pitchFamily="49" charset="0"/>
              </a:rPr>
              <a:t>По умолчанию, на сервере выполняются операции </a:t>
            </a:r>
            <a:r>
              <a:rPr lang="en-US" sz="1900" dirty="0" smtClean="0">
                <a:cs typeface="Courier New" panose="02070309020205020404" pitchFamily="49" charset="0"/>
              </a:rPr>
              <a:t>find, </a:t>
            </a:r>
          </a:p>
          <a:p>
            <a:pPr marL="0" indent="0">
              <a:buNone/>
            </a:pPr>
            <a:r>
              <a:rPr lang="en-US" sz="1900" dirty="0" smtClean="0">
                <a:cs typeface="Courier New" panose="02070309020205020404" pitchFamily="49" charset="0"/>
              </a:rPr>
              <a:t>reduce, </a:t>
            </a:r>
            <a:r>
              <a:rPr lang="en-US" sz="1900" dirty="0" err="1" smtClean="0">
                <a:cs typeface="Courier New" panose="02070309020205020404" pitchFamily="49" charset="0"/>
              </a:rPr>
              <a:t>agregate</a:t>
            </a:r>
            <a:r>
              <a:rPr lang="en-US" sz="1900" dirty="0">
                <a:cs typeface="Courier New" panose="02070309020205020404" pitchFamily="49" charset="0"/>
              </a:rPr>
              <a:t>.</a:t>
            </a:r>
            <a:r>
              <a:rPr lang="en-US" sz="1900" dirty="0" smtClean="0">
                <a:cs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endParaRPr lang="en-US" sz="1900" dirty="0" smtClean="0"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ru-RU" sz="1900" dirty="0" smtClean="0">
                <a:cs typeface="Courier New" panose="02070309020205020404" pitchFamily="49" charset="0"/>
              </a:rPr>
              <a:t>Остальные операции над извлеченными данными выполняются</a:t>
            </a:r>
          </a:p>
          <a:p>
            <a:pPr marL="0" indent="0">
              <a:buNone/>
            </a:pPr>
            <a:r>
              <a:rPr lang="ru-RU" sz="1900" dirty="0" smtClean="0">
                <a:cs typeface="Courier New" panose="02070309020205020404" pitchFamily="49" charset="0"/>
              </a:rPr>
              <a:t> на клиенте.</a:t>
            </a:r>
          </a:p>
          <a:p>
            <a:pPr marL="0" indent="0">
              <a:buNone/>
            </a:pPr>
            <a:endParaRPr lang="ru-RU" sz="1900" dirty="0" smtClean="0"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ru-RU" sz="1900" dirty="0" smtClean="0">
                <a:cs typeface="Courier New" panose="02070309020205020404" pitchFamily="49" charset="0"/>
              </a:rPr>
              <a:t>Сохранение функции на сервере:</a:t>
            </a:r>
            <a:endParaRPr lang="en-US" sz="1900" dirty="0" smtClean="0"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 smtClean="0"/>
              <a:t>&gt;db.system.js.save</a:t>
            </a:r>
            <a:r>
              <a:rPr lang="en-US" sz="2000" dirty="0"/>
              <a:t>({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_</a:t>
            </a:r>
            <a:r>
              <a:rPr lang="en-US" sz="2000" dirty="0"/>
              <a:t>id</a:t>
            </a:r>
            <a:r>
              <a:rPr lang="en-US" sz="2000" dirty="0" smtClean="0"/>
              <a:t>:’</a:t>
            </a:r>
            <a:r>
              <a:rPr lang="en-US" sz="2000" dirty="0"/>
              <a:t> &lt;</a:t>
            </a:r>
            <a:r>
              <a:rPr lang="ru-RU" sz="2000" dirty="0"/>
              <a:t>имя функции</a:t>
            </a:r>
            <a:r>
              <a:rPr lang="en-US" sz="2000" dirty="0" smtClean="0"/>
              <a:t>&gt;’,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    </a:t>
            </a:r>
            <a:r>
              <a:rPr lang="en-US" sz="2000" dirty="0" err="1" smtClean="0"/>
              <a:t>value:function</a:t>
            </a:r>
            <a:r>
              <a:rPr lang="en-US" sz="2000" dirty="0" smtClean="0"/>
              <a:t>(collection</a:t>
            </a:r>
            <a:r>
              <a:rPr lang="en-US" sz="2000" dirty="0"/>
              <a:t>){</a:t>
            </a:r>
          </a:p>
          <a:p>
            <a:pPr marL="0" indent="0">
              <a:buNone/>
            </a:pPr>
            <a:r>
              <a:rPr lang="en-US" sz="2000" dirty="0" smtClean="0"/>
              <a:t>             return </a:t>
            </a:r>
            <a:r>
              <a:rPr lang="en-US" sz="2000" dirty="0"/>
              <a:t>collection.find({}).sort({‘_id’:1}).limit(1)[0]</a:t>
            </a:r>
          </a:p>
          <a:p>
            <a:pPr marL="0" indent="0">
              <a:buNone/>
            </a:pPr>
            <a:r>
              <a:rPr lang="en-US" sz="2000" dirty="0" smtClean="0"/>
              <a:t>    </a:t>
            </a:r>
            <a:r>
              <a:rPr lang="ru-RU" sz="2000" dirty="0" smtClean="0"/>
              <a:t>}</a:t>
            </a:r>
            <a:endParaRPr lang="ru-RU" sz="2000" dirty="0"/>
          </a:p>
          <a:p>
            <a:pPr marL="0" indent="0">
              <a:buNone/>
            </a:pPr>
            <a:r>
              <a:rPr lang="ru-RU" sz="2000" dirty="0" smtClean="0"/>
              <a:t>})</a:t>
            </a:r>
            <a:endParaRPr lang="en-US" sz="2000" dirty="0" smtClean="0"/>
          </a:p>
          <a:p>
            <a:pPr marL="0" indent="0">
              <a:buNone/>
            </a:pPr>
            <a:endParaRPr lang="ru-RU" sz="1900" dirty="0" smtClean="0">
              <a:solidFill>
                <a:srgbClr val="FF0000"/>
              </a:solidFill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ru-RU" sz="1900" dirty="0" smtClean="0">
                <a:cs typeface="Courier New" panose="02070309020205020404" pitchFamily="49" charset="0"/>
              </a:rPr>
              <a:t>Вызов кода на сервере:</a:t>
            </a:r>
            <a:endParaRPr lang="en-US" sz="1900" dirty="0" smtClean="0"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/>
              <a:t>&gt;</a:t>
            </a:r>
            <a:r>
              <a:rPr lang="en-US" sz="1800" dirty="0" err="1" smtClean="0"/>
              <a:t>db.eval</a:t>
            </a:r>
            <a:r>
              <a:rPr lang="en-US" sz="1800" dirty="0" smtClean="0"/>
              <a:t>(‘&lt;</a:t>
            </a:r>
            <a:r>
              <a:rPr lang="ru-RU" sz="1800" dirty="0"/>
              <a:t>имя функции</a:t>
            </a:r>
            <a:r>
              <a:rPr lang="en-US" sz="1800" dirty="0" smtClean="0"/>
              <a:t>&gt;(&lt;</a:t>
            </a:r>
            <a:r>
              <a:rPr lang="ru-RU" sz="1800" dirty="0" smtClean="0"/>
              <a:t>аргумент-коллекция</a:t>
            </a:r>
            <a:r>
              <a:rPr lang="en-US" sz="1800" dirty="0" smtClean="0"/>
              <a:t>&gt;)’)</a:t>
            </a:r>
            <a:endParaRPr lang="ru-RU" sz="1800" dirty="0">
              <a:solidFill>
                <a:srgbClr val="FF0000"/>
              </a:solidFill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900" dirty="0" smtClean="0">
              <a:solidFill>
                <a:srgbClr val="FF0000"/>
              </a:solidFill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9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9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195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Mongo DB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 wrap="none">
            <a:normAutofit/>
          </a:bodyPr>
          <a:lstStyle/>
          <a:p>
            <a:pPr marL="0" indent="0">
              <a:buNone/>
            </a:pPr>
            <a:r>
              <a:rPr lang="ru-RU" sz="2000" b="1" dirty="0" smtClean="0">
                <a:cs typeface="Courier New" panose="02070309020205020404" pitchFamily="49" charset="0"/>
              </a:rPr>
              <a:t>Сегментация данных (</a:t>
            </a:r>
            <a:r>
              <a:rPr lang="en-US" sz="2000" b="1" dirty="0" smtClean="0">
                <a:cs typeface="Courier New" panose="02070309020205020404" pitchFamily="49" charset="0"/>
              </a:rPr>
              <a:t>sharding</a:t>
            </a:r>
            <a:r>
              <a:rPr lang="ru-RU" sz="2000" b="1" dirty="0" smtClean="0"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endParaRPr lang="ru-RU" sz="2000" dirty="0" smtClean="0"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ru-RU" sz="2000" dirty="0" smtClean="0">
                <a:cs typeface="Courier New" panose="02070309020205020404" pitchFamily="49" charset="0"/>
              </a:rPr>
              <a:t>Данные в коллекции распределяются между серверами </a:t>
            </a:r>
          </a:p>
          <a:p>
            <a:pPr marL="0" indent="0">
              <a:buNone/>
            </a:pPr>
            <a:r>
              <a:rPr lang="ru-RU" sz="2000" dirty="0" smtClean="0">
                <a:cs typeface="Courier New" panose="02070309020205020404" pitchFamily="49" charset="0"/>
              </a:rPr>
              <a:t>в соответствии со значениями определенного </a:t>
            </a:r>
          </a:p>
          <a:p>
            <a:pPr marL="0" indent="0">
              <a:buNone/>
            </a:pPr>
            <a:r>
              <a:rPr lang="ru-RU" sz="2000" dirty="0" smtClean="0">
                <a:cs typeface="Courier New" panose="02070309020205020404" pitchFamily="49" charset="0"/>
              </a:rPr>
              <a:t>атрибута.</a:t>
            </a:r>
          </a:p>
          <a:p>
            <a:pPr marL="0" indent="0">
              <a:buNone/>
            </a:pPr>
            <a:endParaRPr lang="ru-RU" sz="2000" dirty="0" smtClean="0"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ru-RU" sz="2000" dirty="0" smtClean="0">
                <a:cs typeface="Courier New" panose="02070309020205020404" pitchFamily="49" charset="0"/>
              </a:rPr>
              <a:t>Распределением управляет «координационный» сервер.</a:t>
            </a:r>
          </a:p>
          <a:p>
            <a:pPr marL="0" indent="0">
              <a:buNone/>
            </a:pPr>
            <a:endParaRPr lang="ru-RU" sz="2000" dirty="0" smtClean="0"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ru-RU" sz="2000" dirty="0" smtClean="0">
                <a:cs typeface="Courier New" panose="02070309020205020404" pitchFamily="49" charset="0"/>
              </a:rPr>
              <a:t>Отдельный сервер - общая точка входа для подключений.</a:t>
            </a:r>
          </a:p>
          <a:p>
            <a:pPr marL="0" indent="0">
              <a:buNone/>
            </a:pPr>
            <a:endParaRPr lang="ru-RU" sz="19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9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9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19511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Mongo DB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 wrap="none">
            <a:normAutofit/>
          </a:bodyPr>
          <a:lstStyle/>
          <a:p>
            <a:pPr marL="0" indent="0">
              <a:buNone/>
            </a:pPr>
            <a:r>
              <a:rPr lang="ru-RU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Сегментация данных (</a:t>
            </a:r>
            <a:r>
              <a:rPr lang="en-US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sharding</a:t>
            </a:r>
            <a:r>
              <a:rPr lang="ru-RU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endParaRPr lang="ru-RU" sz="19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9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700808"/>
            <a:ext cx="6267450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319511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pPr marL="0" indent="0"/>
            <a:r>
              <a:rPr lang="en-US" sz="2800" dirty="0" smtClean="0"/>
              <a:t>Mongo DB</a:t>
            </a:r>
            <a:r>
              <a:rPr lang="ru-RU" sz="2800" dirty="0"/>
              <a:t>. Сегментация данных (</a:t>
            </a:r>
            <a:r>
              <a:rPr lang="en-US" sz="2800" dirty="0"/>
              <a:t>sharding</a:t>
            </a:r>
            <a:r>
              <a:rPr lang="ru-RU" sz="2800" dirty="0"/>
              <a:t>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 wrap="none">
            <a:normAutofit/>
          </a:bodyPr>
          <a:lstStyle/>
          <a:p>
            <a:pPr marL="457200" indent="-457200">
              <a:buAutoNum type="arabicPeriod"/>
            </a:pPr>
            <a:r>
              <a:rPr lang="ru-RU" sz="2400" dirty="0" smtClean="0"/>
              <a:t>Запуск отдельных серверов для секций</a:t>
            </a:r>
          </a:p>
          <a:p>
            <a:pPr marL="0" indent="0">
              <a:buNone/>
            </a:pPr>
            <a:r>
              <a:rPr lang="en-US" sz="2400" dirty="0" err="1" smtClean="0"/>
              <a:t>mongod</a:t>
            </a:r>
            <a:r>
              <a:rPr lang="en-US" sz="2400" dirty="0" smtClean="0"/>
              <a:t> </a:t>
            </a:r>
            <a:r>
              <a:rPr lang="en-US" sz="2400" u="sng" dirty="0"/>
              <a:t>--</a:t>
            </a:r>
            <a:r>
              <a:rPr lang="en-US" sz="2400" u="sng" dirty="0" err="1"/>
              <a:t>shardsvr</a:t>
            </a:r>
            <a:r>
              <a:rPr lang="en-US" sz="2400" dirty="0"/>
              <a:t> --</a:t>
            </a:r>
            <a:r>
              <a:rPr lang="en-US" sz="2400" dirty="0" err="1"/>
              <a:t>dbpath</a:t>
            </a:r>
            <a:r>
              <a:rPr lang="en-US" sz="2400" dirty="0"/>
              <a:t> ./mongo4 --port 27014</a:t>
            </a:r>
          </a:p>
          <a:p>
            <a:pPr marL="0" indent="0">
              <a:buNone/>
            </a:pPr>
            <a:r>
              <a:rPr lang="en-US" sz="2400" dirty="0" err="1" smtClean="0"/>
              <a:t>mongod</a:t>
            </a:r>
            <a:r>
              <a:rPr lang="en-US" sz="2400" dirty="0" smtClean="0"/>
              <a:t> </a:t>
            </a:r>
            <a:r>
              <a:rPr lang="en-US" sz="2400" u="sng" dirty="0"/>
              <a:t>--</a:t>
            </a:r>
            <a:r>
              <a:rPr lang="en-US" sz="2400" u="sng" dirty="0" err="1"/>
              <a:t>shardsvr</a:t>
            </a:r>
            <a:r>
              <a:rPr lang="en-US" sz="2400" dirty="0"/>
              <a:t> --</a:t>
            </a:r>
            <a:r>
              <a:rPr lang="en-US" sz="2400" dirty="0" err="1"/>
              <a:t>dbpath</a:t>
            </a:r>
            <a:r>
              <a:rPr lang="en-US" sz="2400" dirty="0"/>
              <a:t> ./mongo5 --port 27015</a:t>
            </a:r>
            <a:endParaRPr lang="ru-RU" sz="2400" dirty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r>
              <a:rPr lang="en-US" sz="2400" dirty="0" smtClean="0"/>
              <a:t>2. </a:t>
            </a:r>
            <a:r>
              <a:rPr lang="ru-RU" sz="2400" dirty="0" smtClean="0"/>
              <a:t>Запуск конфигурационного сервера</a:t>
            </a:r>
            <a:endParaRPr lang="en-US" sz="2400" dirty="0"/>
          </a:p>
          <a:p>
            <a:pPr marL="0" indent="0">
              <a:buNone/>
            </a:pPr>
            <a:r>
              <a:rPr lang="en-US" sz="2400" dirty="0" err="1" smtClean="0"/>
              <a:t>mongod</a:t>
            </a:r>
            <a:r>
              <a:rPr lang="en-US" sz="2400" dirty="0" smtClean="0"/>
              <a:t> </a:t>
            </a:r>
            <a:r>
              <a:rPr lang="en-US" sz="2400" u="sng" dirty="0"/>
              <a:t>--</a:t>
            </a:r>
            <a:r>
              <a:rPr lang="en-US" sz="2400" u="sng" dirty="0" err="1"/>
              <a:t>configsvr</a:t>
            </a:r>
            <a:r>
              <a:rPr lang="en-US" sz="2400" dirty="0"/>
              <a:t> --</a:t>
            </a:r>
            <a:r>
              <a:rPr lang="en-US" sz="2400" dirty="0" err="1"/>
              <a:t>dbpath</a:t>
            </a:r>
            <a:r>
              <a:rPr lang="en-US" sz="2400" dirty="0"/>
              <a:t> ./</a:t>
            </a:r>
            <a:r>
              <a:rPr lang="en-US" sz="2400" dirty="0" err="1"/>
              <a:t>mongoconfig</a:t>
            </a:r>
            <a:r>
              <a:rPr lang="en-US" sz="2400" dirty="0"/>
              <a:t> --port </a:t>
            </a:r>
            <a:r>
              <a:rPr lang="en-US" sz="2400" dirty="0" smtClean="0"/>
              <a:t>27016</a:t>
            </a:r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3. Запуск сервера  для точки входа</a:t>
            </a:r>
          </a:p>
          <a:p>
            <a:pPr marL="0" indent="0">
              <a:buNone/>
            </a:pPr>
            <a:r>
              <a:rPr lang="en-US" sz="2400" dirty="0" smtClean="0"/>
              <a:t>mongos </a:t>
            </a:r>
            <a:r>
              <a:rPr lang="en-US" sz="2400" u="sng" dirty="0"/>
              <a:t>--</a:t>
            </a:r>
            <a:r>
              <a:rPr lang="en-US" sz="2400" u="sng" dirty="0" err="1"/>
              <a:t>configdb</a:t>
            </a:r>
            <a:r>
              <a:rPr lang="en-US" sz="2400" dirty="0"/>
              <a:t> localhost:27016 </a:t>
            </a:r>
            <a:r>
              <a:rPr lang="en-US" sz="2400" u="sng" dirty="0"/>
              <a:t>--</a:t>
            </a:r>
            <a:r>
              <a:rPr lang="en-US" sz="2400" u="sng" dirty="0" err="1"/>
              <a:t>chunkSize</a:t>
            </a:r>
            <a:r>
              <a:rPr lang="en-US" sz="2400" u="sng" dirty="0"/>
              <a:t> 1</a:t>
            </a:r>
            <a:r>
              <a:rPr lang="en-US" sz="2400" dirty="0"/>
              <a:t> --port 27020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95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pPr marL="0" indent="0"/>
            <a:r>
              <a:rPr lang="en-US" sz="2800" dirty="0" smtClean="0"/>
              <a:t>Mongo DB</a:t>
            </a:r>
            <a:r>
              <a:rPr lang="ru-RU" sz="2800" dirty="0"/>
              <a:t>. Сегментация данных (</a:t>
            </a:r>
            <a:r>
              <a:rPr lang="en-US" sz="2800" dirty="0"/>
              <a:t>sharding</a:t>
            </a:r>
            <a:r>
              <a:rPr lang="ru-RU" sz="2800" dirty="0"/>
              <a:t>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 wrap="none"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4. Создание разделов</a:t>
            </a:r>
          </a:p>
          <a:p>
            <a:pPr marL="0" indent="0">
              <a:buNone/>
            </a:pPr>
            <a:r>
              <a:rPr lang="en-US" sz="2400" dirty="0" smtClean="0"/>
              <a:t>mongo </a:t>
            </a:r>
            <a:r>
              <a:rPr lang="en-US" sz="2400" dirty="0"/>
              <a:t>localhost:27020/admin</a:t>
            </a:r>
          </a:p>
          <a:p>
            <a:pPr marL="0" indent="0">
              <a:buNone/>
            </a:pPr>
            <a:r>
              <a:rPr lang="en-US" sz="2400" dirty="0"/>
              <a:t>&gt; db.runCommand( { addshard : “localhost:27014” } )</a:t>
            </a:r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Результат - </a:t>
            </a:r>
            <a:r>
              <a:rPr lang="en-US" sz="2400" dirty="0" smtClean="0"/>
              <a:t>{ “shardAdded” : “shard0000”, “ok” : 1 }</a:t>
            </a:r>
            <a:endParaRPr lang="ru-RU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&gt; db.runCommand( { addshard : “localhost:27015” } )</a:t>
            </a:r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Результат - </a:t>
            </a:r>
            <a:r>
              <a:rPr lang="en-US" sz="2400" dirty="0" smtClean="0"/>
              <a:t>{ </a:t>
            </a:r>
            <a:r>
              <a:rPr lang="en-US" sz="2400" dirty="0"/>
              <a:t>“shardAdded” : “shard0001”, “ok” : 1 }</a:t>
            </a:r>
            <a:endParaRPr lang="ru-RU" dirty="0" smtClean="0"/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326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pPr marL="0" indent="0"/>
            <a:r>
              <a:rPr lang="en-US" sz="2800" dirty="0" smtClean="0"/>
              <a:t>Mongo DB</a:t>
            </a:r>
            <a:r>
              <a:rPr lang="ru-RU" sz="2800" dirty="0"/>
              <a:t>. Сегментация данных (</a:t>
            </a:r>
            <a:r>
              <a:rPr lang="en-US" sz="2800" dirty="0"/>
              <a:t>sharding</a:t>
            </a:r>
            <a:r>
              <a:rPr lang="ru-RU" sz="2800" dirty="0"/>
              <a:t>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 wrap="none"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4. Включение сегментации для коллекции </a:t>
            </a:r>
            <a:r>
              <a:rPr lang="en-US" sz="2400" dirty="0" smtClean="0"/>
              <a:t>cities </a:t>
            </a:r>
            <a:r>
              <a:rPr lang="ru-RU" sz="2400" dirty="0" smtClean="0"/>
              <a:t>по полю </a:t>
            </a:r>
            <a:r>
              <a:rPr lang="en-US" sz="2400" dirty="0" smtClean="0"/>
              <a:t>name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ru-RU" sz="2400" dirty="0" smtClean="0"/>
              <a:t>в </a:t>
            </a:r>
            <a:r>
              <a:rPr lang="ru-RU" sz="2400" dirty="0" err="1" smtClean="0"/>
              <a:t>б.д</a:t>
            </a:r>
            <a:r>
              <a:rPr lang="ru-RU" sz="2400" dirty="0" smtClean="0"/>
              <a:t>. </a:t>
            </a:r>
            <a:r>
              <a:rPr lang="en-US" sz="2400" dirty="0" smtClean="0"/>
              <a:t>test</a:t>
            </a:r>
            <a:endParaRPr lang="ru-RU" sz="2400" dirty="0" smtClean="0"/>
          </a:p>
          <a:p>
            <a:pPr marL="0" indent="0">
              <a:buNone/>
            </a:pPr>
            <a:r>
              <a:rPr lang="en-US" sz="2400" dirty="0"/>
              <a:t>&gt;</a:t>
            </a:r>
            <a:r>
              <a:rPr lang="en-US" sz="2400" dirty="0" smtClean="0"/>
              <a:t>db.runCommand</a:t>
            </a:r>
            <a:r>
              <a:rPr lang="en-US" sz="2400" dirty="0"/>
              <a:t>( { enablesharding : “test” } )</a:t>
            </a:r>
          </a:p>
          <a:p>
            <a:pPr marL="0" indent="0">
              <a:buNone/>
            </a:pPr>
            <a:r>
              <a:rPr lang="ru-RU" sz="2400" dirty="0" smtClean="0"/>
              <a:t>Результат </a:t>
            </a:r>
            <a:r>
              <a:rPr lang="en-US" sz="2400" dirty="0" smtClean="0"/>
              <a:t>{ </a:t>
            </a:r>
            <a:r>
              <a:rPr lang="en-US" sz="2400" dirty="0"/>
              <a:t>“ok” : 1 </a:t>
            </a:r>
            <a:r>
              <a:rPr lang="en-US" sz="2400" dirty="0" smtClean="0"/>
              <a:t>}</a:t>
            </a:r>
            <a:endParaRPr lang="ru-RU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&gt; db.runCommand( { shardcollection : “test.cities”, key : {name : 1} } )</a:t>
            </a:r>
          </a:p>
          <a:p>
            <a:pPr marL="0" indent="0">
              <a:buNone/>
            </a:pPr>
            <a:r>
              <a:rPr lang="ru-RU" sz="2400" dirty="0" smtClean="0"/>
              <a:t>Результат </a:t>
            </a:r>
            <a:r>
              <a:rPr lang="en-US" sz="2400" dirty="0" smtClean="0"/>
              <a:t>{ </a:t>
            </a:r>
            <a:r>
              <a:rPr lang="en-US" sz="2400" dirty="0"/>
              <a:t>“collectionsharded” : “test.cities”, “ok” : 1 }</a:t>
            </a: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3200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Mongo DB</a:t>
            </a:r>
            <a:r>
              <a:rPr lang="ru-RU" dirty="0" smtClean="0"/>
              <a:t>. Репликация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 wrap="none">
            <a:normAutofit/>
          </a:bodyPr>
          <a:lstStyle/>
          <a:p>
            <a:pPr marL="0" indent="0">
              <a:buNone/>
            </a:pPr>
            <a:r>
              <a:rPr lang="ru-RU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Обеспечивает сохранность данных и доступность б.д. </a:t>
            </a:r>
          </a:p>
          <a:p>
            <a:pPr marL="0" indent="0">
              <a:buNone/>
            </a:pPr>
            <a:r>
              <a:rPr lang="ru-RU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при сбое одного из узлов.</a:t>
            </a:r>
          </a:p>
          <a:p>
            <a:pPr marL="0" indent="0">
              <a:buNone/>
            </a:pPr>
            <a:endParaRPr lang="ru-RU" sz="19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9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9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9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467544" y="2492896"/>
          <a:ext cx="5040560" cy="3168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Овал 4"/>
          <p:cNvSpPr/>
          <p:nvPr/>
        </p:nvSpPr>
        <p:spPr>
          <a:xfrm>
            <a:off x="5364088" y="2132856"/>
            <a:ext cx="18002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Клиенты</a:t>
            </a:r>
            <a:endParaRPr lang="ru-RU" dirty="0"/>
          </a:p>
        </p:txBody>
      </p:sp>
      <p:sp>
        <p:nvSpPr>
          <p:cNvPr id="11" name="Стрелка влево 10"/>
          <p:cNvSpPr/>
          <p:nvPr/>
        </p:nvSpPr>
        <p:spPr>
          <a:xfrm rot="20972194">
            <a:off x="3792504" y="2702425"/>
            <a:ext cx="1512168" cy="293373"/>
          </a:xfrm>
          <a:prstGeom prst="leftArrow">
            <a:avLst>
              <a:gd name="adj1" fmla="val 24563"/>
              <a:gd name="adj2" fmla="val 56617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Чтение, запись</a:t>
            </a:r>
            <a:endParaRPr lang="ru-RU" dirty="0"/>
          </a:p>
        </p:txBody>
      </p:sp>
      <p:sp>
        <p:nvSpPr>
          <p:cNvPr id="12" name="Стрелка влево 11"/>
          <p:cNvSpPr/>
          <p:nvPr/>
        </p:nvSpPr>
        <p:spPr>
          <a:xfrm rot="19440220">
            <a:off x="3718016" y="3623257"/>
            <a:ext cx="2471601" cy="293373"/>
          </a:xfrm>
          <a:prstGeom prst="leftArrow">
            <a:avLst>
              <a:gd name="adj1" fmla="val 24563"/>
              <a:gd name="adj2" fmla="val 56617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Чтение</a:t>
            </a:r>
          </a:p>
          <a:p>
            <a:pPr algn="ctr"/>
            <a:endParaRPr lang="ru-RU" dirty="0"/>
          </a:p>
        </p:txBody>
      </p:sp>
      <p:sp>
        <p:nvSpPr>
          <p:cNvPr id="13" name="Стрелка влево 12"/>
          <p:cNvSpPr/>
          <p:nvPr/>
        </p:nvSpPr>
        <p:spPr>
          <a:xfrm rot="19813005">
            <a:off x="2290347" y="3820944"/>
            <a:ext cx="3634392" cy="293373"/>
          </a:xfrm>
          <a:prstGeom prst="leftArrow">
            <a:avLst>
              <a:gd name="adj1" fmla="val 24563"/>
              <a:gd name="adj2" fmla="val 56617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Чтение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19511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Mongo DB</a:t>
            </a:r>
            <a:r>
              <a:rPr lang="ru-RU" dirty="0" smtClean="0"/>
              <a:t>. Репликация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 wrap="none">
            <a:normAutofit/>
          </a:bodyPr>
          <a:lstStyle/>
          <a:p>
            <a:pPr marL="0" indent="0">
              <a:buNone/>
            </a:pPr>
            <a:r>
              <a:rPr lang="ru-RU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В случае сбоя основного узла.</a:t>
            </a:r>
          </a:p>
          <a:p>
            <a:pPr marL="0" indent="0">
              <a:buNone/>
            </a:pPr>
            <a:endParaRPr lang="ru-RU" sz="19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9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9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9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834350398"/>
              </p:ext>
            </p:extLst>
          </p:nvPr>
        </p:nvGraphicFramePr>
        <p:xfrm>
          <a:off x="467544" y="2492896"/>
          <a:ext cx="5040560" cy="3168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Овал 4"/>
          <p:cNvSpPr/>
          <p:nvPr/>
        </p:nvSpPr>
        <p:spPr>
          <a:xfrm>
            <a:off x="5364088" y="2132856"/>
            <a:ext cx="18002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Клиенты</a:t>
            </a:r>
            <a:endParaRPr lang="ru-RU" dirty="0"/>
          </a:p>
        </p:txBody>
      </p:sp>
      <p:sp>
        <p:nvSpPr>
          <p:cNvPr id="11" name="Стрелка влево 10"/>
          <p:cNvSpPr/>
          <p:nvPr/>
        </p:nvSpPr>
        <p:spPr>
          <a:xfrm rot="20972194">
            <a:off x="3792504" y="2702425"/>
            <a:ext cx="1512168" cy="293373"/>
          </a:xfrm>
          <a:prstGeom prst="leftArrow">
            <a:avLst>
              <a:gd name="adj1" fmla="val 24563"/>
              <a:gd name="adj2" fmla="val 56617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Чтение, запись</a:t>
            </a:r>
            <a:endParaRPr lang="ru-RU" dirty="0"/>
          </a:p>
        </p:txBody>
      </p:sp>
      <p:sp>
        <p:nvSpPr>
          <p:cNvPr id="12" name="Стрелка влево 11"/>
          <p:cNvSpPr/>
          <p:nvPr/>
        </p:nvSpPr>
        <p:spPr>
          <a:xfrm rot="19440220">
            <a:off x="3718016" y="3623257"/>
            <a:ext cx="2471601" cy="293373"/>
          </a:xfrm>
          <a:prstGeom prst="leftArrow">
            <a:avLst>
              <a:gd name="adj1" fmla="val 24563"/>
              <a:gd name="adj2" fmla="val 56617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Чтение</a:t>
            </a:r>
          </a:p>
          <a:p>
            <a:pPr algn="ctr"/>
            <a:endParaRPr lang="ru-RU" dirty="0"/>
          </a:p>
        </p:txBody>
      </p:sp>
      <p:sp>
        <p:nvSpPr>
          <p:cNvPr id="13" name="Стрелка влево 12"/>
          <p:cNvSpPr/>
          <p:nvPr/>
        </p:nvSpPr>
        <p:spPr>
          <a:xfrm rot="19813005">
            <a:off x="2290347" y="3820944"/>
            <a:ext cx="3634392" cy="293373"/>
          </a:xfrm>
          <a:prstGeom prst="leftArrow">
            <a:avLst>
              <a:gd name="adj1" fmla="val 24563"/>
              <a:gd name="adj2" fmla="val 56617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Чтение, запись</a:t>
            </a:r>
          </a:p>
          <a:p>
            <a:pPr algn="ctr"/>
            <a:endParaRPr lang="ru-RU" dirty="0"/>
          </a:p>
        </p:txBody>
      </p:sp>
      <p:sp>
        <p:nvSpPr>
          <p:cNvPr id="6" name="Знак запрета 5"/>
          <p:cNvSpPr/>
          <p:nvPr/>
        </p:nvSpPr>
        <p:spPr>
          <a:xfrm>
            <a:off x="4111840" y="2567096"/>
            <a:ext cx="608473" cy="648072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Умножение 6"/>
          <p:cNvSpPr/>
          <p:nvPr/>
        </p:nvSpPr>
        <p:spPr>
          <a:xfrm>
            <a:off x="2636881" y="2410197"/>
            <a:ext cx="1008112" cy="1054968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038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Ограничения реляционных СУБД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Слабоструктурированные данные.</a:t>
            </a:r>
          </a:p>
          <a:p>
            <a:endParaRPr lang="ru-RU" dirty="0" smtClean="0"/>
          </a:p>
          <a:p>
            <a:r>
              <a:rPr lang="ru-RU" dirty="0" smtClean="0"/>
              <a:t>Необходимость распределения данных по разным серверам при их обработке.</a:t>
            </a:r>
          </a:p>
          <a:p>
            <a:endParaRPr lang="ru-RU" dirty="0"/>
          </a:p>
          <a:p>
            <a:r>
              <a:rPr lang="ru-RU" dirty="0" smtClean="0"/>
              <a:t>Навигация между отдельными элементами данных.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29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Mongo DB</a:t>
            </a:r>
            <a:r>
              <a:rPr lang="ru-RU" dirty="0" smtClean="0"/>
              <a:t>. Репликация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 wrap="none">
            <a:normAutofit/>
          </a:bodyPr>
          <a:lstStyle/>
          <a:p>
            <a:pPr marL="0" indent="0">
              <a:buNone/>
            </a:pPr>
            <a:endParaRPr lang="ru-RU" sz="19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9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9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9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4" name="Объект 2"/>
          <p:cNvSpPr txBox="1">
            <a:spLocks/>
          </p:cNvSpPr>
          <p:nvPr/>
        </p:nvSpPr>
        <p:spPr>
          <a:xfrm>
            <a:off x="609600" y="1349152"/>
            <a:ext cx="8229600" cy="4929411"/>
          </a:xfrm>
          <a:prstGeom prst="rect">
            <a:avLst/>
          </a:prstGeom>
        </p:spPr>
        <p:txBody>
          <a:bodyPr vert="horz" wrap="none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2400" dirty="0" smtClean="0"/>
              <a:t>1. Запуск серверов</a:t>
            </a:r>
          </a:p>
          <a:p>
            <a:pPr marL="0" indent="0">
              <a:buNone/>
            </a:pPr>
            <a:r>
              <a:rPr lang="en-US" sz="2400" dirty="0" err="1"/>
              <a:t>mongod</a:t>
            </a:r>
            <a:r>
              <a:rPr lang="en-US" sz="2400" dirty="0"/>
              <a:t> </a:t>
            </a:r>
            <a:r>
              <a:rPr lang="en-US" sz="2400" u="sng" dirty="0"/>
              <a:t>--</a:t>
            </a:r>
            <a:r>
              <a:rPr lang="en-US" sz="2400" u="sng" dirty="0" err="1"/>
              <a:t>replSet</a:t>
            </a:r>
            <a:r>
              <a:rPr lang="en-US" sz="2400" u="sng" dirty="0"/>
              <a:t> book</a:t>
            </a:r>
            <a:r>
              <a:rPr lang="en-US" sz="2400" dirty="0"/>
              <a:t> --</a:t>
            </a:r>
            <a:r>
              <a:rPr lang="en-US" sz="2400" dirty="0" err="1"/>
              <a:t>dbpath</a:t>
            </a:r>
            <a:r>
              <a:rPr lang="en-US" sz="2400" dirty="0"/>
              <a:t> ./mongo1 --port 27011 --rest</a:t>
            </a:r>
          </a:p>
          <a:p>
            <a:pPr marL="0" indent="0">
              <a:buNone/>
            </a:pPr>
            <a:r>
              <a:rPr lang="en-US" sz="2400" dirty="0" err="1"/>
              <a:t>mongod</a:t>
            </a:r>
            <a:r>
              <a:rPr lang="en-US" sz="2400" dirty="0"/>
              <a:t> --</a:t>
            </a:r>
            <a:r>
              <a:rPr lang="en-US" sz="2400" dirty="0" err="1"/>
              <a:t>replSet</a:t>
            </a:r>
            <a:r>
              <a:rPr lang="en-US" sz="2400" dirty="0"/>
              <a:t> book --</a:t>
            </a:r>
            <a:r>
              <a:rPr lang="en-US" sz="2400" dirty="0" err="1"/>
              <a:t>dbpath</a:t>
            </a:r>
            <a:r>
              <a:rPr lang="en-US" sz="2400" dirty="0"/>
              <a:t> ./mongo2 --port 27012 --rest</a:t>
            </a:r>
          </a:p>
          <a:p>
            <a:pPr marL="0" indent="0">
              <a:buNone/>
            </a:pPr>
            <a:r>
              <a:rPr lang="en-US" sz="2400" dirty="0" err="1"/>
              <a:t>mongod</a:t>
            </a:r>
            <a:r>
              <a:rPr lang="en-US" sz="2400" dirty="0"/>
              <a:t> --</a:t>
            </a:r>
            <a:r>
              <a:rPr lang="en-US" sz="2400" dirty="0" err="1"/>
              <a:t>replSet</a:t>
            </a:r>
            <a:r>
              <a:rPr lang="en-US" sz="2400" dirty="0"/>
              <a:t> book --</a:t>
            </a:r>
            <a:r>
              <a:rPr lang="en-US" sz="2400" dirty="0" err="1"/>
              <a:t>dbpath</a:t>
            </a:r>
            <a:r>
              <a:rPr lang="en-US" sz="2400" dirty="0"/>
              <a:t> ./mongo3 --port 27013 </a:t>
            </a:r>
            <a:r>
              <a:rPr lang="en-US" sz="2400" dirty="0" smtClean="0"/>
              <a:t>–rest</a:t>
            </a: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dirty="0" smtClean="0"/>
              <a:t>2. Инициализация</a:t>
            </a:r>
          </a:p>
          <a:p>
            <a:pPr marL="0" indent="0">
              <a:buNone/>
            </a:pPr>
            <a:r>
              <a:rPr lang="en-US" sz="2400" dirty="0"/>
              <a:t>mongo localhost:27011</a:t>
            </a:r>
          </a:p>
          <a:p>
            <a:pPr marL="0" indent="0">
              <a:buNone/>
            </a:pPr>
            <a:r>
              <a:rPr lang="en-US" sz="2400" dirty="0"/>
              <a:t>&gt; </a:t>
            </a:r>
            <a:r>
              <a:rPr lang="en-US" sz="2400" dirty="0" err="1"/>
              <a:t>rs.initiate</a:t>
            </a:r>
            <a:r>
              <a:rPr lang="en-US" sz="2400" dirty="0"/>
              <a:t>({</a:t>
            </a:r>
          </a:p>
          <a:p>
            <a:pPr marL="0" indent="0">
              <a:buNone/>
            </a:pPr>
            <a:r>
              <a:rPr lang="ru-RU" sz="2400" dirty="0" smtClean="0"/>
              <a:t>	</a:t>
            </a:r>
            <a:r>
              <a:rPr lang="en-US" sz="2400" dirty="0" smtClean="0"/>
              <a:t>_</a:t>
            </a:r>
            <a:r>
              <a:rPr lang="en-US" sz="2400" dirty="0"/>
              <a:t>id: ‘book’,</a:t>
            </a:r>
          </a:p>
          <a:p>
            <a:pPr marL="0" indent="0">
              <a:buNone/>
            </a:pPr>
            <a:r>
              <a:rPr lang="ru-RU" sz="2400" dirty="0" smtClean="0"/>
              <a:t>	</a:t>
            </a:r>
            <a:r>
              <a:rPr lang="en-US" sz="2400" dirty="0" smtClean="0"/>
              <a:t>members</a:t>
            </a:r>
            <a:r>
              <a:rPr lang="en-US" sz="2400" dirty="0"/>
              <a:t>: [</a:t>
            </a:r>
          </a:p>
          <a:p>
            <a:pPr marL="0" indent="0">
              <a:buNone/>
            </a:pPr>
            <a:r>
              <a:rPr lang="ru-RU" sz="2400" dirty="0" smtClean="0"/>
              <a:t>		</a:t>
            </a:r>
            <a:r>
              <a:rPr lang="en-US" sz="2400" dirty="0" smtClean="0"/>
              <a:t>{_</a:t>
            </a:r>
            <a:r>
              <a:rPr lang="en-US" sz="2400" dirty="0"/>
              <a:t>id: 1, host: ‘localhost:27011’},</a:t>
            </a:r>
          </a:p>
          <a:p>
            <a:pPr marL="0" indent="0">
              <a:buNone/>
            </a:pPr>
            <a:r>
              <a:rPr lang="ru-RU" sz="2400" dirty="0" smtClean="0"/>
              <a:t>		</a:t>
            </a:r>
            <a:r>
              <a:rPr lang="en-US" sz="2400" dirty="0" smtClean="0"/>
              <a:t>{_</a:t>
            </a:r>
            <a:r>
              <a:rPr lang="en-US" sz="2400" dirty="0"/>
              <a:t>id: 2, host: ‘localhost:27012’},</a:t>
            </a:r>
          </a:p>
          <a:p>
            <a:pPr marL="0" indent="0">
              <a:buNone/>
            </a:pPr>
            <a:r>
              <a:rPr lang="ru-RU" sz="2400" dirty="0" smtClean="0"/>
              <a:t>		</a:t>
            </a:r>
            <a:r>
              <a:rPr lang="en-US" sz="2400" dirty="0" smtClean="0"/>
              <a:t>{_</a:t>
            </a:r>
            <a:r>
              <a:rPr lang="en-US" sz="2400" dirty="0"/>
              <a:t>id: 3, host: ‘localhost:27013’}</a:t>
            </a:r>
          </a:p>
          <a:p>
            <a:pPr marL="0" indent="0">
              <a:buNone/>
            </a:pPr>
            <a:r>
              <a:rPr lang="ru-RU" sz="2400" dirty="0" smtClean="0"/>
              <a:t>	</a:t>
            </a:r>
            <a:r>
              <a:rPr lang="en-US" sz="2400" dirty="0" smtClean="0"/>
              <a:t>]</a:t>
            </a: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})</a:t>
            </a:r>
            <a:endParaRPr lang="ru-RU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49179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Mongo DB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 wrap="none">
            <a:normAutofit/>
          </a:bodyPr>
          <a:lstStyle/>
          <a:p>
            <a:pPr marL="0" indent="0">
              <a:buNone/>
            </a:pPr>
            <a:r>
              <a:rPr lang="ru-RU" sz="1900" b="1" dirty="0" smtClean="0">
                <a:cs typeface="Courier New" panose="02070309020205020404" pitchFamily="49" charset="0"/>
              </a:rPr>
              <a:t>Почему вы никогда не должны использовать </a:t>
            </a:r>
            <a:r>
              <a:rPr lang="en-US" sz="1900" b="1" dirty="0" smtClean="0">
                <a:cs typeface="Courier New" panose="02070309020205020404" pitchFamily="49" charset="0"/>
              </a:rPr>
              <a:t>MongoDB</a:t>
            </a:r>
          </a:p>
          <a:p>
            <a:pPr marL="0" indent="0">
              <a:buNone/>
            </a:pPr>
            <a:endParaRPr lang="en-US" sz="19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900" dirty="0" smtClean="0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https://habrahabr.ru/post/231213/</a:t>
            </a:r>
            <a:endParaRPr lang="en-US" sz="19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90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ru-RU" sz="1900" b="1" smtClean="0">
                <a:cs typeface="Courier New" panose="02070309020205020404" pitchFamily="49" charset="0"/>
              </a:rPr>
              <a:t>Работа с </a:t>
            </a:r>
            <a:r>
              <a:rPr lang="en-US" sz="1900" b="1" smtClean="0">
                <a:cs typeface="Courier New" panose="02070309020205020404" pitchFamily="49" charset="0"/>
              </a:rPr>
              <a:t>json </a:t>
            </a:r>
            <a:r>
              <a:rPr lang="ru-RU" sz="1900" b="1" smtClean="0">
                <a:cs typeface="Courier New" panose="02070309020205020404" pitchFamily="49" charset="0"/>
              </a:rPr>
              <a:t>в </a:t>
            </a:r>
            <a:r>
              <a:rPr lang="en-US" sz="1900" b="1" smtClean="0">
                <a:cs typeface="Courier New" panose="02070309020205020404" pitchFamily="49" charset="0"/>
              </a:rPr>
              <a:t>PostgresPRO</a:t>
            </a:r>
            <a:endParaRPr lang="ru-RU" sz="1900" b="1" smtClean="0"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900" b="1"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>
                <a:hlinkClick r:id="rId3"/>
              </a:rPr>
              <a:t>https://postgrespro.ru/docs/postgrespro/11/functions-json</a:t>
            </a:r>
            <a:endParaRPr lang="en-US" sz="1900" b="1" smtClean="0"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9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9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9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9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195111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Apache Cassandra</a:t>
            </a:r>
            <a:endParaRPr lang="ru-RU" sz="28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63" y="1447800"/>
            <a:ext cx="4714875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603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Apache Cassandra</a:t>
            </a:r>
            <a:r>
              <a:rPr lang="ru-RU" sz="2800" dirty="0" smtClean="0"/>
              <a:t> и Теорема </a:t>
            </a:r>
            <a:r>
              <a:rPr lang="en-US" sz="2800" dirty="0" smtClean="0"/>
              <a:t>CAP</a:t>
            </a:r>
            <a:endParaRPr lang="ru-RU" sz="28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39552" y="1196752"/>
            <a:ext cx="8147248" cy="495801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i="1" dirty="0" smtClean="0"/>
              <a:t>C (</a:t>
            </a:r>
            <a:r>
              <a:rPr lang="en-US" sz="2800" i="1" dirty="0" err="1" smtClean="0"/>
              <a:t>consistensy</a:t>
            </a:r>
            <a:r>
              <a:rPr lang="en-US" sz="2800" i="1" dirty="0" smtClean="0"/>
              <a:t>) – </a:t>
            </a:r>
            <a:r>
              <a:rPr lang="ru-RU" sz="2800" i="1" dirty="0" smtClean="0"/>
              <a:t>согласованность:</a:t>
            </a:r>
          </a:p>
          <a:p>
            <a:pPr marL="0" indent="0">
              <a:buNone/>
            </a:pPr>
            <a:r>
              <a:rPr lang="ru-RU" sz="2800" dirty="0" smtClean="0"/>
              <a:t>Все пользователи БД должны получить один и тот же результат в один и тот-же  результат.</a:t>
            </a:r>
          </a:p>
          <a:p>
            <a:pPr marL="0" indent="0">
              <a:buNone/>
            </a:pPr>
            <a:r>
              <a:rPr lang="en-US" sz="2800" i="1" dirty="0" smtClean="0"/>
              <a:t>A (availability) – </a:t>
            </a:r>
            <a:r>
              <a:rPr lang="ru-RU" sz="2800" i="1" dirty="0" smtClean="0"/>
              <a:t>доступность:</a:t>
            </a:r>
          </a:p>
          <a:p>
            <a:pPr marL="0" indent="0">
              <a:buNone/>
            </a:pPr>
            <a:r>
              <a:rPr lang="ru-RU" sz="2800" dirty="0" smtClean="0"/>
              <a:t>Б.Д. доступна в случае отказа части узлов.</a:t>
            </a:r>
          </a:p>
          <a:p>
            <a:pPr marL="0" indent="0">
              <a:buNone/>
            </a:pPr>
            <a:r>
              <a:rPr lang="en-US" sz="2800" dirty="0" smtClean="0"/>
              <a:t>P </a:t>
            </a:r>
            <a:r>
              <a:rPr lang="en-US" sz="2800" i="1" dirty="0" smtClean="0"/>
              <a:t>(partitioning)</a:t>
            </a:r>
            <a:r>
              <a:rPr lang="en-US" sz="2800" dirty="0" smtClean="0"/>
              <a:t> –</a:t>
            </a:r>
            <a:r>
              <a:rPr lang="en-US" sz="2800" i="1" dirty="0" smtClean="0"/>
              <a:t> </a:t>
            </a:r>
            <a:r>
              <a:rPr lang="ru-RU" sz="2800" i="1" dirty="0" smtClean="0"/>
              <a:t>устойчивость к разделению:</a:t>
            </a:r>
          </a:p>
          <a:p>
            <a:pPr marL="0" indent="0">
              <a:buNone/>
            </a:pPr>
            <a:r>
              <a:rPr lang="ru-RU" sz="2800" dirty="0" smtClean="0"/>
              <a:t>Данные Б.Д. могут быть разделены между узлами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en-US" dirty="0" smtClean="0"/>
              <a:t>Cassandra – AP</a:t>
            </a:r>
            <a:r>
              <a:rPr lang="ru-RU" dirty="0" smtClean="0"/>
              <a:t> доступность и устойчивость к разделению.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468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Настраиваемая согласованность</a:t>
            </a:r>
            <a:endParaRPr lang="ru-RU" sz="28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39552" y="1196752"/>
            <a:ext cx="8147248" cy="49580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i="1" dirty="0"/>
              <a:t>Коэффициент </a:t>
            </a:r>
            <a:r>
              <a:rPr lang="ru-RU" sz="2800" i="1" dirty="0" smtClean="0"/>
              <a:t>репликации</a:t>
            </a:r>
            <a:r>
              <a:rPr lang="ru-RU" sz="2800" dirty="0" smtClean="0"/>
              <a:t> - на какое кол-во узлов должны реплицироваться данные при изменении. </a:t>
            </a:r>
          </a:p>
          <a:p>
            <a:pPr marL="0" indent="0">
              <a:buNone/>
            </a:pPr>
            <a:endParaRPr lang="ru-RU" sz="2800" i="1" dirty="0" smtClean="0"/>
          </a:p>
          <a:p>
            <a:pPr marL="0" indent="0">
              <a:buNone/>
            </a:pPr>
            <a:r>
              <a:rPr lang="ru-RU" sz="2800" i="1" dirty="0" smtClean="0"/>
              <a:t>Уровень согласованности</a:t>
            </a:r>
            <a:r>
              <a:rPr lang="ru-RU" sz="2800" dirty="0" smtClean="0"/>
              <a:t> – от какого кол-ва узлов должно прийти подтверждение, чтобы операция модификации считалась успешной. 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049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Структура данных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Пространства ключей (</a:t>
            </a:r>
            <a:r>
              <a:rPr lang="en-US" dirty="0" smtClean="0"/>
              <a:t>KEYSPACES</a:t>
            </a:r>
            <a:r>
              <a:rPr lang="ru-RU" dirty="0" smtClean="0"/>
              <a:t>) - место хранения таблиц.</a:t>
            </a:r>
          </a:p>
          <a:p>
            <a:pPr marL="0" indent="0">
              <a:buNone/>
            </a:pPr>
            <a:endParaRPr lang="en-US" sz="15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5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CREATE </a:t>
            </a: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KEYSPACE  example WITH REPLICATION = { 'class' : '</a:t>
            </a:r>
            <a:r>
              <a:rPr lang="en-US" sz="1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SimpleStrategy</a:t>
            </a: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', '</a:t>
            </a:r>
            <a:r>
              <a:rPr lang="en-US" sz="1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replication_factor</a:t>
            </a: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' : 1 </a:t>
            </a:r>
            <a:r>
              <a:rPr lang="en-US" sz="15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endParaRPr lang="en-US" sz="15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ru-RU" dirty="0" smtClean="0"/>
              <a:t>Таблица</a:t>
            </a:r>
            <a:r>
              <a:rPr lang="en-US" dirty="0" smtClean="0"/>
              <a:t>/</a:t>
            </a:r>
            <a:r>
              <a:rPr lang="ru-RU" dirty="0" smtClean="0"/>
              <a:t>семейство столбцов</a:t>
            </a:r>
            <a:r>
              <a:rPr lang="en-US" dirty="0" smtClean="0"/>
              <a:t> </a:t>
            </a:r>
            <a:endParaRPr lang="ru-RU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CREATE TABLE </a:t>
            </a:r>
            <a:r>
              <a:rPr lang="en-US" sz="1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example.employees</a:t>
            </a: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</a:p>
          <a:p>
            <a:pPr marL="0" indent="0">
              <a:buNone/>
            </a:pP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  company text,</a:t>
            </a:r>
          </a:p>
          <a:p>
            <a:pPr marL="0" indent="0">
              <a:buNone/>
            </a:pP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  name text,</a:t>
            </a:r>
          </a:p>
          <a:p>
            <a:pPr marL="0" indent="0">
              <a:buNone/>
            </a:pP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  age </a:t>
            </a:r>
            <a:r>
              <a:rPr lang="en-US" sz="1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pPr marL="0" indent="0">
              <a:buNone/>
            </a:pP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  role text,</a:t>
            </a:r>
          </a:p>
          <a:p>
            <a:pPr marL="0" indent="0">
              <a:buNone/>
            </a:pP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  PRIMARY KEY (company</a:t>
            </a:r>
            <a:r>
              <a:rPr lang="en-US" sz="15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name</a:t>
            </a: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</a:p>
          <a:p>
            <a:pPr marL="0" indent="0">
              <a:buNone/>
            </a:pPr>
            <a:r>
              <a:rPr lang="ru-RU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823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Структура данных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Первичный ключ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PRIMARY KEY (company, name)</a:t>
            </a:r>
            <a:endParaRPr lang="en-US" sz="2400" dirty="0" smtClean="0"/>
          </a:p>
          <a:p>
            <a:pPr marL="0" indent="0">
              <a:buNone/>
            </a:pPr>
            <a:r>
              <a:rPr lang="ru-RU" dirty="0" smtClean="0"/>
              <a:t>включает в себя: </a:t>
            </a:r>
          </a:p>
          <a:p>
            <a:r>
              <a:rPr lang="ru-RU" i="1" dirty="0" smtClean="0"/>
              <a:t>ключ разделения</a:t>
            </a:r>
            <a:r>
              <a:rPr lang="en-US" i="1" dirty="0" smtClean="0"/>
              <a:t> - company</a:t>
            </a:r>
            <a:endParaRPr lang="ru-RU" i="1" dirty="0" smtClean="0"/>
          </a:p>
          <a:p>
            <a:r>
              <a:rPr lang="ru-RU" i="1" dirty="0" smtClean="0"/>
              <a:t>кластерный ключ</a:t>
            </a:r>
            <a:r>
              <a:rPr lang="en-US" i="1" dirty="0" smtClean="0"/>
              <a:t> – name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Ключ разделения  - определяет разделение строк между узлами.</a:t>
            </a:r>
            <a:endParaRPr lang="en-US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Кластерный ключ – определяет хранение значений в строке и доступ к ним.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784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use example;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INSERT INTO employees (company, name, age, role) VALUES ('COMP1', 'Ivanov', 38, 'dev');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INSERT INTO employees (company, name, age, role) VALUES ('COMP', '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Petrov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', 37, 'dev');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INSERT INTO employees (company, name, age, role) VALUES ('COMP2', '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Sidorov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', 29, '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adm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');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INSERT INTO employees (company, name, age, role) VALUES ('COMP2', 'Smirnov', 27, 'dev');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INSERT INTO employees (company, name, age, role) VALUES ('COMP2', '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Sokolov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', 35, 'chairman');</a:t>
            </a:r>
            <a:endParaRPr lang="ru-RU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591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Хранение данных</a:t>
            </a: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3827025"/>
              </p:ext>
            </p:extLst>
          </p:nvPr>
        </p:nvGraphicFramePr>
        <p:xfrm>
          <a:off x="755576" y="3933056"/>
          <a:ext cx="7256216" cy="229756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1805"/>
                <a:gridCol w="1195669"/>
                <a:gridCol w="1270398"/>
                <a:gridCol w="986427"/>
                <a:gridCol w="975218"/>
                <a:gridCol w="971481"/>
                <a:gridCol w="975218"/>
              </a:tblGrid>
              <a:tr h="382927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829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COMPANY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829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COMP1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Ivanov:age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Ivanov:role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Petrov:age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Petrov:role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8292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38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dev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37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dev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829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COMP2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Sidorov:age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Sidorov:role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Smirnov:age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Smirnov:role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Sokolov:age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Sokolov:role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8292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29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adm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27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dev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35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chairman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76872"/>
            <a:ext cx="3067050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83568" y="132558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use</a:t>
            </a:r>
            <a:r>
              <a:rPr lang="en-US" b="1" dirty="0"/>
              <a:t> example;</a:t>
            </a:r>
          </a:p>
          <a:p>
            <a:r>
              <a:rPr lang="en-US" dirty="0"/>
              <a:t>select * from</a:t>
            </a:r>
            <a:r>
              <a:rPr lang="en-US" b="1" dirty="0"/>
              <a:t> employees;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087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Запросы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select * from employees where company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=‘COMP1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' and 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name=‘Ivanov’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Запрос</a:t>
            </a:r>
            <a:r>
              <a:rPr lang="en-US" dirty="0"/>
              <a:t>,</a:t>
            </a:r>
            <a:r>
              <a:rPr lang="ru-RU" dirty="0" smtClean="0"/>
              <a:t> включающий столбцы помимо первичного ключа, либо не включающие распределительный ключ можно выполнять только с опцией </a:t>
            </a:r>
            <a:r>
              <a:rPr lang="en-US" dirty="0" smtClean="0"/>
              <a:t>allow filtering.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select * from employees where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age=29 </a:t>
            </a:r>
            <a:r>
              <a:rPr lang="en-US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allow filtering</a:t>
            </a:r>
            <a:endParaRPr lang="en-US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193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mtClean="0"/>
              <a:t>БД ключ-значение</a:t>
            </a:r>
            <a:r>
              <a:rPr lang="en-US" smtClean="0"/>
              <a:t> Redis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Основная операция чтение/запись по ключу (строке)</a:t>
            </a: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Типы данных:</a:t>
            </a:r>
          </a:p>
          <a:p>
            <a:r>
              <a:rPr lang="ru-RU" b="1" dirty="0"/>
              <a:t>Строки</a:t>
            </a:r>
            <a:r>
              <a:rPr lang="ru-RU" dirty="0"/>
              <a:t> (</a:t>
            </a:r>
            <a:r>
              <a:rPr lang="ru-RU" dirty="0" err="1"/>
              <a:t>strings</a:t>
            </a:r>
            <a:r>
              <a:rPr lang="ru-RU" dirty="0"/>
              <a:t>).  О</a:t>
            </a:r>
            <a:r>
              <a:rPr lang="ru-RU" dirty="0" smtClean="0"/>
              <a:t>граничены </a:t>
            </a:r>
            <a:r>
              <a:rPr lang="ru-RU" dirty="0"/>
              <a:t>размером 512 Мб.</a:t>
            </a:r>
          </a:p>
          <a:p>
            <a:r>
              <a:rPr lang="ru-RU" b="1" dirty="0"/>
              <a:t>Списки</a:t>
            </a:r>
            <a:r>
              <a:rPr lang="ru-RU" dirty="0"/>
              <a:t> (</a:t>
            </a:r>
            <a:r>
              <a:rPr lang="ru-RU" dirty="0" err="1"/>
              <a:t>lists</a:t>
            </a:r>
            <a:r>
              <a:rPr lang="ru-RU" dirty="0"/>
              <a:t>). </a:t>
            </a:r>
            <a:r>
              <a:rPr lang="ru-RU" dirty="0" smtClean="0"/>
              <a:t>Списки </a:t>
            </a:r>
            <a:r>
              <a:rPr lang="ru-RU" dirty="0"/>
              <a:t>строк, упорядоченные в порядке вставки, которая возможна как со стороны головы, так и со стороны хвоста списка. Максимальное количество элементов — 2</a:t>
            </a:r>
            <a:r>
              <a:rPr lang="ru-RU" baseline="30000" dirty="0"/>
              <a:t>32</a:t>
            </a:r>
            <a:r>
              <a:rPr lang="ru-RU" dirty="0"/>
              <a:t> — 1.</a:t>
            </a:r>
          </a:p>
          <a:p>
            <a:r>
              <a:rPr lang="ru-RU" b="1" dirty="0"/>
              <a:t>Хеш-таблицы</a:t>
            </a:r>
            <a:r>
              <a:rPr lang="ru-RU" dirty="0"/>
              <a:t> (</a:t>
            </a:r>
            <a:r>
              <a:rPr lang="ru-RU" dirty="0" err="1"/>
              <a:t>hashes</a:t>
            </a:r>
            <a:r>
              <a:rPr lang="ru-RU" dirty="0"/>
              <a:t>). Классические хеш-таблицы или ассоциативные массивы. Максимальное количество пар «ключ-значение» — 2</a:t>
            </a:r>
            <a:r>
              <a:rPr lang="ru-RU" baseline="30000" dirty="0"/>
              <a:t>32</a:t>
            </a:r>
            <a:r>
              <a:rPr lang="ru-RU" dirty="0"/>
              <a:t> — 1.</a:t>
            </a:r>
          </a:p>
          <a:p>
            <a:r>
              <a:rPr lang="ru-RU" b="1" dirty="0" smtClean="0"/>
              <a:t>Множества</a:t>
            </a:r>
            <a:r>
              <a:rPr lang="ru-RU" dirty="0"/>
              <a:t> (</a:t>
            </a:r>
            <a:r>
              <a:rPr lang="ru-RU" dirty="0" err="1"/>
              <a:t>sets</a:t>
            </a:r>
            <a:r>
              <a:rPr lang="ru-RU" dirty="0"/>
              <a:t>). Множества </a:t>
            </a:r>
            <a:r>
              <a:rPr lang="ru-RU" dirty="0" smtClean="0"/>
              <a:t>строк. Не </a:t>
            </a:r>
            <a:r>
              <a:rPr lang="ru-RU" dirty="0"/>
              <a:t>упорядочены, поддерживают операции вставки, проверки вхождения элемента, пересечения и разницы множеств. Максимальное количество элементов — 2</a:t>
            </a:r>
            <a:r>
              <a:rPr lang="ru-RU" baseline="30000" dirty="0"/>
              <a:t>32</a:t>
            </a:r>
            <a:r>
              <a:rPr lang="ru-RU" dirty="0"/>
              <a:t> — 1.</a:t>
            </a:r>
          </a:p>
          <a:p>
            <a:r>
              <a:rPr lang="ru-RU" b="1" dirty="0" smtClean="0"/>
              <a:t>Упорядоченные </a:t>
            </a:r>
            <a:r>
              <a:rPr lang="ru-RU" b="1" dirty="0"/>
              <a:t>множества</a:t>
            </a:r>
            <a:r>
              <a:rPr lang="ru-RU" dirty="0"/>
              <a:t> (</a:t>
            </a:r>
            <a:r>
              <a:rPr lang="ru-RU" dirty="0" err="1"/>
              <a:t>sorted</a:t>
            </a:r>
            <a:r>
              <a:rPr lang="ru-RU" dirty="0"/>
              <a:t> </a:t>
            </a:r>
            <a:r>
              <a:rPr lang="ru-RU" dirty="0" err="1"/>
              <a:t>sets</a:t>
            </a:r>
            <a:r>
              <a:rPr lang="ru-RU" dirty="0"/>
              <a:t>). Упорядоченное множество отличается от обычного тем, что его элементы упорядочены по особому параметру «</a:t>
            </a:r>
            <a:r>
              <a:rPr lang="ru-RU" dirty="0" err="1"/>
              <a:t>score</a:t>
            </a:r>
            <a:r>
              <a:rPr lang="ru-RU" dirty="0"/>
              <a:t>».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714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i="1" dirty="0">
                <a:cs typeface="Courier New" panose="02070309020205020404" pitchFamily="49" charset="0"/>
              </a:rPr>
              <a:t>Для столбцов не входящих в первичный ключ могут создаваться индексы:</a:t>
            </a:r>
          </a:p>
          <a:p>
            <a:pPr marL="0" indent="0">
              <a:buNone/>
            </a:pPr>
            <a:endParaRPr lang="en-US" sz="1800" dirty="0" smtClean="0"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create index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emp_age_idx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on employees(age);</a:t>
            </a:r>
            <a:endParaRPr lang="ru-RU" sz="1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800" dirty="0" smtClean="0"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ru-RU" sz="1800" dirty="0" smtClean="0">
                <a:cs typeface="Courier New" panose="02070309020205020404" pitchFamily="49" charset="0"/>
              </a:rPr>
              <a:t>Из-за распределения индекса между узлами не рекомендуется создавать индекс для столбцов, содержащих много различных значений.</a:t>
            </a:r>
            <a:endParaRPr lang="ru-RU" sz="1800" dirty="0"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800" dirty="0" smtClean="0"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ru-RU" sz="1800" i="1" dirty="0" smtClean="0">
                <a:cs typeface="Courier New" panose="02070309020205020404" pitchFamily="49" charset="0"/>
              </a:rPr>
              <a:t>Для значения столбца может задаваться «время жизни»:</a:t>
            </a:r>
          </a:p>
          <a:p>
            <a:pPr marL="0" indent="0">
              <a:buNone/>
            </a:pPr>
            <a:endParaRPr lang="ru-RU" sz="1800" dirty="0"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update employees </a:t>
            </a:r>
            <a:r>
              <a:rPr lang="en-US" sz="18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using </a:t>
            </a:r>
            <a:r>
              <a:rPr lang="en-US" sz="1800" u="sng" dirty="0" err="1">
                <a:latin typeface="Courier New" panose="02070309020205020404" pitchFamily="49" charset="0"/>
                <a:cs typeface="Courier New" panose="02070309020205020404" pitchFamily="49" charset="0"/>
              </a:rPr>
              <a:t>ttl</a:t>
            </a:r>
            <a:r>
              <a:rPr lang="en-US" sz="18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3600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set age =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50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where company='COMP1' and name='Ivanov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';</a:t>
            </a:r>
          </a:p>
          <a:p>
            <a:pPr marL="0" indent="0">
              <a:buNone/>
            </a:pPr>
            <a:endParaRPr lang="ru-RU" sz="1800" dirty="0" smtClean="0"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800" dirty="0" smtClean="0"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118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Запросы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+mj-lt"/>
                <a:cs typeface="Courier New" panose="02070309020205020404" pitchFamily="49" charset="0"/>
              </a:rPr>
              <a:t>Не предусмотрены операции соединения.</a:t>
            </a:r>
          </a:p>
          <a:p>
            <a:endParaRPr lang="ru-RU" sz="2400" dirty="0">
              <a:latin typeface="+mj-lt"/>
              <a:cs typeface="Courier New" panose="02070309020205020404" pitchFamily="49" charset="0"/>
            </a:endParaRPr>
          </a:p>
          <a:p>
            <a:r>
              <a:rPr lang="ru-RU" sz="2400" dirty="0" smtClean="0">
                <a:latin typeface="+mj-lt"/>
                <a:cs typeface="Courier New" panose="02070309020205020404" pitchFamily="49" charset="0"/>
              </a:rPr>
              <a:t>Проектирование таблиц не от сущностей, а от запросов.</a:t>
            </a:r>
          </a:p>
          <a:p>
            <a:endParaRPr lang="ru-RU" sz="2400" u="sng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400" dirty="0">
                <a:latin typeface="+mj-lt"/>
                <a:cs typeface="Courier New" panose="02070309020205020404" pitchFamily="49" charset="0"/>
              </a:rPr>
              <a:t>Материализованные представления</a:t>
            </a:r>
          </a:p>
          <a:p>
            <a:endParaRPr lang="en-US" sz="2400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400" dirty="0" smtClean="0"/>
              <a:t>Использование других инструментов для соединения данных после их получения из </a:t>
            </a:r>
            <a:r>
              <a:rPr lang="en-US" sz="2400" dirty="0" smtClean="0"/>
              <a:t>CASSANDRA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4344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mtClean="0"/>
              <a:t>Графовые СУБД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92500"/>
          </a:bodyPr>
          <a:lstStyle/>
          <a:p>
            <a:pPr lvl="0">
              <a:buNone/>
            </a:pPr>
            <a:r>
              <a:rPr lang="ru-RU" b="1" smtClean="0"/>
              <a:t>Предметная область</a:t>
            </a:r>
          </a:p>
          <a:p>
            <a:pPr lvl="0"/>
            <a:r>
              <a:rPr lang="ru-RU" smtClean="0"/>
              <a:t>Социальные графы. Вершины — люди, а ребра отражают знакомство людей друг с другом.</a:t>
            </a:r>
          </a:p>
          <a:p>
            <a:pPr lvl="0"/>
            <a:r>
              <a:rPr lang="ru-RU" smtClean="0"/>
              <a:t>Веб-графы. Вершины — веб-страницы, а ребра отражают HTML-ссылки на другие страницы.</a:t>
            </a:r>
          </a:p>
          <a:p>
            <a:pPr lvl="0"/>
            <a:r>
              <a:rPr lang="ru-RU" smtClean="0"/>
              <a:t>Дороги или железнодорожные сети. Вершины — перекрестки (узловые станции), а ребра соответствуют пролегающим между ними дорогам или железнодорожным линиям.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29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smtClean="0"/>
              <a:t>Представление графов в реляционных БД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create table vertex</a:t>
            </a:r>
            <a:r>
              <a:rPr lang="ru-RU" sz="210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100" smtClean="0">
                <a:latin typeface="Courier New" pitchFamily="49" charset="0"/>
                <a:cs typeface="Courier New" pitchFamily="49" charset="0"/>
              </a:rPr>
              <a:t>name varchar2(15) primary key</a:t>
            </a:r>
            <a:endParaRPr lang="ru-RU" sz="210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)</a:t>
            </a:r>
            <a:endParaRPr lang="ru-RU" sz="210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 </a:t>
            </a:r>
            <a:endParaRPr lang="ru-RU" sz="210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create table edge(</a:t>
            </a:r>
            <a:endParaRPr lang="ru-RU" sz="210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sz="210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100" smtClean="0">
                <a:latin typeface="Courier New" pitchFamily="49" charset="0"/>
                <a:cs typeface="Courier New" pitchFamily="49" charset="0"/>
              </a:rPr>
              <a:t> vertex_in varchar2(15) references vertex(name) not null,</a:t>
            </a:r>
            <a:endParaRPr lang="ru-RU" sz="210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  vertex_out varchar2(15) references vertex(name) not null,</a:t>
            </a:r>
            <a:endParaRPr lang="ru-RU" sz="210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  weight number,  primary key (vertex_in, vertex_out)</a:t>
            </a:r>
            <a:endParaRPr lang="ru-RU" sz="210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)</a:t>
            </a:r>
            <a:endParaRPr lang="ru-RU" sz="210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1429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sz="2800" smtClean="0"/>
              <a:t>Представление графов в реляционных БД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begin</a:t>
            </a:r>
          </a:p>
          <a:p>
            <a:pPr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  insert into vertex(name) values ('A');</a:t>
            </a:r>
          </a:p>
          <a:p>
            <a:pPr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  insert into vertex(name) values ('B');</a:t>
            </a:r>
          </a:p>
          <a:p>
            <a:pPr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  insert into vertex(name) values ('C');</a:t>
            </a:r>
          </a:p>
          <a:p>
            <a:pPr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  insert into vertex(name) values ('D');</a:t>
            </a:r>
          </a:p>
          <a:p>
            <a:pPr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  insert into vertex(name) values ('E');</a:t>
            </a:r>
          </a:p>
          <a:p>
            <a:pPr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  insert into vertex(name) values ('F');</a:t>
            </a:r>
          </a:p>
          <a:p>
            <a:pPr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end;</a:t>
            </a:r>
          </a:p>
          <a:p>
            <a:pPr>
              <a:buNone/>
            </a:pPr>
            <a:endParaRPr lang="en-US" sz="210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begin</a:t>
            </a:r>
          </a:p>
          <a:p>
            <a:pPr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  insert into edge values ('A','B',1);</a:t>
            </a:r>
          </a:p>
          <a:p>
            <a:pPr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  insert into edge values ('B','C',1);</a:t>
            </a:r>
          </a:p>
          <a:p>
            <a:pPr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  insert into edge values ('B','D',2);</a:t>
            </a:r>
          </a:p>
          <a:p>
            <a:pPr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  insert into edge values ('C','E',4);</a:t>
            </a:r>
          </a:p>
          <a:p>
            <a:pPr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  insert into edge values ('D','E',2);</a:t>
            </a:r>
          </a:p>
          <a:p>
            <a:pPr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  insert into edge values ('C','D',10);</a:t>
            </a:r>
          </a:p>
          <a:p>
            <a:pPr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  insert into edge values ('E','F',1);</a:t>
            </a:r>
          </a:p>
          <a:p>
            <a:pPr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  insert into edge values ('E','B',1);</a:t>
            </a:r>
          </a:p>
          <a:p>
            <a:pPr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end;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1429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sz="2800" smtClean="0"/>
              <a:t>Представление графов в реляционных БД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726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with a(vi,vo,w,route,total_w) as (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  select e.vertex_in as vi, e.vertex_out as vo, e.weight as w, e.vertex_in||':'||e.vertex_out route,e.weight total_w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  from edge e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  where e.vertex_in = 'A'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  union all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  select e.vertex_in as vi, e.vertex_out as vo, e.weight as w,a.route||':'||e.vertex_out  route,a.total_w+e.weight total_w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  from edge e 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  join a on e.vertex_in = a.vo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  and not a.route like  '%:'||e.vertex_out||':%' 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select a.route,a.total_w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from a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where a.vo = 'F';</a:t>
            </a:r>
            <a:endParaRPr lang="ru-RU" sz="1800" dirty="0" smtClean="0"/>
          </a:p>
        </p:txBody>
      </p:sp>
    </p:spTree>
    <p:extLst>
      <p:ext uri="{BB962C8B-B14F-4D97-AF65-F5344CB8AC3E}">
        <p14:creationId xmlns:p14="http://schemas.microsoft.com/office/powerpoint/2010/main" val="21429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sz="2800" smtClean="0"/>
              <a:t>Представление графов в реляционных БД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08720"/>
            <a:ext cx="8435280" cy="54726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smtClean="0"/>
              <a:t>Результаты</a:t>
            </a:r>
          </a:p>
          <a:p>
            <a:pPr>
              <a:buNone/>
            </a:pPr>
            <a:r>
              <a:rPr lang="en-US" sz="1800" smtClean="0"/>
              <a:t>A:B:D:E:F	</a:t>
            </a:r>
            <a:r>
              <a:rPr lang="ru-RU" sz="1800" smtClean="0"/>
              <a:t>	</a:t>
            </a:r>
            <a:r>
              <a:rPr lang="en-US" sz="1800" smtClean="0"/>
              <a:t>6</a:t>
            </a:r>
            <a:endParaRPr lang="ru-RU" sz="1800" smtClean="0"/>
          </a:p>
          <a:p>
            <a:pPr>
              <a:buNone/>
            </a:pPr>
            <a:r>
              <a:rPr lang="en-US" sz="1800" smtClean="0"/>
              <a:t>A:B:C:E:F	</a:t>
            </a:r>
            <a:r>
              <a:rPr lang="ru-RU" sz="1800" smtClean="0"/>
              <a:t>	</a:t>
            </a:r>
            <a:r>
              <a:rPr lang="en-US" sz="1800" smtClean="0"/>
              <a:t>7</a:t>
            </a:r>
            <a:endParaRPr lang="ru-RU" sz="1800" smtClean="0"/>
          </a:p>
          <a:p>
            <a:pPr>
              <a:buNone/>
            </a:pPr>
            <a:r>
              <a:rPr lang="en-US" sz="1800" smtClean="0"/>
              <a:t>A</a:t>
            </a:r>
            <a:r>
              <a:rPr lang="ru-RU" sz="1800" smtClean="0"/>
              <a:t>:</a:t>
            </a:r>
            <a:r>
              <a:rPr lang="en-US" sz="1800" smtClean="0"/>
              <a:t>B</a:t>
            </a:r>
            <a:r>
              <a:rPr lang="ru-RU" sz="1800" smtClean="0"/>
              <a:t>:</a:t>
            </a:r>
            <a:r>
              <a:rPr lang="en-US" sz="1800" smtClean="0"/>
              <a:t>C</a:t>
            </a:r>
            <a:r>
              <a:rPr lang="ru-RU" sz="1800" smtClean="0"/>
              <a:t>:</a:t>
            </a:r>
            <a:r>
              <a:rPr lang="en-US" sz="1800" smtClean="0"/>
              <a:t>D</a:t>
            </a:r>
            <a:r>
              <a:rPr lang="ru-RU" sz="1800" smtClean="0"/>
              <a:t>:</a:t>
            </a:r>
            <a:r>
              <a:rPr lang="en-US" sz="1800" smtClean="0"/>
              <a:t>E</a:t>
            </a:r>
            <a:r>
              <a:rPr lang="ru-RU" sz="1800" smtClean="0"/>
              <a:t>:</a:t>
            </a:r>
            <a:r>
              <a:rPr lang="en-US" sz="1800" smtClean="0"/>
              <a:t>F</a:t>
            </a:r>
            <a:r>
              <a:rPr lang="ru-RU" sz="1800" smtClean="0"/>
              <a:t> 	15</a:t>
            </a:r>
          </a:p>
        </p:txBody>
      </p:sp>
    </p:spTree>
    <p:extLst>
      <p:ext uri="{BB962C8B-B14F-4D97-AF65-F5344CB8AC3E}">
        <p14:creationId xmlns:p14="http://schemas.microsoft.com/office/powerpoint/2010/main" val="21429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sz="2800" smtClean="0"/>
              <a:t>Представление графов в реляционных БД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08720"/>
            <a:ext cx="8435280" cy="54726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smtClean="0"/>
              <a:t>Поиск маршрута с минимальным весом: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with a(vi,vo,w,route,total_w) as (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  select e.vertex_in as vi, e.vertex_out as vo, e.weight as w, e.vertex_in||':'||e.vertex_out route,e.weight total_w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  from edge e</a:t>
            </a:r>
            <a:r>
              <a:rPr lang="ru-RU" sz="180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where e.vertex_in = 'A'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  union all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  select e.vertex_in as vi, e.vertex_out as vo, e.weight as w,a.route||':'||e.vertex_out  route,a.total_w+e.weight total_w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  from edge e join a on e.vertex_in = a.vo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select distinct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     first_value(a.route) over (order  by total_w) route,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     min(a.total_w) over () total_w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from a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where a.vo = 'F';</a:t>
            </a:r>
            <a:endParaRPr lang="ru-RU" sz="180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29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sz="2800" b="1" smtClean="0"/>
              <a:t>Представление графов в реляционных БД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08720"/>
            <a:ext cx="8435280" cy="54726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smtClean="0"/>
              <a:t>Выполнение запроса на графе из 6 вершин требует 12 обращений к страницам данных (таблиц и  индексов). </a:t>
            </a:r>
          </a:p>
          <a:p>
            <a:pPr>
              <a:buNone/>
            </a:pPr>
            <a:endParaRPr lang="ru-RU" sz="2400" smtClean="0"/>
          </a:p>
          <a:p>
            <a:pPr>
              <a:buNone/>
            </a:pPr>
            <a:r>
              <a:rPr lang="ru-RU" sz="2400" smtClean="0"/>
              <a:t>Для графа, состоящего из 20 вершин и 19 ребер, выполнение такого запроса вызовет 201 обращение к страницам таблиц и индексов.</a:t>
            </a:r>
            <a:endParaRPr lang="ru-RU" sz="240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29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sz="2800" b="1" smtClean="0"/>
              <a:t>Представление графов в реляционных БД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08720"/>
            <a:ext cx="8435280" cy="5472608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ru-RU" sz="2400" b="1" smtClean="0"/>
              <a:t>Связь преподавателя и студента</a:t>
            </a:r>
          </a:p>
          <a:p>
            <a:pPr lvl="0">
              <a:buNone/>
            </a:pPr>
            <a:endParaRPr lang="ru-RU" sz="2400" smtClean="0"/>
          </a:p>
          <a:p>
            <a:pPr lvl="0">
              <a:buNone/>
            </a:pPr>
            <a:r>
              <a:rPr lang="ru-RU" sz="2400" smtClean="0"/>
              <a:t>Отдельные таблицы:</a:t>
            </a:r>
          </a:p>
          <a:p>
            <a:pPr lvl="0"/>
            <a:r>
              <a:rPr lang="ru-RU" sz="2400" smtClean="0"/>
              <a:t>вести занятия в группе, где учится студент;</a:t>
            </a:r>
          </a:p>
          <a:p>
            <a:pPr lvl="0"/>
            <a:r>
              <a:rPr lang="ru-RU" sz="2400" smtClean="0"/>
              <a:t>быть тьютором группы,  где учится студент;</a:t>
            </a:r>
          </a:p>
          <a:p>
            <a:pPr lvl="0"/>
            <a:r>
              <a:rPr lang="ru-RU" sz="2400" smtClean="0"/>
              <a:t>выставить оценку студенту;</a:t>
            </a:r>
          </a:p>
          <a:p>
            <a:pPr lvl="0"/>
            <a:r>
              <a:rPr lang="ru-RU" sz="2400" smtClean="0"/>
              <a:t>быть руководителем проекта (курсового, исследовательского и.т.д.), в котором участвует студент;</a:t>
            </a:r>
          </a:p>
          <a:p>
            <a:pPr lvl="0"/>
            <a:r>
              <a:rPr lang="ru-RU" sz="2400" smtClean="0"/>
              <a:t>быть соавтором публикации, с участием студента.</a:t>
            </a:r>
          </a:p>
          <a:p>
            <a:pPr lvl="0"/>
            <a:endParaRPr lang="ru-RU" sz="2400" smtClean="0"/>
          </a:p>
          <a:p>
            <a:pPr lvl="0">
              <a:buNone/>
            </a:pPr>
            <a:r>
              <a:rPr lang="ru-RU" sz="2400" b="1" smtClean="0"/>
              <a:t>Запрос : Что связывает конкертного преподавателя и студента</a:t>
            </a:r>
            <a:r>
              <a:rPr lang="en-US" sz="2400" b="1" smtClean="0"/>
              <a:t>?</a:t>
            </a:r>
            <a:endParaRPr lang="ru-RU" sz="2400" b="1"/>
          </a:p>
        </p:txBody>
      </p:sp>
    </p:spTree>
    <p:extLst>
      <p:ext uri="{BB962C8B-B14F-4D97-AF65-F5344CB8AC3E}">
        <p14:creationId xmlns:p14="http://schemas.microsoft.com/office/powerpoint/2010/main" val="21429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mtClean="0"/>
              <a:t>БД ключ-значение</a:t>
            </a:r>
            <a:r>
              <a:rPr lang="en-US" smtClean="0"/>
              <a:t> Redis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set/get</a:t>
            </a:r>
          </a:p>
          <a:p>
            <a:pPr marL="0" indent="0">
              <a:buNone/>
            </a:pPr>
            <a:r>
              <a:rPr lang="en-US" dirty="0" err="1" smtClean="0"/>
              <a:t>setex</a:t>
            </a:r>
            <a:r>
              <a:rPr lang="en-US" dirty="0" smtClean="0"/>
              <a:t> – </a:t>
            </a:r>
            <a:r>
              <a:rPr lang="ru-RU" dirty="0" smtClean="0"/>
              <a:t>записать значение по ключу, задав</a:t>
            </a:r>
          </a:p>
          <a:p>
            <a:pPr marL="0" indent="0">
              <a:buNone/>
            </a:pPr>
            <a:r>
              <a:rPr lang="ru-RU" dirty="0" smtClean="0"/>
              <a:t>время жизни ключа</a:t>
            </a:r>
            <a:r>
              <a:rPr lang="en-US" dirty="0" smtClean="0"/>
              <a:t>, </a:t>
            </a:r>
            <a:r>
              <a:rPr lang="ru-RU" dirty="0" smtClean="0"/>
              <a:t>также </a:t>
            </a:r>
            <a:r>
              <a:rPr lang="en-US" b="1" dirty="0" err="1" smtClean="0"/>
              <a:t>ttl</a:t>
            </a:r>
            <a:r>
              <a:rPr lang="en-US" b="1" dirty="0" smtClean="0"/>
              <a:t> / expire</a:t>
            </a:r>
            <a:endParaRPr lang="ru-RU" b="1" dirty="0"/>
          </a:p>
          <a:p>
            <a:pPr marL="0" indent="0">
              <a:buNone/>
            </a:pPr>
            <a:r>
              <a:rPr lang="en-US" dirty="0" err="1" smtClean="0"/>
              <a:t>incr</a:t>
            </a:r>
            <a:r>
              <a:rPr lang="en-US" dirty="0" smtClean="0"/>
              <a:t>/</a:t>
            </a:r>
            <a:r>
              <a:rPr lang="en-US" dirty="0" err="1" smtClean="0"/>
              <a:t>decr</a:t>
            </a:r>
            <a:r>
              <a:rPr lang="en-US" dirty="0" smtClean="0"/>
              <a:t> </a:t>
            </a:r>
            <a:r>
              <a:rPr lang="ru-RU" dirty="0" smtClean="0"/>
              <a:t>увеличить/уменьшить значение по ключу</a:t>
            </a:r>
          </a:p>
          <a:p>
            <a:pPr marL="0" indent="0">
              <a:buNone/>
            </a:pPr>
            <a:r>
              <a:rPr lang="en-US" dirty="0" err="1" smtClean="0"/>
              <a:t>rpush</a:t>
            </a:r>
            <a:r>
              <a:rPr lang="ru-RU" dirty="0" smtClean="0"/>
              <a:t> ключ, значение - добавить элемент в список по ключу</a:t>
            </a:r>
          </a:p>
          <a:p>
            <a:pPr marL="0" indent="0">
              <a:buNone/>
            </a:pPr>
            <a:r>
              <a:rPr lang="en-US" dirty="0" err="1"/>
              <a:t>lrange</a:t>
            </a:r>
            <a:r>
              <a:rPr lang="en-US" dirty="0"/>
              <a:t> test:1:messages 0 2</a:t>
            </a:r>
            <a:endParaRPr lang="ru-RU" dirty="0" smtClean="0"/>
          </a:p>
          <a:p>
            <a:pPr marL="0" indent="0">
              <a:buNone/>
            </a:pPr>
            <a:r>
              <a:rPr lang="en-US" dirty="0" err="1"/>
              <a:t>hset</a:t>
            </a:r>
            <a:r>
              <a:rPr lang="en-US" dirty="0"/>
              <a:t> </a:t>
            </a:r>
            <a:r>
              <a:rPr lang="ru-RU" dirty="0" smtClean="0"/>
              <a:t>ключ</a:t>
            </a:r>
            <a:r>
              <a:rPr lang="en-US" dirty="0" smtClean="0"/>
              <a:t> </a:t>
            </a:r>
            <a:r>
              <a:rPr lang="ru-RU" dirty="0" err="1" smtClean="0"/>
              <a:t>ключ_словаря</a:t>
            </a:r>
            <a:r>
              <a:rPr lang="en-US" dirty="0" smtClean="0"/>
              <a:t> </a:t>
            </a:r>
            <a:r>
              <a:rPr lang="ru-RU" dirty="0" smtClean="0"/>
              <a:t>значение словаря</a:t>
            </a:r>
          </a:p>
          <a:p>
            <a:pPr marL="0" indent="0">
              <a:buNone/>
            </a:pPr>
            <a:r>
              <a:rPr lang="en-US" dirty="0" err="1"/>
              <a:t>hkeys</a:t>
            </a:r>
            <a:r>
              <a:rPr lang="en-US" dirty="0"/>
              <a:t> </a:t>
            </a:r>
            <a:r>
              <a:rPr lang="en-US" dirty="0" smtClean="0"/>
              <a:t>users:1</a:t>
            </a:r>
            <a:endParaRPr lang="ru-RU" dirty="0" smtClean="0"/>
          </a:p>
          <a:p>
            <a:pPr marL="0" indent="0">
              <a:buNone/>
            </a:pPr>
            <a:r>
              <a:rPr lang="en-US" dirty="0" err="1"/>
              <a:t>hvals</a:t>
            </a:r>
            <a:r>
              <a:rPr lang="en-US" dirty="0"/>
              <a:t> users:1 </a:t>
            </a:r>
            <a:endParaRPr lang="ru-RU" dirty="0" smtClean="0"/>
          </a:p>
          <a:p>
            <a:pPr marL="0" indent="0">
              <a:buNone/>
            </a:pPr>
            <a:r>
              <a:rPr lang="en-US" dirty="0" err="1"/>
              <a:t>hgetall</a:t>
            </a:r>
            <a:r>
              <a:rPr lang="en-US" dirty="0"/>
              <a:t> users:1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0428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mtClean="0"/>
              <a:t>Графовые модели данных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endParaRPr lang="ru-RU" smtClean="0"/>
          </a:p>
          <a:p>
            <a:pPr lvl="0"/>
            <a:r>
              <a:rPr lang="ru-RU" smtClean="0"/>
              <a:t>Модель с метками и свойствами </a:t>
            </a:r>
          </a:p>
          <a:p>
            <a:pPr lvl="0"/>
            <a:endParaRPr lang="ru-RU" smtClean="0"/>
          </a:p>
          <a:p>
            <a:pPr lvl="0"/>
            <a:r>
              <a:rPr lang="ru-RU" smtClean="0"/>
              <a:t>Тройные кортежи</a:t>
            </a:r>
          </a:p>
          <a:p>
            <a:pPr lvl="0"/>
            <a:endParaRPr lang="ru-RU" smtClean="0"/>
          </a:p>
          <a:p>
            <a:pPr lvl="0"/>
            <a:r>
              <a:rPr lang="ru-RU" smtClean="0"/>
              <a:t>Гиперграфы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714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400" b="1" smtClean="0"/>
              <a:t>Графовая модель с метками и свойствами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mtClean="0"/>
              <a:t>Каждая вершина состоит из:</a:t>
            </a:r>
          </a:p>
          <a:p>
            <a:pPr lvl="0"/>
            <a:r>
              <a:rPr lang="ru-RU" smtClean="0"/>
              <a:t>уникального идентификатора;</a:t>
            </a:r>
          </a:p>
          <a:p>
            <a:pPr lvl="0"/>
            <a:r>
              <a:rPr lang="ru-RU" smtClean="0"/>
              <a:t>множества исходящих ребер;</a:t>
            </a:r>
          </a:p>
          <a:p>
            <a:pPr lvl="0"/>
            <a:r>
              <a:rPr lang="ru-RU" smtClean="0"/>
              <a:t>множества входящих ребер;</a:t>
            </a:r>
          </a:p>
          <a:p>
            <a:pPr lvl="0"/>
            <a:r>
              <a:rPr lang="ru-RU" smtClean="0"/>
              <a:t>коллекции свойств (пар «ключ — значение»).</a:t>
            </a:r>
          </a:p>
          <a:p>
            <a:pPr>
              <a:buNone/>
            </a:pPr>
            <a:r>
              <a:rPr lang="ru-RU" smtClean="0"/>
              <a:t>Каждое ребро состоит из:</a:t>
            </a:r>
          </a:p>
          <a:p>
            <a:pPr lvl="0"/>
            <a:r>
              <a:rPr lang="ru-RU" smtClean="0"/>
              <a:t>уникального идентификатора;</a:t>
            </a:r>
          </a:p>
          <a:p>
            <a:pPr lvl="0"/>
            <a:r>
              <a:rPr lang="ru-RU" smtClean="0"/>
              <a:t>вершины, с которой оно начинается </a:t>
            </a:r>
            <a:r>
              <a:rPr lang="ru-RU" i="1" smtClean="0"/>
              <a:t>(начальная вершина)</a:t>
            </a:r>
            <a:r>
              <a:rPr lang="ru-RU" smtClean="0"/>
              <a:t>;</a:t>
            </a:r>
          </a:p>
          <a:p>
            <a:pPr lvl="0"/>
            <a:r>
              <a:rPr lang="ru-RU" smtClean="0"/>
              <a:t>вершины, которой оно заканчивается </a:t>
            </a:r>
            <a:r>
              <a:rPr lang="ru-RU" i="1" smtClean="0"/>
              <a:t>(конечная вершина)</a:t>
            </a:r>
            <a:r>
              <a:rPr lang="ru-RU" smtClean="0"/>
              <a:t>;</a:t>
            </a:r>
          </a:p>
          <a:p>
            <a:pPr lvl="0"/>
            <a:r>
              <a:rPr lang="ru-RU" smtClean="0"/>
              <a:t>коллекции свойств (пар «ключ — значение»).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0428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mtClean="0"/>
              <a:t>СУБД </a:t>
            </a:r>
            <a:r>
              <a:rPr lang="en-US" smtClean="0"/>
              <a:t>Neo</a:t>
            </a:r>
            <a:r>
              <a:rPr lang="ru-RU" smtClean="0"/>
              <a:t>4</a:t>
            </a:r>
            <a:r>
              <a:rPr lang="en-US" smtClean="0"/>
              <a:t>j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3300" smtClean="0"/>
              <a:t>Декларативный язык </a:t>
            </a:r>
            <a:r>
              <a:rPr lang="en-US" sz="3300" smtClean="0"/>
              <a:t>Cypher </a:t>
            </a:r>
            <a:endParaRPr lang="ru-RU" sz="3300" smtClean="0"/>
          </a:p>
          <a:p>
            <a:pPr marL="0" indent="0">
              <a:buNone/>
            </a:pPr>
            <a:r>
              <a:rPr lang="ru-RU" sz="3100" smtClean="0">
                <a:cs typeface="Courier New" panose="02070309020205020404" pitchFamily="49" charset="0"/>
              </a:rPr>
              <a:t>Создание элементов графа CREATE</a:t>
            </a:r>
          </a:p>
          <a:p>
            <a:pPr marL="0" indent="0">
              <a:buNone/>
            </a:pPr>
            <a:endParaRPr lang="ru-RU" sz="3100" smtClean="0"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ru-RU" sz="3100" smtClean="0">
                <a:cs typeface="Courier New" panose="02070309020205020404" pitchFamily="49" charset="0"/>
              </a:rPr>
              <a:t>Студент Иванов Иван Иванович учится на бюджетной основе в Группе ПМ-81 (очной)</a:t>
            </a:r>
          </a:p>
          <a:p>
            <a:pPr marL="0" indent="0">
              <a:buNone/>
            </a:pPr>
            <a:endParaRPr lang="ru-RU" sz="340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ru-RU" sz="2600" smtClean="0">
                <a:latin typeface="Courier New" panose="02070309020205020404" pitchFamily="49" charset="0"/>
                <a:cs typeface="Courier New" panose="02070309020205020404" pitchFamily="49" charset="0"/>
              </a:rPr>
              <a:t>create (x:Student{fio:”Иванов Иван Иванович”})</a:t>
            </a:r>
          </a:p>
          <a:p>
            <a:pPr marL="0" indent="0">
              <a:buNone/>
            </a:pPr>
            <a:r>
              <a:rPr lang="ru-RU" sz="2600" smtClean="0">
                <a:latin typeface="Courier New" panose="02070309020205020404" pitchFamily="49" charset="0"/>
                <a:cs typeface="Courier New" panose="02070309020205020404" pitchFamily="49" charset="0"/>
              </a:rPr>
              <a:t>-[:STUDY_IN {basis:”Бюджет”}]-&gt;</a:t>
            </a:r>
          </a:p>
          <a:p>
            <a:pPr marL="0" indent="0">
              <a:buNone/>
            </a:pPr>
            <a:r>
              <a:rPr lang="ru-RU" sz="2600" smtClean="0">
                <a:latin typeface="Courier New" panose="02070309020205020404" pitchFamily="49" charset="0"/>
                <a:cs typeface="Courier New" panose="02070309020205020404" pitchFamily="49" charset="0"/>
              </a:rPr>
              <a:t> (y:Group{name:”ПМ-81”,form:”Очная”})</a:t>
            </a:r>
          </a:p>
          <a:p>
            <a:pPr marL="0" indent="0">
              <a:buNone/>
            </a:pPr>
            <a:endParaRPr lang="ru-RU" sz="340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ru-RU" sz="3100" smtClean="0">
                <a:cs typeface="Courier New" panose="02070309020205020404" pitchFamily="49" charset="0"/>
              </a:rPr>
              <a:t>Переменными x и y обозначаются ссылки на вершины, для использования при добавлении новых ребер в рамках того же оператора create.</a:t>
            </a:r>
            <a:endParaRPr lang="ru-RU" sz="3100" dirty="0"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889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smtClean="0"/>
              <a:t>СУБД </a:t>
            </a:r>
            <a:r>
              <a:rPr lang="en-US" sz="2800" smtClean="0"/>
              <a:t>Neo</a:t>
            </a:r>
            <a:r>
              <a:rPr lang="ru-RU" sz="2800" smtClean="0"/>
              <a:t>4</a:t>
            </a:r>
            <a:r>
              <a:rPr lang="en-US" sz="2800" smtClean="0"/>
              <a:t>j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8863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800" smtClean="0"/>
              <a:t>Для занесения информации о нескольких студентах обучающихся в одной и той же группе, и участвующих в некотором проекте, оператор create будет иметь вид:</a:t>
            </a:r>
          </a:p>
          <a:p>
            <a:pPr marL="0" indent="0">
              <a:buNone/>
            </a:pPr>
            <a:r>
              <a:rPr lang="en-US" sz="2200" smtClean="0">
                <a:latin typeface="Courier New" pitchFamily="49" charset="0"/>
                <a:cs typeface="Courier New" pitchFamily="49" charset="0"/>
              </a:rPr>
              <a:t>CREATE </a:t>
            </a:r>
          </a:p>
          <a:p>
            <a:pPr marL="0" indent="0">
              <a:buNone/>
            </a:pPr>
            <a:r>
              <a:rPr lang="en-US" sz="2200" smtClean="0">
                <a:latin typeface="Courier New" pitchFamily="49" charset="0"/>
                <a:cs typeface="Courier New" pitchFamily="49" charset="0"/>
              </a:rPr>
              <a:t>(x1:Student{fio:"</a:t>
            </a:r>
            <a:r>
              <a:rPr lang="ru-RU" sz="2200" smtClean="0">
                <a:latin typeface="Courier New" pitchFamily="49" charset="0"/>
                <a:cs typeface="Courier New" pitchFamily="49" charset="0"/>
              </a:rPr>
              <a:t>Иванов Иван Иванович"})-[:</a:t>
            </a:r>
            <a:r>
              <a:rPr lang="en-US" sz="2200" smtClean="0">
                <a:latin typeface="Courier New" pitchFamily="49" charset="0"/>
                <a:cs typeface="Courier New" pitchFamily="49" charset="0"/>
              </a:rPr>
              <a:t>STUDY_IN {basis:"</a:t>
            </a:r>
            <a:r>
              <a:rPr lang="ru-RU" sz="2200" smtClean="0">
                <a:latin typeface="Courier New" pitchFamily="49" charset="0"/>
                <a:cs typeface="Courier New" pitchFamily="49" charset="0"/>
              </a:rPr>
              <a:t>Бюджет"}]-&gt;(</a:t>
            </a:r>
            <a:r>
              <a:rPr lang="en-US" sz="2200" smtClean="0">
                <a:latin typeface="Courier New" pitchFamily="49" charset="0"/>
                <a:cs typeface="Courier New" pitchFamily="49" charset="0"/>
              </a:rPr>
              <a:t>y:Group{name:"</a:t>
            </a:r>
            <a:r>
              <a:rPr lang="ru-RU" sz="2200" smtClean="0">
                <a:latin typeface="Courier New" pitchFamily="49" charset="0"/>
                <a:cs typeface="Courier New" pitchFamily="49" charset="0"/>
              </a:rPr>
              <a:t>ПМ-81",</a:t>
            </a:r>
            <a:r>
              <a:rPr lang="en-US" sz="2200" smtClean="0">
                <a:latin typeface="Courier New" pitchFamily="49" charset="0"/>
                <a:cs typeface="Courier New" pitchFamily="49" charset="0"/>
              </a:rPr>
              <a:t>form:"</a:t>
            </a:r>
            <a:r>
              <a:rPr lang="ru-RU" sz="2200" smtClean="0">
                <a:latin typeface="Courier New" pitchFamily="49" charset="0"/>
                <a:cs typeface="Courier New" pitchFamily="49" charset="0"/>
              </a:rPr>
              <a:t>Очная"}),</a:t>
            </a:r>
          </a:p>
          <a:p>
            <a:pPr marL="0" indent="0">
              <a:buNone/>
            </a:pPr>
            <a:r>
              <a:rPr lang="ru-RU" sz="220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200" smtClean="0">
                <a:latin typeface="Courier New" pitchFamily="49" charset="0"/>
                <a:cs typeface="Courier New" pitchFamily="49" charset="0"/>
              </a:rPr>
              <a:t>x2:Student{fio:"</a:t>
            </a:r>
            <a:r>
              <a:rPr lang="ru-RU" sz="2200" smtClean="0">
                <a:latin typeface="Courier New" pitchFamily="49" charset="0"/>
                <a:cs typeface="Courier New" pitchFamily="49" charset="0"/>
              </a:rPr>
              <a:t>Петров Петр Петрович"})-[:</a:t>
            </a:r>
            <a:r>
              <a:rPr lang="en-US" sz="2200" smtClean="0">
                <a:latin typeface="Courier New" pitchFamily="49" charset="0"/>
                <a:cs typeface="Courier New" pitchFamily="49" charset="0"/>
              </a:rPr>
              <a:t>STUDY_IN {basis:"</a:t>
            </a:r>
            <a:r>
              <a:rPr lang="ru-RU" sz="2200" smtClean="0">
                <a:latin typeface="Courier New" pitchFamily="49" charset="0"/>
                <a:cs typeface="Courier New" pitchFamily="49" charset="0"/>
              </a:rPr>
              <a:t>Контракт"}]-&gt;(</a:t>
            </a:r>
            <a:r>
              <a:rPr lang="en-US" sz="2200" smtClean="0">
                <a:latin typeface="Courier New" pitchFamily="49" charset="0"/>
                <a:cs typeface="Courier New" pitchFamily="49" charset="0"/>
              </a:rPr>
              <a:t>y),</a:t>
            </a:r>
          </a:p>
          <a:p>
            <a:pPr marL="0" indent="0">
              <a:buNone/>
            </a:pPr>
            <a:r>
              <a:rPr lang="en-US" sz="2200" smtClean="0">
                <a:latin typeface="Courier New" pitchFamily="49" charset="0"/>
                <a:cs typeface="Courier New" pitchFamily="49" charset="0"/>
              </a:rPr>
              <a:t>(x1)-[:PARTICIPATES]-&gt;(p:Project{name:"</a:t>
            </a:r>
            <a:r>
              <a:rPr lang="ru-RU" sz="2200" smtClean="0">
                <a:latin typeface="Courier New" pitchFamily="49" charset="0"/>
                <a:cs typeface="Courier New" pitchFamily="49" charset="0"/>
              </a:rPr>
              <a:t>Исследование алгоритмов сортировки"}),</a:t>
            </a:r>
          </a:p>
          <a:p>
            <a:pPr marL="0" indent="0">
              <a:buNone/>
            </a:pPr>
            <a:r>
              <a:rPr lang="ru-RU" sz="220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200" smtClean="0">
                <a:latin typeface="Courier New" pitchFamily="49" charset="0"/>
                <a:cs typeface="Courier New" pitchFamily="49" charset="0"/>
              </a:rPr>
              <a:t>x2)-[:PARTICIPATES]-&gt;(p);</a:t>
            </a:r>
          </a:p>
          <a:p>
            <a:pPr marL="0" indent="0">
              <a:buNone/>
            </a:pPr>
            <a:r>
              <a:rPr lang="ru-RU" sz="2800" smtClean="0"/>
              <a:t>За пределами оператора create эти переменные не определены.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71866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smtClean="0"/>
              <a:t>Выборка элементов графа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886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smtClean="0"/>
              <a:t>match(x) return x;</a:t>
            </a:r>
          </a:p>
          <a:p>
            <a:pPr marL="0" indent="0">
              <a:buNone/>
            </a:pPr>
            <a:endParaRPr lang="en-US" sz="2800" smtClean="0"/>
          </a:p>
          <a:p>
            <a:pPr marL="0" indent="0">
              <a:buNone/>
            </a:pPr>
            <a:endParaRPr lang="en-US" sz="2800" smtClean="0"/>
          </a:p>
          <a:p>
            <a:pPr marL="0" indent="0">
              <a:buNone/>
            </a:pPr>
            <a:endParaRPr lang="en-US" sz="2800" smtClean="0"/>
          </a:p>
          <a:p>
            <a:pPr marL="0" indent="0">
              <a:buNone/>
            </a:pPr>
            <a:endParaRPr lang="en-US" sz="2800" smtClean="0"/>
          </a:p>
          <a:p>
            <a:pPr marL="0" indent="0">
              <a:buNone/>
            </a:pPr>
            <a:endParaRPr lang="en-US" sz="2800" smtClean="0"/>
          </a:p>
          <a:p>
            <a:pPr marL="0" indent="0">
              <a:buNone/>
            </a:pPr>
            <a:endParaRPr lang="en-US" sz="2800" smtClean="0"/>
          </a:p>
          <a:p>
            <a:pPr marL="0" indent="0">
              <a:buNone/>
            </a:pPr>
            <a:endParaRPr lang="en-US" sz="2800" smtClean="0"/>
          </a:p>
          <a:p>
            <a:pPr marL="0" indent="0">
              <a:buNone/>
            </a:pPr>
            <a:r>
              <a:rPr lang="en-US" sz="2800" smtClean="0"/>
              <a:t>match()-[r]-() return r; </a:t>
            </a:r>
            <a:endParaRPr lang="ru-R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12776"/>
            <a:ext cx="2562225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1412776"/>
            <a:ext cx="4246119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4581128"/>
            <a:ext cx="16097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1866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smtClean="0"/>
              <a:t>Выборка элементов графа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1412776"/>
            <a:ext cx="734481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smtClean="0"/>
              <a:t>Оператор </a:t>
            </a:r>
            <a:r>
              <a:rPr lang="en-US" sz="2400" smtClean="0"/>
              <a:t>MATCH</a:t>
            </a:r>
            <a:r>
              <a:rPr lang="ru-RU" sz="2400" smtClean="0"/>
              <a:t>. </a:t>
            </a:r>
          </a:p>
          <a:p>
            <a:endParaRPr lang="ru-RU" sz="2400" smtClean="0"/>
          </a:p>
          <a:p>
            <a:r>
              <a:rPr lang="ru-RU" sz="2400" smtClean="0"/>
              <a:t>Также как и </a:t>
            </a:r>
            <a:r>
              <a:rPr lang="en-US" sz="2400" smtClean="0"/>
              <a:t>SELECT </a:t>
            </a:r>
            <a:r>
              <a:rPr lang="ru-RU" sz="2400" smtClean="0"/>
              <a:t>в реляционных базах данных, задает декларативный способ получения данных, но помимо указания условий на значения атрибутов вершин и ребер графа, позволяет задать шаблон, которому должны удовлетворять все выбираемые подграфы.</a:t>
            </a:r>
            <a:endParaRPr lang="ru-RU" sz="2400"/>
          </a:p>
        </p:txBody>
      </p:sp>
    </p:spTree>
    <p:extLst>
      <p:ext uri="{BB962C8B-B14F-4D97-AF65-F5344CB8AC3E}">
        <p14:creationId xmlns:p14="http://schemas.microsoft.com/office/powerpoint/2010/main" val="413739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smtClean="0"/>
              <a:t>Оператор </a:t>
            </a:r>
            <a:r>
              <a:rPr lang="en-US" sz="2800" smtClean="0"/>
              <a:t>Match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1412776"/>
            <a:ext cx="734481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smtClean="0"/>
              <a:t>Вернуть все ребра с заданной меткой:</a:t>
            </a:r>
          </a:p>
          <a:p>
            <a:r>
              <a:rPr lang="en-US" sz="2400" smtClean="0"/>
              <a:t>match</a:t>
            </a:r>
            <a:r>
              <a:rPr lang="ru-RU" sz="2400" smtClean="0"/>
              <a:t> ()-[r:LINK2]-&gt;() </a:t>
            </a:r>
            <a:r>
              <a:rPr lang="en-US" sz="2400" smtClean="0"/>
              <a:t>return</a:t>
            </a:r>
            <a:r>
              <a:rPr lang="ru-RU" sz="2400" smtClean="0"/>
              <a:t> r</a:t>
            </a:r>
          </a:p>
          <a:p>
            <a:endParaRPr lang="ru-RU" sz="2400" smtClean="0"/>
          </a:p>
          <a:p>
            <a:r>
              <a:rPr lang="ru-RU" sz="2400" smtClean="0"/>
              <a:t>Вернуть все связанные вершины, где вершина, с которой начинается маршрут, имеет метку Test: </a:t>
            </a:r>
          </a:p>
          <a:p>
            <a:r>
              <a:rPr lang="en-US" sz="2400" smtClean="0"/>
              <a:t>match (x:Test)-[*1..100]-&gt;(y) return x,y</a:t>
            </a:r>
            <a:endParaRPr lang="ru-RU" sz="2400" smtClean="0"/>
          </a:p>
          <a:p>
            <a:endParaRPr lang="ru-RU" sz="2400" smtClean="0"/>
          </a:p>
          <a:p>
            <a:r>
              <a:rPr lang="ru-RU" sz="2400" smtClean="0"/>
              <a:t>Для возврата не отдельных вершин, а маршрутов используется следующая форма оператора:</a:t>
            </a:r>
          </a:p>
          <a:p>
            <a:r>
              <a:rPr lang="en-US" sz="2400" smtClean="0"/>
              <a:t>match p=(x:Test)-[*1..100]-&gt;(y) return p</a:t>
            </a:r>
            <a:endParaRPr lang="ru-RU" sz="2400" smtClean="0"/>
          </a:p>
          <a:p>
            <a:endParaRPr lang="ru-RU" sz="2400"/>
          </a:p>
        </p:txBody>
      </p:sp>
    </p:spTree>
    <p:extLst>
      <p:ext uri="{BB962C8B-B14F-4D97-AF65-F5344CB8AC3E}">
        <p14:creationId xmlns:p14="http://schemas.microsoft.com/office/powerpoint/2010/main" val="413739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smtClean="0"/>
              <a:t>Пример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1124744"/>
            <a:ext cx="734481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smtClean="0"/>
              <a:t>create (john:User{name:'John'}),</a:t>
            </a:r>
          </a:p>
          <a:p>
            <a:r>
              <a:rPr lang="en-US" sz="1400" smtClean="0"/>
              <a:t>	   (mary:User{name:'Mary'}),</a:t>
            </a:r>
          </a:p>
          <a:p>
            <a:r>
              <a:rPr lang="en-US" sz="1400" smtClean="0"/>
              <a:t>	   (piter:User{name:'Piter'}),</a:t>
            </a:r>
          </a:p>
          <a:p>
            <a:r>
              <a:rPr lang="en-US" sz="1400" smtClean="0"/>
              <a:t>	   (anna:User{name:'Anna'}),</a:t>
            </a:r>
          </a:p>
          <a:p>
            <a:r>
              <a:rPr lang="en-US" sz="1400" smtClean="0"/>
              <a:t>	   (joe:User{name:'Joe'}),</a:t>
            </a:r>
          </a:p>
          <a:p>
            <a:r>
              <a:rPr lang="en-US" sz="1400" smtClean="0"/>
              <a:t>	   (ys:Song{name:'Yellow Submarine'}),</a:t>
            </a:r>
          </a:p>
          <a:p>
            <a:r>
              <a:rPr lang="en-US" sz="1400" smtClean="0"/>
              <a:t>	   (aynl:Song{name:'All You Need is Love'}),</a:t>
            </a:r>
          </a:p>
          <a:p>
            <a:r>
              <a:rPr lang="en-US" sz="1400" smtClean="0"/>
              <a:t>	   (smg:Song{name:'The Show Must Go On'}),</a:t>
            </a:r>
          </a:p>
          <a:p>
            <a:r>
              <a:rPr lang="en-US" sz="1400" smtClean="0"/>
              <a:t>	   (ps:Song{name:'People are Strange'}),</a:t>
            </a:r>
          </a:p>
          <a:p>
            <a:r>
              <a:rPr lang="en-US" sz="1400" smtClean="0"/>
              <a:t>	   (pib:Song{name:'Paint It Black'}),</a:t>
            </a:r>
          </a:p>
          <a:p>
            <a:r>
              <a:rPr lang="ru-RU" sz="1400" smtClean="0"/>
              <a:t>	</a:t>
            </a:r>
            <a:r>
              <a:rPr lang="en-US" sz="1400" smtClean="0"/>
              <a:t>   (tm:Song{name:'The Miracle'}),</a:t>
            </a:r>
          </a:p>
          <a:p>
            <a:r>
              <a:rPr lang="ru-RU" sz="1400" smtClean="0"/>
              <a:t>	</a:t>
            </a:r>
            <a:r>
              <a:rPr lang="en-US" sz="1400" smtClean="0"/>
              <a:t>   (hy:Song{name:'Hey You'}),</a:t>
            </a:r>
          </a:p>
          <a:p>
            <a:r>
              <a:rPr lang="en-US" sz="1400" smtClean="0"/>
              <a:t>	   (john)-[:Friend]-&gt;(mary),</a:t>
            </a:r>
          </a:p>
          <a:p>
            <a:r>
              <a:rPr lang="en-US" sz="1400" smtClean="0"/>
              <a:t>	   (john)-[:Friend]-&gt;(piter),</a:t>
            </a:r>
          </a:p>
          <a:p>
            <a:r>
              <a:rPr lang="en-US" sz="1400" smtClean="0"/>
              <a:t>	   (piter)-[:Friend]-&gt;(joe),</a:t>
            </a:r>
          </a:p>
          <a:p>
            <a:r>
              <a:rPr lang="en-US" sz="1400" smtClean="0"/>
              <a:t>	   (john)-[:Listen]-&gt;(aynl),</a:t>
            </a:r>
          </a:p>
          <a:p>
            <a:r>
              <a:rPr lang="ru-RU" sz="1400" smtClean="0"/>
              <a:t>	</a:t>
            </a:r>
            <a:r>
              <a:rPr lang="en-US" sz="1400" smtClean="0"/>
              <a:t>   (john)-[:Listen]-&gt;(hy),</a:t>
            </a:r>
          </a:p>
          <a:p>
            <a:r>
              <a:rPr lang="en-US" sz="1400" smtClean="0"/>
              <a:t>	   (mary)-[:Listen]-&gt;(aynl),</a:t>
            </a:r>
          </a:p>
          <a:p>
            <a:r>
              <a:rPr lang="en-US" sz="1400" smtClean="0"/>
              <a:t>	   (mary)-[:Listen]-&gt;(ys),</a:t>
            </a:r>
          </a:p>
          <a:p>
            <a:r>
              <a:rPr lang="en-US" sz="1400" smtClean="0"/>
              <a:t>	   (anna)-[:Listen]-&gt;(aynl),</a:t>
            </a:r>
          </a:p>
          <a:p>
            <a:r>
              <a:rPr lang="en-US" sz="1400" smtClean="0"/>
              <a:t>	   (anna)-[:Listen]-&gt;(smg),</a:t>
            </a:r>
          </a:p>
          <a:p>
            <a:r>
              <a:rPr lang="en-US" sz="1400" smtClean="0"/>
              <a:t>	   (piter)-[:Listen]-&gt;(ps),</a:t>
            </a:r>
          </a:p>
          <a:p>
            <a:r>
              <a:rPr lang="en-US" sz="1400" smtClean="0"/>
              <a:t>	   (piter)-[:Listen]-&gt;(pib),</a:t>
            </a:r>
          </a:p>
          <a:p>
            <a:r>
              <a:rPr lang="en-US" sz="1400" smtClean="0"/>
              <a:t>	   (joe)-[:Listen]-&gt;(tm)</a:t>
            </a:r>
            <a:endParaRPr lang="ru-RU" sz="1400"/>
          </a:p>
        </p:txBody>
      </p:sp>
    </p:spTree>
    <p:extLst>
      <p:ext uri="{BB962C8B-B14F-4D97-AF65-F5344CB8AC3E}">
        <p14:creationId xmlns:p14="http://schemas.microsoft.com/office/powerpoint/2010/main" val="413739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smtClean="0"/>
              <a:t>Пример</a:t>
            </a:r>
            <a:endParaRPr lang="ru-RU" sz="28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12776"/>
            <a:ext cx="7715250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3739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smtClean="0"/>
              <a:t>Пример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784191" y="954458"/>
            <a:ext cx="796427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/>
              <a:t>Требуется для заданного пользователя вернуть те песни, которые слушают его друзья, а также те песни, которые слушают пользователи, не являющиеся его друзьями, но слушающие те же песни, что и он сам.</a:t>
            </a:r>
            <a:endParaRPr lang="en-US" smtClean="0"/>
          </a:p>
          <a:p>
            <a:endParaRPr lang="en-US" smtClean="0"/>
          </a:p>
          <a:p>
            <a:r>
              <a:rPr lang="ru-RU" smtClean="0"/>
              <a:t>Для, того что бы получить какие песни слушают друзья пользователя с именем </a:t>
            </a:r>
            <a:r>
              <a:rPr lang="en-US" smtClean="0"/>
              <a:t>John</a:t>
            </a:r>
            <a:r>
              <a:rPr lang="ru-RU" smtClean="0"/>
              <a:t> используется оператор:</a:t>
            </a:r>
          </a:p>
          <a:p>
            <a:r>
              <a:rPr lang="en-US" smtClean="0"/>
              <a:t>match(x:User{name:'John'})-[:Friend]-&gt;()-[:Listen]-&gt;(y:Song) return y</a:t>
            </a:r>
            <a:endParaRPr lang="ru-RU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match(x:User{name:'John'})-[:Listen]-&gt;()&lt;-[:Listen]-()-[:Listen]-&gt;(y:Song) return y</a:t>
            </a:r>
            <a:endParaRPr lang="ru-RU" smtClean="0"/>
          </a:p>
          <a:p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3068960"/>
            <a:ext cx="251460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5445224"/>
            <a:ext cx="24765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4197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smtClean="0"/>
              <a:t>Redis</a:t>
            </a:r>
            <a:r>
              <a:rPr lang="ru-RU" smtClean="0"/>
              <a:t>.</a:t>
            </a:r>
            <a:r>
              <a:rPr lang="en-US" smtClean="0"/>
              <a:t> </a:t>
            </a:r>
            <a:r>
              <a:rPr lang="ru-RU" smtClean="0"/>
              <a:t>Кэширование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sz="3400" b="1">
                <a:latin typeface="Courier New" panose="02070309020205020404" pitchFamily="49" charset="0"/>
                <a:cs typeface="Courier New" panose="02070309020205020404" pitchFamily="49" charset="0"/>
              </a:rPr>
              <a:t>import redis</a:t>
            </a:r>
          </a:p>
          <a:p>
            <a:pPr marL="0" indent="0">
              <a:buNone/>
            </a:pPr>
            <a:r>
              <a:rPr lang="en-US" sz="3400">
                <a:latin typeface="Courier New" panose="02070309020205020404" pitchFamily="49" charset="0"/>
                <a:cs typeface="Courier New" panose="02070309020205020404" pitchFamily="49" charset="0"/>
              </a:rPr>
              <a:t>import psycopg2</a:t>
            </a:r>
          </a:p>
          <a:p>
            <a:pPr marL="0" indent="0">
              <a:buNone/>
            </a:pPr>
            <a:r>
              <a:rPr lang="en-US" sz="3400">
                <a:latin typeface="Courier New" panose="02070309020205020404" pitchFamily="49" charset="0"/>
                <a:cs typeface="Courier New" panose="02070309020205020404" pitchFamily="49" charset="0"/>
              </a:rPr>
              <a:t>import json</a:t>
            </a:r>
          </a:p>
          <a:p>
            <a:pPr marL="0" indent="0">
              <a:buNone/>
            </a:pPr>
            <a:endParaRPr lang="en-US" sz="340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3400" smtClean="0">
                <a:latin typeface="Courier New" panose="02070309020205020404" pitchFamily="49" charset="0"/>
                <a:cs typeface="Courier New" panose="02070309020205020404" pitchFamily="49" charset="0"/>
              </a:rPr>
              <a:t>conn </a:t>
            </a:r>
            <a:r>
              <a:rPr lang="en-US" sz="3400">
                <a:latin typeface="Courier New" panose="02070309020205020404" pitchFamily="49" charset="0"/>
                <a:cs typeface="Courier New" panose="02070309020205020404" pitchFamily="49" charset="0"/>
              </a:rPr>
              <a:t>= psycopg2.connect("dbname='demo' user='dba' host='127.0.0.1' </a:t>
            </a:r>
            <a:r>
              <a:rPr lang="en-US" sz="3400" smtClean="0">
                <a:latin typeface="Courier New" panose="02070309020205020404" pitchFamily="49" charset="0"/>
                <a:cs typeface="Courier New" panose="02070309020205020404" pitchFamily="49" charset="0"/>
              </a:rPr>
              <a:t>password=‘…'")</a:t>
            </a:r>
            <a:endParaRPr lang="en-US" sz="34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34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34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3400" b="1">
                <a:latin typeface="Courier New" panose="02070309020205020404" pitchFamily="49" charset="0"/>
                <a:cs typeface="Courier New" panose="02070309020205020404" pitchFamily="49" charset="0"/>
              </a:rPr>
              <a:t>r = redis.Redis(host='localhost', port=6379, db=0)</a:t>
            </a:r>
          </a:p>
          <a:p>
            <a:pPr marL="0" indent="0">
              <a:buNone/>
            </a:pPr>
            <a:endParaRPr lang="en-US" sz="34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3400">
                <a:latin typeface="Courier New" panose="02070309020205020404" pitchFamily="49" charset="0"/>
                <a:cs typeface="Courier New" panose="02070309020205020404" pitchFamily="49" charset="0"/>
              </a:rPr>
              <a:t>cur = conn.cursor()</a:t>
            </a:r>
          </a:p>
          <a:p>
            <a:pPr marL="0" indent="0">
              <a:buNone/>
            </a:pPr>
            <a:r>
              <a:rPr lang="en-US" sz="3400">
                <a:latin typeface="Courier New" panose="02070309020205020404" pitchFamily="49" charset="0"/>
                <a:cs typeface="Courier New" panose="02070309020205020404" pitchFamily="49" charset="0"/>
              </a:rPr>
              <a:t>sql = </a:t>
            </a:r>
            <a:r>
              <a:rPr lang="en-US" sz="3400" smtClean="0">
                <a:latin typeface="Courier New" panose="02070309020205020404" pitchFamily="49" charset="0"/>
                <a:cs typeface="Courier New" panose="02070309020205020404" pitchFamily="49" charset="0"/>
              </a:rPr>
              <a:t>"""</a:t>
            </a:r>
            <a:r>
              <a:rPr lang="en-US" sz="3400">
                <a:latin typeface="Courier New" panose="02070309020205020404" pitchFamily="49" charset="0"/>
                <a:cs typeface="Courier New" panose="02070309020205020404" pitchFamily="49" charset="0"/>
              </a:rPr>
              <a:t>select a.*</a:t>
            </a:r>
          </a:p>
          <a:p>
            <a:pPr marL="0" indent="0">
              <a:buNone/>
            </a:pPr>
            <a:r>
              <a:rPr lang="en-US" sz="3400">
                <a:latin typeface="Courier New" panose="02070309020205020404" pitchFamily="49" charset="0"/>
                <a:cs typeface="Courier New" panose="02070309020205020404" pitchFamily="49" charset="0"/>
              </a:rPr>
              <a:t>               from bookings.aircrafts a</a:t>
            </a:r>
          </a:p>
          <a:p>
            <a:pPr marL="0" indent="0">
              <a:buNone/>
            </a:pPr>
            <a:r>
              <a:rPr lang="en-US" sz="3400">
                <a:latin typeface="Courier New" panose="02070309020205020404" pitchFamily="49" charset="0"/>
                <a:cs typeface="Courier New" panose="02070309020205020404" pitchFamily="49" charset="0"/>
              </a:rPr>
              <a:t>               order by a.aircraft_code</a:t>
            </a:r>
            <a:r>
              <a:rPr lang="en-US" sz="3400" smtClean="0">
                <a:latin typeface="Courier New" panose="02070309020205020404" pitchFamily="49" charset="0"/>
                <a:cs typeface="Courier New" panose="02070309020205020404" pitchFamily="49" charset="0"/>
              </a:rPr>
              <a:t>"""</a:t>
            </a:r>
            <a:endParaRPr lang="en-US" sz="34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3400">
                <a:latin typeface="Courier New" panose="02070309020205020404" pitchFamily="49" charset="0"/>
                <a:cs typeface="Courier New" panose="02070309020205020404" pitchFamily="49" charset="0"/>
              </a:rPr>
              <a:t>cur.execute(sql)</a:t>
            </a:r>
          </a:p>
          <a:p>
            <a:pPr marL="0" indent="0">
              <a:buNone/>
            </a:pPr>
            <a:r>
              <a:rPr lang="en-US" sz="3400">
                <a:latin typeface="Courier New" panose="02070309020205020404" pitchFamily="49" charset="0"/>
                <a:cs typeface="Courier New" panose="02070309020205020404" pitchFamily="49" charset="0"/>
              </a:rPr>
              <a:t>rows = cur.fetchall()</a:t>
            </a:r>
          </a:p>
          <a:p>
            <a:pPr marL="0" indent="0">
              <a:buNone/>
            </a:pPr>
            <a:r>
              <a:rPr lang="en-US" sz="3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r.setex(sql,300,json.dumps(rows</a:t>
            </a:r>
            <a:r>
              <a:rPr lang="en-US" sz="3400" b="1"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marL="0" indent="0">
              <a:buNone/>
            </a:pPr>
            <a:r>
              <a:rPr lang="en-US" sz="3400" b="1">
                <a:latin typeface="Courier New" panose="02070309020205020404" pitchFamily="49" charset="0"/>
                <a:cs typeface="Courier New" panose="02070309020205020404" pitchFamily="49" charset="0"/>
              </a:rPr>
              <a:t>res = r.get(sql)</a:t>
            </a:r>
          </a:p>
          <a:p>
            <a:pPr marL="0" indent="0">
              <a:buNone/>
            </a:pPr>
            <a:r>
              <a:rPr lang="en-US" sz="3400">
                <a:latin typeface="Courier New" panose="02070309020205020404" pitchFamily="49" charset="0"/>
                <a:cs typeface="Courier New" panose="02070309020205020404" pitchFamily="49" charset="0"/>
              </a:rPr>
              <a:t>print(json.loads(res))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889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mtClean="0"/>
              <a:t>Пример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052737"/>
            <a:ext cx="806489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Для объединения используется </a:t>
            </a:r>
            <a:r>
              <a:rPr lang="en-US" dirty="0" smtClean="0"/>
              <a:t>union</a:t>
            </a:r>
          </a:p>
          <a:p>
            <a:r>
              <a:rPr lang="en-US" dirty="0" smtClean="0"/>
              <a:t>match(x:User{</a:t>
            </a:r>
            <a:r>
              <a:rPr lang="en-US" dirty="0" err="1" smtClean="0"/>
              <a:t>name:'John</a:t>
            </a:r>
            <a:r>
              <a:rPr lang="en-US" dirty="0" smtClean="0"/>
              <a:t>'})-[:Friend]-&gt;()-[:Listen]-&gt;(y:Song) return y</a:t>
            </a:r>
          </a:p>
          <a:p>
            <a:r>
              <a:rPr lang="en-US" dirty="0" smtClean="0"/>
              <a:t>union</a:t>
            </a:r>
          </a:p>
          <a:p>
            <a:r>
              <a:rPr lang="en-US" dirty="0" smtClean="0"/>
              <a:t>match(x:User{</a:t>
            </a:r>
            <a:r>
              <a:rPr lang="en-US" dirty="0" err="1" smtClean="0"/>
              <a:t>name:'John</a:t>
            </a:r>
            <a:r>
              <a:rPr lang="en-US" dirty="0" smtClean="0"/>
              <a:t>'})-[:Listen]-&gt;()&lt;-[:Listen]-()-[:Listen]-&gt;(y:Song) return y</a:t>
            </a:r>
          </a:p>
          <a:p>
            <a:endParaRPr lang="en-US" dirty="0" smtClean="0"/>
          </a:p>
          <a:p>
            <a:r>
              <a:rPr lang="ru-RU" dirty="0" smtClean="0"/>
              <a:t>Можно получить не только песни, но и количество маршрутов от выделенного пользователя до каждой них, что позволит установить приоритетность песен: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match(x: User {name: 'John'})-[:Friend]-&gt;(:User)-[:Listen]-&gt;(y: Song) </a:t>
            </a:r>
            <a:endParaRPr lang="ru-RU" dirty="0" smtClean="0"/>
          </a:p>
          <a:p>
            <a:r>
              <a:rPr lang="en-US" dirty="0" smtClean="0"/>
              <a:t>with x, y</a:t>
            </a:r>
            <a:endParaRPr lang="ru-RU" dirty="0" smtClean="0"/>
          </a:p>
          <a:p>
            <a:r>
              <a:rPr lang="en-US" dirty="0" smtClean="0"/>
              <a:t>match </a:t>
            </a:r>
            <a:r>
              <a:rPr lang="en-US" b="1" dirty="0" smtClean="0"/>
              <a:t>p=</a:t>
            </a:r>
            <a:r>
              <a:rPr lang="en-US" dirty="0" smtClean="0"/>
              <a:t>(x)-[*]-&gt;(y) </a:t>
            </a:r>
            <a:endParaRPr lang="ru-RU" dirty="0" smtClean="0"/>
          </a:p>
          <a:p>
            <a:r>
              <a:rPr lang="en-US" dirty="0" smtClean="0"/>
              <a:t>return y, count(*)</a:t>
            </a:r>
            <a:endParaRPr lang="ru-RU" dirty="0" smtClean="0"/>
          </a:p>
          <a:p>
            <a:r>
              <a:rPr lang="en-US" dirty="0" smtClean="0"/>
              <a:t>union</a:t>
            </a:r>
            <a:endParaRPr lang="ru-RU" dirty="0" smtClean="0"/>
          </a:p>
          <a:p>
            <a:r>
              <a:rPr lang="en-US" dirty="0" smtClean="0"/>
              <a:t>match(x:User{</a:t>
            </a:r>
            <a:r>
              <a:rPr lang="en-US" dirty="0" err="1" smtClean="0"/>
              <a:t>name:'John</a:t>
            </a:r>
            <a:r>
              <a:rPr lang="en-US" dirty="0" smtClean="0"/>
              <a:t>'})-[:Listen]-&gt;()&lt;-[:Listen]-()-[:Listen]-&gt;(y:Song)</a:t>
            </a:r>
            <a:endParaRPr lang="ru-RU" dirty="0" smtClean="0"/>
          </a:p>
          <a:p>
            <a:r>
              <a:rPr lang="en-US" dirty="0" smtClean="0"/>
              <a:t>with x, y</a:t>
            </a:r>
            <a:endParaRPr lang="ru-RU" dirty="0" smtClean="0"/>
          </a:p>
          <a:p>
            <a:r>
              <a:rPr lang="en-US" dirty="0" smtClean="0"/>
              <a:t>match </a:t>
            </a:r>
            <a:r>
              <a:rPr lang="en-US" b="1" dirty="0" smtClean="0"/>
              <a:t>p=</a:t>
            </a:r>
            <a:r>
              <a:rPr lang="en-US" dirty="0" smtClean="0"/>
              <a:t>(x)-[*]-&gt;(y) </a:t>
            </a:r>
            <a:endParaRPr lang="ru-RU" dirty="0" smtClean="0"/>
          </a:p>
          <a:p>
            <a:r>
              <a:rPr lang="en-US" dirty="0" smtClean="0"/>
              <a:t>return y</a:t>
            </a:r>
            <a:r>
              <a:rPr lang="ru-RU" dirty="0" smtClean="0"/>
              <a:t>, </a:t>
            </a:r>
            <a:r>
              <a:rPr lang="en-US" dirty="0" smtClean="0"/>
              <a:t>count</a:t>
            </a:r>
            <a:r>
              <a:rPr lang="ru-RU" dirty="0" smtClean="0"/>
              <a:t>(*)</a:t>
            </a:r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739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400" smtClean="0"/>
              <a:t>Создание ребра для существующих вершин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412776"/>
            <a:ext cx="80648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mtClean="0"/>
              <a:t>MATCH (a:Artist),(b:Album)</a:t>
            </a:r>
          </a:p>
          <a:p>
            <a:r>
              <a:rPr lang="en-US" smtClean="0"/>
              <a:t>WHERE a.Name = "Strapping Young Lad" AND b.Name = "Heavy as a Really Heavy Thing"</a:t>
            </a:r>
          </a:p>
          <a:p>
            <a:r>
              <a:rPr lang="en-US" smtClean="0"/>
              <a:t>CREATE (a)-[r:RELEASED]-&gt;(b)</a:t>
            </a:r>
          </a:p>
          <a:p>
            <a:r>
              <a:rPr lang="en-US" smtClean="0"/>
              <a:t>RETURN r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739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smtClean="0"/>
              <a:t>Особенности моделирования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 wrap="none">
            <a:normAutofit/>
          </a:bodyPr>
          <a:lstStyle/>
          <a:p>
            <a:pPr marL="0" indent="0">
              <a:buNone/>
            </a:pPr>
            <a:endParaRPr lang="ru-RU" sz="240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052736"/>
            <a:ext cx="813690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smtClean="0"/>
              <a:t>При графовом моделировании объектов предметной области необходимо соблюдать аккуратность, </a:t>
            </a:r>
          </a:p>
          <a:p>
            <a:r>
              <a:rPr lang="ru-RU" sz="2400" smtClean="0"/>
              <a:t>при выборе использования вершин или ребер для представления определенных фактов. </a:t>
            </a:r>
          </a:p>
          <a:p>
            <a:r>
              <a:rPr lang="ru-RU" sz="2400" smtClean="0"/>
              <a:t>Так, ребро может связывать только две вершины. Поэтому, если в ER-модели предметной области существует связь многие-ко-многим между более чем двумя сущностями, обладающая при этом своими атрибутами, то реализация ее в виде ребер между вершинами, соответствующими сущностям, приведет к тому, что данные атрибутов будут дублироваться в каждом из ребер. </a:t>
            </a:r>
          </a:p>
          <a:p>
            <a:r>
              <a:rPr lang="ru-RU" sz="2400" smtClean="0"/>
              <a:t>Целесообразнее представлять такую связь тоже в виде вершин, связанных ребрами с вершинами, представляющими соответствующие сущности.</a:t>
            </a:r>
            <a:endParaRPr lang="ru-RU" sz="2400"/>
          </a:p>
        </p:txBody>
      </p:sp>
    </p:spTree>
    <p:extLst>
      <p:ext uri="{BB962C8B-B14F-4D97-AF65-F5344CB8AC3E}">
        <p14:creationId xmlns:p14="http://schemas.microsoft.com/office/powerpoint/2010/main" val="283195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smtClean="0"/>
              <a:t>Особенности моделирования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 wrap="none">
            <a:normAutofit/>
          </a:bodyPr>
          <a:lstStyle/>
          <a:p>
            <a:pPr marL="0" indent="0">
              <a:buNone/>
            </a:pPr>
            <a:endParaRPr lang="ru-RU" sz="240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052736"/>
            <a:ext cx="81369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smtClean="0"/>
              <a:t>Например, для моделирования ситуации «Преподаватель поставил студенту  оценку по предмету» представление оценки как набора ребер между вершинами «Преподаватель», «Студент», «Дисциплина», приведет к тому, что в каждом из трех ребер помимо дублирования значения оценки нужно будет хранить идентификатор несвязанной этим ребром вершины, представляющей участвующий в отношении объект.</a:t>
            </a:r>
            <a:endParaRPr lang="ru-RU" sz="2400"/>
          </a:p>
        </p:txBody>
      </p:sp>
    </p:spTree>
    <p:extLst>
      <p:ext uri="{BB962C8B-B14F-4D97-AF65-F5344CB8AC3E}">
        <p14:creationId xmlns:p14="http://schemas.microsoft.com/office/powerpoint/2010/main" val="283195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smtClean="0"/>
              <a:t>Ограничения целостности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 wrap="none">
            <a:normAutofit/>
          </a:bodyPr>
          <a:lstStyle/>
          <a:p>
            <a:pPr marL="0" indent="0">
              <a:buNone/>
            </a:pPr>
            <a:endParaRPr lang="ru-RU" sz="240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052736"/>
            <a:ext cx="813690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smtClean="0"/>
              <a:t>Оператор CREATE CONSTRAINT ON (t:Test) ASSERT t.p1 IS UNIQUE устанавливает ограничение уникальности значений атрибута p1 для всех вершин с меткой Test</a:t>
            </a:r>
          </a:p>
          <a:p>
            <a:endParaRPr lang="ru-RU" sz="2400" smtClean="0"/>
          </a:p>
          <a:p>
            <a:r>
              <a:rPr lang="ru-RU" sz="2400" smtClean="0"/>
              <a:t>Оператор CREATE CONSTRAINT ON (book:Book) ASSERT exists(book.isbn)</a:t>
            </a:r>
          </a:p>
          <a:p>
            <a:r>
              <a:rPr lang="ru-RU" sz="2400" smtClean="0"/>
              <a:t>устанавливает требование существования значений  атрибута isbn  для всех вершин с меткой Book.</a:t>
            </a:r>
          </a:p>
          <a:p>
            <a:endParaRPr lang="ru-RU" sz="2400" smtClean="0"/>
          </a:p>
          <a:p>
            <a:r>
              <a:rPr lang="ru-RU" sz="2400" smtClean="0"/>
              <a:t>Для связей может устанавливаться  условие существования значений</a:t>
            </a:r>
          </a:p>
          <a:p>
            <a:r>
              <a:rPr lang="ru-RU" sz="2400" smtClean="0"/>
              <a:t>Оператор </a:t>
            </a:r>
            <a:r>
              <a:rPr lang="en-US" sz="2400" smtClean="0"/>
              <a:t>CREATE CONSTRAINT ON</a:t>
            </a:r>
            <a:r>
              <a:rPr lang="ru-RU" sz="2400" smtClean="0"/>
              <a:t> ()-[</a:t>
            </a:r>
            <a:r>
              <a:rPr lang="en-US" sz="2400" smtClean="0"/>
              <a:t>like</a:t>
            </a:r>
            <a:r>
              <a:rPr lang="ru-RU" sz="2400" smtClean="0"/>
              <a:t>:</a:t>
            </a:r>
            <a:r>
              <a:rPr lang="en-US" sz="2400" smtClean="0"/>
              <a:t>LIKED</a:t>
            </a:r>
            <a:r>
              <a:rPr lang="ru-RU" sz="2400" smtClean="0"/>
              <a:t>]-() </a:t>
            </a:r>
            <a:r>
              <a:rPr lang="en-US" sz="2400" smtClean="0"/>
              <a:t>ASSERT exists</a:t>
            </a:r>
            <a:r>
              <a:rPr lang="ru-RU" sz="2400" smtClean="0"/>
              <a:t>(</a:t>
            </a:r>
            <a:r>
              <a:rPr lang="en-US" sz="2400" smtClean="0"/>
              <a:t>like</a:t>
            </a:r>
            <a:r>
              <a:rPr lang="ru-RU" sz="2400" smtClean="0"/>
              <a:t>.</a:t>
            </a:r>
            <a:r>
              <a:rPr lang="en-US" sz="2400" smtClean="0"/>
              <a:t>day</a:t>
            </a:r>
            <a:r>
              <a:rPr lang="ru-RU" sz="2400" smtClean="0"/>
              <a:t>) устанавливает требование существования значений  атрибута day  для всех связей с меткой LIKED.</a:t>
            </a:r>
            <a:endParaRPr lang="ru-RU" sz="2400"/>
          </a:p>
        </p:txBody>
      </p:sp>
    </p:spTree>
    <p:extLst>
      <p:ext uri="{BB962C8B-B14F-4D97-AF65-F5344CB8AC3E}">
        <p14:creationId xmlns:p14="http://schemas.microsoft.com/office/powerpoint/2010/main" val="283195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b="1" smtClean="0"/>
              <a:t>Хранилища тройных кортежей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 wrap="none">
            <a:normAutofit/>
          </a:bodyPr>
          <a:lstStyle/>
          <a:p>
            <a:pPr>
              <a:buNone/>
            </a:pPr>
            <a:r>
              <a:rPr lang="ru-RU" sz="2400" smtClean="0"/>
              <a:t>Модель тройных кортежей практически эквивалентна модели </a:t>
            </a:r>
          </a:p>
          <a:p>
            <a:pPr>
              <a:buNone/>
            </a:pPr>
            <a:r>
              <a:rPr lang="ru-RU" sz="2400" smtClean="0"/>
              <a:t>графов свойств и использует другие понятия для описания </a:t>
            </a:r>
          </a:p>
          <a:p>
            <a:pPr>
              <a:buNone/>
            </a:pPr>
            <a:r>
              <a:rPr lang="ru-RU" sz="2400" smtClean="0"/>
              <a:t>одних и те же идей. </a:t>
            </a:r>
          </a:p>
          <a:p>
            <a:pPr>
              <a:buNone/>
            </a:pPr>
            <a:endParaRPr lang="ru-RU" sz="2400" smtClean="0"/>
          </a:p>
          <a:p>
            <a:pPr>
              <a:buNone/>
            </a:pPr>
            <a:r>
              <a:rPr lang="ru-RU" sz="2400" smtClean="0"/>
              <a:t>В хранилище тройных кортежей вся информация хранится </a:t>
            </a:r>
          </a:p>
          <a:p>
            <a:pPr>
              <a:buNone/>
            </a:pPr>
            <a:r>
              <a:rPr lang="ru-RU" sz="2400" smtClean="0"/>
              <a:t>в форме трехкомпонентных высказываний: </a:t>
            </a:r>
          </a:p>
          <a:p>
            <a:pPr>
              <a:buNone/>
            </a:pPr>
            <a:r>
              <a:rPr lang="ru-RU" sz="2400" i="1" smtClean="0"/>
              <a:t>(субъект, предикат, объект)</a:t>
            </a:r>
            <a:r>
              <a:rPr lang="ru-RU" sz="2400" smtClean="0"/>
              <a:t>. </a:t>
            </a:r>
          </a:p>
          <a:p>
            <a:pPr>
              <a:buNone/>
            </a:pPr>
            <a:endParaRPr lang="ru-RU" sz="2400" smtClean="0"/>
          </a:p>
          <a:p>
            <a:pPr>
              <a:buNone/>
            </a:pPr>
            <a:r>
              <a:rPr lang="ru-RU" sz="2400" smtClean="0"/>
              <a:t>Например, в тройном кортеже </a:t>
            </a:r>
            <a:r>
              <a:rPr lang="ru-RU" sz="2400" i="1" smtClean="0"/>
              <a:t>(Иванов, учится, ПМ-81) </a:t>
            </a:r>
          </a:p>
          <a:p>
            <a:pPr>
              <a:buNone/>
            </a:pPr>
            <a:r>
              <a:rPr lang="ru-RU" sz="2400" i="1" smtClean="0"/>
              <a:t>Иванов </a:t>
            </a:r>
            <a:r>
              <a:rPr lang="ru-RU" sz="2400" smtClean="0"/>
              <a:t>— субъект (подлежащее), </a:t>
            </a:r>
            <a:r>
              <a:rPr lang="ru-RU" sz="2400" i="1" smtClean="0"/>
              <a:t>учится </a:t>
            </a:r>
            <a:r>
              <a:rPr lang="ru-RU" sz="2400" smtClean="0"/>
              <a:t>— предикат (сказуемое), </a:t>
            </a:r>
          </a:p>
          <a:p>
            <a:pPr>
              <a:buNone/>
            </a:pPr>
            <a:r>
              <a:rPr lang="ru-RU" sz="2400" i="1" smtClean="0"/>
              <a:t>ПМ-81 </a:t>
            </a:r>
            <a:r>
              <a:rPr lang="ru-RU" sz="2400" smtClean="0"/>
              <a:t>— объект (дополнение).</a:t>
            </a:r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445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b="1" smtClean="0"/>
              <a:t>Хранилища тройных кортежей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 wrap="none">
            <a:normAutofit/>
          </a:bodyPr>
          <a:lstStyle/>
          <a:p>
            <a:pPr>
              <a:buNone/>
            </a:pPr>
            <a:r>
              <a:rPr lang="ru-RU" sz="2000" b="1" smtClean="0"/>
              <a:t>Субъект тройного кортежа - вершина графа.</a:t>
            </a:r>
          </a:p>
          <a:p>
            <a:pPr>
              <a:buNone/>
            </a:pPr>
            <a:r>
              <a:rPr lang="ru-RU" sz="2000" b="1" smtClean="0"/>
              <a:t>Объект:</a:t>
            </a:r>
          </a:p>
          <a:p>
            <a:pPr>
              <a:buNone/>
            </a:pPr>
            <a:r>
              <a:rPr lang="ru-RU" sz="2000" smtClean="0"/>
              <a:t>1. Значение простого типа данных, например </a:t>
            </a:r>
          </a:p>
          <a:p>
            <a:pPr>
              <a:buNone/>
            </a:pPr>
            <a:r>
              <a:rPr lang="ru-RU" sz="2000" smtClean="0"/>
              <a:t>строчного или числового. </a:t>
            </a:r>
          </a:p>
          <a:p>
            <a:pPr>
              <a:buNone/>
            </a:pPr>
            <a:r>
              <a:rPr lang="ru-RU" sz="2000" smtClean="0"/>
              <a:t>В этом случае предикат и объект тройного кортежа </a:t>
            </a:r>
          </a:p>
          <a:p>
            <a:pPr>
              <a:buNone/>
            </a:pPr>
            <a:r>
              <a:rPr lang="ru-RU" sz="2000" smtClean="0"/>
              <a:t>эквивалентны ключу и значению свойства вершины-субъекта. </a:t>
            </a:r>
          </a:p>
          <a:p>
            <a:pPr>
              <a:buNone/>
            </a:pPr>
            <a:r>
              <a:rPr lang="ru-RU" sz="2000" smtClean="0"/>
              <a:t>Например, </a:t>
            </a:r>
            <a:r>
              <a:rPr lang="ru-RU" sz="2000" i="1" smtClean="0"/>
              <a:t>(Иванов, возраст, 33) </a:t>
            </a:r>
            <a:r>
              <a:rPr lang="ru-RU" sz="2000" smtClean="0"/>
              <a:t>эквивалентно вершине </a:t>
            </a:r>
          </a:p>
          <a:p>
            <a:pPr>
              <a:buNone/>
            </a:pPr>
            <a:r>
              <a:rPr lang="ru-RU" sz="2000" i="1" smtClean="0"/>
              <a:t>Иванов </a:t>
            </a:r>
            <a:r>
              <a:rPr lang="ru-RU" sz="2000" smtClean="0"/>
              <a:t>со свойствами {"Возраст":33}.</a:t>
            </a:r>
          </a:p>
          <a:p>
            <a:pPr>
              <a:buNone/>
            </a:pPr>
            <a:endParaRPr lang="ru-RU" sz="2000" smtClean="0"/>
          </a:p>
          <a:p>
            <a:pPr>
              <a:buNone/>
            </a:pPr>
            <a:r>
              <a:rPr lang="ru-RU" sz="2000" smtClean="0"/>
              <a:t>2. Другую вершину графа. В этом случае предикат представляет собой </a:t>
            </a:r>
          </a:p>
          <a:p>
            <a:pPr>
              <a:buNone/>
            </a:pPr>
            <a:r>
              <a:rPr lang="ru-RU" sz="2000" smtClean="0"/>
              <a:t>ребро графа,  субъект — начальную вершину, </a:t>
            </a:r>
          </a:p>
          <a:p>
            <a:pPr>
              <a:buNone/>
            </a:pPr>
            <a:r>
              <a:rPr lang="ru-RU" sz="2000" smtClean="0"/>
              <a:t>а объект — конечную вершину. </a:t>
            </a:r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445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b="1" smtClean="0"/>
              <a:t>Хранилища тройных кортежей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 wrap="none">
            <a:normAutofit lnSpcReduction="10000"/>
          </a:bodyPr>
          <a:lstStyle/>
          <a:p>
            <a:pPr>
              <a:buNone/>
            </a:pPr>
            <a:r>
              <a:rPr lang="ru-RU" sz="2000" smtClean="0"/>
              <a:t>RDF - Resource Description Framework (среда описания ресурса).</a:t>
            </a:r>
            <a:endParaRPr lang="en-US" sz="2000" smtClean="0"/>
          </a:p>
          <a:p>
            <a:pPr>
              <a:buNone/>
            </a:pPr>
            <a:endParaRPr lang="en-US" sz="2000" b="1" smtClean="0"/>
          </a:p>
          <a:p>
            <a:pPr>
              <a:buNone/>
            </a:pPr>
            <a:r>
              <a:rPr lang="en-US" sz="2000" i="1" smtClean="0"/>
              <a:t>SPARQL </a:t>
            </a:r>
            <a:r>
              <a:rPr lang="en-US" sz="2000" smtClean="0"/>
              <a:t>— </a:t>
            </a:r>
            <a:r>
              <a:rPr lang="ru-RU" sz="2000" smtClean="0"/>
              <a:t>язык запросов для хранилищ тройных кортежей</a:t>
            </a:r>
            <a:r>
              <a:rPr lang="en-US" sz="2000" smtClean="0"/>
              <a:t>, </a:t>
            </a:r>
          </a:p>
          <a:p>
            <a:pPr>
              <a:buNone/>
            </a:pPr>
            <a:r>
              <a:rPr lang="ru-RU" sz="2000" smtClean="0"/>
              <a:t>использующих модель данных</a:t>
            </a:r>
            <a:r>
              <a:rPr lang="en-US" sz="2000" smtClean="0"/>
              <a:t> RDF</a:t>
            </a:r>
          </a:p>
          <a:p>
            <a:pPr>
              <a:buNone/>
            </a:pPr>
            <a:endParaRPr lang="en-US" sz="200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None/>
            </a:pPr>
            <a:r>
              <a:rPr lang="ru-RU" sz="2000" smtClean="0"/>
              <a:t>Пример запроса на языке SPARQL для поиска людей, э</a:t>
            </a:r>
            <a:endParaRPr lang="en-US" sz="2000" smtClean="0"/>
          </a:p>
          <a:p>
            <a:pPr>
              <a:buNone/>
            </a:pPr>
            <a:r>
              <a:rPr lang="ru-RU" sz="2000" smtClean="0"/>
              <a:t>мигрировавших из США в Европу</a:t>
            </a:r>
            <a:endParaRPr lang="en-US" sz="2000" smtClean="0"/>
          </a:p>
          <a:p>
            <a:pPr>
              <a:buNone/>
            </a:pPr>
            <a:endParaRPr lang="en-US" sz="2000" smtClean="0"/>
          </a:p>
          <a:p>
            <a:pPr>
              <a:buNone/>
            </a:pPr>
            <a:r>
              <a:rPr lang="en-US" sz="2000" smtClean="0"/>
              <a:t>PREFIX : &lt;urn:example:&gt;</a:t>
            </a:r>
            <a:endParaRPr lang="ru-RU" sz="2000" smtClean="0"/>
          </a:p>
          <a:p>
            <a:pPr>
              <a:buNone/>
            </a:pPr>
            <a:r>
              <a:rPr lang="en-US" sz="2000" smtClean="0"/>
              <a:t>SELECT ?personName WHERE { </a:t>
            </a:r>
            <a:endParaRPr lang="ru-RU" sz="2000" smtClean="0"/>
          </a:p>
          <a:p>
            <a:pPr>
              <a:buNone/>
            </a:pPr>
            <a:r>
              <a:rPr lang="en-US" sz="2000" smtClean="0"/>
              <a:t>?person :name ?personName. </a:t>
            </a:r>
            <a:endParaRPr lang="ru-RU" sz="2000" smtClean="0"/>
          </a:p>
          <a:p>
            <a:pPr>
              <a:buNone/>
            </a:pPr>
            <a:r>
              <a:rPr lang="en-US" sz="2000" smtClean="0"/>
              <a:t>?person :bornIn / :within* / :name "United States". </a:t>
            </a:r>
            <a:endParaRPr lang="ru-RU" sz="2000" smtClean="0"/>
          </a:p>
          <a:p>
            <a:pPr>
              <a:buNone/>
            </a:pPr>
            <a:r>
              <a:rPr lang="en-US" sz="2000" smtClean="0"/>
              <a:t>?person :livesIn / :within* / :name "Europe".</a:t>
            </a:r>
            <a:endParaRPr lang="ru-RU" sz="2000" smtClean="0"/>
          </a:p>
          <a:p>
            <a:pPr>
              <a:buNone/>
            </a:pPr>
            <a:r>
              <a:rPr lang="ru-RU" sz="2000" smtClean="0"/>
              <a:t>}</a:t>
            </a:r>
          </a:p>
          <a:p>
            <a:pPr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445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b="1" smtClean="0"/>
              <a:t>Гиперграфы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 wrap="none">
            <a:normAutofit/>
          </a:bodyPr>
          <a:lstStyle/>
          <a:p>
            <a:pPr>
              <a:buNone/>
            </a:pPr>
            <a:r>
              <a:rPr lang="ru-RU" sz="2000" smtClean="0"/>
              <a:t>Гиперграф является расширением понятия ребра, в том случае, когда одно </a:t>
            </a:r>
          </a:p>
          <a:p>
            <a:pPr>
              <a:buNone/>
            </a:pPr>
            <a:r>
              <a:rPr lang="ru-RU" sz="2000" smtClean="0"/>
              <a:t>ребро может одновременно соединять более двух вершин. Таким образом,</a:t>
            </a:r>
          </a:p>
          <a:p>
            <a:pPr>
              <a:buNone/>
            </a:pPr>
            <a:r>
              <a:rPr lang="ru-RU" sz="2000" smtClean="0"/>
              <a:t> в гиперграфовой модели данных ребро может реализовать связь между </a:t>
            </a:r>
          </a:p>
          <a:p>
            <a:pPr>
              <a:buNone/>
            </a:pPr>
            <a:r>
              <a:rPr lang="ru-RU" sz="2000" smtClean="0"/>
              <a:t>более чем двумя сущностями, что невозможно в обычной графовой модели. </a:t>
            </a:r>
          </a:p>
          <a:p>
            <a:pPr>
              <a:buNone/>
            </a:pPr>
            <a:r>
              <a:rPr lang="ru-RU" sz="2000" smtClean="0"/>
              <a:t>Недостатком гиперграфовой модели можно считать сложность эффективной </a:t>
            </a:r>
          </a:p>
          <a:p>
            <a:pPr>
              <a:buNone/>
            </a:pPr>
            <a:r>
              <a:rPr lang="ru-RU" sz="2000" smtClean="0"/>
              <a:t>реализации выполнения запросов в таких базах данных.</a:t>
            </a:r>
          </a:p>
          <a:p>
            <a:pPr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445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uillaume Cabanac on Twitter: &quot;#SQL says &quot;Stop following me, you fucking  freaks!&quot; to Key-Value, Big Table et al. http://t.co/HqdUDZNjt4 #BigData  http://t.co/j0iNsyS153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234832"/>
            <a:ext cx="4778896" cy="5623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5928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Mongo DB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Документно-ориентированная</a:t>
            </a:r>
            <a:r>
              <a:rPr lang="en-US" dirty="0" smtClean="0"/>
              <a:t> </a:t>
            </a:r>
            <a:r>
              <a:rPr lang="ru-RU" dirty="0" smtClean="0"/>
              <a:t>многопользовательская СУБД, </a:t>
            </a:r>
          </a:p>
          <a:p>
            <a:pPr marL="0" indent="0">
              <a:buNone/>
            </a:pPr>
            <a:r>
              <a:rPr lang="ru-RU" dirty="0" smtClean="0"/>
              <a:t>поддерживающая распределенное хранение данных и репликацию. 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Хранилище JSON-документов.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866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Mongo DB</a:t>
            </a:r>
            <a:endParaRPr lang="ru-RU" sz="2800" dirty="0"/>
          </a:p>
        </p:txBody>
      </p:sp>
      <p:pic>
        <p:nvPicPr>
          <p:cNvPr id="1945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323791"/>
            <a:ext cx="5998976" cy="2771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84191" y="954459"/>
            <a:ext cx="2157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Вставка документов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293" y="3933056"/>
            <a:ext cx="5068851" cy="1907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739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Mongo DB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784191" y="954459"/>
            <a:ext cx="2323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Выборка  документов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190" y="1556792"/>
            <a:ext cx="8338669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84191" y="2852936"/>
            <a:ext cx="7903574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&gt;</a:t>
            </a:r>
            <a:r>
              <a:rPr lang="en-US" b="1" dirty="0" smtClean="0"/>
              <a:t>var a = db.towns.find(….)</a:t>
            </a:r>
            <a:r>
              <a:rPr lang="ru-RU" dirty="0" smtClean="0"/>
              <a:t>  присвоит переменной </a:t>
            </a:r>
            <a:r>
              <a:rPr lang="en-US" dirty="0" smtClean="0"/>
              <a:t>a – </a:t>
            </a:r>
            <a:r>
              <a:rPr lang="ru-RU" dirty="0" smtClean="0"/>
              <a:t>курсор, и при каждом </a:t>
            </a:r>
          </a:p>
          <a:p>
            <a:r>
              <a:rPr lang="ru-RU" dirty="0" smtClean="0"/>
              <a:t>обращении к </a:t>
            </a:r>
            <a:r>
              <a:rPr lang="en-US" b="1" dirty="0" smtClean="0"/>
              <a:t>a</a:t>
            </a:r>
            <a:r>
              <a:rPr lang="en-US" dirty="0" smtClean="0"/>
              <a:t> </a:t>
            </a:r>
            <a:r>
              <a:rPr lang="ru-RU" dirty="0" smtClean="0"/>
              <a:t>будет возвращаться очередной документ из коллекции.</a:t>
            </a:r>
            <a:endParaRPr lang="en-US" dirty="0" smtClean="0"/>
          </a:p>
          <a:p>
            <a:endParaRPr lang="ru-RU" dirty="0" smtClean="0"/>
          </a:p>
          <a:p>
            <a:r>
              <a:rPr lang="en-US" b="1" dirty="0"/>
              <a:t>&gt;var a = </a:t>
            </a:r>
            <a:r>
              <a:rPr lang="en-US" b="1" dirty="0" smtClean="0"/>
              <a:t>db.towns.findOne(….)</a:t>
            </a:r>
            <a:r>
              <a:rPr lang="ru-RU" dirty="0" smtClean="0"/>
              <a:t> </a:t>
            </a:r>
            <a:r>
              <a:rPr lang="ru-RU" dirty="0"/>
              <a:t>присвоит </a:t>
            </a:r>
            <a:r>
              <a:rPr lang="en-US" b="1" dirty="0"/>
              <a:t>a</a:t>
            </a:r>
            <a:r>
              <a:rPr lang="en-US" dirty="0"/>
              <a:t> </a:t>
            </a:r>
            <a:r>
              <a:rPr lang="ru-RU" dirty="0" smtClean="0"/>
              <a:t>первый документ. </a:t>
            </a:r>
            <a:endParaRPr lang="ru-RU" dirty="0"/>
          </a:p>
          <a:p>
            <a:endParaRPr lang="en-US" dirty="0"/>
          </a:p>
          <a:p>
            <a:r>
              <a:rPr lang="en-US" b="1" dirty="0" smtClean="0"/>
              <a:t>&gt;var a = </a:t>
            </a:r>
            <a:r>
              <a:rPr lang="en-US" b="1" dirty="0"/>
              <a:t>db.towns.find</a:t>
            </a:r>
            <a:r>
              <a:rPr lang="en-US" b="1" dirty="0" smtClean="0"/>
              <a:t>(….).toArray()</a:t>
            </a:r>
            <a:r>
              <a:rPr lang="ru-RU" dirty="0" smtClean="0"/>
              <a:t> присвоит </a:t>
            </a:r>
            <a:r>
              <a:rPr lang="en-US" b="1" dirty="0" smtClean="0"/>
              <a:t>a</a:t>
            </a:r>
            <a:r>
              <a:rPr lang="en-US" dirty="0" smtClean="0"/>
              <a:t> </a:t>
            </a:r>
            <a:r>
              <a:rPr lang="ru-RU" dirty="0" smtClean="0"/>
              <a:t>массив со всеми документами, </a:t>
            </a:r>
          </a:p>
          <a:p>
            <a:r>
              <a:rPr lang="ru-RU" dirty="0" smtClean="0"/>
              <a:t>которые вернул запрос. </a:t>
            </a:r>
          </a:p>
          <a:p>
            <a:endParaRPr lang="ru-RU" dirty="0"/>
          </a:p>
          <a:p>
            <a:r>
              <a:rPr lang="en-US" b="1" dirty="0" smtClean="0"/>
              <a:t>&gt;db.towns.find(…).</a:t>
            </a:r>
            <a:r>
              <a:rPr lang="en-US" b="1" dirty="0" err="1" smtClean="0"/>
              <a:t>forEach</a:t>
            </a:r>
            <a:r>
              <a:rPr lang="en-US" b="1" dirty="0" smtClean="0"/>
              <a:t>(function(x){….})</a:t>
            </a:r>
            <a:r>
              <a:rPr lang="ru-RU" b="1" dirty="0" smtClean="0"/>
              <a:t> </a:t>
            </a:r>
            <a:r>
              <a:rPr lang="ru-RU" dirty="0" smtClean="0"/>
              <a:t>для каждого документа вызовет </a:t>
            </a:r>
          </a:p>
          <a:p>
            <a:r>
              <a:rPr lang="ru-RU" dirty="0" smtClean="0"/>
              <a:t>переданную функцию.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197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1166</TotalTime>
  <Words>3153</Words>
  <Application>Microsoft Office PowerPoint</Application>
  <PresentationFormat>Экран (4:3)</PresentationFormat>
  <Paragraphs>641</Paragraphs>
  <Slides>69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69</vt:i4>
      </vt:variant>
    </vt:vector>
  </HeadingPairs>
  <TitlesOfParts>
    <vt:vector size="73" baseType="lpstr">
      <vt:lpstr>Arial</vt:lpstr>
      <vt:lpstr>Calibri</vt:lpstr>
      <vt:lpstr>Courier New</vt:lpstr>
      <vt:lpstr>Тема Office</vt:lpstr>
      <vt:lpstr>Современные технологии баз данных </vt:lpstr>
      <vt:lpstr>Нереляционные СУБД</vt:lpstr>
      <vt:lpstr>Ограничения реляционных СУБД</vt:lpstr>
      <vt:lpstr>БД ключ-значение Redis</vt:lpstr>
      <vt:lpstr>БД ключ-значение Redis</vt:lpstr>
      <vt:lpstr>Redis. Кэширование</vt:lpstr>
      <vt:lpstr>Mongo DB</vt:lpstr>
      <vt:lpstr>Mongo DB</vt:lpstr>
      <vt:lpstr>Mongo DB</vt:lpstr>
      <vt:lpstr>Mongo DB. Ссылки</vt:lpstr>
      <vt:lpstr>Mongo DB. Соединения</vt:lpstr>
      <vt:lpstr>Mongo DB. План выполнения</vt:lpstr>
      <vt:lpstr>Mongo DB. План выполнения</vt:lpstr>
      <vt:lpstr>Mongo DB. План выполнения</vt:lpstr>
      <vt:lpstr>Mongo DB. Аналоги SQL-операторов</vt:lpstr>
      <vt:lpstr>Mongo DB. Транзакции</vt:lpstr>
      <vt:lpstr>Mongo DB</vt:lpstr>
      <vt:lpstr>Mongo DB. Map Reduce</vt:lpstr>
      <vt:lpstr>Mongo DB. Агрегат</vt:lpstr>
      <vt:lpstr>Mongo DB. Группировка</vt:lpstr>
      <vt:lpstr>Mongo DB. Группировка</vt:lpstr>
      <vt:lpstr>Mongo DB. Хранимые процедуры</vt:lpstr>
      <vt:lpstr>Mongo DB</vt:lpstr>
      <vt:lpstr>Mongo DB</vt:lpstr>
      <vt:lpstr>Mongo DB. Сегментация данных (sharding)</vt:lpstr>
      <vt:lpstr>Mongo DB. Сегментация данных (sharding)</vt:lpstr>
      <vt:lpstr>Mongo DB. Сегментация данных (sharding)</vt:lpstr>
      <vt:lpstr>Mongo DB. Репликация</vt:lpstr>
      <vt:lpstr>Mongo DB. Репликация</vt:lpstr>
      <vt:lpstr>Mongo DB. Репликация</vt:lpstr>
      <vt:lpstr>Mongo DB</vt:lpstr>
      <vt:lpstr>Apache Cassandra</vt:lpstr>
      <vt:lpstr>Apache Cassandra и Теорема CAP</vt:lpstr>
      <vt:lpstr>Настраиваемая согласованность</vt:lpstr>
      <vt:lpstr>Структура данных</vt:lpstr>
      <vt:lpstr>Структура данных</vt:lpstr>
      <vt:lpstr>Презентация PowerPoint</vt:lpstr>
      <vt:lpstr>Хранение данных</vt:lpstr>
      <vt:lpstr>Запросы</vt:lpstr>
      <vt:lpstr>Презентация PowerPoint</vt:lpstr>
      <vt:lpstr>Запросы</vt:lpstr>
      <vt:lpstr>Графовые СУБД</vt:lpstr>
      <vt:lpstr>Представление графов в реляционных БД</vt:lpstr>
      <vt:lpstr>Представление графов в реляционных БД</vt:lpstr>
      <vt:lpstr>Представление графов в реляционных БД</vt:lpstr>
      <vt:lpstr>Представление графов в реляционных БД</vt:lpstr>
      <vt:lpstr>Представление графов в реляционных БД</vt:lpstr>
      <vt:lpstr>Представление графов в реляционных БД</vt:lpstr>
      <vt:lpstr>Представление графов в реляционных БД</vt:lpstr>
      <vt:lpstr>Графовые модели данных</vt:lpstr>
      <vt:lpstr>Графовая модель с метками и свойствами</vt:lpstr>
      <vt:lpstr>СУБД Neo4j</vt:lpstr>
      <vt:lpstr>СУБД Neo4j</vt:lpstr>
      <vt:lpstr>Выборка элементов графа</vt:lpstr>
      <vt:lpstr>Выборка элементов графа</vt:lpstr>
      <vt:lpstr>Оператор Match</vt:lpstr>
      <vt:lpstr>Пример</vt:lpstr>
      <vt:lpstr>Пример</vt:lpstr>
      <vt:lpstr>Пример</vt:lpstr>
      <vt:lpstr>Пример</vt:lpstr>
      <vt:lpstr>Создание ребра для существующих вершин</vt:lpstr>
      <vt:lpstr>Особенности моделирования</vt:lpstr>
      <vt:lpstr>Особенности моделирования</vt:lpstr>
      <vt:lpstr>Ограничения целостности</vt:lpstr>
      <vt:lpstr>Хранилища тройных кортежей</vt:lpstr>
      <vt:lpstr>Хранилища тройных кортежей</vt:lpstr>
      <vt:lpstr>Хранилища тройных кортежей</vt:lpstr>
      <vt:lpstr>Гиперграфы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Аврунев Олег Евгеньевич</dc:creator>
  <cp:lastModifiedBy>Аврунев Олег Евгеньевич</cp:lastModifiedBy>
  <cp:revision>124</cp:revision>
  <dcterms:created xsi:type="dcterms:W3CDTF">2016-04-06T08:11:19Z</dcterms:created>
  <dcterms:modified xsi:type="dcterms:W3CDTF">2021-04-15T03:05:03Z</dcterms:modified>
</cp:coreProperties>
</file>