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29" r:id="rId3"/>
    <p:sldId id="330" r:id="rId4"/>
    <p:sldId id="331" r:id="rId5"/>
    <p:sldId id="332" r:id="rId6"/>
    <p:sldId id="386" r:id="rId7"/>
    <p:sldId id="387" r:id="rId8"/>
    <p:sldId id="388" r:id="rId9"/>
    <p:sldId id="334" r:id="rId10"/>
    <p:sldId id="335" r:id="rId11"/>
    <p:sldId id="318" r:id="rId12"/>
    <p:sldId id="389" r:id="rId13"/>
    <p:sldId id="392" r:id="rId14"/>
    <p:sldId id="391" r:id="rId15"/>
    <p:sldId id="393" r:id="rId16"/>
    <p:sldId id="394" r:id="rId17"/>
    <p:sldId id="395" r:id="rId18"/>
    <p:sldId id="396" r:id="rId19"/>
    <p:sldId id="397" r:id="rId20"/>
    <p:sldId id="399" r:id="rId21"/>
    <p:sldId id="400" r:id="rId22"/>
    <p:sldId id="402" r:id="rId23"/>
    <p:sldId id="401" r:id="rId24"/>
    <p:sldId id="403" r:id="rId25"/>
    <p:sldId id="404" r:id="rId26"/>
    <p:sldId id="405" r:id="rId27"/>
    <p:sldId id="406" r:id="rId28"/>
    <p:sldId id="407" r:id="rId29"/>
    <p:sldId id="408" r:id="rId30"/>
    <p:sldId id="409" r:id="rId31"/>
    <p:sldId id="410" r:id="rId32"/>
    <p:sldId id="411" r:id="rId33"/>
    <p:sldId id="412" r:id="rId34"/>
    <p:sldId id="413" r:id="rId35"/>
    <p:sldId id="414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4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28687-3045-4CBB-9F6C-E4F579599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3CD35-79FD-4708-8D1F-045A5C376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5E0EA-92F1-4575-AF6E-13520B857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89565-1F9B-4F49-B862-15A4D32A6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AEE6F-B872-4472-9FF9-759311EE4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13D22-149F-4CE8-AE00-F83BA40D8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99BE1-10A6-4FF3-905F-2261362A4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95496-D327-4B72-A164-E44C15EE8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FA341-4143-4718-9851-3B163832F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B5EA1-3505-46FB-8287-E8DFB9AEF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4D378-2826-47C6-8FE8-B5268285D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9DF68-1474-4A4B-9D98-F33CC0389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903382C-0F0B-49ED-82C7-ACDB5154D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ostgrespro.ru/docs/postgrespro/11/auth-username-maps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database-roles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sql-createrole" TargetMode="Externa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sql-createrole" TargetMode="Externa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sql-grant" TargetMode="Externa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1/sql-revoke" TargetMode="External"/><Relationship Id="rId2" Type="http://schemas.openxmlformats.org/officeDocument/2006/relationships/hyperlink" Target="https://postgrespro.ru/docs/postgrespro/11/sql-grant" TargetMode="Externa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auth-pg-hba-conf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runtime-config-connectio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1/auth-ldap" TargetMode="External"/><Relationship Id="rId2" Type="http://schemas.openxmlformats.org/officeDocument/2006/relationships/hyperlink" Target="https://tools.ietf.org/html/rfc7677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mtClean="0"/>
              <a:t>Администрирование информационных систем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205038"/>
            <a:ext cx="6985000" cy="3744912"/>
          </a:xfrm>
        </p:spPr>
        <p:txBody>
          <a:bodyPr/>
          <a:lstStyle/>
          <a:p>
            <a:pPr eaLnBrk="1" hangingPunct="1"/>
            <a:r>
              <a:rPr lang="ru-RU" altLang="ru-RU" smtClean="0"/>
              <a:t>Лекция </a:t>
            </a:r>
            <a:r>
              <a:rPr lang="en-US" altLang="ru-RU" smtClean="0"/>
              <a:t>5</a:t>
            </a:r>
            <a:endParaRPr lang="en-US" altLang="ru-RU" dirty="0" smtClean="0"/>
          </a:p>
          <a:p>
            <a:pPr eaLnBrk="1" hangingPunct="1"/>
            <a:endParaRPr lang="en-US" altLang="ru-RU" dirty="0" smtClean="0"/>
          </a:p>
          <a:p>
            <a:pPr algn="l" eaLnBrk="1" hangingPunct="1">
              <a:buFontTx/>
              <a:buChar char="•"/>
            </a:pPr>
            <a:r>
              <a:rPr lang="ru-RU" altLang="ru-RU" sz="2400" smtClean="0"/>
              <a:t>Аутентификация и авторизация</a:t>
            </a:r>
          </a:p>
          <a:p>
            <a:pPr algn="l" eaLnBrk="1" hangingPunct="1">
              <a:buFontTx/>
              <a:buChar char="•"/>
            </a:pPr>
            <a:r>
              <a:rPr lang="ru-RU" altLang="ru-RU" sz="2400" smtClean="0"/>
              <a:t>Привилегии</a:t>
            </a:r>
            <a:endParaRPr lang="en-US" altLang="ru-RU" sz="2400" dirty="0" smtClean="0"/>
          </a:p>
          <a:p>
            <a:pPr algn="l" eaLnBrk="1" hangingPunct="1">
              <a:buFontTx/>
              <a:buChar char="•"/>
            </a:pPr>
            <a:endParaRPr lang="ru-RU" altLang="ru-RU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Ввод пароля</a:t>
            </a:r>
            <a:endParaRPr lang="ru-RU" altLang="ru-RU" sz="40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smtClean="0"/>
              <a:t>Вручную</a:t>
            </a:r>
          </a:p>
          <a:p>
            <a:pPr>
              <a:buNone/>
            </a:pPr>
            <a:r>
              <a:rPr lang="ru-RU" sz="2000" b="1" smtClean="0"/>
              <a:t>Установить переменную $</a:t>
            </a:r>
            <a:r>
              <a:rPr lang="en-US" sz="2000" b="1" smtClean="0"/>
              <a:t>PGPASSWORD</a:t>
            </a:r>
          </a:p>
          <a:p>
            <a:r>
              <a:rPr lang="ru-RU" sz="2000" smtClean="0"/>
              <a:t>неудобно при подключении к разным базам</a:t>
            </a:r>
          </a:p>
          <a:p>
            <a:r>
              <a:rPr lang="ru-RU" sz="2000" smtClean="0"/>
              <a:t>не рекомендуется из соображений безопасности</a:t>
            </a:r>
          </a:p>
          <a:p>
            <a:pPr>
              <a:buNone/>
            </a:pPr>
            <a:r>
              <a:rPr lang="ru-RU" sz="2000" b="1" smtClean="0"/>
              <a:t>Файл с паролями</a:t>
            </a:r>
          </a:p>
          <a:p>
            <a:r>
              <a:rPr lang="en-US" sz="2000" smtClean="0"/>
              <a:t>~/.pgpass </a:t>
            </a:r>
            <a:r>
              <a:rPr lang="ru-RU" sz="2000" smtClean="0"/>
              <a:t>на узле клиента</a:t>
            </a:r>
          </a:p>
          <a:p>
            <a:r>
              <a:rPr lang="ru-RU" sz="2000" smtClean="0"/>
              <a:t>строки в формате </a:t>
            </a:r>
            <a:r>
              <a:rPr lang="ru-RU" sz="2000" i="1" smtClean="0"/>
              <a:t>узел:порт:база_данных:имя_пользователя:пароль</a:t>
            </a:r>
          </a:p>
          <a:p>
            <a:r>
              <a:rPr lang="ru-RU" sz="2000" smtClean="0"/>
              <a:t>в качестве значения можно указать * (любое значение)</a:t>
            </a:r>
          </a:p>
          <a:p>
            <a:r>
              <a:rPr lang="ru-RU" sz="2000" smtClean="0"/>
              <a:t>строки просматриваются сверху вниз, выбирается первая подходящая</a:t>
            </a:r>
          </a:p>
          <a:p>
            <a:r>
              <a:rPr lang="ru-RU" sz="2000" smtClean="0"/>
              <a:t>файл должен иметь права доступа 600 (rw- - - - - - - )</a:t>
            </a:r>
            <a:endParaRPr lang="ru-RU" altLang="ru-RU" sz="2000" b="1" smtClean="0"/>
          </a:p>
          <a:p>
            <a:pPr marL="457200" indent="-457200" eaLnBrk="1" hangingPunct="1">
              <a:lnSpc>
                <a:spcPct val="90000"/>
              </a:lnSpc>
            </a:pPr>
            <a:endParaRPr lang="ru-RU" altLang="ru-RU" sz="2800" b="1" smtClean="0"/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endParaRPr lang="ru-RU" altLang="ru-RU" sz="2800" b="1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Внешняя аутентификация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539750" y="1557338"/>
            <a:ext cx="83534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smtClean="0"/>
              <a:t>peer [</a:t>
            </a:r>
            <a:r>
              <a:rPr lang="en-US" sz="2400" i="1" smtClean="0"/>
              <a:t>map=...]</a:t>
            </a:r>
          </a:p>
          <a:p>
            <a:r>
              <a:rPr lang="ru-RU" sz="2400" smtClean="0"/>
              <a:t>запрос имени пользователя у ядра ОС (для локальных подключений)</a:t>
            </a:r>
          </a:p>
          <a:p>
            <a:endParaRPr lang="ru-RU" sz="2400" smtClean="0"/>
          </a:p>
          <a:p>
            <a:r>
              <a:rPr lang="en-US" sz="2400" smtClean="0"/>
              <a:t>cert [</a:t>
            </a:r>
            <a:r>
              <a:rPr lang="en-US" sz="2400" i="1" smtClean="0"/>
              <a:t>map=...]</a:t>
            </a:r>
          </a:p>
          <a:p>
            <a:r>
              <a:rPr lang="ru-RU" sz="2400" smtClean="0"/>
              <a:t>аутентификация с использованием клиентского SSL-сертификата</a:t>
            </a:r>
          </a:p>
          <a:p>
            <a:endParaRPr lang="ru-RU" sz="2400" smtClean="0"/>
          </a:p>
          <a:p>
            <a:r>
              <a:rPr lang="ru-RU" sz="2400" smtClean="0"/>
              <a:t>gss [</a:t>
            </a:r>
            <a:r>
              <a:rPr lang="ru-RU" sz="2400" i="1" smtClean="0"/>
              <a:t>map=... и другие параметры]</a:t>
            </a:r>
          </a:p>
          <a:p>
            <a:r>
              <a:rPr lang="ru-RU" sz="2400" smtClean="0"/>
              <a:t>аутентификация Kerberos по протоколу GSSAPI</a:t>
            </a:r>
          </a:p>
          <a:p>
            <a:endParaRPr lang="ru-RU" sz="2400" smtClean="0"/>
          </a:p>
          <a:p>
            <a:r>
              <a:rPr lang="ru-RU" sz="2400" smtClean="0"/>
              <a:t>sspi [</a:t>
            </a:r>
            <a:r>
              <a:rPr lang="ru-RU" sz="2400" i="1" smtClean="0"/>
              <a:t>map=... и другие параметры]</a:t>
            </a:r>
          </a:p>
          <a:p>
            <a:r>
              <a:rPr lang="ru-RU" sz="2400" smtClean="0"/>
              <a:t>аутентификация </a:t>
            </a:r>
            <a:r>
              <a:rPr lang="en-US" sz="2400" smtClean="0"/>
              <a:t>Kerberos/NTLM </a:t>
            </a:r>
            <a:r>
              <a:rPr lang="ru-RU" sz="2400" smtClean="0"/>
              <a:t>для </a:t>
            </a:r>
            <a:r>
              <a:rPr lang="en-US" sz="2400" smtClean="0"/>
              <a:t>Windows</a:t>
            </a:r>
            <a:endParaRPr lang="ru-RU" altLang="ru-RU" sz="2400"/>
          </a:p>
          <a:p>
            <a:pPr marL="342900" indent="-342900">
              <a:spcBef>
                <a:spcPct val="20000"/>
              </a:spcBef>
            </a:pPr>
            <a:endParaRPr lang="ru-RU" altLang="ru-RU" sz="3200"/>
          </a:p>
          <a:p>
            <a:pPr marL="342900" indent="-342900">
              <a:spcBef>
                <a:spcPct val="20000"/>
              </a:spcBef>
            </a:pPr>
            <a:endParaRPr lang="ru-RU" altLang="ru-RU" sz="3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432048"/>
          </a:xfrm>
        </p:spPr>
        <p:txBody>
          <a:bodyPr/>
          <a:lstStyle/>
          <a:p>
            <a:pPr eaLnBrk="1" hangingPunct="1"/>
            <a:r>
              <a:rPr lang="ru-RU" sz="3200" b="1" smtClean="0"/>
              <a:t>Соответствие имен</a:t>
            </a:r>
            <a:endParaRPr lang="ru-RU" altLang="ru-RU" sz="3200" b="1" smtClean="0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836712"/>
            <a:ext cx="835342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smtClean="0"/>
              <a:t>pg_ident.conf</a:t>
            </a:r>
            <a:r>
              <a:rPr lang="ru-RU" sz="2400" smtClean="0"/>
              <a:t>  конфигурационный файл</a:t>
            </a:r>
          </a:p>
          <a:p>
            <a:endParaRPr lang="ru-RU" sz="2400" smtClean="0"/>
          </a:p>
          <a:p>
            <a:r>
              <a:rPr lang="ru-RU" sz="2400" b="1" smtClean="0"/>
              <a:t>Поля</a:t>
            </a:r>
          </a:p>
          <a:p>
            <a:r>
              <a:rPr lang="ru-RU" sz="2400" smtClean="0"/>
              <a:t>название соответствия</a:t>
            </a:r>
          </a:p>
          <a:p>
            <a:r>
              <a:rPr lang="ru-RU" sz="2400" smtClean="0"/>
              <a:t>(указывается в параметре map в pg_hba.conf)</a:t>
            </a:r>
          </a:p>
          <a:p>
            <a:r>
              <a:rPr lang="ru-RU" sz="2400" smtClean="0"/>
              <a:t>внешнее имя</a:t>
            </a:r>
          </a:p>
          <a:p>
            <a:r>
              <a:rPr lang="ru-RU" sz="2400" smtClean="0"/>
              <a:t>(считается регулярным выражением, если начинается с косой черты)</a:t>
            </a:r>
          </a:p>
          <a:p>
            <a:r>
              <a:rPr lang="ru-RU" sz="2400" smtClean="0"/>
              <a:t>внутреннее имя пользователя БД</a:t>
            </a:r>
          </a:p>
          <a:p>
            <a:r>
              <a:rPr lang="en-US" altLang="ru-RU" sz="2000" smtClean="0">
                <a:hlinkClick r:id="rId2"/>
              </a:rPr>
              <a:t>https://postgrespro.ru/docs/postgrespro/11/auth-username-maps</a:t>
            </a:r>
            <a:endParaRPr lang="ru-RU" altLang="ru-RU" sz="2000" smtClean="0"/>
          </a:p>
          <a:p>
            <a:endParaRPr lang="ru-RU" altLang="ru-RU" sz="3200"/>
          </a:p>
          <a:p>
            <a:pPr marL="342900" indent="-342900">
              <a:spcBef>
                <a:spcPct val="20000"/>
              </a:spcBef>
            </a:pPr>
            <a:endParaRPr lang="ru-RU" altLang="ru-RU" sz="3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5229200"/>
            <a:ext cx="426904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869160"/>
            <a:ext cx="39338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432048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Роли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836712"/>
            <a:ext cx="835342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3200" smtClean="0"/>
              <a:t> </a:t>
            </a:r>
            <a:r>
              <a:rPr lang="ru-RU" sz="3200" smtClean="0"/>
              <a:t>Роль - пользователь СУБД</a:t>
            </a:r>
          </a:p>
          <a:p>
            <a:r>
              <a:rPr lang="ru-RU" sz="3200" smtClean="0"/>
              <a:t>может включать в себя другие роли — быть «групповой ролью»</a:t>
            </a:r>
          </a:p>
          <a:p>
            <a:r>
              <a:rPr lang="ru-RU" sz="3200" smtClean="0"/>
              <a:t>никак не связана с пользователем ОС определяется на уровне кластера.</a:t>
            </a:r>
          </a:p>
          <a:p>
            <a:endParaRPr lang="ru-RU" sz="3200" smtClean="0"/>
          </a:p>
          <a:p>
            <a:r>
              <a:rPr lang="ru-RU" sz="3200" smtClean="0"/>
              <a:t>Псевдороль </a:t>
            </a:r>
            <a:r>
              <a:rPr lang="en-US" sz="3200" smtClean="0"/>
              <a:t>public</a:t>
            </a:r>
          </a:p>
          <a:p>
            <a:r>
              <a:rPr lang="ru-RU" sz="3200" smtClean="0"/>
              <a:t>неявно включает в себя все остальные роли</a:t>
            </a:r>
          </a:p>
          <a:p>
            <a:r>
              <a:rPr lang="en-US" altLang="ru-RU" sz="3200" smtClean="0">
                <a:hlinkClick r:id="rId2"/>
              </a:rPr>
              <a:t>https://postgrespro.ru/docs/postgrespro/11/database-roles</a:t>
            </a:r>
            <a:endParaRPr lang="ru-RU" altLang="ru-RU" sz="3200" smtClean="0"/>
          </a:p>
          <a:p>
            <a:endParaRPr lang="ru-RU" altLang="ru-RU" sz="3200"/>
          </a:p>
          <a:p>
            <a:pPr marL="342900" indent="-342900">
              <a:spcBef>
                <a:spcPct val="20000"/>
              </a:spcBef>
            </a:pPr>
            <a:endParaRPr lang="ru-RU" altLang="ru-RU" sz="3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432048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Роли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836712"/>
            <a:ext cx="835342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3200" smtClean="0"/>
              <a:t> </a:t>
            </a:r>
            <a:r>
              <a:rPr lang="ru-RU" sz="3200" smtClean="0"/>
              <a:t>Атрибуты определяют свойства роли</a:t>
            </a:r>
          </a:p>
          <a:p>
            <a:r>
              <a:rPr lang="en-US" sz="3200" smtClean="0"/>
              <a:t>CREATE ROLE </a:t>
            </a:r>
            <a:r>
              <a:rPr lang="ru-RU" sz="3200" i="1" smtClean="0"/>
              <a:t>роль [</a:t>
            </a:r>
            <a:r>
              <a:rPr lang="en-US" sz="3200" i="1" smtClean="0"/>
              <a:t>WITH] </a:t>
            </a:r>
            <a:r>
              <a:rPr lang="ru-RU" sz="3200" i="1" smtClean="0"/>
              <a:t>атрибут [, атрибут...]</a:t>
            </a:r>
          </a:p>
          <a:p>
            <a:r>
              <a:rPr lang="en-US" sz="3200" smtClean="0"/>
              <a:t>LOGIN </a:t>
            </a:r>
            <a:r>
              <a:rPr lang="ru-RU" sz="3200" smtClean="0"/>
              <a:t>возможность подключения</a:t>
            </a:r>
          </a:p>
          <a:p>
            <a:r>
              <a:rPr lang="en-US" sz="3200" smtClean="0"/>
              <a:t>SUPERUSER </a:t>
            </a:r>
            <a:r>
              <a:rPr lang="ru-RU" sz="3200" smtClean="0"/>
              <a:t>суперпользователь</a:t>
            </a:r>
          </a:p>
          <a:p>
            <a:r>
              <a:rPr lang="ru-RU" sz="3200" smtClean="0"/>
              <a:t>CREATEDB возможность создавать базы данных</a:t>
            </a:r>
          </a:p>
          <a:p>
            <a:r>
              <a:rPr lang="en-US" sz="3200" smtClean="0"/>
              <a:t>CREATEROLE </a:t>
            </a:r>
            <a:r>
              <a:rPr lang="ru-RU" sz="3200" smtClean="0"/>
              <a:t>возможность создавать роли</a:t>
            </a:r>
          </a:p>
          <a:p>
            <a:r>
              <a:rPr lang="en-US" sz="3200" smtClean="0"/>
              <a:t>REPLICATION </a:t>
            </a:r>
            <a:r>
              <a:rPr lang="ru-RU" sz="3200" smtClean="0"/>
              <a:t>использование протокола репликации</a:t>
            </a:r>
          </a:p>
          <a:p>
            <a:r>
              <a:rPr lang="en-US" altLang="ru-RU" sz="3200" smtClean="0">
                <a:hlinkClick r:id="rId2"/>
              </a:rPr>
              <a:t>https://postgrespro.ru/docs/postgrespro/11/sql-createrole</a:t>
            </a:r>
            <a:endParaRPr lang="ru-RU" altLang="ru-RU" sz="3200" smtClean="0"/>
          </a:p>
          <a:p>
            <a:endParaRPr lang="ru-RU" altLang="ru-RU" sz="3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432048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Роли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836712"/>
            <a:ext cx="835342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400" smtClean="0"/>
              <a:t>Роль может быть включена в другую роль. Любая роль может быть включена в любую</a:t>
            </a:r>
          </a:p>
          <a:p>
            <a:r>
              <a:rPr lang="ru-RU" sz="2400" smtClean="0"/>
              <a:t>другую. Возможно появление цепочек включений (но циклы не</a:t>
            </a:r>
          </a:p>
          <a:p>
            <a:r>
              <a:rPr lang="ru-RU" sz="2400" smtClean="0"/>
              <a:t>допускаются).</a:t>
            </a:r>
          </a:p>
          <a:p>
            <a:r>
              <a:rPr lang="ru-RU" sz="2400" smtClean="0"/>
              <a:t>Для роли становятся</a:t>
            </a:r>
          </a:p>
          <a:p>
            <a:r>
              <a:rPr lang="ru-RU" sz="2400" smtClean="0"/>
              <a:t>доступны атрибуты и привилегии, которыми обладает групповая роль. Правом на включение и исключение других ролей в данную роль</a:t>
            </a:r>
          </a:p>
          <a:p>
            <a:r>
              <a:rPr lang="ru-RU" sz="2400" smtClean="0"/>
              <a:t>обладают:</a:t>
            </a:r>
          </a:p>
          <a:p>
            <a:r>
              <a:rPr lang="ru-RU" sz="2400" smtClean="0"/>
              <a:t>- сама эта роль,</a:t>
            </a:r>
          </a:p>
          <a:p>
            <a:r>
              <a:rPr lang="ru-RU" sz="2400" smtClean="0"/>
              <a:t>- роль с атрибутом </a:t>
            </a:r>
            <a:r>
              <a:rPr lang="en-US" sz="2400" smtClean="0"/>
              <a:t>SUPERUSER,</a:t>
            </a:r>
          </a:p>
          <a:p>
            <a:r>
              <a:rPr lang="ru-RU" sz="2400" smtClean="0"/>
              <a:t>- роль с атрибутом CREATEROLE (если это не суперпользовательская роль). </a:t>
            </a:r>
            <a:r>
              <a:rPr lang="en-US" altLang="ru-RU" sz="2400" smtClean="0">
                <a:hlinkClick r:id="rId2"/>
              </a:rPr>
              <a:t>https://postgrespro.ru/docs/postgrespro/11/sql-createrole</a:t>
            </a:r>
            <a:endParaRPr lang="ru-RU" altLang="ru-RU" sz="2400" smtClean="0"/>
          </a:p>
          <a:p>
            <a:endParaRPr lang="ru-RU" altLang="ru-RU" sz="3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432048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Роли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836712"/>
            <a:ext cx="835342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 sz="32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069827" cy="497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432048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Владелец объекта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836712"/>
            <a:ext cx="835342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 sz="320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412776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Владелец объекта</a:t>
            </a:r>
          </a:p>
          <a:p>
            <a:r>
              <a:rPr lang="ru-RU" smtClean="0"/>
              <a:t>роль, создавшая объект</a:t>
            </a:r>
          </a:p>
          <a:p>
            <a:r>
              <a:rPr lang="ru-RU" smtClean="0"/>
              <a:t>(а также роли, включенные в нее)</a:t>
            </a:r>
          </a:p>
          <a:p>
            <a:r>
              <a:rPr lang="ru-RU" smtClean="0"/>
              <a:t>может быть изменен командой ALTER ... OWNER TO </a:t>
            </a:r>
            <a:r>
              <a:rPr lang="ru-RU" i="1" smtClean="0"/>
              <a:t>роль</a:t>
            </a: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432048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Привилегии на таблицы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836712"/>
            <a:ext cx="835342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 sz="320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268760"/>
            <a:ext cx="62646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Таблицы</a:t>
            </a:r>
          </a:p>
          <a:p>
            <a:r>
              <a:rPr lang="en-US" smtClean="0"/>
              <a:t>SELECT </a:t>
            </a:r>
            <a:r>
              <a:rPr lang="ru-RU" smtClean="0"/>
              <a:t>чтение данных</a:t>
            </a:r>
          </a:p>
          <a:p>
            <a:r>
              <a:rPr lang="en-US" smtClean="0"/>
              <a:t>INSERT </a:t>
            </a:r>
            <a:r>
              <a:rPr lang="ru-RU" smtClean="0"/>
              <a:t>вставка строк</a:t>
            </a:r>
          </a:p>
          <a:p>
            <a:r>
              <a:rPr lang="en-US" smtClean="0"/>
              <a:t>UPDATE </a:t>
            </a:r>
            <a:r>
              <a:rPr lang="ru-RU" smtClean="0"/>
              <a:t>изменение строк</a:t>
            </a:r>
          </a:p>
          <a:p>
            <a:r>
              <a:rPr lang="en-US" smtClean="0"/>
              <a:t>REFERENCES </a:t>
            </a:r>
            <a:r>
              <a:rPr lang="ru-RU" smtClean="0"/>
              <a:t>внешний ключ</a:t>
            </a:r>
          </a:p>
          <a:p>
            <a:r>
              <a:rPr lang="en-US" smtClean="0"/>
              <a:t>DELETE </a:t>
            </a:r>
            <a:r>
              <a:rPr lang="ru-RU" smtClean="0"/>
              <a:t>удаление строк</a:t>
            </a:r>
          </a:p>
          <a:p>
            <a:r>
              <a:rPr lang="en-US" smtClean="0"/>
              <a:t>TRUNCATE </a:t>
            </a:r>
            <a:r>
              <a:rPr lang="ru-RU" smtClean="0"/>
              <a:t>очистка таблицы</a:t>
            </a:r>
          </a:p>
          <a:p>
            <a:r>
              <a:rPr lang="en-US" smtClean="0"/>
              <a:t>TRIGGER </a:t>
            </a:r>
            <a:r>
              <a:rPr lang="ru-RU" smtClean="0"/>
              <a:t>создание триггеров</a:t>
            </a:r>
          </a:p>
          <a:p>
            <a:r>
              <a:rPr lang="ru-RU" smtClean="0"/>
              <a:t>Представления — </a:t>
            </a:r>
            <a:r>
              <a:rPr lang="en-US" smtClean="0"/>
              <a:t>SELECT </a:t>
            </a:r>
            <a:r>
              <a:rPr lang="ru-RU" smtClean="0"/>
              <a:t>и </a:t>
            </a:r>
            <a:r>
              <a:rPr lang="en-US" smtClean="0"/>
              <a:t>TRIGGER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293097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hlinkClick r:id="rId2"/>
              </a:rPr>
              <a:t>https://postgrespro.ru/docs/postgrespro/11/sql-grant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836712"/>
            <a:ext cx="835342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 sz="3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7454884" cy="448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23528" y="5805264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Привилегия USAGE схемы разрешает обращаться к объектам в этой</a:t>
            </a:r>
          </a:p>
          <a:p>
            <a:r>
              <a:rPr lang="ru-RU" smtClean="0"/>
              <a:t>схеме.</a:t>
            </a: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4653136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Для баз данных привилегия CREATE разрешает создавать схемы в этой</a:t>
            </a:r>
          </a:p>
          <a:p>
            <a:r>
              <a:rPr lang="ru-RU" smtClean="0"/>
              <a:t>БД, а для схемы привилегия CREATE разрешает создавать объекты в</a:t>
            </a:r>
          </a:p>
          <a:p>
            <a:r>
              <a:rPr lang="ru-RU" smtClean="0"/>
              <a:t>этой схеме.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Подключение</a:t>
            </a:r>
            <a:endParaRPr lang="ru-RU" altLang="ru-RU" sz="40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24744"/>
            <a:ext cx="8229600" cy="5472608"/>
          </a:xfrm>
        </p:spPr>
        <p:txBody>
          <a:bodyPr/>
          <a:lstStyle/>
          <a:p>
            <a:pPr>
              <a:buNone/>
            </a:pPr>
            <a:r>
              <a:rPr lang="ru-RU" sz="2800" b="1" smtClean="0"/>
              <a:t>Идентификация</a:t>
            </a:r>
          </a:p>
          <a:p>
            <a:pPr>
              <a:buNone/>
            </a:pPr>
            <a:r>
              <a:rPr lang="ru-RU" sz="2800" smtClean="0"/>
              <a:t>	определение имени пользователя БД (имя может отличаться от указанного, при внешней аутентификации)</a:t>
            </a:r>
          </a:p>
          <a:p>
            <a:pPr>
              <a:buNone/>
            </a:pPr>
            <a:r>
              <a:rPr lang="ru-RU" sz="2800" b="1" smtClean="0"/>
              <a:t>Аутентификация</a:t>
            </a:r>
          </a:p>
          <a:p>
            <a:pPr>
              <a:buNone/>
            </a:pPr>
            <a:r>
              <a:rPr lang="ru-RU" sz="2800" smtClean="0"/>
              <a:t>	действительно ли пользователь тот, за кого себя выдает?</a:t>
            </a:r>
          </a:p>
          <a:p>
            <a:pPr>
              <a:buNone/>
            </a:pPr>
            <a:r>
              <a:rPr lang="ru-RU" sz="2800" smtClean="0"/>
              <a:t> </a:t>
            </a:r>
            <a:r>
              <a:rPr lang="ru-RU" sz="2800" b="1" smtClean="0"/>
              <a:t>Авторизация</a:t>
            </a:r>
          </a:p>
          <a:p>
            <a:pPr>
              <a:buNone/>
            </a:pPr>
            <a:r>
              <a:rPr lang="ru-RU" sz="2800" smtClean="0"/>
              <a:t>имеет ли право данный пользователь подключаться к серверу?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3200" smtClean="0"/>
              <a:t>Категории ролей</a:t>
            </a:r>
            <a:endParaRPr lang="ru-RU" altLang="ru-RU" sz="320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484784"/>
            <a:ext cx="763284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/>
              <a:t>Суперпользователи</a:t>
            </a:r>
          </a:p>
          <a:p>
            <a:r>
              <a:rPr lang="ru-RU" smtClean="0"/>
              <a:t>полный доступ ко всем объектам — проверки не выполняются</a:t>
            </a:r>
          </a:p>
          <a:p>
            <a:r>
              <a:rPr lang="ru-RU" b="1" smtClean="0"/>
              <a:t>Владельцы</a:t>
            </a:r>
          </a:p>
          <a:p>
            <a:r>
              <a:rPr lang="ru-RU" smtClean="0"/>
              <a:t>доступ в рамках выданных привилегий</a:t>
            </a:r>
          </a:p>
          <a:p>
            <a:r>
              <a:rPr lang="ru-RU" smtClean="0"/>
              <a:t>(изначально получает полный набор)</a:t>
            </a:r>
          </a:p>
          <a:p>
            <a:r>
              <a:rPr lang="ru-RU" smtClean="0"/>
              <a:t>а также действия, не регламентируемые привилегиями,</a:t>
            </a:r>
          </a:p>
          <a:p>
            <a:r>
              <a:rPr lang="ru-RU" smtClean="0"/>
              <a:t>например: удаление, выдача и отзыв привилегий и т. п.</a:t>
            </a:r>
          </a:p>
          <a:p>
            <a:r>
              <a:rPr lang="ru-RU" b="1" smtClean="0"/>
              <a:t>Остальные роли</a:t>
            </a:r>
          </a:p>
          <a:p>
            <a:r>
              <a:rPr lang="ru-RU" smtClean="0"/>
              <a:t>доступ исключительно в рамках выданных привилегий</a:t>
            </a:r>
          </a:p>
          <a:p>
            <a:endParaRPr lang="ru-RU" smtClean="0"/>
          </a:p>
          <a:p>
            <a:r>
              <a:rPr lang="ru-RU" smtClean="0"/>
              <a:t>Право выдачи и отзыва привилегий на объект имеет владелец этого</a:t>
            </a:r>
          </a:p>
          <a:p>
            <a:r>
              <a:rPr lang="ru-RU" smtClean="0"/>
              <a:t>объекта (и суперпользователь).</a:t>
            </a:r>
          </a:p>
          <a:p>
            <a:endParaRPr lang="ru-RU" smtClean="0"/>
          </a:p>
          <a:p>
            <a:r>
              <a:rPr lang="en-US" smtClean="0">
                <a:hlinkClick r:id="rId2"/>
              </a:rPr>
              <a:t>https://postgrespro.ru/docs/postgrespro/11/sql-grant</a:t>
            </a:r>
            <a:endParaRPr lang="ru-RU" smtClean="0"/>
          </a:p>
          <a:p>
            <a:endParaRPr lang="ru-RU" smtClean="0"/>
          </a:p>
          <a:p>
            <a:r>
              <a:rPr lang="en-US" smtClean="0">
                <a:hlinkClick r:id="rId3"/>
              </a:rPr>
              <a:t>https://postgrespro.ru/docs/postgrespro/11/sql-revoke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3200" smtClean="0"/>
              <a:t>Выдача привилегий</a:t>
            </a:r>
            <a:endParaRPr lang="ru-RU" altLang="ru-RU" sz="32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033345" cy="442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3200" smtClean="0"/>
              <a:t>Привилегии групповых ролей</a:t>
            </a:r>
            <a:endParaRPr lang="ru-RU" altLang="ru-RU" sz="320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628800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smtClean="0"/>
          </a:p>
          <a:p>
            <a:r>
              <a:rPr lang="ru-RU" sz="2400" smtClean="0"/>
              <a:t>поведение зависит от атрибута роли:</a:t>
            </a:r>
          </a:p>
          <a:p>
            <a:r>
              <a:rPr lang="en-US" sz="2400" i="1" smtClean="0"/>
              <a:t>INHERIT (</a:t>
            </a:r>
            <a:r>
              <a:rPr lang="ru-RU" sz="2400" i="1" smtClean="0"/>
              <a:t>по умолчанию) </a:t>
            </a:r>
          </a:p>
          <a:p>
            <a:r>
              <a:rPr lang="ru-RU" sz="2400" smtClean="0"/>
              <a:t>автоматически наследует</a:t>
            </a:r>
            <a:endParaRPr lang="ru-RU" sz="2400" i="1" smtClean="0"/>
          </a:p>
          <a:p>
            <a:endParaRPr lang="ru-RU" sz="2400" i="1" smtClean="0"/>
          </a:p>
          <a:p>
            <a:r>
              <a:rPr lang="en-US" sz="2400" i="1" smtClean="0"/>
              <a:t>NOINHERIT</a:t>
            </a:r>
          </a:p>
          <a:p>
            <a:r>
              <a:rPr lang="ru-RU" sz="2400" smtClean="0"/>
              <a:t>требуется явное переключение</a:t>
            </a:r>
          </a:p>
          <a:p>
            <a:r>
              <a:rPr lang="ru-RU" sz="2400" smtClean="0"/>
              <a:t>привилегии группы с помощью SET ROLE</a:t>
            </a:r>
            <a:endParaRPr lang="ru-RU" sz="2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3200" smtClean="0"/>
              <a:t>Предопределенные роли</a:t>
            </a:r>
            <a:endParaRPr lang="ru-RU" altLang="ru-RU" sz="320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1484784"/>
          <a:ext cx="8280920" cy="4272284"/>
        </p:xfrm>
        <a:graphic>
          <a:graphicData uri="http://schemas.openxmlformats.org/drawingml/2006/table">
            <a:tbl>
              <a:tblPr/>
              <a:tblGrid>
                <a:gridCol w="2232248"/>
                <a:gridCol w="6048672"/>
              </a:tblGrid>
              <a:tr h="19755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/>
                        <a:t>Роль</a:t>
                      </a:r>
                    </a:p>
                  </a:txBody>
                  <a:tcPr marL="35278" marR="35278" marT="35278" marB="35278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/>
                        <a:t>Разрешаемый доступ</a:t>
                      </a:r>
                    </a:p>
                  </a:txBody>
                  <a:tcPr marL="35278" marR="35278" marT="35278" marB="35278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556">
                <a:tc>
                  <a:txBody>
                    <a:bodyPr/>
                    <a:lstStyle/>
                    <a:p>
                      <a:pPr fontAlgn="t"/>
                      <a:r>
                        <a:rPr lang="en-US" sz="1200"/>
                        <a:t>pg_read_all_settings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/>
                        <a:t>Читать все конфигурационные переменные, даже те, что обычно видны только суперпользователям.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8556">
                <a:tc>
                  <a:txBody>
                    <a:bodyPr/>
                    <a:lstStyle/>
                    <a:p>
                      <a:pPr fontAlgn="t"/>
                      <a:r>
                        <a:rPr lang="en-US" sz="1200"/>
                        <a:t>pg_read_all_stats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/>
                        <a:t>Читать все представления pg_stat_* и использовать различные расширения, связанные со статистикой, даже те, что обычно видны только суперпользователям.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556">
                <a:tc>
                  <a:txBody>
                    <a:bodyPr/>
                    <a:lstStyle/>
                    <a:p>
                      <a:pPr fontAlgn="t"/>
                      <a:r>
                        <a:rPr lang="en-US" sz="1200"/>
                        <a:t>pg_stat_scan_tables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/>
                        <a:t>Выполнять функции мониторинга, которые могут устанавливать блокировки ACCESS SHARE в таблицах, возможно, на длительное время.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556">
                <a:tc>
                  <a:txBody>
                    <a:bodyPr/>
                    <a:lstStyle/>
                    <a:p>
                      <a:pPr fontAlgn="t"/>
                      <a:r>
                        <a:rPr lang="en-US" sz="1200"/>
                        <a:t>pg_signal_backend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/>
                        <a:t>Передавать сигналы другим обслуживающим процессам (например, отменять запрос, завершать процесс).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556">
                <a:tc>
                  <a:txBody>
                    <a:bodyPr/>
                    <a:lstStyle/>
                    <a:p>
                      <a:pPr fontAlgn="t"/>
                      <a:r>
                        <a:rPr lang="en-US" sz="1200"/>
                        <a:t>pg_read_server_files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/>
                        <a:t>Читать файлы в любом месте файловой системы, куда имеет доступ СУБД на сервере, выполняя COPY и другие функции работы с файлами.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556">
                <a:tc>
                  <a:txBody>
                    <a:bodyPr/>
                    <a:lstStyle/>
                    <a:p>
                      <a:pPr fontAlgn="t"/>
                      <a:r>
                        <a:rPr lang="en-US" sz="1200"/>
                        <a:t>pg_write_server_files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/>
                        <a:t>Записывать файлы в любом месте файловой системы, куда имеет доступ СУБД на сервере, выполняя COPY и другие функции работы с файлами.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8556">
                <a:tc>
                  <a:txBody>
                    <a:bodyPr/>
                    <a:lstStyle/>
                    <a:p>
                      <a:pPr fontAlgn="t"/>
                      <a:r>
                        <a:rPr lang="en-US" sz="1200"/>
                        <a:t>pg_execute_server_program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/>
                        <a:t>Выполнять программы на сервере (от имени пользователя, запускающего СУБД), так же, как это делает команда COPY и другие функции, выполняющие программы на стороне сервера.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8556">
                <a:tc>
                  <a:txBody>
                    <a:bodyPr/>
                    <a:lstStyle/>
                    <a:p>
                      <a:pPr fontAlgn="t"/>
                      <a:r>
                        <a:rPr lang="en-US" sz="1200"/>
                        <a:t>pg_monitor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/>
                        <a:t>Читать/выполнять различные представления и функции для мониторинга. Эта роль включена в роли pg_read_all_settings, pg_read_all_stats и pg_stat_scan_tables.</a:t>
                      </a:r>
                    </a:p>
                  </a:txBody>
                  <a:tcPr marL="35278" marR="35278" marT="35278" marB="35278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3200" smtClean="0"/>
              <a:t>Псевдороль </a:t>
            </a:r>
            <a:r>
              <a:rPr lang="en-US" altLang="ru-RU" sz="3200" smtClean="0"/>
              <a:t>public</a:t>
            </a:r>
            <a:endParaRPr lang="ru-RU" altLang="ru-RU" sz="320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582341"/>
            <a:ext cx="77048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По умолчанию роль public получает ряд привилегий</a:t>
            </a:r>
          </a:p>
          <a:p>
            <a:r>
              <a:rPr lang="ru-RU" smtClean="0"/>
              <a:t>для баз данных</a:t>
            </a:r>
            <a:r>
              <a:rPr lang="en-US" smtClean="0"/>
              <a:t>:</a:t>
            </a:r>
            <a:r>
              <a:rPr lang="ru-RU" smtClean="0"/>
              <a:t> </a:t>
            </a:r>
            <a:endParaRPr lang="en-US" smtClean="0"/>
          </a:p>
          <a:p>
            <a:r>
              <a:rPr lang="ru-RU" smtClean="0"/>
              <a:t>CONNECT (подключение)</a:t>
            </a:r>
            <a:r>
              <a:rPr lang="en-US" smtClean="0"/>
              <a:t> TEMPORARY (</a:t>
            </a:r>
            <a:r>
              <a:rPr lang="ru-RU" smtClean="0"/>
              <a:t>создание временных таблиц)</a:t>
            </a:r>
            <a:endParaRPr lang="en-US" smtClean="0"/>
          </a:p>
          <a:p>
            <a:endParaRPr lang="ru-RU" smtClean="0"/>
          </a:p>
          <a:p>
            <a:r>
              <a:rPr lang="ru-RU" smtClean="0"/>
              <a:t>для схемы public</a:t>
            </a:r>
            <a:r>
              <a:rPr lang="en-US" smtClean="0"/>
              <a:t> -</a:t>
            </a:r>
            <a:r>
              <a:rPr lang="ru-RU" smtClean="0"/>
              <a:t> CREATE (создание объектов)</a:t>
            </a:r>
            <a:r>
              <a:rPr lang="en-US" smtClean="0"/>
              <a:t> USAGE (</a:t>
            </a:r>
            <a:r>
              <a:rPr lang="ru-RU" smtClean="0"/>
              <a:t>доступ к объектам)</a:t>
            </a:r>
            <a:endParaRPr lang="en-US" smtClean="0"/>
          </a:p>
          <a:p>
            <a:endParaRPr lang="ru-RU" smtClean="0"/>
          </a:p>
          <a:p>
            <a:r>
              <a:rPr lang="ru-RU" smtClean="0"/>
              <a:t>для схем pg_catalog</a:t>
            </a:r>
            <a:r>
              <a:rPr lang="en-US" smtClean="0"/>
              <a:t> </a:t>
            </a:r>
            <a:r>
              <a:rPr lang="ru-RU" smtClean="0"/>
              <a:t>и </a:t>
            </a:r>
            <a:r>
              <a:rPr lang="en-US" smtClean="0"/>
              <a:t>information_schema - </a:t>
            </a:r>
            <a:r>
              <a:rPr lang="ru-RU" smtClean="0"/>
              <a:t>USAGE (доступ к объектам)</a:t>
            </a:r>
            <a:endParaRPr lang="en-US" smtClean="0"/>
          </a:p>
          <a:p>
            <a:endParaRPr lang="ru-RU" smtClean="0"/>
          </a:p>
          <a:p>
            <a:r>
              <a:rPr lang="ru-RU" smtClean="0"/>
              <a:t>для функций </a:t>
            </a:r>
            <a:r>
              <a:rPr lang="en-US" smtClean="0"/>
              <a:t>EXECUTE (</a:t>
            </a:r>
            <a:r>
              <a:rPr lang="ru-RU" smtClean="0"/>
              <a:t>выполнение)</a:t>
            </a:r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3200" smtClean="0"/>
              <a:t>Привилегии по умолчанию</a:t>
            </a:r>
            <a:endParaRPr lang="ru-RU" altLang="ru-RU" sz="320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84010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4941168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если отозвать у public все</a:t>
            </a:r>
          </a:p>
          <a:p>
            <a:r>
              <a:rPr lang="ru-RU" smtClean="0"/>
              <a:t>привилегии на все существующие объекты, эта роль будет получать</a:t>
            </a:r>
          </a:p>
          <a:p>
            <a:r>
              <a:rPr lang="ru-RU" smtClean="0"/>
              <a:t>привилегии на все новые объекты, создающиеся в системе.</a:t>
            </a:r>
          </a:p>
          <a:p>
            <a:r>
              <a:rPr lang="ru-RU" smtClean="0"/>
              <a:t>Но с помощью привилегий по умолчанию можно автоматически</a:t>
            </a:r>
          </a:p>
          <a:p>
            <a:r>
              <a:rPr lang="ru-RU" smtClean="0"/>
              <a:t>отзывать у public привилегию выполнения функций, как только она</a:t>
            </a:r>
          </a:p>
          <a:p>
            <a:r>
              <a:rPr lang="ru-RU" smtClean="0"/>
              <a:t>появляется.</a:t>
            </a:r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3200" smtClean="0"/>
              <a:t>Пример ролей и привилегий</a:t>
            </a:r>
            <a:endParaRPr lang="ru-RU" altLang="ru-RU" sz="320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096100" cy="405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3200" dirty="0" smtClean="0"/>
              <a:t>Аудит действий</a:t>
            </a:r>
          </a:p>
          <a:p>
            <a:endParaRPr lang="ru-RU" altLang="ru-RU" sz="3200" dirty="0" smtClean="0"/>
          </a:p>
          <a:p>
            <a:r>
              <a:rPr lang="ru-RU" altLang="ru-RU" sz="2400" dirty="0" smtClean="0"/>
              <a:t>Протоколирование действий пользователей в БД</a:t>
            </a:r>
          </a:p>
          <a:p>
            <a:endParaRPr lang="ru-RU" altLang="ru-RU" sz="2400" dirty="0" smtClean="0"/>
          </a:p>
          <a:p>
            <a:endParaRPr lang="ru-RU" altLang="ru-RU" sz="2400" dirty="0" smtClean="0"/>
          </a:p>
          <a:p>
            <a:r>
              <a:rPr lang="ru-RU" altLang="ru-RU" sz="2400" dirty="0" smtClean="0"/>
              <a:t>В </a:t>
            </a:r>
            <a:r>
              <a:rPr lang="en-US" altLang="ru-RU" sz="2400" dirty="0" err="1" smtClean="0"/>
              <a:t>PostgreSQL</a:t>
            </a:r>
            <a:r>
              <a:rPr lang="en-US" altLang="ru-RU" sz="2400" dirty="0" smtClean="0"/>
              <a:t> </a:t>
            </a:r>
            <a:r>
              <a:rPr lang="ru-RU" altLang="ru-RU" sz="2400" dirty="0" smtClean="0"/>
              <a:t>и </a:t>
            </a:r>
            <a:r>
              <a:rPr lang="ru-RU" altLang="ru-RU" sz="2400" dirty="0" smtClean="0"/>
              <a:t>нет оператора </a:t>
            </a:r>
            <a:r>
              <a:rPr lang="en-US" altLang="ru-RU" sz="2400" dirty="0" smtClean="0"/>
              <a:t>AUDIT </a:t>
            </a:r>
            <a:r>
              <a:rPr lang="ru-RU" altLang="ru-RU" sz="2400" dirty="0" smtClean="0"/>
              <a:t>(как в </a:t>
            </a:r>
            <a:r>
              <a:rPr lang="en-US" altLang="ru-RU" sz="2400" dirty="0" smtClean="0"/>
              <a:t>Oracle</a:t>
            </a:r>
            <a:r>
              <a:rPr lang="ru-RU" altLang="ru-RU" sz="2400" dirty="0" smtClean="0"/>
              <a:t>)</a:t>
            </a:r>
            <a:endParaRPr lang="ru-RU" altLang="ru-RU" sz="2400" dirty="0" smtClean="0"/>
          </a:p>
          <a:p>
            <a:endParaRPr lang="ru-RU" altLang="ru-RU" sz="2400" dirty="0" smtClean="0"/>
          </a:p>
          <a:p>
            <a:endParaRPr lang="ru-RU" altLang="ru-RU" sz="2400" dirty="0" smtClean="0"/>
          </a:p>
          <a:p>
            <a:endParaRPr lang="ru-RU" altLang="ru-RU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ru-RU" sz="2400" dirty="0" err="1" smtClean="0"/>
              <a:t>Postgres</a:t>
            </a:r>
            <a:r>
              <a:rPr lang="en-US" altLang="ru-RU" sz="2400" dirty="0" smtClean="0"/>
              <a:t> Pro</a:t>
            </a:r>
            <a:r>
              <a:rPr lang="ru-RU" altLang="ru-RU" sz="2400" dirty="0" smtClean="0"/>
              <a:t>  </a:t>
            </a:r>
            <a:r>
              <a:rPr lang="ru-RU" sz="2400" dirty="0" smtClean="0"/>
              <a:t>Расширение </a:t>
            </a:r>
            <a:r>
              <a:rPr lang="en-US" sz="2400" dirty="0" err="1" smtClean="0"/>
              <a:t>pg_proaudit</a:t>
            </a:r>
            <a:endParaRPr lang="ru-RU" sz="2400" dirty="0" smtClean="0"/>
          </a:p>
          <a:p>
            <a:endParaRPr lang="ru-RU" sz="2400" dirty="0"/>
          </a:p>
          <a:p>
            <a:pPr lvl="0"/>
            <a:r>
              <a:rPr lang="ru-RU" dirty="0" smtClean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Параметр конфигурации:</a:t>
            </a:r>
          </a:p>
          <a:p>
            <a:pPr lvl="0"/>
            <a:r>
              <a:rPr lang="ru-RU" dirty="0" err="1" smtClean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shared_preload_libraries</a:t>
            </a:r>
            <a:r>
              <a:rPr lang="ru-RU" dirty="0" smtClean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ru-RU" dirty="0" smtClean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ru-RU" dirty="0" err="1" smtClean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pg_proaudit</a:t>
            </a:r>
            <a:r>
              <a:rPr lang="ru-RU" dirty="0" smtClean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</a:t>
            </a:r>
            <a:endParaRPr lang="en-US" dirty="0" smtClean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(затем перезапустить)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demo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=# CREATE EXTENSION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(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для каждой </a:t>
            </a:r>
            <a:r>
              <a:rPr lang="ru-RU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б.д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Параметр конфигурации:</a:t>
            </a:r>
          </a:p>
          <a:p>
            <a:pPr lvl="0"/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pg_proaudit.log_destination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'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csvlog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pPr lvl="0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pg_proaudit.log_directory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'audit'</a:t>
            </a:r>
          </a:p>
          <a:p>
            <a:pPr lvl="0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pg_proaudit.log_filename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'audit-%u.csv'</a:t>
            </a:r>
          </a:p>
          <a:p>
            <a:pPr lvl="0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pg_proaudit.log_rotation_age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1440</a:t>
            </a:r>
          </a:p>
          <a:p>
            <a:pPr lvl="0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pg_proaudit.log_rotation_size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pPr lvl="0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pg_proaudit.log_truncate_on_rotation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on</a:t>
            </a:r>
          </a:p>
          <a:p>
            <a:pPr lvl="0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pg_proaudit.log_command_text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on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demo=#SELECT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pg_reload_conf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lvl="0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Проверить что параметр установлен</a:t>
            </a:r>
          </a:p>
          <a:p>
            <a:pPr lvl="0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demo=# show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pg_proaudit.log_destination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0"/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ru-RU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800" dirty="0">
              <a:latin typeface="Arial" panose="020B0604020202020204" pitchFamily="34" charset="0"/>
            </a:endParaRPr>
          </a:p>
          <a:p>
            <a:pPr lvl="0"/>
            <a:endParaRPr lang="ru-RU" sz="4800" dirty="0">
              <a:latin typeface="Arial" panose="020B0604020202020204" pitchFamily="34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altLang="ru-RU" sz="2400" dirty="0" smtClean="0"/>
          </a:p>
          <a:p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9897093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ru-RU" sz="2400" dirty="0" err="1" smtClean="0"/>
              <a:t>Postgres</a:t>
            </a:r>
            <a:r>
              <a:rPr lang="en-US" altLang="ru-RU" sz="2400" dirty="0" smtClean="0"/>
              <a:t> Pro</a:t>
            </a:r>
            <a:r>
              <a:rPr lang="ru-RU" altLang="ru-RU" sz="2400" dirty="0" smtClean="0"/>
              <a:t>  </a:t>
            </a:r>
            <a:r>
              <a:rPr lang="ru-RU" sz="2400" dirty="0" smtClean="0"/>
              <a:t>Расширение </a:t>
            </a:r>
            <a:r>
              <a:rPr lang="en-US" sz="2400" dirty="0" err="1" smtClean="0"/>
              <a:t>pg_proaudit</a:t>
            </a:r>
            <a:endParaRPr lang="ru-RU" sz="2400" dirty="0" smtClean="0"/>
          </a:p>
          <a:p>
            <a:endParaRPr lang="ru-RU" sz="2400" dirty="0"/>
          </a:p>
          <a:p>
            <a:pPr lvl="0"/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Hiu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postgres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mkdir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audit</a:t>
            </a:r>
          </a:p>
          <a:p>
            <a:pPr lvl="0"/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Hiu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postgres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touch ./audit/audit-1.csv</a:t>
            </a:r>
          </a:p>
          <a:p>
            <a:pPr lvl="0"/>
            <a:endParaRPr lang="en-US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ru-RU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Под пользователем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postgres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 $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PGDATA/audit:</a:t>
            </a:r>
          </a:p>
          <a:p>
            <a:pPr lvl="0"/>
            <a:endParaRPr lang="en-US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$touch audit-1.csv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$touch audit-7.csv</a:t>
            </a:r>
          </a:p>
          <a:p>
            <a:pPr lvl="0"/>
            <a:endParaRPr lang="en-US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chmod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600 audit*.</a:t>
            </a:r>
            <a:r>
              <a:rPr lang="en-US" dirty="0" smtClean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csv</a:t>
            </a:r>
          </a:p>
          <a:p>
            <a:pPr lvl="0"/>
            <a:endParaRPr lang="en-US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ru-RU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800" dirty="0">
              <a:latin typeface="Arial" panose="020B0604020202020204" pitchFamily="34" charset="0"/>
            </a:endParaRPr>
          </a:p>
          <a:p>
            <a:pPr lvl="0"/>
            <a:endParaRPr lang="ru-RU" sz="4800" dirty="0">
              <a:latin typeface="Arial" panose="020B0604020202020204" pitchFamily="34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altLang="ru-RU" sz="2400" dirty="0" smtClean="0"/>
          </a:p>
          <a:p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32495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sz="4000" smtClean="0"/>
              <a:t>Конфигурационный файл </a:t>
            </a:r>
            <a:r>
              <a:rPr lang="en-US" sz="4000" smtClean="0"/>
              <a:t>pg_hba.conf</a:t>
            </a:r>
            <a:endParaRPr lang="ru-RU" altLang="ru-RU" sz="40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Calibri" pitchFamily="34" charset="0"/>
              <a:hlinkClick r:id="rId2"/>
            </a:endParaRP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en-US" altLang="ru-RU" sz="2000" b="1" smtClean="0">
                <a:latin typeface="Calibri" pitchFamily="34" charset="0"/>
                <a:hlinkClick r:id="rId2"/>
              </a:rPr>
              <a:t>https://postgrespro.ru/docs/postgrespro/11/auth-pg-hba-conf</a:t>
            </a:r>
            <a:endParaRPr lang="ru-RU" altLang="ru-RU" sz="2000" b="1" smtClean="0">
              <a:latin typeface="Calibri" pitchFamily="34" charset="0"/>
            </a:endParaRPr>
          </a:p>
          <a:p>
            <a:pPr>
              <a:buNone/>
            </a:pPr>
            <a:r>
              <a:rPr lang="ru-RU" sz="2800" b="1" smtClean="0"/>
              <a:t>Поля</a:t>
            </a:r>
          </a:p>
          <a:p>
            <a:r>
              <a:rPr lang="ru-RU" sz="2800" smtClean="0"/>
              <a:t>тип подключения</a:t>
            </a:r>
          </a:p>
          <a:p>
            <a:r>
              <a:rPr lang="ru-RU" sz="2800" smtClean="0"/>
              <a:t>имя базы данных</a:t>
            </a:r>
          </a:p>
          <a:p>
            <a:r>
              <a:rPr lang="ru-RU" sz="2800" smtClean="0"/>
              <a:t>имя пользователя</a:t>
            </a:r>
          </a:p>
          <a:p>
            <a:r>
              <a:rPr lang="ru-RU" sz="2800" smtClean="0"/>
              <a:t>адрес узла</a:t>
            </a:r>
          </a:p>
          <a:p>
            <a:r>
              <a:rPr lang="ru-RU" sz="2800" smtClean="0"/>
              <a:t>метод аутентификации</a:t>
            </a:r>
          </a:p>
          <a:p>
            <a:r>
              <a:rPr lang="ru-RU" sz="2800" smtClean="0"/>
              <a:t>необязательные дополнительные параметры в виде </a:t>
            </a:r>
            <a:r>
              <a:rPr lang="ru-RU" sz="2800" i="1" smtClean="0"/>
              <a:t>имя=значение</a:t>
            </a:r>
            <a:endParaRPr lang="ru-RU" altLang="ru-RU" sz="2400" b="1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ru-RU" sz="2400" dirty="0" err="1" smtClean="0"/>
              <a:t>Postgres</a:t>
            </a:r>
            <a:r>
              <a:rPr lang="en-US" altLang="ru-RU" sz="2400" dirty="0" smtClean="0"/>
              <a:t> Pro</a:t>
            </a:r>
            <a:r>
              <a:rPr lang="ru-RU" altLang="ru-RU" sz="2400" dirty="0" smtClean="0"/>
              <a:t>  </a:t>
            </a:r>
            <a:r>
              <a:rPr lang="ru-RU" sz="2400" dirty="0" smtClean="0"/>
              <a:t>Расширение </a:t>
            </a:r>
            <a:r>
              <a:rPr lang="en-US" sz="2400" dirty="0" err="1" smtClean="0"/>
              <a:t>pg_proaudit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Отображение файлов на таблицу</a:t>
            </a:r>
            <a:endParaRPr lang="ru-RU" sz="2400" dirty="0"/>
          </a:p>
          <a:p>
            <a:pPr lvl="0"/>
            <a:endParaRPr lang="ru-RU" dirty="0" smtClean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CREATE TABLE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pg_proaudit_log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log_time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timestamp(3) with time zone,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role_name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text,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database_name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text,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session_pid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text,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error_severity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text,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session_line_num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bigint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session_line_subcommand_num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bigint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event_type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text,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object_type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text,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object_name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text,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status text,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error_message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text,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query_text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text,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query_args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text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0"/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ru-RU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800" dirty="0">
              <a:latin typeface="Arial" panose="020B0604020202020204" pitchFamily="34" charset="0"/>
            </a:endParaRPr>
          </a:p>
          <a:p>
            <a:pPr lvl="0"/>
            <a:endParaRPr lang="ru-RU" sz="4800" dirty="0">
              <a:latin typeface="Arial" panose="020B0604020202020204" pitchFamily="34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altLang="ru-RU" sz="2400" dirty="0" smtClean="0"/>
          </a:p>
          <a:p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20509460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400" dirty="0" smtClean="0"/>
              <a:t>Отображение файла на таблицу</a:t>
            </a:r>
            <a:endParaRPr lang="ru-RU" sz="2400" dirty="0"/>
          </a:p>
          <a:p>
            <a:pPr lvl="0"/>
            <a:endParaRPr lang="ru-RU" dirty="0" smtClean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demo=# CREATE EXTENSION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file_fdw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demo=# CREATE SERVER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pg_proauditlog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FOREIGN DATA WRAPPER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file_fdw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ru-RU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demo=# CREATE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FOREIGN TABLE pg_proaudit_log_1 () INHERITS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pg_proaudit_log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SERVER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pg_proauditlog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OPTIONS (filename </a:t>
            </a:r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'/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/lib/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pgpro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/std-14/data/audit/audit-1.csv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',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FORMAT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'csv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/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demo=#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CREATE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FOREIGN TABLE pg_proaudit_log_7 () INHERITS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pg_proaudit_log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SERVER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pg_proauditlog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OPTIONS (filename </a:t>
            </a:r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/lib/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pgpro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/std-14/data/audit/audit-7.csv',  FORMAT 'csv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demo=# select * from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pg_proaudit_log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log_time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role_name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database_name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session_pid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error_severity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session_l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ine_num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session_line_subcommand_num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event_type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object_type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object_name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status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error_message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query_text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query_args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----------+-----------+---------------+-------------+----------------+----------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--------+-----------------------------+------------+-------------+-------------+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--------+---------------+------------+------------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(0 rows)</a:t>
            </a: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sz="4800" dirty="0">
              <a:latin typeface="Arial" panose="020B0604020202020204" pitchFamily="34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altLang="ru-RU" sz="2400" dirty="0" smtClean="0"/>
          </a:p>
          <a:p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3897302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400" dirty="0" smtClean="0"/>
              <a:t>Отображение файла на таблицу</a:t>
            </a:r>
            <a:endParaRPr lang="ru-RU" sz="2400" dirty="0"/>
          </a:p>
          <a:p>
            <a:pPr lvl="0"/>
            <a:endParaRPr lang="ru-RU" dirty="0" smtClean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ru-RU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Если бы была ошибка в пути при создании таблицы, при последующем обращении к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pg_proaudit_log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ERROR:  could not open file "/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/lib/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pgpro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/std-14/data/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path_to_PGDATA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/audit/audit-1.csv" for reading: No such file or directory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HINT:  COPY FROM instructs the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PostgreSQL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server process to read a file. You may want a client-side facility such as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psql's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\copy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sz="4800" dirty="0">
              <a:latin typeface="Arial" panose="020B0604020202020204" pitchFamily="34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altLang="ru-RU" sz="2400" dirty="0" smtClean="0"/>
          </a:p>
          <a:p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8821423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7544" y="476672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400" dirty="0" smtClean="0"/>
              <a:t>Собственно аудит</a:t>
            </a:r>
            <a:r>
              <a:rPr lang="en-US" sz="2400" dirty="0" smtClean="0"/>
              <a:t>, </a:t>
            </a:r>
            <a:r>
              <a:rPr lang="ru-RU" sz="2400" dirty="0" smtClean="0"/>
              <a:t>включение:</a:t>
            </a:r>
          </a:p>
          <a:p>
            <a:endParaRPr lang="ru-RU" sz="2400" dirty="0"/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demo=# SELECT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pg_proaudit_set_object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('CONNECT', null);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demo=# SELECT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pg_proaudit_set_object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('DISCONNECT', null);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demo=# SELECT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pg_proaudit_set_object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('ALL', 'table</a:t>
            </a:r>
            <a:r>
              <a:rPr lang="en-US" dirty="0" smtClean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</a:p>
          <a:p>
            <a:pPr lvl="0"/>
            <a:endParaRPr lang="en-US" sz="1400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demo=# CREATE TABLE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app_table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(id int, name text);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demo=# SELECT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pg_proaudit_set_object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('ALL', '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public.app_table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'::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regclass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0"/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demo=# SELECT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pg_proaudit_save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 --</a:t>
            </a:r>
            <a:r>
              <a:rPr lang="ru-RU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сохраняем</a:t>
            </a:r>
          </a:p>
          <a:p>
            <a:pPr lvl="0"/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demo=# SELECT * FROM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pg_proaudit_settings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db_name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event_type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object_type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object_name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role_name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---------+------------+-------------+------------------+-----------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demo    | connect    |             | 0                |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demo    | disconnect |             | 0                |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demo    | all        | table       | 0                |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demo    | all        |             |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public.app_table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|</a:t>
            </a:r>
          </a:p>
          <a:p>
            <a:pPr lvl="0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(4 rows)</a:t>
            </a: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sz="4800" dirty="0">
              <a:latin typeface="Arial" panose="020B0604020202020204" pitchFamily="34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altLang="ru-RU" sz="2400" dirty="0" smtClean="0"/>
          </a:p>
          <a:p>
            <a:endParaRPr lang="ru-RU" alt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2924944"/>
            <a:ext cx="270510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5844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07504" y="260648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400" dirty="0" smtClean="0"/>
              <a:t>Собственно аудит</a:t>
            </a:r>
            <a:r>
              <a:rPr lang="en-US" sz="2400" dirty="0" smtClean="0"/>
              <a:t>, </a:t>
            </a:r>
            <a:r>
              <a:rPr lang="ru-RU" sz="2400" dirty="0" smtClean="0"/>
              <a:t>проверка:</a:t>
            </a:r>
          </a:p>
          <a:p>
            <a:endParaRPr lang="ru-RU" sz="2400" dirty="0"/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demo=# insert into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app_table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values(1,'a');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demo=# begin transaction;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demo=*# insert into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app_table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values(2,'b');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demo=*# insert into 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app_table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values(3,'c');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demo=*# rollback;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ROLLBACK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demo=# exit</a:t>
            </a:r>
          </a:p>
          <a:p>
            <a:pPr lvl="0"/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postgres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=# \connect demo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You are now connected to database "demo" as user "</a:t>
            </a:r>
            <a:r>
              <a:rPr lang="en-US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postgres</a:t>
            </a:r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</a:t>
            </a:r>
          </a:p>
          <a:p>
            <a:pPr lvl="0"/>
            <a:r>
              <a:rPr lang="en-US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</a:t>
            </a:r>
            <a:r>
              <a:rPr lang="en-US" dirty="0" smtClean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=#</a:t>
            </a:r>
            <a:endParaRPr lang="ru-RU" dirty="0" smtClean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sz="1400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sz="4800" dirty="0">
              <a:latin typeface="Arial" panose="020B0604020202020204" pitchFamily="34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altLang="ru-RU" sz="2400" dirty="0" smtClean="0"/>
          </a:p>
          <a:p>
            <a:endParaRPr lang="ru-RU" alt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453" y="2581994"/>
            <a:ext cx="4638675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6331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0"/>
            <a:ext cx="835342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sz="1400" dirty="0" smtClean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=# \x</a:t>
            </a:r>
          </a:p>
          <a:p>
            <a:pPr lvl="0"/>
            <a:r>
              <a:rPr lang="en-US" sz="1400" dirty="0" smtClean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demo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=# SELECT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to_char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log_time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'DD.MM.YY HH24:MI:SS') AS when,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role_name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session_pid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event_type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query_text</a:t>
            </a:r>
            <a:endParaRPr lang="en-US" sz="1400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 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pg_proaudit_log</a:t>
            </a:r>
            <a:endParaRPr lang="en-US" sz="1400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object_name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'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public.app_table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';</a:t>
            </a: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-[ RECORD 1 ]--------------------------------------------</a:t>
            </a: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when        | 07.03.22 09:57:14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role_name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postgres</a:t>
            </a:r>
            <a:endParaRPr lang="en-US" sz="1400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session_pid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| 38191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event_type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CREATE TABLE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query_text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CREATE TABLE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app_table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(id int, name text);</a:t>
            </a: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-[ RECORD 2 ]--------------------------------------------</a:t>
            </a: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when        | 07.03.22 09:59:56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role_name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postgres</a:t>
            </a:r>
            <a:endParaRPr lang="en-US" sz="1400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session_pid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| 38191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event_type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SELECT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query_text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select * from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app_table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-[ RECORD 3 ]--------------------------------------------</a:t>
            </a: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when        | 07.03.22 10:00:18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role_name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postgres</a:t>
            </a:r>
            <a:endParaRPr lang="en-US" sz="1400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session_pid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| 38191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event_type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INSERT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query_text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insert into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app_table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values(1,'a');</a:t>
            </a: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-[ RECORD 4 ]--------------------------------------------</a:t>
            </a: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when        | 07.03.22 10:00:49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role_name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postgres</a:t>
            </a:r>
            <a:endParaRPr lang="en-US" sz="1400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session_pid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| 38191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event_type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INSERT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query_text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insert into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app_table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values(2,'b');</a:t>
            </a: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-[ RECORD 5 ]--------------------------------------------</a:t>
            </a:r>
          </a:p>
          <a:p>
            <a:pPr lvl="0"/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when        | 07.03.22 10:00:54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role_name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postgres</a:t>
            </a:r>
            <a:endParaRPr lang="en-US" sz="1400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session_pid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| 38191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event_type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INSERT</a:t>
            </a:r>
          </a:p>
          <a:p>
            <a:pPr lvl="0"/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query_text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| insert into </a:t>
            </a:r>
            <a:r>
              <a:rPr lang="en-US" sz="1400" dirty="0" err="1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app_table</a:t>
            </a:r>
            <a:r>
              <a:rPr lang="en-US" sz="1400" dirty="0">
                <a:solidFill>
                  <a:srgbClr val="21252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values(3,'c');</a:t>
            </a:r>
          </a:p>
          <a:p>
            <a:pPr lvl="0"/>
            <a:endParaRPr lang="ru-RU" sz="1400" dirty="0">
              <a:solidFill>
                <a:srgbClr val="21252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ru-RU" sz="4800" dirty="0">
              <a:latin typeface="Arial" panose="020B0604020202020204" pitchFamily="34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altLang="ru-RU" sz="2400" dirty="0" smtClean="0"/>
          </a:p>
          <a:p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3547244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eaLnBrk="1" hangingPunct="1"/>
            <a:r>
              <a:rPr lang="en-US" sz="4000" smtClean="0"/>
              <a:t>pg_hba.conf</a:t>
            </a:r>
            <a:endParaRPr lang="ru-RU" altLang="ru-RU" sz="400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112968" cy="408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Типы подключения</a:t>
            </a:r>
            <a:endParaRPr lang="ru-RU" altLang="ru-RU" sz="4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229600" cy="5472608"/>
          </a:xfrm>
        </p:spPr>
        <p:txBody>
          <a:bodyPr/>
          <a:lstStyle/>
          <a:p>
            <a:pPr>
              <a:buNone/>
            </a:pPr>
            <a:r>
              <a:rPr lang="en-US" sz="2800" smtClean="0"/>
              <a:t>local</a:t>
            </a:r>
            <a:r>
              <a:rPr lang="ru-RU" sz="2800" smtClean="0"/>
              <a:t> - локальное подключение через unix-domain socket</a:t>
            </a:r>
          </a:p>
          <a:p>
            <a:pPr>
              <a:buNone/>
            </a:pPr>
            <a:r>
              <a:rPr lang="en-US" sz="2800" smtClean="0"/>
              <a:t>host - </a:t>
            </a:r>
            <a:r>
              <a:rPr lang="ru-RU" sz="2800" smtClean="0"/>
              <a:t>подключение по </a:t>
            </a:r>
            <a:r>
              <a:rPr lang="en-US" sz="2800" smtClean="0"/>
              <a:t>TCP/IP</a:t>
            </a:r>
          </a:p>
          <a:p>
            <a:pPr>
              <a:buNone/>
            </a:pPr>
            <a:r>
              <a:rPr lang="ru-RU" sz="2800" smtClean="0"/>
              <a:t>		(см. параметр listen_addresses)</a:t>
            </a:r>
          </a:p>
          <a:p>
            <a:pPr>
              <a:buNone/>
            </a:pPr>
            <a:r>
              <a:rPr lang="en-US" sz="2800" smtClean="0"/>
              <a:t>hostssl</a:t>
            </a:r>
            <a:r>
              <a:rPr lang="ru-RU" sz="2800" smtClean="0"/>
              <a:t> – только шифрованное </a:t>
            </a:r>
            <a:r>
              <a:rPr lang="en-US" sz="2800" smtClean="0"/>
              <a:t>SSL-</a:t>
            </a:r>
            <a:r>
              <a:rPr lang="ru-RU" sz="2800" smtClean="0"/>
              <a:t>			      подключение по </a:t>
            </a:r>
            <a:r>
              <a:rPr lang="en-US" sz="2800" smtClean="0"/>
              <a:t>TCP/IP</a:t>
            </a:r>
            <a:r>
              <a:rPr lang="ru-RU" sz="2800" smtClean="0"/>
              <a:t>  </a:t>
            </a:r>
          </a:p>
          <a:p>
            <a:pPr>
              <a:buNone/>
            </a:pPr>
            <a:r>
              <a:rPr lang="ru-RU" sz="2800" smtClean="0"/>
              <a:t>		  (см. параметр ssl)</a:t>
            </a:r>
          </a:p>
          <a:p>
            <a:pPr>
              <a:buNone/>
            </a:pPr>
            <a:r>
              <a:rPr lang="en-US" sz="2800" smtClean="0"/>
              <a:t>hostnossl</a:t>
            </a:r>
            <a:r>
              <a:rPr lang="ru-RU" sz="2800" smtClean="0"/>
              <a:t> -</a:t>
            </a:r>
            <a:r>
              <a:rPr lang="en-US" sz="2800" smtClean="0"/>
              <a:t> </a:t>
            </a:r>
            <a:r>
              <a:rPr lang="ru-RU" sz="2800" smtClean="0"/>
              <a:t>только нешифрованное подключение по </a:t>
            </a:r>
            <a:r>
              <a:rPr lang="en-US" sz="2800" smtClean="0"/>
              <a:t>TCP/IP</a:t>
            </a:r>
            <a:endParaRPr lang="ru-RU" sz="2800" smtClean="0"/>
          </a:p>
          <a:p>
            <a:pPr>
              <a:buNone/>
            </a:pPr>
            <a:endParaRPr lang="ru-RU" sz="2800" smtClean="0"/>
          </a:p>
          <a:p>
            <a:pPr>
              <a:buNone/>
            </a:pPr>
            <a:r>
              <a:rPr lang="en-US" altLang="ru-RU" sz="1800" smtClean="0">
                <a:hlinkClick r:id="rId2"/>
              </a:rPr>
              <a:t>https://postgrespro.ru/docs/postgrespro/11/runtime-config-connection</a:t>
            </a:r>
            <a:endParaRPr lang="ru-RU" altLang="ru-RU" sz="1800" smtClean="0"/>
          </a:p>
          <a:p>
            <a:pPr>
              <a:buNone/>
            </a:pPr>
            <a:endParaRPr lang="ru-RU" altLang="ru-RU" sz="2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База данных</a:t>
            </a:r>
            <a:endParaRPr lang="ru-RU" altLang="ru-RU" sz="4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229600" cy="5472608"/>
          </a:xfrm>
        </p:spPr>
        <p:txBody>
          <a:bodyPr/>
          <a:lstStyle/>
          <a:p>
            <a:pPr>
              <a:buNone/>
            </a:pPr>
            <a:r>
              <a:rPr lang="en-US" sz="2800" smtClean="0"/>
              <a:t>all</a:t>
            </a:r>
            <a:r>
              <a:rPr lang="ru-RU" sz="2800" smtClean="0"/>
              <a:t> </a:t>
            </a:r>
            <a:r>
              <a:rPr lang="en-US" sz="2800" smtClean="0"/>
              <a:t>- </a:t>
            </a:r>
            <a:r>
              <a:rPr lang="ru-RU" sz="2400" smtClean="0"/>
              <a:t>подключение к любой БД</a:t>
            </a:r>
          </a:p>
          <a:p>
            <a:pPr>
              <a:buNone/>
            </a:pPr>
            <a:r>
              <a:rPr lang="en-US" sz="2800" smtClean="0"/>
              <a:t>sameuser  - </a:t>
            </a:r>
            <a:r>
              <a:rPr lang="ru-RU" sz="2400" smtClean="0"/>
              <a:t>БД, совпадающая по имени с ролью</a:t>
            </a:r>
          </a:p>
          <a:p>
            <a:pPr>
              <a:buNone/>
            </a:pPr>
            <a:r>
              <a:rPr lang="en-US" sz="2800" smtClean="0"/>
              <a:t>samerole - </a:t>
            </a:r>
            <a:r>
              <a:rPr lang="ru-RU" sz="2400" smtClean="0"/>
              <a:t>БД, совпадающая по имени с ролью или группой, в которую она входит</a:t>
            </a:r>
          </a:p>
          <a:p>
            <a:pPr>
              <a:buNone/>
            </a:pPr>
            <a:r>
              <a:rPr lang="en-US" sz="2800" smtClean="0"/>
              <a:t>replication - </a:t>
            </a:r>
            <a:r>
              <a:rPr lang="ru-RU" sz="2400" smtClean="0"/>
              <a:t>специальное разрешение для протокола репликации</a:t>
            </a:r>
          </a:p>
          <a:p>
            <a:pPr>
              <a:buNone/>
            </a:pPr>
            <a:r>
              <a:rPr lang="ru-RU" sz="2800" i="1" smtClean="0"/>
              <a:t>БД</a:t>
            </a:r>
            <a:r>
              <a:rPr lang="en-US" sz="2800" i="1" smtClean="0"/>
              <a:t> - </a:t>
            </a:r>
            <a:r>
              <a:rPr lang="ru-RU" sz="2400" smtClean="0"/>
              <a:t>БД с указанным именем (возможно, в кавычках)</a:t>
            </a:r>
          </a:p>
          <a:p>
            <a:pPr>
              <a:buNone/>
            </a:pPr>
            <a:r>
              <a:rPr lang="ru-RU" sz="2800" i="1" smtClean="0"/>
              <a:t>имя[,имя...]</a:t>
            </a:r>
            <a:r>
              <a:rPr lang="en-US" sz="2800" i="1" smtClean="0"/>
              <a:t> - </a:t>
            </a:r>
            <a:r>
              <a:rPr lang="ru-RU" sz="2400" smtClean="0"/>
              <a:t>нескольких имен из вышеперечисленного</a:t>
            </a:r>
            <a:endParaRPr lang="ru-RU" altLang="ru-RU" sz="24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Роль</a:t>
            </a:r>
            <a:endParaRPr lang="ru-RU" altLang="ru-RU" sz="4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229600" cy="5472608"/>
          </a:xfrm>
        </p:spPr>
        <p:txBody>
          <a:bodyPr/>
          <a:lstStyle/>
          <a:p>
            <a:pPr>
              <a:buNone/>
            </a:pPr>
            <a:r>
              <a:rPr lang="en-US" sz="2800" smtClean="0"/>
              <a:t>all</a:t>
            </a:r>
            <a:r>
              <a:rPr lang="ru-RU" sz="2800" smtClean="0"/>
              <a:t> - любая роль</a:t>
            </a:r>
          </a:p>
          <a:p>
            <a:pPr>
              <a:buNone/>
            </a:pPr>
            <a:r>
              <a:rPr lang="ru-RU" sz="2800" i="1" smtClean="0"/>
              <a:t>роль - </a:t>
            </a:r>
            <a:r>
              <a:rPr lang="ru-RU" sz="2800" smtClean="0"/>
              <a:t>роль с указанным именем (возможно, в кавычках)</a:t>
            </a:r>
          </a:p>
          <a:p>
            <a:pPr>
              <a:buNone/>
            </a:pPr>
            <a:r>
              <a:rPr lang="ru-RU" sz="2800" smtClean="0"/>
              <a:t>+</a:t>
            </a:r>
            <a:r>
              <a:rPr lang="ru-RU" sz="2800" i="1" smtClean="0"/>
              <a:t>роль - </a:t>
            </a:r>
            <a:r>
              <a:rPr lang="ru-RU" sz="2800" smtClean="0"/>
              <a:t>роль, входящая в указанную роль</a:t>
            </a:r>
          </a:p>
          <a:p>
            <a:pPr>
              <a:buNone/>
            </a:pPr>
            <a:r>
              <a:rPr lang="ru-RU" sz="2800" i="1" smtClean="0"/>
              <a:t>имя[,имя...] - </a:t>
            </a:r>
            <a:r>
              <a:rPr lang="ru-RU" sz="2800" smtClean="0"/>
              <a:t>несколько имен из вышеперечисленного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Тип аутентификации</a:t>
            </a:r>
            <a:endParaRPr lang="ru-RU" altLang="ru-RU" sz="4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229600" cy="5472608"/>
          </a:xfrm>
        </p:spPr>
        <p:txBody>
          <a:bodyPr/>
          <a:lstStyle/>
          <a:p>
            <a:pPr>
              <a:buNone/>
            </a:pPr>
            <a:r>
              <a:rPr lang="ru-RU" sz="2800" b="1" smtClean="0"/>
              <a:t>Простая аутентификация</a:t>
            </a:r>
            <a:endParaRPr lang="en-US" sz="2800" b="1" smtClean="0"/>
          </a:p>
          <a:p>
            <a:pPr>
              <a:buNone/>
            </a:pPr>
            <a:r>
              <a:rPr lang="en-US" sz="2400" smtClean="0"/>
              <a:t>trust</a:t>
            </a:r>
            <a:r>
              <a:rPr lang="ru-RU" sz="2400" smtClean="0"/>
              <a:t> - допустить без аутентификации</a:t>
            </a:r>
          </a:p>
          <a:p>
            <a:pPr>
              <a:buNone/>
            </a:pPr>
            <a:r>
              <a:rPr lang="en-US" sz="2400" smtClean="0"/>
              <a:t>reject - </a:t>
            </a:r>
            <a:r>
              <a:rPr lang="ru-RU" sz="2400" smtClean="0"/>
              <a:t>отказать без аутентификации</a:t>
            </a:r>
          </a:p>
          <a:p>
            <a:pPr>
              <a:buNone/>
            </a:pPr>
            <a:r>
              <a:rPr lang="ru-RU" sz="2800" b="1" smtClean="0"/>
              <a:t>Аутентификация по паролю</a:t>
            </a:r>
          </a:p>
          <a:p>
            <a:pPr>
              <a:buNone/>
            </a:pPr>
            <a:r>
              <a:rPr lang="en-US" sz="2400" smtClean="0"/>
              <a:t>md5</a:t>
            </a:r>
            <a:r>
              <a:rPr lang="ru-RU" sz="2400" smtClean="0"/>
              <a:t> - пароль хранится в СУБД и шифруется MD5</a:t>
            </a:r>
          </a:p>
          <a:p>
            <a:pPr>
              <a:buNone/>
            </a:pPr>
            <a:r>
              <a:rPr lang="en-US" sz="2400" smtClean="0"/>
              <a:t>scram-sha-256 - </a:t>
            </a:r>
            <a:r>
              <a:rPr lang="ru-RU" sz="2400" smtClean="0"/>
              <a:t>пароль хранится в СУБД, используется протокол SCRAM</a:t>
            </a:r>
            <a:r>
              <a:rPr lang="en-US" sz="2400" smtClean="0"/>
              <a:t> </a:t>
            </a:r>
            <a:r>
              <a:rPr lang="en-US" sz="2400" smtClean="0">
                <a:hlinkClick r:id="rId2"/>
              </a:rPr>
              <a:t>https://tools.ietf.org/html/rfc7677</a:t>
            </a:r>
            <a:endParaRPr lang="ru-RU" sz="2400" smtClean="0"/>
          </a:p>
          <a:p>
            <a:pPr>
              <a:buNone/>
            </a:pPr>
            <a:r>
              <a:rPr lang="en-US" sz="2400" smtClean="0"/>
              <a:t>ldap [</a:t>
            </a:r>
            <a:r>
              <a:rPr lang="ru-RU" sz="2400" i="1" smtClean="0"/>
              <a:t>параметры]</a:t>
            </a:r>
            <a:r>
              <a:rPr lang="en-US" sz="2400" i="1" smtClean="0"/>
              <a:t> - </a:t>
            </a:r>
            <a:r>
              <a:rPr lang="ru-RU" sz="2400" smtClean="0"/>
              <a:t>пароль хранится на сервере LDAP</a:t>
            </a:r>
          </a:p>
          <a:p>
            <a:pPr>
              <a:buNone/>
            </a:pPr>
            <a:r>
              <a:rPr lang="en-US" sz="2400" smtClean="0">
                <a:hlinkClick r:id="rId3"/>
              </a:rPr>
              <a:t>https://postgrespro.ru/docs/postgrespro/11/auth-ldap</a:t>
            </a:r>
            <a:endParaRPr lang="ru-RU" sz="2400" smtClean="0"/>
          </a:p>
          <a:p>
            <a:pPr>
              <a:buNone/>
            </a:pPr>
            <a:r>
              <a:rPr lang="en-US" sz="2400" smtClean="0"/>
              <a:t>radius [</a:t>
            </a:r>
            <a:r>
              <a:rPr lang="ru-RU" sz="2400" i="1" smtClean="0"/>
              <a:t>параметры]</a:t>
            </a:r>
            <a:r>
              <a:rPr lang="en-US" sz="2400" i="1" smtClean="0"/>
              <a:t> - </a:t>
            </a:r>
            <a:r>
              <a:rPr lang="ru-RU" sz="2400" smtClean="0"/>
              <a:t>пароль хранится на сервере RADIUS</a:t>
            </a:r>
          </a:p>
          <a:p>
            <a:pPr>
              <a:buNone/>
            </a:pPr>
            <a:r>
              <a:rPr lang="en-US" sz="2400" smtClean="0"/>
              <a:t>pam [</a:t>
            </a:r>
            <a:r>
              <a:rPr lang="ru-RU" sz="2400" i="1" smtClean="0"/>
              <a:t>параметры]</a:t>
            </a:r>
            <a:r>
              <a:rPr lang="en-US" sz="2400" i="1" smtClean="0"/>
              <a:t> - </a:t>
            </a:r>
            <a:r>
              <a:rPr lang="ru-RU" sz="2400" smtClean="0"/>
              <a:t>пароль хранится в подключаемом модуле PAM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Пароль в СУБД</a:t>
            </a:r>
            <a:endParaRPr lang="ru-RU" altLang="ru-RU" sz="40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90000"/>
              </a:lnSpc>
              <a:buFontTx/>
              <a:buNone/>
            </a:pPr>
            <a:endParaRPr lang="ru-RU" altLang="ru-RU" sz="2800" b="1" dirty="0" smtClean="0"/>
          </a:p>
          <a:p>
            <a:pPr marL="0" indent="0">
              <a:buNone/>
            </a:pPr>
            <a:r>
              <a:rPr lang="ru-RU" sz="1800" dirty="0" smtClean="0"/>
              <a:t>Установить пароль пользователя</a:t>
            </a:r>
          </a:p>
          <a:p>
            <a:pPr marL="0" indent="0">
              <a:buNone/>
            </a:pPr>
            <a:r>
              <a:rPr lang="en-US" sz="1800" dirty="0" smtClean="0"/>
              <a:t>[ CREATE | ALTER ] ROLE ...</a:t>
            </a:r>
          </a:p>
          <a:p>
            <a:pPr marL="0" indent="0">
              <a:buNone/>
            </a:pPr>
            <a:r>
              <a:rPr lang="en-US" sz="1800" dirty="0" smtClean="0"/>
              <a:t>PASSWORD '</a:t>
            </a:r>
            <a:r>
              <a:rPr lang="ru-RU" sz="1800" i="1" dirty="0" smtClean="0"/>
              <a:t>пароль'</a:t>
            </a:r>
          </a:p>
          <a:p>
            <a:pPr marL="0" indent="0">
              <a:buNone/>
            </a:pPr>
            <a:r>
              <a:rPr lang="en-US" sz="1800" dirty="0" smtClean="0"/>
              <a:t>[ VALID UNTIL </a:t>
            </a:r>
            <a:r>
              <a:rPr lang="ru-RU" sz="1800" i="1" dirty="0" err="1" smtClean="0"/>
              <a:t>дата_время</a:t>
            </a:r>
            <a:r>
              <a:rPr lang="ru-RU" sz="1800" i="1" dirty="0" smtClean="0"/>
              <a:t> ];</a:t>
            </a:r>
          </a:p>
          <a:p>
            <a:pPr marL="0" indent="0">
              <a:buNone/>
            </a:pPr>
            <a:r>
              <a:rPr lang="ru-RU" sz="1800" dirty="0" smtClean="0"/>
              <a:t>пользователю с пустым паролем будет отказано в доступе</a:t>
            </a:r>
          </a:p>
          <a:p>
            <a:pPr marL="0" indent="0">
              <a:buNone/>
            </a:pPr>
            <a:r>
              <a:rPr lang="ru-RU" sz="1800" dirty="0" smtClean="0"/>
              <a:t>при аутентификации по паролю</a:t>
            </a:r>
          </a:p>
          <a:p>
            <a:pPr marL="0" indent="0">
              <a:buNone/>
            </a:pPr>
            <a:r>
              <a:rPr lang="ru-RU" sz="1800" dirty="0" smtClean="0"/>
              <a:t>Пароли хранятся в системном каталоге</a:t>
            </a:r>
          </a:p>
          <a:p>
            <a:pPr marL="0" indent="0">
              <a:buNone/>
            </a:pPr>
            <a:r>
              <a:rPr lang="en-US" sz="1800" dirty="0" err="1" smtClean="0"/>
              <a:t>pg_authid</a:t>
            </a:r>
            <a:endParaRPr lang="en-US" sz="1800" dirty="0" smtClean="0"/>
          </a:p>
          <a:p>
            <a:pPr marL="0" indent="0">
              <a:buNone/>
            </a:pPr>
            <a:r>
              <a:rPr lang="ru-RU" sz="1800" dirty="0" smtClean="0"/>
              <a:t>метод шифрования определяется параметром </a:t>
            </a:r>
            <a:r>
              <a:rPr lang="ru-RU" sz="1800" dirty="0" err="1" smtClean="0"/>
              <a:t>password_encryption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метод аутентификации должен совпадать с методом шифрования</a:t>
            </a:r>
          </a:p>
          <a:p>
            <a:pPr marL="0" indent="0">
              <a:buNone/>
            </a:pPr>
            <a:r>
              <a:rPr lang="ru-RU" sz="1800" dirty="0" smtClean="0"/>
              <a:t>(md5 автоматически переключается на scram-sha-256)</a:t>
            </a:r>
            <a:endParaRPr lang="ru-RU" altLang="ru-RU" sz="18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1697</TotalTime>
  <Words>1771</Words>
  <Application>Microsoft Office PowerPoint</Application>
  <PresentationFormat>Экран (4:3)</PresentationFormat>
  <Paragraphs>471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9" baseType="lpstr">
      <vt:lpstr>Arial</vt:lpstr>
      <vt:lpstr>Calibri</vt:lpstr>
      <vt:lpstr>Courier New</vt:lpstr>
      <vt:lpstr>Оформление по умолчанию</vt:lpstr>
      <vt:lpstr>Администрирование информационных систем</vt:lpstr>
      <vt:lpstr>Подключение</vt:lpstr>
      <vt:lpstr>Конфигурационный файл pg_hba.conf</vt:lpstr>
      <vt:lpstr>pg_hba.conf</vt:lpstr>
      <vt:lpstr>Типы подключения</vt:lpstr>
      <vt:lpstr>База данных</vt:lpstr>
      <vt:lpstr>Роль</vt:lpstr>
      <vt:lpstr>Тип аутентификации</vt:lpstr>
      <vt:lpstr>Пароль в СУБД</vt:lpstr>
      <vt:lpstr>Ввод пароля</vt:lpstr>
      <vt:lpstr>Внешняя аутентификация</vt:lpstr>
      <vt:lpstr>Соответствие имен</vt:lpstr>
      <vt:lpstr>Роли</vt:lpstr>
      <vt:lpstr>Роли</vt:lpstr>
      <vt:lpstr>Роли</vt:lpstr>
      <vt:lpstr>Роли</vt:lpstr>
      <vt:lpstr>Владелец объекта</vt:lpstr>
      <vt:lpstr>Привилегии на таблицы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Администрирование информационных систем</dc:title>
  <dc:creator>Oleg</dc:creator>
  <cp:lastModifiedBy>Аврунев Олег Евгеньевич</cp:lastModifiedBy>
  <cp:revision>193</cp:revision>
  <dcterms:created xsi:type="dcterms:W3CDTF">2012-02-21T01:53:55Z</dcterms:created>
  <dcterms:modified xsi:type="dcterms:W3CDTF">2022-03-07T03:33:45Z</dcterms:modified>
</cp:coreProperties>
</file>