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7" r:id="rId2"/>
    <p:sldId id="352" r:id="rId3"/>
    <p:sldId id="353" r:id="rId4"/>
    <p:sldId id="351" r:id="rId5"/>
    <p:sldId id="350" r:id="rId6"/>
    <p:sldId id="324" r:id="rId7"/>
    <p:sldId id="288" r:id="rId8"/>
    <p:sldId id="30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7" r:id="rId30"/>
    <p:sldId id="346" r:id="rId31"/>
    <p:sldId id="349" r:id="rId32"/>
    <p:sldId id="348" r:id="rId3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78230-009D-4CFB-B5B3-7C7E98560F8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4E71C-5438-48C1-9141-4C3A79D918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0854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083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234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9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2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0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1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3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623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68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52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48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1473-A473-4810-95EA-0D461AD8D1D1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185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node-postgres.com/features/connect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24944"/>
            <a:ext cx="7355160" cy="35283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pip install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psycopg2</a:t>
            </a:r>
            <a:endParaRPr lang="ru-RU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None/>
            </a:pP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1400" i="1" dirty="0" err="1" smtClean="0">
                <a:latin typeface="Courier New" pitchFamily="49" charset="0"/>
                <a:cs typeface="Courier New" pitchFamily="49" charset="0"/>
              </a:rPr>
              <a:t>Скрипт</a:t>
            </a:r>
            <a:r>
              <a:rPr lang="ru-RU" sz="1400" i="1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en-US" sz="13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ru-RU" sz="1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13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psycopg2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if __name__ == "__main__":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conn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= psycopg2.connect(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dbname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', user='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			password='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xxxxxxx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host='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localhost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port=543</a:t>
            </a:r>
            <a:r>
              <a:rPr lang="ru-RU" sz="13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cur =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('SELECT * FROM 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t1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')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res =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cur.fetchall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for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in res:</a:t>
            </a:r>
            <a:br>
              <a:rPr lang="en-US" sz="13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   print(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1300" i="1" dirty="0" smtClean="0">
                <a:latin typeface="Courier New" pitchFamily="49" charset="0"/>
                <a:cs typeface="Courier New" pitchFamily="49" charset="0"/>
              </a:rPr>
              <a:t>Результат:</a:t>
            </a:r>
            <a:r>
              <a:rPr lang="en-US" sz="1300" i="1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None/>
            </a:pP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(1, 'a',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datetime.datetime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(2022, 10, 25, 7, 6, 35, 671471))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(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2, 'b',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datetime.datetime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(2022, 10, 25, 7, 6, 35, 671471))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(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3, 'c',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datetime.datetime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(2022, 10, 25, 7, 6, 35, 671471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))</a:t>
            </a:r>
            <a:endParaRPr lang="ru-RU" sz="1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4824536" cy="269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1300118"/>
            <a:ext cx="221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Объявление классов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348880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import …</a:t>
            </a:r>
          </a:p>
          <a:p>
            <a:endParaRPr lang="ru-RU" sz="1400" smtClean="0"/>
          </a:p>
          <a:p>
            <a:r>
              <a:rPr lang="ru-RU" sz="1400" smtClean="0"/>
              <a:t>#</a:t>
            </a:r>
            <a:r>
              <a:rPr lang="ru-RU" sz="1400"/>
              <a:t>Базовый класс для классов отображения</a:t>
            </a:r>
          </a:p>
          <a:p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 = </a:t>
            </a:r>
            <a:r>
              <a:rPr lang="en-US" sz="1400">
                <a:latin typeface="Courier" panose="02070309020205020404" pitchFamily="49" charset="0"/>
              </a:rPr>
              <a:t>declarative</a:t>
            </a:r>
            <a:r>
              <a:rPr lang="ru-RU" sz="1400"/>
              <a:t>_</a:t>
            </a:r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()</a:t>
            </a:r>
          </a:p>
          <a:p>
            <a:r>
              <a:rPr lang="ru-RU" sz="1400"/>
              <a:t> </a:t>
            </a:r>
          </a:p>
          <a:p>
            <a:r>
              <a:rPr lang="ru-RU" sz="1400"/>
              <a:t># классы на которые выполняется отображение</a:t>
            </a:r>
          </a:p>
          <a:p>
            <a:r>
              <a:rPr lang="en-US" sz="1400">
                <a:latin typeface="Courier" panose="02070309020205020404" pitchFamily="49" charset="0"/>
              </a:rPr>
              <a:t>class State</a:t>
            </a:r>
            <a:r>
              <a:rPr lang="ru-RU" sz="1400"/>
              <a:t>(</a:t>
            </a:r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):</a:t>
            </a:r>
          </a:p>
          <a:p>
            <a:r>
              <a:rPr lang="ru-RU" sz="1400"/>
              <a:t>    # имя таблицы</a:t>
            </a:r>
          </a:p>
          <a:p>
            <a:r>
              <a:rPr lang="ru-RU" sz="1400"/>
              <a:t>    __</a:t>
            </a:r>
            <a:r>
              <a:rPr lang="en-US" sz="1400">
                <a:latin typeface="Courier" panose="02070309020205020404" pitchFamily="49" charset="0"/>
              </a:rPr>
              <a:t>tablename</a:t>
            </a:r>
            <a:r>
              <a:rPr lang="ru-RU" sz="1400"/>
              <a:t>__ = '</a:t>
            </a:r>
            <a:r>
              <a:rPr lang="en-US" sz="1400">
                <a:latin typeface="Courier" panose="02070309020205020404" pitchFamily="49" charset="0"/>
              </a:rPr>
              <a:t>state</a:t>
            </a:r>
            <a:r>
              <a:rPr lang="ru-RU" sz="1400"/>
              <a:t>'</a:t>
            </a:r>
          </a:p>
          <a:p>
            <a:r>
              <a:rPr lang="ru-RU" sz="1400"/>
              <a:t>    # указание, на то что столбец является первичным ключем</a:t>
            </a:r>
          </a:p>
          <a:p>
            <a:r>
              <a:rPr lang="ru-RU" sz="1400"/>
              <a:t>    </a:t>
            </a:r>
            <a:r>
              <a:rPr lang="en-US" sz="1400">
                <a:latin typeface="Courier" panose="02070309020205020404" pitchFamily="49" charset="0"/>
              </a:rPr>
              <a:t>id = Column('id', Integer, autoincrement=Sequence('state_seq'),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xmlns="" val="34187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8072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Person(Base):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'person'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family_name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patronymic_name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id_state = Column(Integer, ForeignKey('state.id'),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corporations = association_proxy('staff', 'corporation')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dstaff = relationship("Staff", cascade="all")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state = relationship("State", backref="persons")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 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@hybrid_property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def full_name(self):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return self.family_name + " " + self.name + " " + self.patronymic_name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xmlns="" val="24424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80728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Corporation(Base):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'corporation'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short_name = Column(String,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full_name = Column(String, nullable=False, unique=True)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persons = association_proxy('staff', 'person')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dstaff = relationship("Staff", cascade="all</a:t>
            </a:r>
            <a:r>
              <a:rPr lang="en-US" sz="1400" smtClean="0">
                <a:latin typeface="Courier" panose="02070309020205020404" pitchFamily="49" charset="0"/>
              </a:rPr>
              <a:t>")</a:t>
            </a:r>
            <a:endParaRPr lang="ru-RU" sz="1400" smtClean="0"/>
          </a:p>
          <a:p>
            <a:endParaRPr lang="ru-RU" sz="1400"/>
          </a:p>
          <a:p>
            <a:endParaRPr lang="ru-RU" sz="1400" smtClean="0"/>
          </a:p>
          <a:p>
            <a:r>
              <a:rPr lang="en-US" sz="1400">
                <a:latin typeface="Courier" panose="02070309020205020404" pitchFamily="49" charset="0"/>
              </a:rPr>
              <a:t>class Staff(Base):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'staff'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id_person = Column(Integer, ForeignKey('person.id'),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id_corporation = Column(Integer, ForeignKey('corporation.id'),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post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person = relationship("Person", backref='staff')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corporation = relationship("Corporation", backref='staff')</a:t>
            </a:r>
            <a:endParaRPr lang="ru-RU" sz="1400"/>
          </a:p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xmlns="" val="569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80728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Staff(Base):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__tablename__ = 'staff'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id_person = Column(Integer, ForeignKey('person.id'), nullable=False)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id_corporation = Column(Integer, ForeignKey('corporation.id'), nullable=False)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post = Column(String)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person = relationship("Person", backref='staff')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corporation = relationship("Corporation", backref='staff')</a:t>
            </a:r>
            <a:endParaRPr lang="ru-RU" sz="1400">
              <a:latin typeface="Courier" panose="02070309020205020404" pitchFamily="49" charset="0"/>
            </a:endParaRPr>
          </a:p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xmlns="" val="17104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def group_query(sess):</a:t>
            </a:r>
            <a:endParaRPr lang="ru-RU"/>
          </a:p>
          <a:p>
            <a:r>
              <a:rPr lang="en-US"/>
              <a:t>    # </a:t>
            </a:r>
            <a:r>
              <a:rPr lang="en-US" smtClean="0"/>
              <a:t>grouping</a:t>
            </a:r>
            <a:endParaRPr lang="ru-RU"/>
          </a:p>
          <a:p>
            <a:r>
              <a:rPr lang="en-US"/>
              <a:t>    res = sess.query(func.count(distinct(Corporation.id)).label('cnt'), State.name, State.id). \</a:t>
            </a:r>
            <a:endParaRPr lang="ru-RU"/>
          </a:p>
          <a:p>
            <a:r>
              <a:rPr lang="en-US"/>
              <a:t>        join(Staff). \</a:t>
            </a:r>
            <a:endParaRPr lang="ru-RU"/>
          </a:p>
          <a:p>
            <a:r>
              <a:rPr lang="en-US"/>
              <a:t>        join(Person). \</a:t>
            </a:r>
            <a:endParaRPr lang="ru-RU"/>
          </a:p>
          <a:p>
            <a:r>
              <a:rPr lang="en-US"/>
              <a:t>        join(State). \</a:t>
            </a:r>
            <a:endParaRPr lang="ru-RU"/>
          </a:p>
          <a:p>
            <a:r>
              <a:rPr lang="en-US"/>
              <a:t>        group_by(State.name). \</a:t>
            </a:r>
            <a:endParaRPr lang="ru-RU"/>
          </a:p>
          <a:p>
            <a:r>
              <a:rPr lang="en-US"/>
              <a:t>        group_by(State.id). \</a:t>
            </a:r>
            <a:endParaRPr lang="ru-RU"/>
          </a:p>
          <a:p>
            <a:r>
              <a:rPr lang="en-US"/>
              <a:t>        order_by(desc('cnt')).all()</a:t>
            </a:r>
            <a:endParaRPr lang="ru-RU"/>
          </a:p>
          <a:p>
            <a:r>
              <a:rPr lang="en-US"/>
              <a:t>    print(res)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1920" y="4581128"/>
            <a:ext cx="44110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select count(distinct c.id) as cnt, s.name, s.id </a:t>
            </a:r>
          </a:p>
          <a:p>
            <a:r>
              <a:rPr lang="en-US" smtClean="0"/>
              <a:t>from staff st</a:t>
            </a:r>
          </a:p>
          <a:p>
            <a:r>
              <a:rPr lang="en-US" smtClean="0"/>
              <a:t>join   person p on p.id = st.id_person</a:t>
            </a:r>
          </a:p>
          <a:p>
            <a:r>
              <a:rPr lang="en-US" smtClean="0"/>
              <a:t>join   state s on s.id = p.id_state</a:t>
            </a:r>
          </a:p>
          <a:p>
            <a:r>
              <a:rPr lang="en-US" smtClean="0"/>
              <a:t>group by s.name,s.id</a:t>
            </a:r>
          </a:p>
          <a:p>
            <a:r>
              <a:rPr lang="en-US" smtClean="0"/>
              <a:t>order by cnt desc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426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Session = sessionmaker(</a:t>
            </a:r>
            <a:endParaRPr lang="ru-RU"/>
          </a:p>
          <a:p>
            <a:r>
              <a:rPr lang="en-US"/>
              <a:t>        </a:t>
            </a:r>
            <a:r>
              <a:rPr lang="en-US" smtClean="0"/>
              <a:t>bind=create_engine(‘postgresql://dba:123@localhost:5432/demo'))</a:t>
            </a:r>
            <a:endParaRPr lang="ru-RU"/>
          </a:p>
          <a:p>
            <a:r>
              <a:rPr lang="en-US"/>
              <a:t>    sess = Session()</a:t>
            </a:r>
            <a:endParaRPr lang="ru-RU"/>
          </a:p>
          <a:p>
            <a:r>
              <a:rPr lang="en-US"/>
              <a:t>    group_query(sess)</a:t>
            </a:r>
            <a:endParaRPr lang="ru-RU"/>
          </a:p>
          <a:p>
            <a:r>
              <a:rPr lang="en-US"/>
              <a:t>    sess</a:t>
            </a:r>
            <a:r>
              <a:rPr lang="ru-RU"/>
              <a:t>.</a:t>
            </a:r>
            <a:r>
              <a:rPr lang="en-US"/>
              <a:t>commit</a:t>
            </a:r>
            <a:r>
              <a:rPr lang="ru-RU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xmlns="" val="2687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Соединения и 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id_state = Column(Integer, ForeignKey('state.id'), nullable=False)</a:t>
            </a:r>
            <a:endParaRPr lang="ru-RU"/>
          </a:p>
          <a:p>
            <a:r>
              <a:rPr lang="en-US"/>
              <a:t>…</a:t>
            </a:r>
            <a:endParaRPr lang="ru-RU"/>
          </a:p>
          <a:p>
            <a:r>
              <a:rPr lang="en-US"/>
              <a:t> state = relationship("State")</a:t>
            </a:r>
            <a:endParaRPr lang="ru-RU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r>
              <a:rPr lang="ru-RU" smtClean="0"/>
              <a:t>После </a:t>
            </a:r>
            <a:r>
              <a:rPr lang="ru-RU"/>
              <a:t>того как в атрибутах классов отображений указаны внешние ключи, в запросах с этими классами можно использовать функцию соединения без указания условия. </a:t>
            </a:r>
          </a:p>
          <a:p>
            <a:r>
              <a:rPr lang="en-US"/>
              <a:t>sess.query(Person.full_name,State.name).join(State).all()</a:t>
            </a:r>
            <a:endParaRPr lang="ru-RU"/>
          </a:p>
          <a:p>
            <a:r>
              <a:rPr lang="ru-RU"/>
              <a:t>В противном случае (если ограничение внешнего ключа отсутствует, либо необходимое условие соединения им не соответствует), его нужно указать явно</a:t>
            </a:r>
          </a:p>
          <a:p>
            <a:r>
              <a:rPr lang="en-US"/>
              <a:t>sess.query(Person.full_name,State.name).\</a:t>
            </a:r>
            <a:endParaRPr lang="ru-RU"/>
          </a:p>
          <a:p>
            <a:r>
              <a:rPr lang="en-US"/>
              <a:t>            join(State,Person.id_state==State.id).all()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3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Соединения и 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М</a:t>
            </a:r>
            <a:r>
              <a:rPr lang="ru-RU" smtClean="0"/>
              <a:t>ожно </a:t>
            </a:r>
            <a:r>
              <a:rPr lang="ru-RU"/>
              <a:t>выполнить</a:t>
            </a:r>
          </a:p>
          <a:p>
            <a:endParaRPr lang="ru-RU" smtClean="0"/>
          </a:p>
          <a:p>
            <a:r>
              <a:rPr lang="en-US" smtClean="0"/>
              <a:t>p </a:t>
            </a:r>
            <a:r>
              <a:rPr lang="en-US"/>
              <a:t>= Person(family_name = '1',</a:t>
            </a:r>
            <a:endParaRPr lang="ru-RU"/>
          </a:p>
          <a:p>
            <a:r>
              <a:rPr lang="en-US"/>
              <a:t>           name = '2',</a:t>
            </a:r>
            <a:endParaRPr lang="ru-RU"/>
          </a:p>
          <a:p>
            <a:r>
              <a:rPr lang="en-US"/>
              <a:t>           patronymic_name='3',</a:t>
            </a:r>
            <a:endParaRPr lang="ru-RU"/>
          </a:p>
          <a:p>
            <a:r>
              <a:rPr lang="en-US"/>
              <a:t>           state = sess.query(State).filter(State.name=='RF').one())</a:t>
            </a:r>
            <a:endParaRPr lang="ru-RU"/>
          </a:p>
          <a:p>
            <a:endParaRPr lang="ru-RU" smtClean="0"/>
          </a:p>
          <a:p>
            <a:r>
              <a:rPr lang="ru-RU" smtClean="0"/>
              <a:t>Вместо</a:t>
            </a:r>
          </a:p>
          <a:p>
            <a:endParaRPr lang="ru-RU"/>
          </a:p>
          <a:p>
            <a:r>
              <a:rPr lang="en-US"/>
              <a:t>p = Person(family_name = '1',</a:t>
            </a:r>
            <a:endParaRPr lang="ru-RU"/>
          </a:p>
          <a:p>
            <a:r>
              <a:rPr lang="en-US"/>
              <a:t>           name = '2',</a:t>
            </a:r>
            <a:endParaRPr lang="ru-RU"/>
          </a:p>
          <a:p>
            <a:r>
              <a:rPr lang="en-US"/>
              <a:t>           patronymic_name='3',</a:t>
            </a:r>
            <a:endParaRPr lang="ru-RU"/>
          </a:p>
          <a:p>
            <a:r>
              <a:rPr lang="en-US"/>
              <a:t>           id_state = sess.query(State).filter(State.name=='RF').one().id)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535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820891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Если необходимо не только иметь возможность получить название государства из объекта Person, но и иметь доступ к коллекции объектов Pers</a:t>
            </a:r>
            <a:r>
              <a:rPr lang="en-US"/>
              <a:t>on</a:t>
            </a:r>
            <a:r>
              <a:rPr lang="ru-RU"/>
              <a:t> относящихся к определенному государству из соответствующего объекта St</a:t>
            </a:r>
            <a:r>
              <a:rPr lang="en-US"/>
              <a:t>at</a:t>
            </a:r>
            <a:r>
              <a:rPr lang="ru-RU"/>
              <a:t>e, то в классе тоже может быть создано отношение:</a:t>
            </a:r>
            <a:endParaRPr lang="ru-RU" smtClean="0"/>
          </a:p>
          <a:p>
            <a:endParaRPr lang="ru-RU" smtClean="0"/>
          </a:p>
          <a:p>
            <a:r>
              <a:rPr lang="en-US" sz="1400" smtClean="0">
                <a:latin typeface="Courier" panose="02070309020205020404" pitchFamily="49" charset="0"/>
              </a:rPr>
              <a:t>class </a:t>
            </a:r>
            <a:r>
              <a:rPr lang="en-US" sz="1400">
                <a:latin typeface="Courier" panose="02070309020205020404" pitchFamily="49" charset="0"/>
              </a:rPr>
              <a:t>State(Base):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'state'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Column('id', Integer, 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ru-RU" sz="1400" smtClean="0"/>
              <a:t>…</a:t>
            </a:r>
          </a:p>
          <a:p>
            <a:r>
              <a:rPr lang="ru-RU" sz="1400"/>
              <a:t> </a:t>
            </a:r>
            <a:r>
              <a:rPr lang="ru-RU" sz="1400" smtClean="0"/>
              <a:t>   </a:t>
            </a:r>
            <a:r>
              <a:rPr lang="en-US" sz="1400" smtClean="0">
                <a:latin typeface="Courier" panose="02070309020205020404" pitchFamily="49" charset="0"/>
              </a:rPr>
              <a:t>persons </a:t>
            </a:r>
            <a:r>
              <a:rPr lang="en-US" sz="1400">
                <a:latin typeface="Courier" panose="02070309020205020404" pitchFamily="49" charset="0"/>
              </a:rPr>
              <a:t>= relationship("Person")</a:t>
            </a:r>
            <a:endParaRPr lang="ru-RU" sz="1400"/>
          </a:p>
          <a:p>
            <a:endParaRPr lang="ru-RU" smtClean="0"/>
          </a:p>
          <a:p>
            <a:r>
              <a:rPr lang="ru-RU" smtClean="0"/>
              <a:t>После </a:t>
            </a:r>
            <a:r>
              <a:rPr lang="ru-RU"/>
              <a:t>запроса объектов класса St</a:t>
            </a:r>
            <a:r>
              <a:rPr lang="en-US"/>
              <a:t>at</a:t>
            </a:r>
            <a:r>
              <a:rPr lang="ru-RU"/>
              <a:t>e можно сразу от них переходить к объектам </a:t>
            </a:r>
            <a:r>
              <a:rPr lang="en-US" smtClean="0"/>
              <a:t>Person:</a:t>
            </a:r>
            <a:endParaRPr lang="ru-RU"/>
          </a:p>
          <a:p>
            <a:endParaRPr lang="en-US" smtClean="0"/>
          </a:p>
          <a:p>
            <a:r>
              <a:rPr lang="en-US" sz="1400" smtClean="0">
                <a:latin typeface="Courier" panose="02070309020205020404" pitchFamily="49" charset="0"/>
              </a:rPr>
              <a:t>for </a:t>
            </a:r>
            <a:r>
              <a:rPr lang="en-US" sz="1400">
                <a:latin typeface="Courier" panose="02070309020205020404" pitchFamily="49" charset="0"/>
              </a:rPr>
              <a:t>s in sess.query(State).filter(State.name.in_(['RF','CN'])).all():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print('Persons amount for {0} is {1}'.format(s.name,len(s.persons)))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for p in s.persons: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pass</a:t>
            </a:r>
            <a:endParaRPr lang="ru-RU" sz="140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21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r>
              <a:rPr lang="en-US" b="1" smtClean="0"/>
              <a:t>. </a:t>
            </a:r>
            <a:r>
              <a:rPr lang="ru-RU" b="1" smtClean="0"/>
              <a:t>Добавление элемента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latin typeface="Courier" panose="02070309020205020404" pitchFamily="49" charset="0"/>
              </a:rPr>
              <a:t>s = sess.query(State).filter(State.name.in_(['RF'])).one()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print('Persons amount for {0} is {1}'.format(s.name,len(s.persons)))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 = Person(family_name = '1',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name = '2',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patronymic_name='3',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</a:t>
            </a:r>
            <a:r>
              <a:rPr lang="en-US" sz="1200" b="1">
                <a:latin typeface="Courier" panose="02070309020205020404" pitchFamily="49" charset="0"/>
              </a:rPr>
              <a:t>state = s</a:t>
            </a:r>
            <a:r>
              <a:rPr lang="en-US" sz="1200">
                <a:latin typeface="Courier" panose="02070309020205020404" pitchFamily="49" charset="0"/>
              </a:rPr>
              <a:t>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print('After create, persons amount for {0} is {1}'.format(s.name,len(s.persons)))</a:t>
            </a:r>
            <a:endParaRPr lang="ru-RU" sz="1200"/>
          </a:p>
          <a:p>
            <a:r>
              <a:rPr lang="en-US" sz="1200" b="1">
                <a:latin typeface="Courier" panose="02070309020205020404" pitchFamily="49" charset="0"/>
              </a:rPr>
              <a:t>    sess.add(p)</a:t>
            </a:r>
            <a:endParaRPr lang="ru-RU" sz="1200" b="1"/>
          </a:p>
          <a:p>
            <a:r>
              <a:rPr lang="en-US" sz="1200">
                <a:latin typeface="Courier" panose="02070309020205020404" pitchFamily="49" charset="0"/>
              </a:rPr>
              <a:t>    print('After insert, persons amount for {0} is {1}'.format(s.name,len(s.persons)))</a:t>
            </a:r>
            <a:endParaRPr lang="ru-RU" sz="1200"/>
          </a:p>
          <a:p>
            <a:r>
              <a:rPr lang="en-US" sz="1200" b="1">
                <a:latin typeface="Courier" panose="02070309020205020404" pitchFamily="49" charset="0"/>
              </a:rPr>
              <a:t>    sess.commit()</a:t>
            </a:r>
            <a:endParaRPr lang="ru-RU" sz="1200" b="1"/>
          </a:p>
          <a:p>
            <a:r>
              <a:rPr lang="en-US" sz="1200">
                <a:latin typeface="Courier" panose="02070309020205020404" pitchFamily="49" charset="0"/>
              </a:rPr>
              <a:t>    print('After commit, persons amount for {0} is {1}'.format(s.name,len(s.persons</a:t>
            </a:r>
            <a:r>
              <a:rPr lang="en-US" sz="1200" smtClean="0">
                <a:latin typeface="Courier" panose="02070309020205020404" pitchFamily="49" charset="0"/>
              </a:rPr>
              <a:t>)))</a:t>
            </a:r>
            <a:endParaRPr lang="ru-RU" sz="1200" smtClean="0"/>
          </a:p>
          <a:p>
            <a:endParaRPr lang="ru-RU"/>
          </a:p>
          <a:p>
            <a:endParaRPr lang="ru-RU" smtClean="0"/>
          </a:p>
          <a:p>
            <a:r>
              <a:rPr lang="en-US"/>
              <a:t>Persons amount for RF is 31</a:t>
            </a:r>
            <a:endParaRPr lang="ru-RU"/>
          </a:p>
          <a:p>
            <a:r>
              <a:rPr lang="en-US"/>
              <a:t>After create, persons amount for RF is 31</a:t>
            </a:r>
            <a:endParaRPr lang="ru-RU"/>
          </a:p>
          <a:p>
            <a:r>
              <a:rPr lang="en-US"/>
              <a:t>After insert, persons amount for RF is 31</a:t>
            </a:r>
            <a:endParaRPr lang="ru-RU"/>
          </a:p>
          <a:p>
            <a:r>
              <a:rPr lang="en-US"/>
              <a:t>After commit, persons amount for RF is 32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543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2493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psycopg2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if __name__ == "__main__":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psycopg2.connect(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dbname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user='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 	password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='q1w2e3', host='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localhost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port=543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cur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('prepare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sel_op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as SELECT * FROM t1 where t1.id = $1')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('execute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sel_op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(%s)', [1])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[print(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for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cur.fetchall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()]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('execute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sel_op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(%s)', [2])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[print(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for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cur.fetchall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()]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1300" i="1" dirty="0" smtClean="0">
                <a:latin typeface="Courier New" pitchFamily="49" charset="0"/>
                <a:cs typeface="Courier New" pitchFamily="49" charset="0"/>
              </a:rPr>
              <a:t>Результат:</a:t>
            </a:r>
            <a:r>
              <a:rPr lang="en-US" sz="1300" i="1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None/>
            </a:pP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(1, 'a',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datetime.datetime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(2022, 10, 25, 7, 6, 35, 671471))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	(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2, 'b',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datetime.datetime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(2022, 10, 25, 7, 6, 35, 671471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))</a:t>
            </a: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r>
              <a:rPr lang="en-US" b="1" smtClean="0"/>
              <a:t>.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/>
              <a:t>class State(Base):</a:t>
            </a:r>
            <a:endParaRPr lang="ru-RU" sz="1600"/>
          </a:p>
          <a:p>
            <a:r>
              <a:rPr lang="en-US" sz="1600"/>
              <a:t>    # имя таблицы</a:t>
            </a:r>
            <a:endParaRPr lang="ru-RU" sz="1600"/>
          </a:p>
          <a:p>
            <a:r>
              <a:rPr lang="en-US" sz="1600"/>
              <a:t>    __tablename__ = 'state'</a:t>
            </a:r>
            <a:endParaRPr lang="ru-RU" sz="1600"/>
          </a:p>
          <a:p>
            <a:r>
              <a:rPr lang="en-US" sz="1600"/>
              <a:t>    </a:t>
            </a:r>
            <a:r>
              <a:rPr lang="ru-RU" sz="1600"/>
              <a:t># указание, на то что столбец является первичным ключем</a:t>
            </a:r>
          </a:p>
          <a:p>
            <a:r>
              <a:rPr lang="ru-RU" sz="1600"/>
              <a:t>    </a:t>
            </a:r>
            <a:r>
              <a:rPr lang="en-US" sz="1600"/>
              <a:t>id = Column('id',Integer, autoincrement=Sequence('state_seq'), primary_key=True)</a:t>
            </a:r>
            <a:endParaRPr lang="ru-RU" sz="1600"/>
          </a:p>
          <a:p>
            <a:r>
              <a:rPr lang="en-US" sz="1600"/>
              <a:t>    name = Column(String)</a:t>
            </a:r>
            <a:endParaRPr lang="ru-RU" sz="1600"/>
          </a:p>
          <a:p>
            <a:r>
              <a:rPr lang="en-US" sz="1600"/>
              <a:t> </a:t>
            </a:r>
            <a:endParaRPr lang="ru-RU" sz="1600"/>
          </a:p>
          <a:p>
            <a:r>
              <a:rPr lang="en-US" sz="1600"/>
              <a:t>class Person(Base):</a:t>
            </a:r>
            <a:endParaRPr lang="ru-RU" sz="1600"/>
          </a:p>
          <a:p>
            <a:r>
              <a:rPr lang="en-US" sz="1600"/>
              <a:t>    __tablename__ = 'person'</a:t>
            </a:r>
            <a:endParaRPr lang="ru-RU" sz="1600"/>
          </a:p>
          <a:p>
            <a:r>
              <a:rPr lang="en-US" sz="1600"/>
              <a:t>    id = Column(Integer,</a:t>
            </a:r>
            <a:endParaRPr lang="ru-RU" sz="1600"/>
          </a:p>
          <a:p>
            <a:r>
              <a:rPr lang="en-US" sz="1600"/>
              <a:t>                primary_key=True)</a:t>
            </a:r>
            <a:endParaRPr lang="ru-RU" sz="1600"/>
          </a:p>
          <a:p>
            <a:r>
              <a:rPr lang="en-US" sz="1600"/>
              <a:t>…….</a:t>
            </a:r>
            <a:endParaRPr lang="ru-RU" sz="1600"/>
          </a:p>
          <a:p>
            <a:r>
              <a:rPr lang="en-US" sz="1600"/>
              <a:t>    state = relationship("State", </a:t>
            </a:r>
            <a:r>
              <a:rPr lang="en-US" sz="1600" b="1"/>
              <a:t>backref="persons</a:t>
            </a:r>
            <a:r>
              <a:rPr lang="en-US" sz="1600" b="1" smtClean="0"/>
              <a:t>"</a:t>
            </a:r>
            <a:r>
              <a:rPr lang="en-US" sz="1600" smtClean="0"/>
              <a:t>)</a:t>
            </a:r>
            <a:endParaRPr lang="ru-RU" sz="1600" smtClean="0"/>
          </a:p>
          <a:p>
            <a:endParaRPr lang="ru-RU" sz="1600"/>
          </a:p>
          <a:p>
            <a:endParaRPr lang="ru-RU" sz="1600" smtClean="0"/>
          </a:p>
          <a:p>
            <a:r>
              <a:rPr lang="ru-RU" sz="1600"/>
              <a:t>Отношение per</a:t>
            </a:r>
            <a:r>
              <a:rPr lang="en-US" sz="1600"/>
              <a:t>sons</a:t>
            </a:r>
            <a:r>
              <a:rPr lang="ru-RU" sz="1600"/>
              <a:t> в классе S</a:t>
            </a:r>
            <a:r>
              <a:rPr lang="en-US" sz="1600"/>
              <a:t>tate</a:t>
            </a:r>
            <a:r>
              <a:rPr lang="ru-RU" sz="1600"/>
              <a:t> будет создано автоматически.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1328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О</a:t>
            </a:r>
            <a:r>
              <a:rPr lang="ru-RU" b="1" smtClean="0"/>
              <a:t>тношения</a:t>
            </a:r>
            <a:r>
              <a:rPr lang="en-US" b="1" smtClean="0"/>
              <a:t>.</a:t>
            </a:r>
            <a:r>
              <a:rPr lang="ru-RU" b="1" smtClean="0"/>
              <a:t> Получение элементов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/>
              <a:t>for p in sess.query(Person).all():</a:t>
            </a:r>
            <a:endParaRPr lang="ru-RU" sz="1600"/>
          </a:p>
          <a:p>
            <a:r>
              <a:rPr lang="en-US" sz="1600"/>
              <a:t>        print</a:t>
            </a:r>
            <a:r>
              <a:rPr lang="ru-RU" sz="1600"/>
              <a:t>(</a:t>
            </a:r>
            <a:r>
              <a:rPr lang="en-US" sz="1600"/>
              <a:t>p</a:t>
            </a:r>
            <a:r>
              <a:rPr lang="ru-RU" sz="1600"/>
              <a:t>.</a:t>
            </a:r>
            <a:r>
              <a:rPr lang="en-US" sz="1600"/>
              <a:t>state</a:t>
            </a:r>
            <a:r>
              <a:rPr lang="ru-RU" sz="1600"/>
              <a:t>.</a:t>
            </a:r>
            <a:r>
              <a:rPr lang="en-US" sz="1600"/>
              <a:t>name</a:t>
            </a:r>
            <a:r>
              <a:rPr lang="ru-RU" sz="1600"/>
              <a:t>)</a:t>
            </a:r>
          </a:p>
          <a:p>
            <a:endParaRPr lang="ru-RU" sz="1600" smtClean="0"/>
          </a:p>
          <a:p>
            <a:r>
              <a:rPr lang="ru-RU" sz="1600" smtClean="0"/>
              <a:t>В </a:t>
            </a:r>
            <a:r>
              <a:rPr lang="ru-RU" sz="1600"/>
              <a:t>этом случае в цикле при получении </a:t>
            </a:r>
            <a:r>
              <a:rPr lang="en-US" sz="1600"/>
              <a:t>p</a:t>
            </a:r>
            <a:r>
              <a:rPr lang="ru-RU" sz="1600"/>
              <a:t>.</a:t>
            </a:r>
            <a:r>
              <a:rPr lang="en-US" sz="1600"/>
              <a:t>state</a:t>
            </a:r>
            <a:r>
              <a:rPr lang="ru-RU" sz="1600"/>
              <a:t>.</a:t>
            </a:r>
            <a:r>
              <a:rPr lang="en-US" sz="1600"/>
              <a:t>name</a:t>
            </a:r>
            <a:r>
              <a:rPr lang="ru-RU" sz="1600"/>
              <a:t> будет выполняться запрос</a:t>
            </a:r>
          </a:p>
          <a:p>
            <a:endParaRPr lang="ru-RU" sz="1600" smtClean="0"/>
          </a:p>
          <a:p>
            <a:r>
              <a:rPr lang="en-US" sz="1600" smtClean="0"/>
              <a:t>select </a:t>
            </a:r>
            <a:r>
              <a:rPr lang="en-US" sz="1600"/>
              <a:t>* from state where id = :id_state</a:t>
            </a:r>
            <a:endParaRPr lang="ru-RU" sz="1600"/>
          </a:p>
          <a:p>
            <a:endParaRPr lang="ru-RU" sz="1600" smtClean="0"/>
          </a:p>
          <a:p>
            <a:r>
              <a:rPr lang="ru-RU" sz="1600" smtClean="0"/>
              <a:t>В </a:t>
            </a:r>
            <a:r>
              <a:rPr lang="ru-RU" sz="1600"/>
              <a:t>большинстве случаем эффективнее будет получать необходимые значения из таблицы state сразу при выборке из таблицы perso</a:t>
            </a:r>
            <a:r>
              <a:rPr lang="en-US" sz="1600"/>
              <a:t>n</a:t>
            </a:r>
            <a:r>
              <a:rPr lang="ru-RU" sz="1600"/>
              <a:t>, при выполнении  </a:t>
            </a:r>
            <a:r>
              <a:rPr lang="en-US" sz="1600"/>
              <a:t>sess</a:t>
            </a:r>
            <a:r>
              <a:rPr lang="ru-RU" sz="1600"/>
              <a:t>.</a:t>
            </a:r>
            <a:r>
              <a:rPr lang="en-US" sz="1600"/>
              <a:t>query</a:t>
            </a:r>
            <a:r>
              <a:rPr lang="ru-RU" sz="1600"/>
              <a:t>(</a:t>
            </a:r>
            <a:r>
              <a:rPr lang="en-US" sz="1600"/>
              <a:t>Person</a:t>
            </a:r>
            <a:r>
              <a:rPr lang="ru-RU" sz="1600"/>
              <a:t>).</a:t>
            </a:r>
            <a:r>
              <a:rPr lang="en-US" sz="1600"/>
              <a:t>all</a:t>
            </a:r>
            <a:r>
              <a:rPr lang="ru-RU" sz="1600"/>
              <a:t>()</a:t>
            </a:r>
          </a:p>
          <a:p>
            <a:endParaRPr lang="ru-RU" sz="1600" smtClean="0"/>
          </a:p>
          <a:p>
            <a:r>
              <a:rPr lang="en-US" sz="1600" smtClean="0"/>
              <a:t>sess.query(Person</a:t>
            </a:r>
            <a:r>
              <a:rPr lang="en-US" sz="1600"/>
              <a:t>).</a:t>
            </a:r>
            <a:r>
              <a:rPr lang="en-US" sz="1600" b="1"/>
              <a:t>options(joinedload(Person.state))</a:t>
            </a:r>
            <a:r>
              <a:rPr lang="en-US" sz="1600"/>
              <a:t>.all</a:t>
            </a:r>
            <a:r>
              <a:rPr lang="en-US" sz="1600" smtClean="0"/>
              <a:t>()</a:t>
            </a:r>
            <a:endParaRPr lang="ru-RU" sz="1600" smtClean="0"/>
          </a:p>
          <a:p>
            <a:r>
              <a:rPr lang="ru-RU" sz="1600"/>
              <a:t>фактически</a:t>
            </a:r>
            <a:r>
              <a:rPr lang="en-US" sz="1600"/>
              <a:t>, </a:t>
            </a:r>
            <a:r>
              <a:rPr lang="ru-RU" sz="1600"/>
              <a:t>выполняется запрос вида</a:t>
            </a:r>
            <a:r>
              <a:rPr lang="en-US" sz="1600"/>
              <a:t> </a:t>
            </a:r>
            <a:endParaRPr lang="en-US" sz="1600" smtClean="0"/>
          </a:p>
          <a:p>
            <a:r>
              <a:rPr lang="en-US" sz="1600" smtClean="0"/>
              <a:t>select p.*,s.name as state </a:t>
            </a:r>
            <a:r>
              <a:rPr lang="en-US" sz="1600"/>
              <a:t>from person p join states on p.id_state = </a:t>
            </a:r>
            <a:r>
              <a:rPr lang="en-US" sz="1600" smtClean="0"/>
              <a:t>s.id</a:t>
            </a:r>
            <a:endParaRPr lang="ru-RU" sz="1600" smtClean="0"/>
          </a:p>
          <a:p>
            <a:endParaRPr lang="ru-RU" sz="1600"/>
          </a:p>
          <a:p>
            <a:r>
              <a:rPr lang="en-US" sz="1600"/>
              <a:t>sess.query(Person).options(</a:t>
            </a:r>
            <a:r>
              <a:rPr lang="en-US" sz="1600" b="1"/>
              <a:t>subqueryload(Person.state)</a:t>
            </a:r>
            <a:r>
              <a:rPr lang="en-US" sz="1600"/>
              <a:t>).all</a:t>
            </a:r>
            <a:r>
              <a:rPr lang="en-US" sz="1600" smtClean="0"/>
              <a:t>()</a:t>
            </a:r>
            <a:endParaRPr lang="ru-RU" sz="1600" smtClean="0"/>
          </a:p>
          <a:p>
            <a:r>
              <a:rPr lang="en-US" sz="1600" smtClean="0"/>
              <a:t>-</a:t>
            </a:r>
            <a:endParaRPr lang="ru-RU" sz="1600" smtClean="0"/>
          </a:p>
          <a:p>
            <a:r>
              <a:rPr lang="en-US" sz="1600" smtClean="0"/>
              <a:t> </a:t>
            </a:r>
            <a:r>
              <a:rPr lang="en-US" sz="1600"/>
              <a:t>select p.*,(select s.name from state s where s.id = p.id_state)  from person p</a:t>
            </a:r>
            <a:endParaRPr lang="ru-RU" sz="1600" smtClean="0"/>
          </a:p>
          <a:p>
            <a:endParaRPr lang="ru-RU" sz="1600"/>
          </a:p>
          <a:p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xmlns="" val="24022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О</a:t>
            </a:r>
            <a:r>
              <a:rPr lang="ru-RU" b="1" smtClean="0"/>
              <a:t>тношения</a:t>
            </a:r>
            <a:r>
              <a:rPr lang="en-US" b="1" smtClean="0"/>
              <a:t>.</a:t>
            </a:r>
            <a:r>
              <a:rPr lang="ru-RU" b="1" smtClean="0"/>
              <a:t> Получение элементов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При </a:t>
            </a:r>
            <a:r>
              <a:rPr lang="ru-RU"/>
              <a:t>отборе объектов </a:t>
            </a:r>
            <a:r>
              <a:rPr lang="en-US"/>
              <a:t>Person</a:t>
            </a:r>
            <a:r>
              <a:rPr lang="ru-RU"/>
              <a:t> по условию на атрибуты отношения </a:t>
            </a:r>
            <a:r>
              <a:rPr lang="en-US"/>
              <a:t>Person</a:t>
            </a:r>
            <a:r>
              <a:rPr lang="ru-RU"/>
              <a:t>.</a:t>
            </a:r>
            <a:r>
              <a:rPr lang="en-US"/>
              <a:t>state </a:t>
            </a:r>
            <a:r>
              <a:rPr lang="ru-RU"/>
              <a:t>необходимо в </a:t>
            </a:r>
            <a:r>
              <a:rPr lang="en-US"/>
              <a:t>filter</a:t>
            </a:r>
            <a:r>
              <a:rPr lang="ru-RU"/>
              <a:t> использовать has</a:t>
            </a:r>
            <a:r>
              <a:rPr lang="ru-RU" smtClean="0"/>
              <a:t>:</a:t>
            </a:r>
          </a:p>
          <a:p>
            <a:endParaRPr lang="ru-RU"/>
          </a:p>
          <a:p>
            <a:r>
              <a:rPr lang="en-US"/>
              <a:t>sess.query(Person).filter(Person.state.</a:t>
            </a:r>
            <a:r>
              <a:rPr lang="en-US" b="1"/>
              <a:t>has(State.name=='RF</a:t>
            </a:r>
            <a:r>
              <a:rPr lang="en-US" b="1" smtClean="0"/>
              <a:t>')</a:t>
            </a:r>
            <a:r>
              <a:rPr lang="en-US" smtClean="0"/>
              <a:t>)</a:t>
            </a:r>
            <a:endParaRPr lang="ru-RU" smtClean="0"/>
          </a:p>
          <a:p>
            <a:endParaRPr lang="ru-RU"/>
          </a:p>
          <a:p>
            <a:r>
              <a:rPr lang="ru-RU"/>
              <a:t>Попытка выполнить непосредственно</a:t>
            </a:r>
            <a:r>
              <a:rPr lang="en-US"/>
              <a:t>: </a:t>
            </a:r>
            <a:endParaRPr lang="ru-RU" smtClean="0"/>
          </a:p>
          <a:p>
            <a:endParaRPr lang="ru-RU"/>
          </a:p>
          <a:p>
            <a:r>
              <a:rPr lang="en-US"/>
              <a:t>sess.query(Person).filter(Person.state.name=='RF</a:t>
            </a:r>
            <a:r>
              <a:rPr lang="en-US" smtClean="0"/>
              <a:t>')</a:t>
            </a:r>
            <a:endParaRPr lang="ru-RU" smtClean="0"/>
          </a:p>
          <a:p>
            <a:endParaRPr lang="ru-RU"/>
          </a:p>
          <a:p>
            <a:r>
              <a:rPr lang="ru-RU"/>
              <a:t>будет возвращать ошибку.</a:t>
            </a:r>
          </a:p>
          <a:p>
            <a:endParaRPr lang="ru-RU" sz="1600"/>
          </a:p>
          <a:p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xmlns="" val="21041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</a:t>
            </a:r>
            <a:r>
              <a:rPr lang="ru-RU" smtClean="0"/>
              <a:t>огда </a:t>
            </a:r>
            <a:r>
              <a:rPr lang="ru-RU"/>
              <a:t>таблица </a:t>
            </a:r>
            <a:r>
              <a:rPr lang="en-US"/>
              <a:t>s</a:t>
            </a:r>
            <a:r>
              <a:rPr lang="ru-RU"/>
              <a:t>taff представляет собой связь «многие ко многим» между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/>
              <a:t>  возможно создать с ее помощью отношения между классами отображения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 smtClean="0"/>
              <a:t>. Для </a:t>
            </a:r>
            <a:r>
              <a:rPr lang="ru-RU"/>
              <a:t>этого необходимо создать  класс отображения </a:t>
            </a:r>
            <a:r>
              <a:rPr lang="en-US"/>
              <a:t>Staff</a:t>
            </a:r>
            <a:r>
              <a:rPr lang="ru-RU"/>
              <a:t>:</a:t>
            </a:r>
          </a:p>
          <a:p>
            <a:endParaRPr lang="ru-RU"/>
          </a:p>
          <a:p>
            <a:r>
              <a:rPr lang="en-US"/>
              <a:t>class Staff(Base):</a:t>
            </a:r>
            <a:endParaRPr lang="ru-RU"/>
          </a:p>
          <a:p>
            <a:r>
              <a:rPr lang="en-US"/>
              <a:t>    __tablename__ = 'staff'</a:t>
            </a:r>
            <a:endParaRPr lang="ru-RU"/>
          </a:p>
          <a:p>
            <a:r>
              <a:rPr lang="en-US"/>
              <a:t>    id = Column(Integer</a:t>
            </a:r>
            <a:r>
              <a:rPr lang="en-US" smtClean="0"/>
              <a:t>, primary_key=True</a:t>
            </a:r>
            <a:r>
              <a:rPr lang="en-US"/>
              <a:t>)</a:t>
            </a:r>
            <a:endParaRPr lang="ru-RU"/>
          </a:p>
          <a:p>
            <a:r>
              <a:rPr lang="en-US"/>
              <a:t>    id_person = Column(Integer, ForeignKey('person.id'), nullable=False)</a:t>
            </a:r>
            <a:endParaRPr lang="ru-RU"/>
          </a:p>
          <a:p>
            <a:r>
              <a:rPr lang="en-US"/>
              <a:t>    id_corporation = Column(Integer, ForeignKey('corporation.id'), nullable=False)</a:t>
            </a:r>
            <a:endParaRPr lang="ru-RU"/>
          </a:p>
          <a:p>
            <a:r>
              <a:rPr lang="en-US" b="1"/>
              <a:t> </a:t>
            </a:r>
            <a:r>
              <a:rPr lang="en-US" b="1" smtClean="0"/>
              <a:t>   person </a:t>
            </a:r>
            <a:r>
              <a:rPr lang="en-US" b="1"/>
              <a:t>= relationship("Person", backref='staff')</a:t>
            </a:r>
            <a:endParaRPr lang="ru-RU"/>
          </a:p>
          <a:p>
            <a:r>
              <a:rPr lang="en-US"/>
              <a:t>    </a:t>
            </a:r>
            <a:r>
              <a:rPr lang="en-US" b="1"/>
              <a:t>corporation = relationship("Corporation", backref='staff')</a:t>
            </a:r>
            <a:endParaRPr lang="ru-RU"/>
          </a:p>
          <a:p>
            <a:endParaRPr lang="en-US" sz="1600" smtClean="0"/>
          </a:p>
          <a:p>
            <a:r>
              <a:rPr lang="en-US" sz="1600" b="1"/>
              <a:t>class Person(Base):</a:t>
            </a:r>
            <a:endParaRPr lang="ru-RU" sz="1600"/>
          </a:p>
          <a:p>
            <a:r>
              <a:rPr lang="en-US" sz="1600" b="1"/>
              <a:t>    __tablename__ = 'person'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corporations = association_proxy('staff', 'corporation')</a:t>
            </a:r>
            <a:endParaRPr lang="ru-RU" sz="1600"/>
          </a:p>
          <a:p>
            <a:r>
              <a:rPr lang="en-US" sz="1600" b="1"/>
              <a:t>    dstaff = relationship("Staff",cascade="all")</a:t>
            </a:r>
            <a:endParaRPr lang="ru-RU" sz="1600"/>
          </a:p>
          <a:p>
            <a:endParaRPr lang="en-US" sz="1600"/>
          </a:p>
          <a:p>
            <a:r>
              <a:rPr lang="en-US" sz="1600" b="1"/>
              <a:t>class Corporation(Base):</a:t>
            </a:r>
            <a:endParaRPr lang="ru-RU" sz="1600"/>
          </a:p>
          <a:p>
            <a:r>
              <a:rPr lang="en-US" sz="1600" b="1"/>
              <a:t>    __tablename__ = 'corporation'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persons = association_proxy('staff', 'person')</a:t>
            </a:r>
            <a:endParaRPr lang="ru-RU" sz="1600"/>
          </a:p>
          <a:p>
            <a:r>
              <a:rPr lang="en-US" sz="1600" b="1"/>
              <a:t>    dstaff = relationship("Staff",cascade="all</a:t>
            </a:r>
            <a:r>
              <a:rPr lang="en-US" sz="1600" b="1" smtClean="0"/>
              <a:t>")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xmlns="" val="111767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</a:t>
            </a:r>
            <a:r>
              <a:rPr lang="ru-RU" smtClean="0"/>
              <a:t>огда </a:t>
            </a:r>
            <a:r>
              <a:rPr lang="ru-RU"/>
              <a:t>таблица </a:t>
            </a:r>
            <a:r>
              <a:rPr lang="en-US"/>
              <a:t>s</a:t>
            </a:r>
            <a:r>
              <a:rPr lang="ru-RU"/>
              <a:t>taff представляет собой связь «многие ко многим» между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/>
              <a:t>  возможно создать с ее помощью отношения между классами отображения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 smtClean="0"/>
              <a:t>. Для </a:t>
            </a:r>
            <a:r>
              <a:rPr lang="ru-RU"/>
              <a:t>этого необходимо создать  класс отображения </a:t>
            </a:r>
            <a:r>
              <a:rPr lang="en-US"/>
              <a:t>Staff</a:t>
            </a:r>
            <a:r>
              <a:rPr lang="ru-RU"/>
              <a:t>:</a:t>
            </a:r>
          </a:p>
          <a:p>
            <a:endParaRPr lang="ru-RU"/>
          </a:p>
          <a:p>
            <a:r>
              <a:rPr lang="en-US"/>
              <a:t>class Staff(Base):</a:t>
            </a:r>
            <a:endParaRPr lang="ru-RU"/>
          </a:p>
          <a:p>
            <a:r>
              <a:rPr lang="en-US"/>
              <a:t>    __tablename__ = 'staff'</a:t>
            </a:r>
            <a:endParaRPr lang="ru-RU"/>
          </a:p>
          <a:p>
            <a:r>
              <a:rPr lang="en-US"/>
              <a:t>    id = Column(Integer</a:t>
            </a:r>
            <a:r>
              <a:rPr lang="en-US" smtClean="0"/>
              <a:t>, primary_key=True</a:t>
            </a:r>
            <a:r>
              <a:rPr lang="en-US"/>
              <a:t>)</a:t>
            </a:r>
            <a:endParaRPr lang="ru-RU"/>
          </a:p>
          <a:p>
            <a:r>
              <a:rPr lang="en-US"/>
              <a:t>    id_person = Column(Integer, ForeignKey('person.id'), nullable=False)</a:t>
            </a:r>
            <a:endParaRPr lang="ru-RU"/>
          </a:p>
          <a:p>
            <a:r>
              <a:rPr lang="en-US"/>
              <a:t>    id_corporation = Column(Integer, ForeignKey('corporation.id'), nullable=False)</a:t>
            </a:r>
            <a:endParaRPr lang="ru-RU"/>
          </a:p>
          <a:p>
            <a:r>
              <a:rPr lang="en-US" b="1"/>
              <a:t> </a:t>
            </a:r>
            <a:r>
              <a:rPr lang="en-US" b="1" smtClean="0"/>
              <a:t>   person </a:t>
            </a:r>
            <a:r>
              <a:rPr lang="en-US" b="1"/>
              <a:t>= relationship("Person", backref='staff')</a:t>
            </a:r>
            <a:endParaRPr lang="ru-RU"/>
          </a:p>
          <a:p>
            <a:r>
              <a:rPr lang="en-US"/>
              <a:t>    </a:t>
            </a:r>
            <a:r>
              <a:rPr lang="en-US" b="1"/>
              <a:t>corporation = relationship("Corporation", backref='staff')</a:t>
            </a:r>
            <a:endParaRPr lang="ru-RU"/>
          </a:p>
          <a:p>
            <a:endParaRPr lang="en-US" sz="1600" smtClean="0"/>
          </a:p>
          <a:p>
            <a:r>
              <a:rPr lang="en-US" sz="1600" b="1"/>
              <a:t>class Person(Base):</a:t>
            </a:r>
            <a:endParaRPr lang="ru-RU" sz="1600"/>
          </a:p>
          <a:p>
            <a:r>
              <a:rPr lang="en-US" sz="1600" b="1"/>
              <a:t>    __tablename__ = 'person'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corporations = association_proxy('staff', 'corporation')</a:t>
            </a:r>
            <a:endParaRPr lang="ru-RU" sz="1600"/>
          </a:p>
          <a:p>
            <a:r>
              <a:rPr lang="en-US" sz="1600" b="1"/>
              <a:t>    dstaff = relationship("Staff",cascade="all")</a:t>
            </a:r>
            <a:endParaRPr lang="ru-RU" sz="1600"/>
          </a:p>
          <a:p>
            <a:endParaRPr lang="en-US" sz="1600"/>
          </a:p>
          <a:p>
            <a:r>
              <a:rPr lang="en-US" sz="1600" b="1"/>
              <a:t>class Corporation(Base):</a:t>
            </a:r>
            <a:endParaRPr lang="ru-RU" sz="1600"/>
          </a:p>
          <a:p>
            <a:r>
              <a:rPr lang="en-US" sz="1600" b="1"/>
              <a:t>    __tablename__ = 'corporation'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persons = association_proxy('staff', 'person')</a:t>
            </a:r>
            <a:endParaRPr lang="ru-RU" sz="1600"/>
          </a:p>
          <a:p>
            <a:r>
              <a:rPr lang="en-US" sz="1600" b="1"/>
              <a:t>    dstaff = relationship("Staff",cascade="all</a:t>
            </a:r>
            <a:r>
              <a:rPr lang="en-US" sz="1600" b="1" smtClean="0"/>
              <a:t>")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xmlns="" val="19054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ourier" panose="02070309020205020404" pitchFamily="49" charset="0"/>
              </a:rPr>
              <a:t>p1 = Person(family_name = '1',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name = '2',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patronymic_name='3',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state=sess.query(State).filter(State.name=='RF').one())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 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c = Corporation(short_name='Chance', full_name='OOO "Chance"')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s = Staff(person=p1, corporation=c, post='post2')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p2 = Person(family_name = '4',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name = '5',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patronymic_name='6',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state=sess.query(State).filter(State.name=='CN').one())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s = Staff(person=p2, corporation=c, post='post2')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print(p1.corporations)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print(p2.corporations)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print(c.persons)</a:t>
            </a:r>
            <a:endParaRPr lang="ru-RU"/>
          </a:p>
          <a:p>
            <a:r>
              <a:rPr lang="ru-RU"/>
              <a:t>Вывод</a:t>
            </a:r>
            <a:r>
              <a:rPr lang="en-US"/>
              <a:t>:</a:t>
            </a:r>
            <a:endParaRPr lang="ru-RU"/>
          </a:p>
          <a:p>
            <a:r>
              <a:rPr lang="en-US"/>
              <a:t>[&lt;Corporation(id='26',full_name='OOO "Chance"')&gt;]</a:t>
            </a:r>
            <a:endParaRPr lang="ru-RU"/>
          </a:p>
          <a:p>
            <a:r>
              <a:rPr lang="en-US"/>
              <a:t>[&lt;Corporation(id='26',full_name='OOO "Chance"')&gt;]</a:t>
            </a:r>
            <a:endParaRPr lang="ru-RU"/>
          </a:p>
          <a:p>
            <a:r>
              <a:rPr lang="en-US"/>
              <a:t>[&lt;Person(id='278',full_name='1 2 3', state=&lt;State(id='1',name='RF')&gt; (id_state=1))&gt;, &lt;Person(id='None',full_name='4 5 6', state=&lt;State(id='3',name='CN')&gt; (id_state=None))&gt;]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304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r>
              <a:rPr lang="ru-RU" smtClean="0"/>
              <a:t>Для </a:t>
            </a:r>
            <a:r>
              <a:rPr lang="ru-RU"/>
              <a:t>выборки связанных через Staff объектов P</a:t>
            </a:r>
            <a:r>
              <a:rPr lang="en-US"/>
              <a:t>erson</a:t>
            </a:r>
            <a:r>
              <a:rPr lang="ru-RU"/>
              <a:t> и </a:t>
            </a:r>
            <a:r>
              <a:rPr lang="en-US"/>
              <a:t>Corporation </a:t>
            </a:r>
            <a:r>
              <a:rPr lang="ru-RU"/>
              <a:t>необходимо добавить Sta</a:t>
            </a:r>
            <a:r>
              <a:rPr lang="en-US"/>
              <a:t>ff</a:t>
            </a:r>
            <a:r>
              <a:rPr lang="ru-RU"/>
              <a:t> через  функцию. </a:t>
            </a:r>
            <a:r>
              <a:rPr lang="en-US"/>
              <a:t>Join</a:t>
            </a:r>
            <a:r>
              <a:rPr lang="en-US" smtClean="0"/>
              <a:t>:</a:t>
            </a:r>
            <a:endParaRPr lang="ru-RU" smtClean="0"/>
          </a:p>
          <a:p>
            <a:endParaRPr lang="ru-RU"/>
          </a:p>
          <a:p>
            <a:r>
              <a:rPr lang="en-US" sz="1400">
                <a:latin typeface="Courier" panose="02070309020205020404" pitchFamily="49" charset="0"/>
              </a:rPr>
              <a:t>for (p,c) in sess.query(Person,Corporation).\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</a:t>
            </a:r>
            <a:r>
              <a:rPr lang="en-US" sz="1400" u="sng">
                <a:latin typeface="Courier" panose="02070309020205020404" pitchFamily="49" charset="0"/>
              </a:rPr>
              <a:t>join(Staff)</a:t>
            </a:r>
            <a:r>
              <a:rPr lang="en-US" sz="1400">
                <a:latin typeface="Courier" panose="02070309020205020404" pitchFamily="49" charset="0"/>
              </a:rPr>
              <a:t>.join(Corporation).\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filter(Corporation.full_name.like('%Gis%')).\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filter(Person.state.has(State.name=='RF')).\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order_by(Corporation.full_name).\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order_by(Person.full_name).\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all</a:t>
            </a:r>
            <a:r>
              <a:rPr lang="ru-RU" sz="1400"/>
              <a:t>():</a:t>
            </a:r>
          </a:p>
          <a:p>
            <a:r>
              <a:rPr lang="ru-RU" sz="1400"/>
              <a:t>        </a:t>
            </a:r>
            <a:r>
              <a:rPr lang="en-US" sz="1400">
                <a:latin typeface="Courier" panose="02070309020205020404" pitchFamily="49" charset="0"/>
              </a:rPr>
              <a:t>print</a:t>
            </a:r>
            <a:r>
              <a:rPr lang="ru-RU" sz="1400"/>
              <a:t>(</a:t>
            </a:r>
            <a:r>
              <a:rPr lang="en-US" sz="1400">
                <a:latin typeface="Courier" panose="02070309020205020404" pitchFamily="49" charset="0"/>
              </a:rPr>
              <a:t>p</a:t>
            </a:r>
            <a:r>
              <a:rPr lang="ru-RU" sz="1400"/>
              <a:t>,</a:t>
            </a:r>
            <a:r>
              <a:rPr lang="en-US" sz="1400">
                <a:latin typeface="Courier" panose="02070309020205020404" pitchFamily="49" charset="0"/>
              </a:rPr>
              <a:t>c</a:t>
            </a:r>
            <a:r>
              <a:rPr lang="ru-RU" sz="14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1910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Подзапросы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r>
              <a:rPr lang="ru-RU"/>
              <a:t>Выбрать сотрудников тех организаций, где штат более 4</a:t>
            </a:r>
          </a:p>
          <a:p>
            <a:endParaRPr lang="ru-RU"/>
          </a:p>
          <a:p>
            <a:endParaRPr lang="ru-RU" smtClean="0"/>
          </a:p>
          <a:p>
            <a:r>
              <a:rPr lang="en-US" sz="1400" smtClean="0">
                <a:latin typeface="Courier" panose="02070309020205020404" pitchFamily="49" charset="0"/>
              </a:rPr>
              <a:t>query1 </a:t>
            </a:r>
            <a:r>
              <a:rPr lang="en-US" sz="1400">
                <a:latin typeface="Courier" panose="02070309020205020404" pitchFamily="49" charset="0"/>
              </a:rPr>
              <a:t>= sess.query(Corporation.id,Corporation.full_name,func.count(Staff.id).label('cnt')).\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join(Staff).\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having(func.count(Staff.id) &gt; 4).\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group_by(Corporation).\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</a:t>
            </a:r>
            <a:r>
              <a:rPr lang="en-US" sz="1400" u="sng">
                <a:latin typeface="Courier" panose="02070309020205020404" pitchFamily="49" charset="0"/>
              </a:rPr>
              <a:t>subquery()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 </a:t>
            </a:r>
            <a:endParaRPr lang="ru-RU" sz="1400"/>
          </a:p>
          <a:p>
            <a:r>
              <a:rPr lang="en-US" sz="1400" smtClean="0">
                <a:latin typeface="Courier" panose="02070309020205020404" pitchFamily="49" charset="0"/>
              </a:rPr>
              <a:t>q </a:t>
            </a:r>
            <a:r>
              <a:rPr lang="en-US" sz="1400">
                <a:latin typeface="Courier" panose="02070309020205020404" pitchFamily="49" charset="0"/>
              </a:rPr>
              <a:t>= sess.query(Person</a:t>
            </a:r>
            <a:r>
              <a:rPr lang="en-US" sz="1400" smtClean="0">
                <a:latin typeface="Courier" panose="02070309020205020404" pitchFamily="49" charset="0"/>
              </a:rPr>
              <a:t>,</a:t>
            </a:r>
            <a:r>
              <a:rPr lang="en-US" sz="1400">
                <a:latin typeface="Courier" panose="02070309020205020404" pitchFamily="49" charset="0"/>
              </a:rPr>
              <a:t> query1</a:t>
            </a:r>
            <a:r>
              <a:rPr lang="en-US" sz="1400" u="sng" smtClean="0">
                <a:latin typeface="Courier" panose="02070309020205020404" pitchFamily="49" charset="0"/>
              </a:rPr>
              <a:t>.c.cnt</a:t>
            </a:r>
            <a:r>
              <a:rPr lang="en-US" sz="1400">
                <a:latin typeface="Courier" panose="02070309020205020404" pitchFamily="49" charset="0"/>
              </a:rPr>
              <a:t>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join(Staff,Staff.id_person==Person.id).\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</a:t>
            </a:r>
            <a:r>
              <a:rPr lang="en-US" sz="1400" smtClean="0">
                <a:latin typeface="Courier" panose="02070309020205020404" pitchFamily="49" charset="0"/>
              </a:rPr>
              <a:t>join(</a:t>
            </a:r>
            <a:r>
              <a:rPr lang="en-US" sz="1400">
                <a:latin typeface="Courier" panose="02070309020205020404" pitchFamily="49" charset="0"/>
              </a:rPr>
              <a:t>query1</a:t>
            </a:r>
            <a:r>
              <a:rPr lang="en-US" sz="1400" smtClean="0">
                <a:latin typeface="Courier" panose="02070309020205020404" pitchFamily="49" charset="0"/>
              </a:rPr>
              <a:t>, </a:t>
            </a:r>
            <a:r>
              <a:rPr lang="en-US" sz="1400">
                <a:latin typeface="Courier" panose="02070309020205020404" pitchFamily="49" charset="0"/>
              </a:rPr>
              <a:t>query1</a:t>
            </a:r>
            <a:r>
              <a:rPr lang="en-US" sz="1400" u="sng" smtClean="0">
                <a:latin typeface="Courier" panose="02070309020205020404" pitchFamily="49" charset="0"/>
              </a:rPr>
              <a:t>.c.id</a:t>
            </a:r>
            <a:r>
              <a:rPr lang="en-US" sz="1400">
                <a:latin typeface="Courier" panose="02070309020205020404" pitchFamily="49" charset="0"/>
              </a:rPr>
              <a:t>==Staff.id_corporation).\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filter(Person.full_name.like('%Ivan%')).\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all</a:t>
            </a:r>
            <a:r>
              <a:rPr lang="ru-RU" sz="1400" smtClean="0"/>
              <a:t>()</a:t>
            </a:r>
            <a:endParaRPr lang="en-US" sz="1400" smtClean="0"/>
          </a:p>
          <a:p>
            <a:endParaRPr lang="en-US" sz="1400"/>
          </a:p>
          <a:p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xmlns="" val="6368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Использование оконных функций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Пусть </a:t>
            </a:r>
            <a:r>
              <a:rPr lang="ru-RU"/>
              <a:t>необходимо выбрать объекты Perso</a:t>
            </a:r>
            <a:r>
              <a:rPr lang="en-US"/>
              <a:t>n</a:t>
            </a:r>
            <a:r>
              <a:rPr lang="ru-RU"/>
              <a:t>, первые в группах разбитыхпо фамилии и имени, с критерием упорядоченности – отчество. Для реализации такого отбора на уровне б.д. создается подзапрос с оконной функцией row_numb</a:t>
            </a:r>
            <a:r>
              <a:rPr lang="en-US"/>
              <a:t>er</a:t>
            </a:r>
            <a:r>
              <a:rPr lang="ru-RU"/>
              <a:t>() :</a:t>
            </a:r>
          </a:p>
          <a:p>
            <a:endParaRPr lang="ru-RU" smtClean="0"/>
          </a:p>
          <a:p>
            <a:r>
              <a:rPr lang="en-US" sz="1400">
                <a:latin typeface="Courier" panose="02070309020205020404" pitchFamily="49" charset="0"/>
              </a:rPr>
              <a:t>sq1 = sess.query(Person,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over(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   func.row_number(),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		         partition_by=([Person.family_name,Person.name]),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   order_by=Person.patronymic_name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).label('rn')).\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subquery</a:t>
            </a:r>
            <a:r>
              <a:rPr lang="ru-RU" sz="1400"/>
              <a:t>()</a:t>
            </a:r>
            <a:endParaRPr lang="en-US" sz="1400">
              <a:latin typeface="Courier" panose="02070309020205020404" pitchFamily="49" charset="0"/>
            </a:endParaRPr>
          </a:p>
          <a:p>
            <a:endParaRPr lang="ru-RU" sz="1400" smtClean="0"/>
          </a:p>
          <a:p>
            <a:endParaRPr lang="ru-RU" sz="1400" smtClean="0"/>
          </a:p>
          <a:p>
            <a:r>
              <a:rPr lang="ru-RU" sz="1400" smtClean="0"/>
              <a:t>Затем</a:t>
            </a:r>
            <a:r>
              <a:rPr lang="ru-RU" sz="1400"/>
              <a:t>, второй подзапрос  с условием отбора, накладываемым на значение </a:t>
            </a:r>
            <a:r>
              <a:rPr lang="en-US" sz="1400"/>
              <a:t>row</a:t>
            </a:r>
            <a:r>
              <a:rPr lang="ru-RU" sz="1400"/>
              <a:t>_</a:t>
            </a:r>
            <a:r>
              <a:rPr lang="en-US" sz="1400"/>
              <a:t>number</a:t>
            </a:r>
            <a:endParaRPr lang="ru-RU" sz="1400"/>
          </a:p>
          <a:p>
            <a:endParaRPr lang="ru-RU" sz="1400" smtClean="0"/>
          </a:p>
          <a:p>
            <a:r>
              <a:rPr lang="ru-RU" sz="1400" smtClean="0"/>
              <a:t> </a:t>
            </a:r>
            <a:r>
              <a:rPr lang="en-US" sz="1400">
                <a:latin typeface="Courier" panose="02070309020205020404" pitchFamily="49" charset="0"/>
              </a:rPr>
              <a:t>sq2 = sess.query(sq1).filter(sq1.c.rn==1).subquery()</a:t>
            </a:r>
            <a:endParaRPr lang="ru-RU" sz="1400"/>
          </a:p>
          <a:p>
            <a:endParaRPr lang="ru-RU" sz="1400" smtClean="0"/>
          </a:p>
          <a:p>
            <a:r>
              <a:rPr lang="ru-RU" sz="1400"/>
              <a:t>И наконец, чтобы получить список объектов </a:t>
            </a:r>
            <a:r>
              <a:rPr lang="en-US" sz="1400"/>
              <a:t>Person</a:t>
            </a:r>
            <a:r>
              <a:rPr lang="ru-RU" sz="1400"/>
              <a:t> (а не просто список кортежей), необходимо через функцию aliased связать второй подзапрос с классом Pers</a:t>
            </a:r>
            <a:r>
              <a:rPr lang="en-US" sz="1400"/>
              <a:t>on</a:t>
            </a:r>
            <a:r>
              <a:rPr lang="ru-RU" sz="1400"/>
              <a:t>, после чего выполнить запрос: </a:t>
            </a:r>
          </a:p>
          <a:p>
            <a:endParaRPr lang="ru-RU" sz="1400" smtClean="0"/>
          </a:p>
          <a:p>
            <a:r>
              <a:rPr lang="ru-RU" sz="1400" smtClean="0"/>
              <a:t>    </a:t>
            </a:r>
            <a:r>
              <a:rPr lang="en-US" sz="1400">
                <a:latin typeface="Courier" panose="02070309020205020404" pitchFamily="49" charset="0"/>
              </a:rPr>
              <a:t>adalias = aliased(Person, sq2)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res = sess.query(sq2).all()</a:t>
            </a:r>
            <a:endParaRPr lang="ru-RU" sz="1400"/>
          </a:p>
          <a:p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xmlns="" val="111053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ORM. </a:t>
            </a:r>
            <a:r>
              <a:rPr lang="ru-RU" b="1" smtClean="0"/>
              <a:t>Наследование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smtClean="0">
              <a:hlinkClick r:id="rId2"/>
            </a:endParaRPr>
          </a:p>
          <a:p>
            <a:r>
              <a:rPr lang="ru-RU" sz="2000" b="1" smtClean="0"/>
              <a:t>Три формы реализации наследования </a:t>
            </a:r>
            <a:endParaRPr lang="en-US" sz="2000" b="1" smtClean="0"/>
          </a:p>
          <a:p>
            <a:pPr marL="342900" indent="-342900">
              <a:buAutoNum type="arabicPeriod"/>
            </a:pPr>
            <a:endParaRPr lang="ru-RU" sz="2000" smtClean="0"/>
          </a:p>
          <a:p>
            <a:pPr marL="342900" indent="-342900">
              <a:buAutoNum type="arabicPeriod"/>
            </a:pPr>
            <a:r>
              <a:rPr lang="ru-RU" sz="2000" smtClean="0"/>
              <a:t>однотабличное</a:t>
            </a:r>
            <a:r>
              <a:rPr lang="en-US" sz="2000" smtClean="0"/>
              <a:t> single table inheritance</a:t>
            </a:r>
            <a:r>
              <a:rPr lang="ru-RU" sz="2000" smtClean="0"/>
              <a:t>,</a:t>
            </a:r>
            <a:r>
              <a:rPr lang="en-US" sz="2000" smtClean="0"/>
              <a:t> </a:t>
            </a:r>
            <a:endParaRPr lang="ru-RU" sz="2000" smtClean="0"/>
          </a:p>
          <a:p>
            <a:pPr marL="342900" indent="-342900">
              <a:buAutoNum type="arabicPeriod"/>
            </a:pPr>
            <a:endParaRPr lang="en-US" sz="2000" smtClean="0"/>
          </a:p>
          <a:p>
            <a:pPr marL="342900" indent="-342900">
              <a:buAutoNum type="arabicPeriod"/>
            </a:pPr>
            <a:r>
              <a:rPr lang="ru-RU" sz="2000" smtClean="0"/>
              <a:t>наследование </a:t>
            </a:r>
            <a:r>
              <a:rPr lang="ru-RU" sz="2000"/>
              <a:t>с таблицами конечных </a:t>
            </a:r>
            <a:r>
              <a:rPr lang="ru-RU" sz="2000" smtClean="0"/>
              <a:t>классов (</a:t>
            </a:r>
            <a:r>
              <a:rPr lang="en-US" sz="2000" smtClean="0"/>
              <a:t>concrete table inheritance</a:t>
            </a:r>
            <a:r>
              <a:rPr lang="ru-RU" sz="2000" smtClean="0"/>
              <a:t>)</a:t>
            </a:r>
            <a:r>
              <a:rPr lang="en-US" sz="2000" smtClean="0"/>
              <a:t>,  </a:t>
            </a:r>
            <a:endParaRPr lang="ru-RU" sz="2000" smtClean="0"/>
          </a:p>
          <a:p>
            <a:pPr marL="342900" indent="-342900">
              <a:buAutoNum type="arabicPeriod"/>
            </a:pPr>
            <a:endParaRPr lang="en-US" sz="2000" smtClean="0"/>
          </a:p>
          <a:p>
            <a:pPr marL="342900" indent="-342900">
              <a:buAutoNum type="arabicPeriod"/>
            </a:pPr>
            <a:r>
              <a:rPr lang="ru-RU" sz="2000" smtClean="0"/>
              <a:t>наследование с соединенными таблицами (</a:t>
            </a:r>
            <a:r>
              <a:rPr lang="en-US" sz="2000" smtClean="0"/>
              <a:t>join table inheritance</a:t>
            </a:r>
            <a:r>
              <a:rPr lang="ru-RU" sz="2000" smtClean="0"/>
              <a:t>)</a:t>
            </a:r>
          </a:p>
          <a:p>
            <a:pPr marL="342900" indent="-342900">
              <a:buAutoNum type="arabicPeriod"/>
            </a:pPr>
            <a:endParaRPr lang="ru-RU" sz="2000"/>
          </a:p>
          <a:p>
            <a:pPr marL="342900" indent="-342900">
              <a:buAutoNum type="arabicPeriod"/>
            </a:pPr>
            <a:endParaRPr lang="ru-RU" sz="2000" smtClean="0"/>
          </a:p>
          <a:p>
            <a:pPr marL="342900" indent="-342900">
              <a:buAutoNum type="arabicPeriod"/>
            </a:pPr>
            <a:endParaRPr lang="ru-RU" sz="2000"/>
          </a:p>
          <a:p>
            <a:r>
              <a:rPr lang="en-US" sz="2000">
                <a:hlinkClick r:id="rId2"/>
              </a:rPr>
              <a:t>https://docs.sqlalchemy.org/en/latest/orm/inheritance.html</a:t>
            </a:r>
            <a:endParaRPr lang="en-US" sz="2000" smtClean="0"/>
          </a:p>
          <a:p>
            <a:endParaRPr lang="en-US" sz="1400" i="1" smtClean="0"/>
          </a:p>
        </p:txBody>
      </p:sp>
    </p:spTree>
    <p:extLst>
      <p:ext uri="{BB962C8B-B14F-4D97-AF65-F5344CB8AC3E}">
        <p14:creationId xmlns:p14="http://schemas.microsoft.com/office/powerpoint/2010/main" xmlns="" val="21282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2493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psycopg2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from random import choice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 = ['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Иванов', 'Петров', 'Сидоров', 'Николаев', 'Смирнов']</a:t>
            </a:r>
            <a:br>
              <a:rPr lang="ru-RU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 = ['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Иван', 'Петр', 'Семен', 'Николай']</a:t>
            </a:r>
            <a:br>
              <a:rPr lang="ru-RU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 = ['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Иванович', '</a:t>
            </a:r>
            <a:r>
              <a:rPr lang="ru-RU" sz="1400" dirty="0" err="1" smtClean="0">
                <a:latin typeface="Courier New" pitchFamily="49" charset="0"/>
                <a:cs typeface="Courier New" pitchFamily="49" charset="0"/>
              </a:rPr>
              <a:t>Петровия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', 'Семенович', 'Николаевич']</a:t>
            </a:r>
            <a:br>
              <a:rPr lang="ru-RU" sz="1400" dirty="0" smtClean="0">
                <a:latin typeface="Courier New" pitchFamily="49" charset="0"/>
                <a:cs typeface="Courier New" pitchFamily="49" charset="0"/>
              </a:rPr>
            </a:b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ru-RU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if __name__ == "__main__":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psycopg2.connect(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dbname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user='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password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='q1w2e3', host='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localhost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port=543</a:t>
            </a:r>
            <a:r>
              <a:rPr lang="ru-RU" sz="14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cur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('prepare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ins_op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as insert into t1(name) values($1)')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for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 range(20):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try: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('execute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ins_op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(%s)', [f'{choice(f)} {choice(n)}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					{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choice(p)}'])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except Exception as e: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print(e)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conn.rollback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conn.commit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cur.execute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('select name from t1 where id &gt; 3  order by id')</a:t>
            </a:r>
            <a:br>
              <a:rPr lang="en-US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[print(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for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cur.fetchall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()]</a:t>
            </a: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</a:t>
            </a:r>
            <a:r>
              <a:rPr lang="ru-RU" sz="2000" smtClean="0"/>
              <a:t>одной таблицей</a:t>
            </a:r>
            <a:endParaRPr lang="ru-RU" sz="20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type = Column(String(20))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'polymorphic_on':type,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Manager(Employee):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manager_data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'polymorphic_identity':'manager'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Engineer(Employee):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engineer_info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'polymorphic_identity':'engineer'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xmlns="" val="33583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таблицами конечных классов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__tablename__ = 'manager'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manager_data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'concrete': True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__tablename__ = 'engineer'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engineer_info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'concrete': True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xmlns="" val="40789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соединенными таблицами (</a:t>
            </a:r>
            <a:r>
              <a:rPr lang="en-US" sz="2000"/>
              <a:t>join table inheritance</a:t>
            </a:r>
            <a:r>
              <a:rPr lang="ru-RU" sz="200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type = Column(String(50))</a:t>
            </a: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'polymorphic_identity':'employee',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'polymorphic_on':type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'engineer'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ForeignKey('employee.id'),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engineer_name = Column(String(30))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'polymorphic_identity':'engineer',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'manager'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ForeignKey('employee.id'),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manager_name = Column(String(30))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'polymorphic_identity':'manager',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xmlns="" val="321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735516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JS</a:t>
            </a:r>
            <a:endParaRPr lang="ru-RU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:\Users\Олег\WebstormProjects\untitled1&gt;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npm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install pg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–s</a:t>
            </a: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1200" dirty="0" err="1" smtClean="0">
                <a:latin typeface="Courier New" pitchFamily="49" charset="0"/>
                <a:cs typeface="Courier New" pitchFamily="49" charset="0"/>
              </a:rPr>
              <a:t>Скрипт</a:t>
            </a:r>
            <a:r>
              <a:rPr lang="ru-RU" sz="1200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	const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{ Client } = require('pg')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const client = new Client({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user: '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',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host: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localhost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,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database: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postgres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,     	password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xxxxxx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',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port: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543</a:t>
            </a:r>
            <a:r>
              <a:rPr lang="ru-RU" sz="120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200" smtClean="0">
                <a:latin typeface="Courier New" pitchFamily="49" charset="0"/>
                <a:cs typeface="Courier New" pitchFamily="49" charset="0"/>
              </a:rPr>
              <a:t>,})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client.connect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client.query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('SELECT * FROM t1', [], (err, res) =&gt; {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console.log(err ?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err.stack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res.rows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 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client.end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})</a:t>
            </a:r>
          </a:p>
          <a:p>
            <a:pPr>
              <a:buNone/>
            </a:pPr>
            <a:endParaRPr lang="ru-RU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C:\Users\Олег\WebstormProjects\untitled1&gt;node.exe ex_pg.js</a:t>
            </a: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1200" i="1" dirty="0" smtClean="0">
                <a:latin typeface="Courier New" pitchFamily="49" charset="0"/>
                <a:cs typeface="Courier New" pitchFamily="49" charset="0"/>
              </a:rPr>
              <a:t>Результат:</a:t>
            </a:r>
            <a:endParaRPr lang="en-US" sz="1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[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{ id: 1, name: 'a',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: 2022-10-25T00:06:35.671Z },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{ id: 2, name: 'b',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: 2022-10-25T00:06:35.671Z },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{ id: 3, name: 'c',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: 2022-10-25T00:06:35.671Z }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]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r>
              <a:rPr lang="en-US" sz="1600" dirty="0" smtClean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node-postgres.com/features/connecting</a:t>
            </a:r>
            <a:endParaRPr lang="ru-RU" sz="1600" dirty="0" smtClean="0"/>
          </a:p>
          <a:p>
            <a:pPr>
              <a:buNone/>
            </a:pPr>
            <a:endParaRPr lang="ru-RU" sz="1000" dirty="0" smtClean="0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Объектно-реляционное отображение (</a:t>
            </a:r>
            <a:r>
              <a:rPr lang="en-US" smtClean="0"/>
              <a:t>ORM)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Технология отображения объектов какого-либо объектно-ориентированного языка на структуры реляционных баз данных.</a:t>
            </a:r>
          </a:p>
          <a:p>
            <a:pPr>
              <a:buNone/>
            </a:pPr>
            <a:endParaRPr lang="ru-RU" smtClean="0"/>
          </a:p>
          <a:p>
            <a:r>
              <a:rPr lang="ru-RU" smtClean="0"/>
              <a:t>Поля</a:t>
            </a:r>
          </a:p>
          <a:p>
            <a:r>
              <a:rPr lang="ru-RU" smtClean="0"/>
              <a:t>Отношения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mtClean="0"/>
              <a:t>Традиционный подход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mtClean="0"/>
              <a:t>Получение коллекции объектов: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Формирование </a:t>
            </a:r>
            <a:r>
              <a:rPr lang="en-US" smtClean="0"/>
              <a:t>select</a:t>
            </a:r>
            <a:r>
              <a:rPr lang="ru-RU" smtClean="0"/>
              <a:t> запроса 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Выполнение запроса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В цикле по курсору заполнение полей объектов</a:t>
            </a:r>
          </a:p>
          <a:p>
            <a:pPr marL="571500" indent="-514350">
              <a:buNone/>
            </a:pPr>
            <a:r>
              <a:rPr lang="ru-RU" smtClean="0"/>
              <a:t>Недостатки:</a:t>
            </a:r>
          </a:p>
          <a:p>
            <a:pPr marL="971550" lvl="1" indent="-514350"/>
            <a:r>
              <a:rPr lang="ru-RU" smtClean="0"/>
              <a:t>Смешивание логики получения информации из б.д. и логики обработки полученной информации.</a:t>
            </a:r>
          </a:p>
          <a:p>
            <a:pPr marL="971550" lvl="1" indent="-514350"/>
            <a:r>
              <a:rPr lang="ru-RU" smtClean="0"/>
              <a:t>У строки </a:t>
            </a:r>
            <a:r>
              <a:rPr lang="en-US" smtClean="0"/>
              <a:t>SQL-</a:t>
            </a:r>
            <a:r>
              <a:rPr lang="ru-RU" smtClean="0"/>
              <a:t>запроса отсуствует семантика.</a:t>
            </a:r>
          </a:p>
          <a:p>
            <a:pPr marL="971550" lvl="1" indent="-514350"/>
            <a:r>
              <a:rPr lang="ru-RU" smtClean="0"/>
              <a:t>Проблема рассогласования схемы данных б.д. и структуры классов приложения.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Объектно-реляционное отображение (</a:t>
            </a:r>
            <a:r>
              <a:rPr lang="en-US" smtClean="0"/>
              <a:t>ORM)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Основные аспекты:</a:t>
            </a:r>
          </a:p>
          <a:p>
            <a:pPr marL="0" indent="0"/>
            <a:r>
              <a:rPr lang="ru-RU" smtClean="0"/>
              <a:t>Сохранение</a:t>
            </a:r>
          </a:p>
          <a:p>
            <a:pPr marL="0" indent="0"/>
            <a:r>
              <a:rPr lang="ru-RU" smtClean="0"/>
              <a:t>Загрузка объектов</a:t>
            </a:r>
          </a:p>
          <a:p>
            <a:pPr marL="0" indent="0"/>
            <a:r>
              <a:rPr lang="ru-RU" smtClean="0"/>
              <a:t>Выборка объектов</a:t>
            </a:r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Библиотеки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Java: EJB, Hibernate</a:t>
            </a:r>
            <a:r>
              <a:rPr lang="ru-RU" smtClean="0"/>
              <a:t>, </a:t>
            </a:r>
            <a:r>
              <a:rPr lang="en-US" smtClean="0"/>
              <a:t>Spring ORM</a:t>
            </a:r>
          </a:p>
          <a:p>
            <a:pPr marL="0" indent="0">
              <a:buNone/>
            </a:pPr>
            <a:r>
              <a:rPr lang="en-US" err="1" smtClean="0"/>
              <a:t>.Net</a:t>
            </a:r>
            <a:r>
              <a:rPr lang="en-US" smtClean="0"/>
              <a:t>: NHibernate, LINQ</a:t>
            </a:r>
          </a:p>
          <a:p>
            <a:pPr marL="0" indent="0">
              <a:buNone/>
            </a:pPr>
            <a:r>
              <a:rPr lang="en-US" smtClean="0"/>
              <a:t>Python: </a:t>
            </a:r>
            <a:r>
              <a:rPr lang="en-US" err="1" smtClean="0"/>
              <a:t>SQLAlchemy</a:t>
            </a:r>
            <a:r>
              <a:rPr lang="en-US" smtClean="0"/>
              <a:t> </a:t>
            </a:r>
            <a:endParaRPr lang="ru-RU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989772"/>
            <a:ext cx="6426597" cy="345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1787" y="1484784"/>
            <a:ext cx="280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Пример структуры данных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931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2828</TotalTime>
  <Words>2085</Words>
  <Application>Microsoft Office PowerPoint</Application>
  <PresentationFormat>Экран (4:3)</PresentationFormat>
  <Paragraphs>465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Объектно-реляционное отображение (ORM)</vt:lpstr>
      <vt:lpstr>Традиционный подход</vt:lpstr>
      <vt:lpstr>Объектно-реляционное отображение (ORM)</vt:lpstr>
      <vt:lpstr>ORM. Библиотеки</vt:lpstr>
      <vt:lpstr>ORM. SQLAlchemy </vt:lpstr>
      <vt:lpstr>ORM. SQLAlchemy </vt:lpstr>
      <vt:lpstr>ORM. SQLAlchemy </vt:lpstr>
      <vt:lpstr>ORM. SQLAlchemy </vt:lpstr>
      <vt:lpstr>ORM. SQLAlchemy </vt:lpstr>
      <vt:lpstr>ORM. SQLAlchemy </vt:lpstr>
      <vt:lpstr>ORM. SQLAlchemy </vt:lpstr>
      <vt:lpstr>Соединения и отношения</vt:lpstr>
      <vt:lpstr>Соединения и отношения</vt:lpstr>
      <vt:lpstr>Двусторонние отношения</vt:lpstr>
      <vt:lpstr>Двусторонние отношения. Добавление элемента</vt:lpstr>
      <vt:lpstr>Двусторонние отношения. </vt:lpstr>
      <vt:lpstr>Отношения. Получение элементов</vt:lpstr>
      <vt:lpstr>Отношения. Получение элементов</vt:lpstr>
      <vt:lpstr>Отношения «многие ко многим»</vt:lpstr>
      <vt:lpstr>Отношения «многие ко многим»</vt:lpstr>
      <vt:lpstr>Отношения «многие ко многим»</vt:lpstr>
      <vt:lpstr>Отношения «многие ко многим»</vt:lpstr>
      <vt:lpstr>Подзапросы</vt:lpstr>
      <vt:lpstr>Использование оконных функций</vt:lpstr>
      <vt:lpstr>ORM. Наследование</vt:lpstr>
      <vt:lpstr>Наследование с одной таблицей</vt:lpstr>
      <vt:lpstr>Наследование с таблицами конечных классов </vt:lpstr>
      <vt:lpstr>Наследование с соединенными таблицами (join table inheritance)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Аврунев Олег Евгеньевич</dc:creator>
  <cp:lastModifiedBy>Олег</cp:lastModifiedBy>
  <cp:revision>264</cp:revision>
  <cp:lastPrinted>2017-05-04T04:34:26Z</cp:lastPrinted>
  <dcterms:created xsi:type="dcterms:W3CDTF">2016-04-06T08:11:19Z</dcterms:created>
  <dcterms:modified xsi:type="dcterms:W3CDTF">2022-10-25T01:04:56Z</dcterms:modified>
</cp:coreProperties>
</file>