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5" r:id="rId11"/>
    <p:sldId id="268" r:id="rId12"/>
    <p:sldId id="267" r:id="rId13"/>
    <p:sldId id="269" r:id="rId14"/>
    <p:sldId id="270" r:id="rId15"/>
    <p:sldId id="271" r:id="rId16"/>
    <p:sldId id="273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23A44-4200-4B5D-A4E2-ECC823305A7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7A88C-21D3-4EB8-9FE5-36DC244E60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timescale.com/self-hosted/latest/install/installation-windows/" TargetMode="External"/><Relationship Id="rId2" Type="http://schemas.openxmlformats.org/officeDocument/2006/relationships/hyperlink" Target="https://github.com/timescale/timescaledb/releas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ax.me/timescaledb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Базы данных временных рядов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Вставляем данные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24936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INSERT INTO 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conditions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, 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'device-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' || (random()*30)::INT, random()*80 - 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40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generate_series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      NOW() - INTERVAL '90 days',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      NOW(),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      '1 min'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   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 AS 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dirty="0" smtClean="0">
                <a:cs typeface="Courier New" pitchFamily="49" charset="0"/>
              </a:rPr>
              <a:t>Сколько строк мы вставили</a:t>
            </a:r>
            <a:r>
              <a:rPr lang="en-US" sz="2000" dirty="0" smtClean="0">
                <a:cs typeface="Courier New" pitchFamily="49" charset="0"/>
              </a:rPr>
              <a:t>?</a:t>
            </a:r>
            <a:endParaRPr lang="ru-RU" sz="2000" dirty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40768"/>
            <a:ext cx="39909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Вставляем данные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424936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ex_tsdb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=# SELECT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show_chunks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('conditions');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show_chunks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------------------------------------------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_timescaledb_internal._hyper_1_2_chunk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_timescaledb_internal._hyper_1_3_chunk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_timescaledb_internal._hyper_1_4_chunk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_timescaledb_internal._hyper_1_5_chunk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_timescaledb_internal._hyper_1_6_chunk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_timescaledb_internal._hyper_1_7_chunk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_timescaledb_internal._hyper_1_8_chunk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_timescaledb_internal._hyper_1_9_chunk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_timescaledb_internal._hyper_1_10_chunk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_timescaledb_internal._hyper_1_11_chunk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_timescaledb_internal._hyper_1_12_chunk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_timescaledb_internal._hyper_1_13_chunk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_timescaledb_internal._hyper_1_14_chunk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_timescaledb_internal._hyper_1_15_chunk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_timescaledb_internal._hyper_1_16_chunk</a:t>
            </a:r>
            <a:endParaRPr lang="ru-RU" sz="2000" dirty="0">
              <a:cs typeface="Courier New" pitchFamily="49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56992"/>
            <a:ext cx="347662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Выбираем данные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ex_tsdb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=# explain analyze SELECT * from conditions where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&gt; now() - INTERVAL '30 minutes' and device = 'device-10';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Custom Scan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ChunkAppend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on conditions  (cost=0.15..8.18 rows=1 width=98) (actual time=0.012..0.013 rows=1 loops=1)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Chunks excluded during startup: 0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-&gt;  Index Scan using _hyper_1_721_chunk_conditions_device_tstamp_idx on _hyper_1_721_chunk  (cost=0.15..8.18 rows=1 width=98) (actual time=0.011..0.012 rows=1 loops=1)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Index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 (((device)::text = 'device-10'::text) AND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&gt; (now() - '00:30:00'::interval)))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Planning Time: 0.466 ms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Execution Time: 0.041 ms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«Горячие» и «холодные» </a:t>
            </a:r>
            <a:r>
              <a:rPr lang="ru-RU" dirty="0" err="1" smtClean="0"/>
              <a:t>партиции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1600" dirty="0" smtClean="0">
                <a:latin typeface="Courier New" pitchFamily="49" charset="0"/>
                <a:cs typeface="Courier New" pitchFamily="49" charset="0"/>
              </a:rPr>
              <a:t>Горячие – данные вставлены недавно, возможно их изменение.</a:t>
            </a:r>
          </a:p>
          <a:p>
            <a:pPr>
              <a:buNone/>
            </a:pPr>
            <a:r>
              <a:rPr lang="ru-RU" sz="1600" dirty="0" smtClean="0">
                <a:latin typeface="Courier New" pitchFamily="49" charset="0"/>
                <a:cs typeface="Courier New" pitchFamily="49" charset="0"/>
              </a:rPr>
              <a:t>Холодные – уже изменяться не будут</a:t>
            </a: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ALTER TABLE conditions SET (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timescaledb.compress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timescaledb.compress_segmentby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= 'device'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add_compression_policy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 'conditions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',</a:t>
            </a:r>
            <a:r>
              <a:rPr lang="ru-RU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compress_after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=&gt; INTERVAL '1 day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');</a:t>
            </a:r>
          </a:p>
          <a:p>
            <a:pPr>
              <a:buNone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ex_tsdb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=# SELECT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compression_status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count(*)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FROM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chunk_compression_stats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('conditions') group by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compression_status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compression_status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|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cnt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--------------------+-----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Uncompressed       |  16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Compressed         | 712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«Горячие» и «холодные» </a:t>
            </a:r>
            <a:r>
              <a:rPr lang="ru-RU" dirty="0" err="1" smtClean="0"/>
              <a:t>партиции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ex_tsdb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=# explain SELECT count(*) from conditions where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between now() - INTERVAL '6 days' and now()-INTERVAL '5 days' and device = 'device-10';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Aggregate  (cost=389.00..389.01 rows=1 width=8)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-&gt;  Custom Scan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ChunkAppend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on conditions  (cost=1.11..166.50 rows=89002 width=0)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Chunks excluded during startup: 89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-&gt;  Custom Scan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DecompressChunk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on _hyper_1_673_chunk  (cost=2.11..2.11 rows=1000 width=0)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Filter: ((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&gt;= (now() - '6 days'::interval)) AND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&lt;= (now() - '5 days'::interval)))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-&gt;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Seq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Scan on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compress_hyper_2_1401_chunk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(cost=0.00..2.11 rows=1 width=134)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   Filter: ((device)::text = 'device-10'::text)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-&gt;  Custom Scan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DecompressChunk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on _hyper_1_682_chunk  (cost=2.11..2.11 rows=1000 width=0)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Filter: ((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&gt;= (now() - '6 days'::interval)) AND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&lt;= (now() - '5 days'::interval)))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-&gt;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Seq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Scan on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compress_hyper_2_1410_chunk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(cost=0.00..2.11 rows=1 width=134)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   Filter: ((device)::text = 'device-10'::text)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Непрерывные агрегаты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cs typeface="Courier New" pitchFamily="49" charset="0"/>
              </a:rPr>
              <a:t>Сохранение заранее подсчитанных агрегатных значений для холодных </a:t>
            </a:r>
            <a:r>
              <a:rPr lang="ru-RU" sz="1600" dirty="0" err="1" smtClean="0">
                <a:cs typeface="Courier New" pitchFamily="49" charset="0"/>
              </a:rPr>
              <a:t>партиций</a:t>
            </a:r>
            <a:r>
              <a:rPr lang="ru-RU" sz="1600" dirty="0" smtClean="0">
                <a:cs typeface="Courier New" pitchFamily="49" charset="0"/>
              </a:rPr>
              <a:t> + динамическое вычисление по горячим </a:t>
            </a: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CREATE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MATERIALIZED VIEW 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conditions_summary_hourly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WITH 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timescaledb.continuous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 AS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SELECT device,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   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time_bucket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(INTERVAL '1 hour', 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 AS bucket,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   AVG(temperature),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   MAX(temperature),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       MIN(temperature)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FROM conditions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latin typeface="Courier New" pitchFamily="49" charset="0"/>
                <a:cs typeface="Courier New" pitchFamily="49" charset="0"/>
              </a:rPr>
              <a:t>GROUP BY device, bucket;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Непрерывные агрегаты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cs typeface="Courier New" pitchFamily="49" charset="0"/>
              </a:rPr>
              <a:t>Данные пересчитывают раз в час в интервале от трех часов до часа.</a:t>
            </a: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SELECT </a:t>
            </a:r>
            <a:endParaRPr lang="ru-RU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add_continuous_aggregate_policy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('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conditions_summary_hourly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',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  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start_offset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=&gt; INTERVAL '3 hours',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  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end_offset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=&gt; INTERVAL '1 hour',</a:t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  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schedule_interval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=&gt; INTERVAL '1 hour');</a:t>
            </a:r>
            <a:endParaRPr lang="ru-RU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dirty="0" smtClean="0">
                <a:latin typeface="Courier New" pitchFamily="49" charset="0"/>
                <a:cs typeface="Courier New" pitchFamily="49" charset="0"/>
              </a:rPr>
            </a:b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Политики хранения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cs typeface="Courier New" pitchFamily="49" charset="0"/>
              </a:rPr>
              <a:t>Данные старше 90 дней нам не нужны:</a:t>
            </a:r>
          </a:p>
          <a:p>
            <a:pPr>
              <a:buNone/>
            </a:pPr>
            <a:endParaRPr lang="ru-RU" sz="1600" dirty="0">
              <a:cs typeface="Courier New" pitchFamily="49" charset="0"/>
            </a:endParaRPr>
          </a:p>
          <a:p>
            <a:pPr>
              <a:buNone/>
            </a:pPr>
            <a:r>
              <a:rPr lang="en-US" sz="1600" dirty="0"/>
              <a:t>SELECT </a:t>
            </a:r>
            <a:r>
              <a:rPr lang="en-US" sz="1600" dirty="0" err="1"/>
              <a:t>add_retention_policy</a:t>
            </a:r>
            <a:r>
              <a:rPr lang="en-US" sz="1600" dirty="0"/>
              <a:t>('conditions', INTERVAL '90 days</a:t>
            </a:r>
            <a:r>
              <a:rPr lang="en-US" sz="1600" dirty="0" smtClean="0"/>
              <a:t>');</a:t>
            </a:r>
            <a:endParaRPr lang="ru-RU" sz="1600" dirty="0" smtClean="0"/>
          </a:p>
          <a:p>
            <a:pPr>
              <a:buNone/>
            </a:pPr>
            <a:endParaRPr lang="ru-RU" sz="1600" dirty="0">
              <a:cs typeface="Courier New" pitchFamily="49" charset="0"/>
            </a:endParaRPr>
          </a:p>
          <a:p>
            <a:pPr>
              <a:buNone/>
            </a:pPr>
            <a:endParaRPr lang="ru-RU" sz="1600" dirty="0" smtClean="0"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Финальная лабораторная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1600" dirty="0" smtClean="0">
              <a:cs typeface="Courier New" pitchFamily="49" charset="0"/>
            </a:endParaRPr>
          </a:p>
          <a:p>
            <a:pPr>
              <a:buNone/>
            </a:pPr>
            <a:r>
              <a:rPr lang="ru-RU" sz="2600" dirty="0" smtClean="0">
                <a:cs typeface="Courier New" pitchFamily="49" charset="0"/>
              </a:rPr>
              <a:t>1. Создать </a:t>
            </a:r>
            <a:r>
              <a:rPr lang="ru-RU" sz="2600" dirty="0" err="1" smtClean="0">
                <a:cs typeface="Courier New" pitchFamily="49" charset="0"/>
              </a:rPr>
              <a:t>гипертаблицу</a:t>
            </a:r>
            <a:r>
              <a:rPr lang="ru-RU" sz="2600" dirty="0" smtClean="0">
                <a:cs typeface="Courier New" pitchFamily="49" charset="0"/>
              </a:rPr>
              <a:t> со следующими параметрами</a:t>
            </a:r>
          </a:p>
          <a:p>
            <a:pPr>
              <a:buNone/>
            </a:pPr>
            <a:endParaRPr lang="ru-RU" sz="1600" dirty="0">
              <a:cs typeface="Courier New" pitchFamily="49" charset="0"/>
            </a:endParaRPr>
          </a:p>
          <a:p>
            <a:pPr>
              <a:buNone/>
            </a:pPr>
            <a:endParaRPr lang="ru-RU" sz="1600" dirty="0" smtClean="0"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1736"/>
              </p:ext>
            </p:extLst>
          </p:nvPr>
        </p:nvGraphicFramePr>
        <p:xfrm>
          <a:off x="395536" y="1493520"/>
          <a:ext cx="79967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940"/>
                <a:gridCol w="1364340"/>
                <a:gridCol w="2016224"/>
                <a:gridCol w="1728192"/>
                <a:gridCol w="17320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дней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Интервал вставки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разных устройств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удержания дней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702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Финальная лабораторная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8083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600" dirty="0" smtClean="0">
              <a:cs typeface="Courier New" pitchFamily="49" charset="0"/>
            </a:endParaRPr>
          </a:p>
          <a:p>
            <a:pPr>
              <a:buNone/>
            </a:pPr>
            <a:r>
              <a:rPr lang="ru-RU" sz="2600" dirty="0" smtClean="0">
                <a:cs typeface="Courier New" pitchFamily="49" charset="0"/>
              </a:rPr>
              <a:t>2. Создать непрерывный агрегат по примеру из лекции, с дискретностью в 1 час</a:t>
            </a:r>
          </a:p>
          <a:p>
            <a:pPr>
              <a:buNone/>
            </a:pPr>
            <a:endParaRPr lang="ru-RU" sz="2600" dirty="0">
              <a:cs typeface="Courier New" pitchFamily="49" charset="0"/>
            </a:endParaRPr>
          </a:p>
          <a:p>
            <a:pPr>
              <a:buNone/>
            </a:pPr>
            <a:r>
              <a:rPr lang="ru-RU" sz="2600" dirty="0" smtClean="0">
                <a:cs typeface="Courier New" pitchFamily="49" charset="0"/>
              </a:rPr>
              <a:t>3. Сравнить время выполнения запроса агрегированных данных за несколько дней из непрерывного агрегата и из обычной таблицы </a:t>
            </a:r>
            <a:r>
              <a:rPr lang="en-US" sz="2600" dirty="0" err="1" smtClean="0">
                <a:cs typeface="Courier New" pitchFamily="49" charset="0"/>
              </a:rPr>
              <a:t>postgres</a:t>
            </a:r>
            <a:r>
              <a:rPr lang="en-US" sz="2600" dirty="0" smtClean="0">
                <a:cs typeface="Courier New" pitchFamily="49" charset="0"/>
              </a:rPr>
              <a:t> </a:t>
            </a:r>
            <a:r>
              <a:rPr lang="ru-RU" sz="2600" dirty="0" smtClean="0">
                <a:cs typeface="Courier New" pitchFamily="49" charset="0"/>
              </a:rPr>
              <a:t>с такими же данными и индексами на время вставки и устройство</a:t>
            </a:r>
          </a:p>
          <a:p>
            <a:pPr>
              <a:buNone/>
            </a:pPr>
            <a:endParaRPr lang="ru-RU" sz="2600" dirty="0">
              <a:cs typeface="Courier New" pitchFamily="49" charset="0"/>
            </a:endParaRPr>
          </a:p>
          <a:p>
            <a:pPr>
              <a:buNone/>
            </a:pPr>
            <a:endParaRPr lang="ru-RU" sz="2600" dirty="0" smtClean="0"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cs typeface="Courier New" pitchFamily="49" charset="0"/>
            </a:endParaRPr>
          </a:p>
          <a:p>
            <a:pPr>
              <a:buNone/>
            </a:pPr>
            <a:endParaRPr lang="ru-RU" sz="1600" dirty="0" smtClean="0"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9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временных рядов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24936" cy="4781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Данные по </a:t>
            </a:r>
            <a:r>
              <a:rPr lang="ru-RU" sz="2800" dirty="0" err="1" smtClean="0"/>
              <a:t>прошествию</a:t>
            </a:r>
            <a:r>
              <a:rPr lang="ru-RU" sz="2800" dirty="0" smtClean="0"/>
              <a:t> времени </a:t>
            </a:r>
            <a:r>
              <a:rPr lang="ru-RU" sz="2800" dirty="0"/>
              <a:t>не удаляются и не </a:t>
            </a:r>
            <a:r>
              <a:rPr lang="ru-RU" sz="2800" dirty="0" smtClean="0"/>
              <a:t>изменяются, </a:t>
            </a:r>
            <a:r>
              <a:rPr lang="ru-RU" sz="2800" dirty="0"/>
              <a:t>только дописываются в конец таблицы. </a:t>
            </a:r>
            <a:endParaRPr lang="ru-RU" sz="2800" dirty="0" smtClean="0"/>
          </a:p>
          <a:p>
            <a:r>
              <a:rPr lang="ru-RU" sz="2800" dirty="0" smtClean="0">
                <a:cs typeface="Courier New" pitchFamily="49" charset="0"/>
              </a:rPr>
              <a:t>Интенсивная запись, большой объем данных. </a:t>
            </a:r>
          </a:p>
          <a:p>
            <a:r>
              <a:rPr lang="ru-RU" sz="2800" dirty="0" smtClean="0">
                <a:cs typeface="Courier New" pitchFamily="49" charset="0"/>
              </a:rPr>
              <a:t>Как правило, большинство запросов обрабатывают «свежие данные».</a:t>
            </a:r>
          </a:p>
          <a:p>
            <a:endParaRPr lang="ru-RU" sz="2800" dirty="0" smtClean="0">
              <a:cs typeface="Courier New" pitchFamily="49" charset="0"/>
            </a:endParaRPr>
          </a:p>
          <a:p>
            <a:pPr>
              <a:buNone/>
            </a:pPr>
            <a:r>
              <a:rPr lang="ru-RU" sz="2800" dirty="0" smtClean="0">
                <a:cs typeface="Courier New" pitchFamily="49" charset="0"/>
              </a:rPr>
              <a:t>Проблемы хранения в обычных таблицах – эффективность обработки большого объема данных.</a:t>
            </a:r>
            <a:endParaRPr lang="ru-RU" sz="2800" dirty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https://github.com/timescale/timescaledb/releases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/>
              </a:rPr>
              <a:t>https://docs.timescale.com/self-hosted/latest/install/installation-windows/</a:t>
            </a:r>
            <a:endParaRPr lang="en-US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996952"/>
            <a:ext cx="62579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653136"/>
            <a:ext cx="8417446" cy="19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4060573" cy="384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Установка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492896"/>
            <a:ext cx="61626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базу данных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9876284" cy="353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базу данных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414" y="1268760"/>
            <a:ext cx="8907586" cy="347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293096"/>
            <a:ext cx="7285234" cy="233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базу данных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10674524" cy="327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</a:t>
            </a:r>
            <a:r>
              <a:rPr lang="ru-RU" dirty="0" err="1" smtClean="0"/>
              <a:t>гипертаблицу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7811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  <a:hlinkClick r:id="rId2"/>
              </a:rPr>
              <a:t>https://eax.me/timescaledb/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--Обычная таблица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CREATE TABLE conditions(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timestamptz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NOT NULL,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device VARCHAR(32) NOT NULL,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temperature FLOAT NOT NULL);</a:t>
            </a:r>
          </a:p>
          <a:p>
            <a:pPr>
              <a:buNone/>
            </a:pP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--создаем из нее </a:t>
            </a:r>
            <a:r>
              <a:rPr lang="ru-RU" dirty="0" err="1" smtClean="0">
                <a:latin typeface="Courier New" pitchFamily="49" charset="0"/>
                <a:cs typeface="Courier New" pitchFamily="49" charset="0"/>
              </a:rPr>
              <a:t>гипертаблицу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dirty="0" err="1" smtClean="0">
                <a:latin typeface="Courier New" pitchFamily="49" charset="0"/>
                <a:cs typeface="Courier New" pitchFamily="49" charset="0"/>
              </a:rPr>
              <a:t>партиционированную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по </a:t>
            </a:r>
          </a:p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--интервалу в 1 день, а также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device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create_hypertable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'conditions', '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tstamp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',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partitioning_column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=&gt; 'device',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number_partitions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=&gt; 8,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chunk_time_interval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=&gt; INTERVAL '1 day');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</a:t>
            </a:r>
            <a:r>
              <a:rPr lang="ru-RU" dirty="0" err="1" smtClean="0"/>
              <a:t>гипертаблицу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24936" cy="47811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Физически </a:t>
            </a:r>
            <a:r>
              <a:rPr lang="ru-RU" dirty="0"/>
              <a:t>таблица будет представлять собой N таблиц, в каждой из которых хранятся данные за заданный интервал </a:t>
            </a:r>
            <a:r>
              <a:rPr lang="ru-RU" dirty="0" smtClean="0"/>
              <a:t>времени - один </a:t>
            </a:r>
            <a:r>
              <a:rPr lang="ru-RU" dirty="0"/>
              <a:t>день.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Если </a:t>
            </a:r>
            <a:r>
              <a:rPr lang="ru-RU" dirty="0"/>
              <a:t>данных много, их можно дополнительно </a:t>
            </a:r>
            <a:r>
              <a:rPr lang="ru-RU" dirty="0" err="1" smtClean="0"/>
              <a:t>партиционировать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хэшу</a:t>
            </a:r>
            <a:r>
              <a:rPr lang="ru-RU" dirty="0"/>
              <a:t> от заданного </a:t>
            </a:r>
            <a:r>
              <a:rPr lang="ru-RU" dirty="0" smtClean="0"/>
              <a:t>столбца (</a:t>
            </a:r>
            <a:r>
              <a:rPr lang="en-US" dirty="0" smtClean="0"/>
              <a:t>device</a:t>
            </a:r>
            <a:r>
              <a:rPr lang="ru-RU" dirty="0" smtClean="0"/>
              <a:t>). </a:t>
            </a:r>
            <a:r>
              <a:rPr lang="ru-RU" dirty="0"/>
              <a:t>О</a:t>
            </a:r>
            <a:r>
              <a:rPr lang="ru-RU" dirty="0" smtClean="0"/>
              <a:t>т </a:t>
            </a:r>
            <a:r>
              <a:rPr lang="ru-RU" dirty="0"/>
              <a:t>значения в столбце </a:t>
            </a:r>
            <a:r>
              <a:rPr lang="ru-RU" dirty="0" err="1"/>
              <a:t>device</a:t>
            </a:r>
            <a:r>
              <a:rPr lang="ru-RU" dirty="0"/>
              <a:t> берется </a:t>
            </a:r>
            <a:r>
              <a:rPr lang="ru-RU" dirty="0" err="1"/>
              <a:t>хэш</a:t>
            </a:r>
            <a:r>
              <a:rPr lang="ru-RU" dirty="0"/>
              <a:t>, от которого берется остаток от деления на 8.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Результат </a:t>
            </a:r>
            <a:r>
              <a:rPr lang="ru-RU" dirty="0"/>
              <a:t>вместе с </a:t>
            </a:r>
            <a:r>
              <a:rPr lang="ru-RU" dirty="0" err="1"/>
              <a:t>tstamp</a:t>
            </a:r>
            <a:r>
              <a:rPr lang="ru-RU" dirty="0"/>
              <a:t> определяет </a:t>
            </a:r>
            <a:r>
              <a:rPr lang="ru-RU" dirty="0" err="1"/>
              <a:t>партицию</a:t>
            </a:r>
            <a:r>
              <a:rPr lang="ru-RU" dirty="0"/>
              <a:t> (</a:t>
            </a:r>
            <a:r>
              <a:rPr lang="ru-RU" dirty="0" err="1"/>
              <a:t>chunk</a:t>
            </a:r>
            <a:r>
              <a:rPr lang="ru-RU" dirty="0"/>
              <a:t> в терминологии </a:t>
            </a:r>
            <a:r>
              <a:rPr lang="ru-RU" dirty="0" err="1"/>
              <a:t>TimescaleDB</a:t>
            </a:r>
            <a:r>
              <a:rPr lang="ru-RU" dirty="0"/>
              <a:t>), куда попадут данные.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751</Words>
  <Application>Microsoft Office PowerPoint</Application>
  <PresentationFormat>Экран (4:3)</PresentationFormat>
  <Paragraphs>202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Courier New</vt:lpstr>
      <vt:lpstr>Тема Office</vt:lpstr>
      <vt:lpstr>Базы данных временных рядов</vt:lpstr>
      <vt:lpstr>Особенности временных рядов</vt:lpstr>
      <vt:lpstr>Установка</vt:lpstr>
      <vt:lpstr>Установка</vt:lpstr>
      <vt:lpstr>Создаем базу данных</vt:lpstr>
      <vt:lpstr>Создаем базу данных</vt:lpstr>
      <vt:lpstr>Создаем базу данных</vt:lpstr>
      <vt:lpstr>Создаем гипертаблицу</vt:lpstr>
      <vt:lpstr>Создаем гипертаблицу</vt:lpstr>
      <vt:lpstr>Вставляем данные</vt:lpstr>
      <vt:lpstr>Вставляем данные</vt:lpstr>
      <vt:lpstr>Выбираем данные</vt:lpstr>
      <vt:lpstr>«Горячие» и «холодные» партиции</vt:lpstr>
      <vt:lpstr>«Горячие» и «холодные» партиции</vt:lpstr>
      <vt:lpstr>Непрерывные агрегаты</vt:lpstr>
      <vt:lpstr>Непрерывные агрегаты</vt:lpstr>
      <vt:lpstr>Политики хранения</vt:lpstr>
      <vt:lpstr>Финальная лабораторная</vt:lpstr>
      <vt:lpstr>Финальная лабораторная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Аврунев Олег Евгеньевич</cp:lastModifiedBy>
  <cp:revision>18</cp:revision>
  <dcterms:created xsi:type="dcterms:W3CDTF">2023-04-27T00:38:29Z</dcterms:created>
  <dcterms:modified xsi:type="dcterms:W3CDTF">2023-04-27T02:33:29Z</dcterms:modified>
</cp:coreProperties>
</file>