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7" r:id="rId3"/>
    <p:sldId id="318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8" r:id="rId13"/>
    <p:sldId id="329" r:id="rId14"/>
    <p:sldId id="258" r:id="rId15"/>
    <p:sldId id="305" r:id="rId16"/>
    <p:sldId id="259" r:id="rId17"/>
    <p:sldId id="294" r:id="rId18"/>
    <p:sldId id="295" r:id="rId19"/>
    <p:sldId id="296" r:id="rId20"/>
    <p:sldId id="297" r:id="rId21"/>
    <p:sldId id="298" r:id="rId22"/>
    <p:sldId id="301" r:id="rId23"/>
    <p:sldId id="302" r:id="rId24"/>
    <p:sldId id="303" r:id="rId25"/>
    <p:sldId id="304" r:id="rId26"/>
    <p:sldId id="306" r:id="rId27"/>
    <p:sldId id="307" r:id="rId28"/>
    <p:sldId id="330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7D193-37F5-42D7-B0A4-9107BD953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239F3-F9E3-4C81-B3D3-597EBD7F0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63D68-6D92-41CB-8FCC-FE1D1DAD1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2D17A-A037-43C2-ADF3-E4AB47CFC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02E4E-A523-494D-856F-99E5ED0AE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D0341-997A-4C0E-B518-2809DB5D9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66CCF-0AAE-4D22-8E45-1E9E6A69C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FC70C-4D0F-4FFB-A195-DE02C2F8B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4C4AF-2144-4583-9E77-5396DE962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6E120-1FF7-42E8-A0C4-E52CB8D0B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7344B-EDDB-4227-ACE1-6BC6515B6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6D361BD-C335-40A2-84F2-F43EEE113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education/course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postgrespro.ru/docs/postgrespro/11/bki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mtClean="0"/>
              <a:t>Администрирование информационных систем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205038"/>
            <a:ext cx="6400800" cy="3744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algn="l" eaLnBrk="1" hangingPunct="1">
              <a:lnSpc>
                <a:spcPct val="90000"/>
              </a:lnSpc>
            </a:pPr>
            <a:r>
              <a:rPr lang="ru-RU" altLang="ru-RU" sz="2000" smtClean="0"/>
              <a:t>Аврунев Олег Евгеньевич, директор ЦИУ</a:t>
            </a:r>
            <a:endParaRPr lang="en-US" altLang="ru-RU" sz="2000" smtClean="0"/>
          </a:p>
          <a:p>
            <a:pPr eaLnBrk="1" hangingPunct="1">
              <a:lnSpc>
                <a:spcPct val="90000"/>
              </a:lnSpc>
            </a:pPr>
            <a:endParaRPr lang="ru-RU" altLang="ru-RU" smtClean="0"/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Лекция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Информационная система</a:t>
            </a:r>
            <a:endParaRPr lang="ru-RU" alt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Классификация.  Масштаб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/>
              <a:t>Локальные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/>
              <a:t>Корпоративные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/>
              <a:t>Глобальные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411574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Архитектура информационной системы</a:t>
            </a:r>
            <a:endParaRPr lang="ru-RU" altLang="ru-RU" smtClean="0"/>
          </a:p>
        </p:txBody>
      </p:sp>
      <p:sp>
        <p:nvSpPr>
          <p:cNvPr id="12291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altLang="ru-RU" dirty="0" smtClean="0"/>
              <a:t>Корпоративная информационная система:</a:t>
            </a:r>
            <a:endParaRPr lang="en-US" altLang="ru-RU" dirty="0" smtClean="0"/>
          </a:p>
          <a:p>
            <a:pPr marL="0" indent="0">
              <a:buFontTx/>
              <a:buNone/>
            </a:pPr>
            <a:endParaRPr lang="ru-RU" altLang="ru-RU" dirty="0" smtClean="0"/>
          </a:p>
          <a:p>
            <a:pPr marL="0" indent="0">
              <a:buFontTx/>
              <a:buNone/>
            </a:pPr>
            <a:r>
              <a:rPr lang="ru-RU" altLang="ru-RU" dirty="0" smtClean="0"/>
              <a:t>Информация, процедуры (бизнес-процессы),персонал, оборудование </a:t>
            </a:r>
            <a:r>
              <a:rPr lang="en-US" altLang="ru-RU" dirty="0" smtClean="0"/>
              <a:t>-&gt; </a:t>
            </a:r>
          </a:p>
          <a:p>
            <a:pPr marL="0" indent="0">
              <a:buFontTx/>
              <a:buNone/>
            </a:pPr>
            <a:endParaRPr lang="en-US" altLang="ru-RU" dirty="0"/>
          </a:p>
          <a:p>
            <a:pPr marL="0" indent="0">
              <a:buFontTx/>
              <a:buNone/>
            </a:pPr>
            <a:r>
              <a:rPr lang="ru-RU" altLang="ru-RU" dirty="0" smtClean="0"/>
              <a:t>цель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3105327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Администратор информационной системы</a:t>
            </a:r>
            <a:endParaRPr lang="ru-RU" alt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Администратор сети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Администратор домена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Администратор </a:t>
            </a:r>
            <a:r>
              <a:rPr lang="en-US" altLang="ru-RU" sz="2400" b="1" smtClean="0"/>
              <a:t>IT-</a:t>
            </a:r>
            <a:r>
              <a:rPr lang="ru-RU" altLang="ru-RU" sz="2400" b="1" smtClean="0"/>
              <a:t>инфраструктуры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Администратор СУБД</a:t>
            </a:r>
          </a:p>
        </p:txBody>
      </p:sp>
    </p:spTree>
    <p:extLst>
      <p:ext uri="{BB962C8B-B14F-4D97-AF65-F5344CB8AC3E}">
        <p14:creationId xmlns:p14="http://schemas.microsoft.com/office/powerpoint/2010/main" val="3919586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Задачи администратора СУБД</a:t>
            </a:r>
            <a:endParaRPr lang="ru-RU" altLang="ru-RU" sz="40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mtClean="0"/>
              <a:t>Создание среды для работы пользователей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Обеспечение разграничения прав пользователей, аудит действий, пресечение несанкционированного доступа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Обеспечение сохранности данных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Поддержание необходимого уровня производительности системы </a:t>
            </a:r>
          </a:p>
          <a:p>
            <a:pPr eaLnBrk="1" hangingPunct="1">
              <a:lnSpc>
                <a:spcPct val="90000"/>
              </a:lnSpc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123579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/>
            </a:r>
            <a:br>
              <a:rPr lang="ru-RU" altLang="ru-RU" sz="4000" b="1" dirty="0" smtClean="0"/>
            </a:br>
            <a:r>
              <a:rPr lang="ru-RU" altLang="ru-RU" sz="4000" b="1" dirty="0" smtClean="0"/>
              <a:t> 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br>
              <a:rPr lang="ru-RU" altLang="ru-RU" sz="4000" b="1" dirty="0" smtClean="0"/>
            </a:br>
            <a:r>
              <a:rPr lang="ru-RU" altLang="ru-RU" sz="2400" b="1" dirty="0" smtClean="0"/>
              <a:t>Источники</a:t>
            </a:r>
            <a:endParaRPr lang="ru-RU" altLang="ru-RU" sz="2800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ru-RU" altLang="ru-RU" dirty="0" smtClean="0"/>
          </a:p>
          <a:p>
            <a:pPr marL="0" indent="0" eaLnBrk="1" hangingPunct="1">
              <a:buNone/>
            </a:pPr>
            <a:r>
              <a:rPr lang="en-US" altLang="ru-RU" dirty="0" smtClean="0"/>
              <a:t> </a:t>
            </a:r>
            <a:r>
              <a:rPr lang="en-US" altLang="ru-RU" dirty="0">
                <a:hlinkClick r:id="rId2"/>
              </a:rPr>
              <a:t>https://</a:t>
            </a:r>
            <a:r>
              <a:rPr lang="en-US" altLang="ru-RU" dirty="0" smtClean="0">
                <a:hlinkClick r:id="rId2"/>
              </a:rPr>
              <a:t>postgrespro.ru/education/courses</a:t>
            </a:r>
            <a:endParaRPr lang="ru-RU" altLang="ru-RU" dirty="0" smtClean="0"/>
          </a:p>
          <a:p>
            <a:pPr marL="0" indent="0" eaLnBrk="1" hangingPunct="1">
              <a:buNone/>
            </a:pPr>
            <a:endParaRPr lang="ru-RU" altLang="ru-RU" dirty="0"/>
          </a:p>
          <a:p>
            <a:pPr marL="0" indent="0" eaLnBrk="1" hangingPunct="1">
              <a:buNone/>
            </a:pPr>
            <a:r>
              <a:rPr lang="ru-RU" altLang="ru-RU" dirty="0" smtClean="0"/>
              <a:t>Курс </a:t>
            </a:r>
            <a:r>
              <a:rPr lang="en-US" altLang="ru-RU" dirty="0" smtClean="0"/>
              <a:t>DBA1, DBA2 – </a:t>
            </a:r>
            <a:r>
              <a:rPr lang="ru-RU" altLang="ru-RU" dirty="0" smtClean="0"/>
              <a:t>архитектура</a:t>
            </a:r>
          </a:p>
          <a:p>
            <a:pPr marL="0" indent="0" eaLnBrk="1" hangingPunct="1">
              <a:buNone/>
            </a:pPr>
            <a:endParaRPr lang="ru-RU" altLang="ru-RU" dirty="0"/>
          </a:p>
          <a:p>
            <a:pPr marL="0" indent="0" eaLnBrk="1" hangingPunct="1">
              <a:buNone/>
            </a:pPr>
            <a:r>
              <a:rPr lang="ru-RU" altLang="ru-RU" dirty="0" smtClean="0"/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/>
            </a:r>
            <a:br>
              <a:rPr lang="ru-RU" altLang="ru-RU" sz="4000" b="1" dirty="0" smtClean="0"/>
            </a:br>
            <a:r>
              <a:rPr lang="ru-RU" altLang="ru-RU" sz="4000" b="1" dirty="0" smtClean="0"/>
              <a:t> 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br>
              <a:rPr lang="ru-RU" altLang="ru-RU" sz="4000" b="1" dirty="0" smtClean="0"/>
            </a:br>
            <a:r>
              <a:rPr lang="ru-RU" altLang="ru-RU" sz="2400" b="1" dirty="0" smtClean="0"/>
              <a:t>Черный ящик</a:t>
            </a: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endParaRPr lang="ru-RU" altLang="ru-RU" sz="2800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ru-RU" dirty="0" smtClean="0"/>
              <a:t> </a:t>
            </a:r>
            <a:endParaRPr lang="ru-RU" alt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866900"/>
            <a:ext cx="695325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8282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" y="1052736"/>
            <a:ext cx="8956444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>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br>
              <a:rPr lang="ru-RU" altLang="ru-RU" sz="4000" b="1" dirty="0" smtClean="0"/>
            </a:br>
            <a:r>
              <a:rPr lang="ru-RU" altLang="ru-RU" sz="2400" b="1" dirty="0" smtClean="0"/>
              <a:t>Процессы</a:t>
            </a:r>
            <a:r>
              <a:rPr lang="ru-RU" altLang="ru-RU" sz="4000" dirty="0" smtClean="0"/>
              <a:t> </a:t>
            </a:r>
            <a:br>
              <a:rPr lang="ru-RU" altLang="ru-RU" sz="4000" dirty="0" smtClean="0"/>
            </a:br>
            <a:endParaRPr lang="ru-RU" altLang="ru-RU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5517232"/>
            <a:ext cx="8229600" cy="968971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Процессы – фоновые и обслуживающие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>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r>
              <a:rPr lang="ru-RU" altLang="ru-RU" sz="2400" b="1" dirty="0" smtClean="0"/>
              <a:t>Многопользовательская работа</a:t>
            </a:r>
            <a:r>
              <a:rPr lang="ru-RU" altLang="ru-RU" sz="2400" dirty="0" smtClean="0"/>
              <a:t> </a:t>
            </a: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endParaRPr lang="ru-RU" altLang="ru-RU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5398828"/>
            <a:ext cx="8229600" cy="968971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Если одновременно</a:t>
            </a:r>
            <a:r>
              <a:rPr lang="en-US" altLang="ru-RU" dirty="0" smtClean="0"/>
              <a:t> </a:t>
            </a:r>
            <a:r>
              <a:rPr lang="ru-RU" altLang="ru-RU" dirty="0" smtClean="0"/>
              <a:t>выполняются тысячи подключений</a:t>
            </a:r>
            <a:r>
              <a:rPr lang="en-US" altLang="ru-RU" dirty="0" smtClean="0"/>
              <a:t>?</a:t>
            </a:r>
            <a:endParaRPr lang="ru-RU" altLang="ru-RU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363669" cy="420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52351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>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/>
              <a:t>Многопользовательская работа</a:t>
            </a:r>
            <a:r>
              <a:rPr lang="ru-RU" altLang="ru-RU" sz="4000" dirty="0" smtClean="0"/>
              <a:t> </a:t>
            </a:r>
            <a:br>
              <a:rPr lang="ru-RU" altLang="ru-RU" sz="4000" dirty="0" smtClean="0"/>
            </a:br>
            <a:endParaRPr lang="ru-RU" altLang="ru-RU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517232"/>
            <a:ext cx="8229600" cy="968971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Например - </a:t>
            </a:r>
            <a:r>
              <a:rPr lang="en-US" dirty="0" smtClean="0"/>
              <a:t>https</a:t>
            </a:r>
            <a:r>
              <a:rPr lang="en-US" dirty="0"/>
              <a:t>://pgbouncer.github.io/</a:t>
            </a:r>
            <a:endParaRPr lang="ru-RU" altLang="ru-RU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329761" cy="433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6705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/>
              <a:t>Многопользовательская работа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ru-RU" dirty="0" smtClean="0"/>
              <a:t>WAL – Write Ahead Log</a:t>
            </a:r>
            <a:r>
              <a:rPr lang="ru-RU" altLang="ru-RU" dirty="0" smtClean="0"/>
              <a:t>,</a:t>
            </a:r>
            <a:r>
              <a:rPr lang="en-US" altLang="ru-RU" dirty="0" smtClean="0"/>
              <a:t> </a:t>
            </a:r>
            <a:r>
              <a:rPr lang="ru-RU" altLang="ru-RU" dirty="0" smtClean="0"/>
              <a:t>журнал упреждающей записи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8358336" cy="47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494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Структура предмета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altLang="ru-RU" sz="2400" b="1" dirty="0" smtClean="0"/>
              <a:t>Теоретическая часть:</a:t>
            </a:r>
            <a:endParaRPr lang="en-US" altLang="ru-RU" sz="2400" b="1" dirty="0" smtClean="0"/>
          </a:p>
          <a:p>
            <a:pPr algn="l" eaLnBrk="1" hangingPunct="1">
              <a:lnSpc>
                <a:spcPct val="90000"/>
              </a:lnSpc>
            </a:pPr>
            <a:endParaRPr lang="en-US" altLang="ru-RU" sz="2400" b="1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 smtClean="0"/>
              <a:t>Архитектура СУБД </a:t>
            </a:r>
            <a:r>
              <a:rPr lang="en-US" altLang="ru-RU" sz="2400" dirty="0" err="1" smtClean="0"/>
              <a:t>Postgres</a:t>
            </a:r>
            <a:endParaRPr lang="ru-RU" altLang="ru-RU" sz="2400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 smtClean="0"/>
              <a:t>Системы мониторинга и </a:t>
            </a:r>
            <a:r>
              <a:rPr lang="ru-RU" altLang="ru-RU" sz="2400" smtClean="0"/>
              <a:t>резервного копирования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smtClean="0"/>
              <a:t>Защита </a:t>
            </a:r>
            <a:r>
              <a:rPr lang="ru-RU" altLang="ru-RU" sz="2400" dirty="0" smtClean="0"/>
              <a:t>информации в информационных системах персональных данных</a:t>
            </a:r>
          </a:p>
        </p:txBody>
      </p:sp>
    </p:spTree>
    <p:extLst>
      <p:ext uri="{BB962C8B-B14F-4D97-AF65-F5344CB8AC3E}">
        <p14:creationId xmlns:p14="http://schemas.microsoft.com/office/powerpoint/2010/main" val="26102014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>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br>
              <a:rPr lang="ru-RU" altLang="ru-RU" sz="4000" b="1" dirty="0" smtClean="0"/>
            </a:br>
            <a:r>
              <a:rPr lang="ru-RU" altLang="ru-RU" sz="2400" b="1" dirty="0" smtClean="0"/>
              <a:t>Кластер баз данных</a:t>
            </a:r>
            <a:r>
              <a:rPr lang="ru-RU" altLang="ru-RU" sz="2400" dirty="0" smtClean="0"/>
              <a:t> </a:t>
            </a: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endParaRPr lang="ru-RU" altLang="ru-RU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157192"/>
            <a:ext cx="8490136" cy="1329011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r>
              <a:rPr lang="en-US" altLang="ru-RU" dirty="0" smtClean="0">
                <a:hlinkClick r:id="rId2"/>
              </a:rPr>
              <a:t>https</a:t>
            </a:r>
            <a:r>
              <a:rPr lang="en-US" altLang="ru-RU" dirty="0">
                <a:hlinkClick r:id="rId2"/>
              </a:rPr>
              <a:t>://</a:t>
            </a:r>
            <a:r>
              <a:rPr lang="en-US" altLang="ru-RU" dirty="0" smtClean="0">
                <a:hlinkClick r:id="rId2"/>
              </a:rPr>
              <a:t>postgrespro.ru/docs/postgrespro/1</a:t>
            </a:r>
            <a:r>
              <a:rPr lang="ru-RU" altLang="ru-RU" dirty="0" smtClean="0">
                <a:hlinkClick r:id="rId2"/>
              </a:rPr>
              <a:t>5</a:t>
            </a:r>
            <a:r>
              <a:rPr lang="en-US" altLang="ru-RU" dirty="0" smtClean="0">
                <a:hlinkClick r:id="rId2"/>
              </a:rPr>
              <a:t>/</a:t>
            </a:r>
            <a:r>
              <a:rPr lang="en-US" altLang="ru-RU" dirty="0" err="1" smtClean="0">
                <a:hlinkClick r:id="rId2"/>
              </a:rPr>
              <a:t>bki</a:t>
            </a:r>
            <a:endParaRPr lang="ru-RU" altLang="ru-RU" dirty="0" smtClean="0"/>
          </a:p>
          <a:p>
            <a:pPr eaLnBrk="1" hangingPunct="1">
              <a:buFontTx/>
              <a:buNone/>
            </a:pPr>
            <a:endParaRPr lang="ru-RU" altLang="ru-RU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1556792"/>
            <a:ext cx="8296275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249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Подключение клиента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6970762" cy="452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5670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Получение запроса от клиента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6932887" cy="437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1432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6754738" cy="4372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314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Выполнение запроса, получение данных.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6678538" cy="429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0441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запроса. Модификация данных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6900707" cy="449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20156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запроса. Запись в журнал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338689" cy="4083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59861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запроса. Запись в журнал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338689" cy="4083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61207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/>
              <a:t/>
            </a:r>
            <a:br>
              <a:rPr lang="ru-RU" altLang="ru-RU" sz="4000" b="1"/>
            </a:br>
            <a:r>
              <a:rPr lang="ru-RU" altLang="ru-RU" sz="2400" b="1" smtClean="0"/>
              <a:t>Журнал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43841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поток </a:t>
            </a:r>
            <a:r>
              <a:rPr lang="ru-RU"/>
              <a:t>информации о выполняемых действиях,</a:t>
            </a:r>
          </a:p>
          <a:p>
            <a:r>
              <a:rPr lang="ru-RU"/>
              <a:t>позволяющей повторно выполнить потерянные при сбое операции</a:t>
            </a:r>
          </a:p>
          <a:p>
            <a:r>
              <a:rPr lang="ru-RU"/>
              <a:t>запись попадает на диск раньше, чем измененные данные</a:t>
            </a:r>
          </a:p>
          <a:p>
            <a:endParaRPr lang="ru-RU" smtClean="0"/>
          </a:p>
          <a:p>
            <a:r>
              <a:rPr lang="ru-RU" b="1" smtClean="0"/>
              <a:t>Журнал защищает:</a:t>
            </a:r>
            <a:endParaRPr lang="ru-RU" b="1"/>
          </a:p>
          <a:p>
            <a:r>
              <a:rPr lang="ru-RU" smtClean="0"/>
              <a:t>	страницы </a:t>
            </a:r>
            <a:r>
              <a:rPr lang="ru-RU"/>
              <a:t>таблиц, индексов и других объектов</a:t>
            </a:r>
          </a:p>
          <a:p>
            <a:r>
              <a:rPr lang="ru-RU" smtClean="0"/>
              <a:t>	статус </a:t>
            </a:r>
            <a:r>
              <a:rPr lang="ru-RU"/>
              <a:t>транзакций (</a:t>
            </a:r>
            <a:r>
              <a:rPr lang="en-US"/>
              <a:t>xact)</a:t>
            </a:r>
          </a:p>
          <a:p>
            <a:endParaRPr lang="ru-RU" smtClean="0"/>
          </a:p>
          <a:p>
            <a:r>
              <a:rPr lang="ru-RU" b="1" smtClean="0"/>
              <a:t>Журнал </a:t>
            </a:r>
            <a:r>
              <a:rPr lang="ru-RU" b="1"/>
              <a:t>не </a:t>
            </a:r>
            <a:r>
              <a:rPr lang="ru-RU" b="1" smtClean="0"/>
              <a:t>защищает:</a:t>
            </a:r>
            <a:endParaRPr lang="ru-RU" b="1"/>
          </a:p>
          <a:p>
            <a:r>
              <a:rPr lang="ru-RU" smtClean="0"/>
              <a:t>	временные </a:t>
            </a:r>
            <a:r>
              <a:rPr lang="ru-RU"/>
              <a:t>и нежурналируемые таблицы</a:t>
            </a:r>
          </a:p>
        </p:txBody>
      </p:sp>
    </p:spTree>
    <p:extLst>
      <p:ext uri="{BB962C8B-B14F-4D97-AF65-F5344CB8AC3E}">
        <p14:creationId xmlns:p14="http://schemas.microsoft.com/office/powerpoint/2010/main" val="18453694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запроса. Запись измененных блоков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6838553" cy="448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1588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Структура предмета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ru-RU" altLang="ru-RU" sz="2400" b="1" dirty="0" smtClean="0"/>
              <a:t>Практическая часть. Лабораторные работы: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altLang="ru-RU" sz="2400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Знакомство с СУБД </a:t>
            </a:r>
            <a:r>
              <a:rPr lang="en-US" altLang="ru-RU" sz="2400" dirty="0" smtClean="0"/>
              <a:t>PostgreSQL Pro</a:t>
            </a:r>
            <a:endParaRPr lang="ru-RU" altLang="ru-RU" sz="2400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Основные операции с объектами </a:t>
            </a:r>
            <a:r>
              <a:rPr lang="ru-RU" altLang="ru-RU" sz="2400" dirty="0" err="1" smtClean="0"/>
              <a:t>б.д</a:t>
            </a:r>
            <a:r>
              <a:rPr lang="ru-RU" altLang="ru-RU" sz="2400" dirty="0" smtClean="0"/>
              <a:t>.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Управление хранением данных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Учетные записи, права доступа, аудит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Резервное копирование и восстановление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Мониторинг и настройка производительности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Использование средств аутентификации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defRPr/>
            </a:pPr>
            <a:endParaRPr lang="en-US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6339661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Транзакцию подтвердили!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7155160" cy="4372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81932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/>
              <a:t>Фиксация изменений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6678538" cy="4379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53601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Контрольная точка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7524725" cy="483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82422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Автоотчистка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034320" cy="46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83594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Автоотчистка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034320" cy="46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91843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Автоотчистка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6552728" cy="478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69548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Автоотчистка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6176367" cy="461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27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Структура предмета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Практическая часть. Расчетно-графическое задание: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ru-RU" altLang="ru-RU" sz="2400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Установка коробочной «информационной системы»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Использование средств мониторинга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en-US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153840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Балльно-рейтинговая система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altLang="ru-RU" sz="2400" b="1" dirty="0" smtClean="0"/>
              <a:t>Начисление баллов:</a:t>
            </a:r>
            <a:endParaRPr lang="en-US" altLang="ru-RU" sz="2400" b="1" dirty="0" smtClean="0"/>
          </a:p>
          <a:p>
            <a:pPr algn="l" eaLnBrk="1" hangingPunct="1">
              <a:lnSpc>
                <a:spcPct val="90000"/>
              </a:lnSpc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ru-RU" altLang="ru-RU" sz="2400" dirty="0" smtClean="0"/>
              <a:t>Выполнение и защита лабораторных работ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ru-RU" altLang="ru-RU" sz="2400" dirty="0" smtClean="0"/>
              <a:t>Выполнение РГЗ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ru-RU" altLang="ru-RU" sz="2400" smtClean="0"/>
              <a:t>Экзамен </a:t>
            </a:r>
            <a:r>
              <a:rPr lang="ru-RU" altLang="ru-RU" sz="2400" dirty="0" smtClean="0"/>
              <a:t>(для желающих улучшить балл)</a:t>
            </a:r>
            <a:endParaRPr lang="en-US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727556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Балльно-рейтинговая система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210171"/>
              </p:ext>
            </p:extLst>
          </p:nvPr>
        </p:nvGraphicFramePr>
        <p:xfrm>
          <a:off x="971600" y="1988840"/>
          <a:ext cx="7560840" cy="3163213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55979"/>
                <a:gridCol w="4728514"/>
                <a:gridCol w="833640"/>
                <a:gridCol w="1342707"/>
              </a:tblGrid>
              <a:tr h="1054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Лабораторная работа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Срок сдачи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Максимальный балл за сдачу в срок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Установка, получение информации, основы конфигурирования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smtClean="0">
                          <a:effectLst/>
                        </a:rPr>
                        <a:t>20.02.2024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Хранение объектов, получение информации о структуре хранения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smtClean="0">
                          <a:effectLst/>
                        </a:rPr>
                        <a:t>29.02.2024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Работа с транзакциями и блокировками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smtClean="0">
                          <a:effectLst/>
                        </a:rPr>
                        <a:t>05.03.2024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Резервное копирование и восстановление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smtClean="0">
                          <a:effectLst/>
                        </a:rPr>
                        <a:t>14.03.2024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Аутентификация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smtClean="0">
                          <a:effectLst/>
                        </a:rPr>
                        <a:t>19.03.2024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Выполнение запросов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smtClean="0">
                          <a:effectLst/>
                        </a:rPr>
                        <a:t>28.03.2024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7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Мониторинг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smtClean="0">
                          <a:effectLst/>
                        </a:rPr>
                        <a:t>11.04.2024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8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Репликация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smtClean="0">
                          <a:effectLst/>
                        </a:rPr>
                        <a:t>25.04.2024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1088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Расчетно-графическое задание - выдача </a:t>
                      </a:r>
                      <a:r>
                        <a:rPr lang="ru-RU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задания </a:t>
                      </a:r>
                      <a:r>
                        <a:rPr lang="ru-RU" sz="1100" u="none" strike="noStrike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05.03.2024</a:t>
                      </a:r>
                      <a:endParaRPr lang="ru-RU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30.04.2022</a:t>
                      </a:r>
                      <a:endParaRPr lang="ru-RU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</a:tr>
              <a:tr h="21088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Экзаменационный тест</a:t>
                      </a:r>
                      <a:endParaRPr lang="ru-RU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ru-RU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5655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Информационная система</a:t>
            </a:r>
            <a:endParaRPr lang="ru-RU" alt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smtClean="0"/>
              <a:t>149-ФЗ «Об информации, информационных технологиях и о защите информации», ст.2 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smtClean="0"/>
              <a:t>	</a:t>
            </a:r>
            <a:r>
              <a:rPr lang="ru-RU" altLang="ru-RU" sz="2400" smtClean="0"/>
              <a:t>«совокупность содержащейся в базах данных информации и обеспечивающих ее обработку информационных технологий и технических средств»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smtClean="0"/>
              <a:t>ГОСТ РВ 51987</a:t>
            </a:r>
            <a:r>
              <a:rPr lang="ru-RU" altLang="ru-RU" sz="2400" smtClean="0"/>
              <a:t>-2002: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	«автоматизированная система, результатом функционирования которой является представление выходной информации для последующего использования»</a:t>
            </a:r>
            <a:endParaRPr lang="ru-RU" altLang="ru-RU" sz="1600" smtClean="0"/>
          </a:p>
          <a:p>
            <a:pPr eaLnBrk="1" hangingPunct="1">
              <a:lnSpc>
                <a:spcPct val="90000"/>
              </a:lnSpc>
            </a:pPr>
            <a:endParaRPr lang="ru-RU" altLang="ru-RU" sz="1600" smtClean="0"/>
          </a:p>
        </p:txBody>
      </p:sp>
    </p:spTree>
    <p:extLst>
      <p:ext uri="{BB962C8B-B14F-4D97-AF65-F5344CB8AC3E}">
        <p14:creationId xmlns:p14="http://schemas.microsoft.com/office/powerpoint/2010/main" val="4034704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Информационная система</a:t>
            </a:r>
            <a:endParaRPr lang="ru-RU" alt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	Статья 13. Информационные системы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	1. Информационные системы включают в себя: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	</a:t>
            </a:r>
            <a:r>
              <a:rPr lang="ru-RU" altLang="ru-RU" sz="2400" smtClean="0"/>
              <a:t>1) государственные информационные системы — федеральные информационные системы и региональные информационные системы, созданные на основании соответственно федеральных законов, законов субъектов Российской Федерации, на основании правовых актов государственных органов;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	2) муниципальные информационные системы, созданные на основании решения органа местного самоуправления;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	3) иные информационные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3882678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Информационная система</a:t>
            </a:r>
            <a:endParaRPr lang="ru-RU" alt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400" dirty="0" smtClean="0"/>
              <a:t>	Классификация. Назначение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Управление организацией</a:t>
            </a:r>
            <a:endParaRPr lang="en-US" alt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Управление технологическими процессами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Телекоммуникационные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Геоинформационные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Информационно-справочные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400" dirty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400" dirty="0" smtClean="0"/>
              <a:t>Степень автоматизации: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/>
              <a:t>Автоматизированные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Автоматические</a:t>
            </a:r>
            <a:endParaRPr lang="ru-RU" altLang="ru-RU" sz="2400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952895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2195</TotalTime>
  <Words>453</Words>
  <Application>Microsoft Office PowerPoint</Application>
  <PresentationFormat>Экран (4:3)</PresentationFormat>
  <Paragraphs>197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9" baseType="lpstr">
      <vt:lpstr>Arial</vt:lpstr>
      <vt:lpstr>Calibri</vt:lpstr>
      <vt:lpstr>Оформление по умолчанию</vt:lpstr>
      <vt:lpstr>Администрирование информационных систем</vt:lpstr>
      <vt:lpstr>Администрирование информационных систем. Структура предмета </vt:lpstr>
      <vt:lpstr>Администрирование информационных систем. Структура предмета </vt:lpstr>
      <vt:lpstr>Администрирование информационных систем. Структура предмета </vt:lpstr>
      <vt:lpstr>Администрирование информационных систем. Балльно-рейтинговая система </vt:lpstr>
      <vt:lpstr>Администрирование информационных систем. Балльно-рейтинговая система </vt:lpstr>
      <vt:lpstr>Информационная система</vt:lpstr>
      <vt:lpstr>Информационная система</vt:lpstr>
      <vt:lpstr>Информационная система</vt:lpstr>
      <vt:lpstr>Информационная система</vt:lpstr>
      <vt:lpstr>Архитектура информационной системы</vt:lpstr>
      <vt:lpstr>Администратор информационной системы</vt:lpstr>
      <vt:lpstr>Задачи администратора СУБД</vt:lpstr>
      <vt:lpstr>  Архитектура Postgres.  Источники</vt:lpstr>
      <vt:lpstr>  Архитектура Postgres.  Черный ящик </vt:lpstr>
      <vt:lpstr>Архитектура Postgres.  Процессы  </vt:lpstr>
      <vt:lpstr>Архитектура Postgres. Многопользовательская работа  </vt:lpstr>
      <vt:lpstr>Архитектура Postgres Многопользовательская работа  </vt:lpstr>
      <vt:lpstr>Архитектура Postgres Многопользовательская работа </vt:lpstr>
      <vt:lpstr>Архитектура Postgres.  Кластер баз данных 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Журнал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Администрирование информационных систем</dc:title>
  <dc:creator>Oleg</dc:creator>
  <cp:lastModifiedBy>Аврунев Олег Евгеньевич</cp:lastModifiedBy>
  <cp:revision>100</cp:revision>
  <dcterms:created xsi:type="dcterms:W3CDTF">2012-02-07T01:44:41Z</dcterms:created>
  <dcterms:modified xsi:type="dcterms:W3CDTF">2024-02-06T00:30:26Z</dcterms:modified>
</cp:coreProperties>
</file>