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diagrams/colors1.xml" ContentType="application/vnd.openxmlformats-officedocument.drawingml.diagramColors+xml"/>
  <Override PartName="/ppt/diagrams/colors2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9" r:id="rId14"/>
    <p:sldId id="268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6581" autoAdjust="0"/>
  </p:normalViewPr>
  <p:slideViewPr>
    <p:cSldViewPr>
      <p:cViewPr varScale="1">
        <p:scale>
          <a:sx n="84" d="100"/>
          <a:sy n="84" d="100"/>
        </p:scale>
        <p:origin x="-110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4C57828-C7FD-400E-9E3D-89A3161C31B3}" type="doc">
      <dgm:prSet loTypeId="urn:microsoft.com/office/officeart/2005/8/layout/pyramid1" loCatId="pyramid" qsTypeId="urn:microsoft.com/office/officeart/2005/8/quickstyle/simple1" qsCatId="simple" csTypeId="urn:microsoft.com/office/officeart/2005/8/colors/accent1_2" csCatId="accent1" phldr="1"/>
      <dgm:spPr/>
    </dgm:pt>
    <dgm:pt modelId="{99AE2EC3-1997-4A9D-B6F9-3D73D5BFFD1E}">
      <dgm:prSet phldrT="[Текст]" custT="1"/>
      <dgm:spPr/>
      <dgm:t>
        <a:bodyPr/>
        <a:lstStyle/>
        <a:p>
          <a:r>
            <a:rPr lang="en-US" sz="1600" dirty="0" smtClean="0"/>
            <a:t>MESSAGE</a:t>
          </a:r>
        </a:p>
        <a:p>
          <a:r>
            <a:rPr lang="en-US" sz="1600" dirty="0" smtClean="0"/>
            <a:t>IDEAS, THEMES</a:t>
          </a:r>
        </a:p>
        <a:p>
          <a:r>
            <a:rPr lang="en-US" sz="1600" dirty="0" smtClean="0"/>
            <a:t>AESTHETIC VALUES</a:t>
          </a:r>
        </a:p>
        <a:p>
          <a:r>
            <a:rPr lang="en-US" sz="1600" dirty="0" smtClean="0"/>
            <a:t>PHILOSOPHY</a:t>
          </a:r>
          <a:endParaRPr lang="ru-RU" sz="1600" dirty="0"/>
        </a:p>
      </dgm:t>
    </dgm:pt>
    <dgm:pt modelId="{8600D82A-5C81-4602-8DE1-6786BCE3390C}" type="parTrans" cxnId="{3165F1DA-1EA0-4EE9-BF88-63FB6D3E76BF}">
      <dgm:prSet/>
      <dgm:spPr/>
      <dgm:t>
        <a:bodyPr/>
        <a:lstStyle/>
        <a:p>
          <a:endParaRPr lang="ru-RU"/>
        </a:p>
      </dgm:t>
    </dgm:pt>
    <dgm:pt modelId="{B87AF7B4-385A-4A47-8B11-F9575A779291}" type="sibTrans" cxnId="{3165F1DA-1EA0-4EE9-BF88-63FB6D3E76BF}">
      <dgm:prSet/>
      <dgm:spPr/>
      <dgm:t>
        <a:bodyPr/>
        <a:lstStyle/>
        <a:p>
          <a:endParaRPr lang="ru-RU"/>
        </a:p>
      </dgm:t>
    </dgm:pt>
    <dgm:pt modelId="{F59A2465-B16E-4FE1-95EC-FC8F9F15CF42}">
      <dgm:prSet phldrT="[Текст]" custT="1"/>
      <dgm:spPr/>
      <dgm:t>
        <a:bodyPr/>
        <a:lstStyle/>
        <a:p>
          <a:pPr algn="ctr"/>
          <a:endParaRPr lang="en-US" sz="1400" dirty="0" smtClean="0"/>
        </a:p>
        <a:p>
          <a:pPr algn="ctr"/>
          <a:r>
            <a:rPr lang="en-US" sz="1400" dirty="0" smtClean="0"/>
            <a:t>COMPOSITION (EXPOSITION, DEVELOPMENT OF ACTION, DENOUEMENT); AUTHOR’S AND CHARACTER’S PLANE; “POINT OF VIEW” PROBLEM; FICTIONAL TIME AND SPACE; VERTICAL CONTEXT (KNOWLEDGE OF THE HISTORICAL EPOCH, REALIA, ALLUSIONS AND QUOTATIONS)</a:t>
          </a:r>
        </a:p>
        <a:p>
          <a:pPr algn="ctr"/>
          <a:endParaRPr lang="ru-RU" sz="2000" dirty="0"/>
        </a:p>
      </dgm:t>
    </dgm:pt>
    <dgm:pt modelId="{8629C263-FBB0-4FD4-B190-FD199C034F6E}" type="parTrans" cxnId="{B88C4126-17BF-45F0-9DEE-E86728DBEE33}">
      <dgm:prSet/>
      <dgm:spPr/>
      <dgm:t>
        <a:bodyPr/>
        <a:lstStyle/>
        <a:p>
          <a:endParaRPr lang="ru-RU"/>
        </a:p>
      </dgm:t>
    </dgm:pt>
    <dgm:pt modelId="{5EDDBD13-B986-4A60-A2B3-C1E8AD48CD5B}" type="sibTrans" cxnId="{B88C4126-17BF-45F0-9DEE-E86728DBEE33}">
      <dgm:prSet/>
      <dgm:spPr/>
      <dgm:t>
        <a:bodyPr/>
        <a:lstStyle/>
        <a:p>
          <a:endParaRPr lang="ru-RU"/>
        </a:p>
      </dgm:t>
    </dgm:pt>
    <dgm:pt modelId="{AAE9202F-7468-4632-A277-03F6ED213864}">
      <dgm:prSet phldrT="[Текст]" custT="1"/>
      <dgm:spPr/>
      <dgm:t>
        <a:bodyPr/>
        <a:lstStyle/>
        <a:p>
          <a:r>
            <a:rPr lang="en-US" sz="2000" dirty="0" smtClean="0"/>
            <a:t>SYNTACTICAL LEVEL</a:t>
          </a:r>
        </a:p>
        <a:p>
          <a:r>
            <a:rPr lang="en-US" sz="2000" dirty="0" smtClean="0"/>
            <a:t>LEXICAL LEVEL</a:t>
          </a:r>
        </a:p>
        <a:p>
          <a:r>
            <a:rPr lang="en-US" sz="2000" dirty="0" smtClean="0"/>
            <a:t>GRAPHIC AND PHONETIC LEVEL</a:t>
          </a:r>
          <a:endParaRPr lang="ru-RU" sz="2000" dirty="0"/>
        </a:p>
      </dgm:t>
    </dgm:pt>
    <dgm:pt modelId="{7E5F6B16-9051-4952-97E0-A35E79A681BB}" type="parTrans" cxnId="{7C7BE8B9-4837-4263-B0B8-BC2382A7209F}">
      <dgm:prSet/>
      <dgm:spPr/>
      <dgm:t>
        <a:bodyPr/>
        <a:lstStyle/>
        <a:p>
          <a:endParaRPr lang="ru-RU"/>
        </a:p>
      </dgm:t>
    </dgm:pt>
    <dgm:pt modelId="{BAB1A695-A982-4CD1-B63D-6E5178AA7347}" type="sibTrans" cxnId="{7C7BE8B9-4837-4263-B0B8-BC2382A7209F}">
      <dgm:prSet/>
      <dgm:spPr/>
      <dgm:t>
        <a:bodyPr/>
        <a:lstStyle/>
        <a:p>
          <a:endParaRPr lang="ru-RU"/>
        </a:p>
      </dgm:t>
    </dgm:pt>
    <dgm:pt modelId="{8B70B73D-72D9-4794-9E7F-6F701D8885A2}" type="pres">
      <dgm:prSet presAssocID="{74C57828-C7FD-400E-9E3D-89A3161C31B3}" presName="Name0" presStyleCnt="0">
        <dgm:presLayoutVars>
          <dgm:dir/>
          <dgm:animLvl val="lvl"/>
          <dgm:resizeHandles val="exact"/>
        </dgm:presLayoutVars>
      </dgm:prSet>
      <dgm:spPr/>
    </dgm:pt>
    <dgm:pt modelId="{99E529D4-DC0B-4FD1-9962-7104CBDC7B6B}" type="pres">
      <dgm:prSet presAssocID="{99AE2EC3-1997-4A9D-B6F9-3D73D5BFFD1E}" presName="Name8" presStyleCnt="0"/>
      <dgm:spPr/>
    </dgm:pt>
    <dgm:pt modelId="{F314C1FC-E291-4112-83C1-B14B93745FE8}" type="pres">
      <dgm:prSet presAssocID="{99AE2EC3-1997-4A9D-B6F9-3D73D5BFFD1E}" presName="level" presStyleLbl="node1" presStyleIdx="0" presStyleCnt="3" custLinFactNeighborX="521" custLinFactNeighborY="-663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AE7B687-6D60-4BFF-96CA-9715C09471BA}" type="pres">
      <dgm:prSet presAssocID="{99AE2EC3-1997-4A9D-B6F9-3D73D5BFFD1E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E978009-21DD-4648-9491-4ED5779E8A95}" type="pres">
      <dgm:prSet presAssocID="{F59A2465-B16E-4FE1-95EC-FC8F9F15CF42}" presName="Name8" presStyleCnt="0"/>
      <dgm:spPr/>
    </dgm:pt>
    <dgm:pt modelId="{017B9543-7BB0-4AA3-B43C-A3F6B124C4A2}" type="pres">
      <dgm:prSet presAssocID="{F59A2465-B16E-4FE1-95EC-FC8F9F15CF42}" presName="level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FFE17CC-DBA9-4D7C-9F0B-56FA1EA19681}" type="pres">
      <dgm:prSet presAssocID="{F59A2465-B16E-4FE1-95EC-FC8F9F15CF42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384A031-8D8C-472C-9068-4C463479D4F6}" type="pres">
      <dgm:prSet presAssocID="{AAE9202F-7468-4632-A277-03F6ED213864}" presName="Name8" presStyleCnt="0"/>
      <dgm:spPr/>
    </dgm:pt>
    <dgm:pt modelId="{FD804774-B572-4959-AF7F-391E09FD1AC3}" type="pres">
      <dgm:prSet presAssocID="{AAE9202F-7468-4632-A277-03F6ED213864}" presName="level" presStyleLbl="node1" presStyleIdx="2" presStyleCnt="3" custLinFactNeighborX="-348" custLinFactNeighborY="645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A25D76B-8C16-4719-A321-F04D981981DA}" type="pres">
      <dgm:prSet presAssocID="{AAE9202F-7468-4632-A277-03F6ED213864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7C7BE8B9-4837-4263-B0B8-BC2382A7209F}" srcId="{74C57828-C7FD-400E-9E3D-89A3161C31B3}" destId="{AAE9202F-7468-4632-A277-03F6ED213864}" srcOrd="2" destOrd="0" parTransId="{7E5F6B16-9051-4952-97E0-A35E79A681BB}" sibTransId="{BAB1A695-A982-4CD1-B63D-6E5178AA7347}"/>
    <dgm:cxn modelId="{B21E68E3-1E0F-4F0A-AB0B-7226D0263DB3}" type="presOf" srcId="{F59A2465-B16E-4FE1-95EC-FC8F9F15CF42}" destId="{017B9543-7BB0-4AA3-B43C-A3F6B124C4A2}" srcOrd="0" destOrd="0" presId="urn:microsoft.com/office/officeart/2005/8/layout/pyramid1"/>
    <dgm:cxn modelId="{8913B7D1-5B7B-4120-8502-4EDEA4B66CCC}" type="presOf" srcId="{99AE2EC3-1997-4A9D-B6F9-3D73D5BFFD1E}" destId="{F314C1FC-E291-4112-83C1-B14B93745FE8}" srcOrd="0" destOrd="0" presId="urn:microsoft.com/office/officeart/2005/8/layout/pyramid1"/>
    <dgm:cxn modelId="{9810E1D9-2077-4702-8EB5-6FC34DAC1345}" type="presOf" srcId="{AAE9202F-7468-4632-A277-03F6ED213864}" destId="{DA25D76B-8C16-4719-A321-F04D981981DA}" srcOrd="1" destOrd="0" presId="urn:microsoft.com/office/officeart/2005/8/layout/pyramid1"/>
    <dgm:cxn modelId="{DF1F8ED3-4C7C-4D91-8064-442A32946874}" type="presOf" srcId="{99AE2EC3-1997-4A9D-B6F9-3D73D5BFFD1E}" destId="{8AE7B687-6D60-4BFF-96CA-9715C09471BA}" srcOrd="1" destOrd="0" presId="urn:microsoft.com/office/officeart/2005/8/layout/pyramid1"/>
    <dgm:cxn modelId="{DB887CBB-9DDD-40BD-ACD0-75DD5BE68362}" type="presOf" srcId="{F59A2465-B16E-4FE1-95EC-FC8F9F15CF42}" destId="{0FFE17CC-DBA9-4D7C-9F0B-56FA1EA19681}" srcOrd="1" destOrd="0" presId="urn:microsoft.com/office/officeart/2005/8/layout/pyramid1"/>
    <dgm:cxn modelId="{79CB7572-A26E-4808-B94B-40ECAFC5EFC8}" type="presOf" srcId="{74C57828-C7FD-400E-9E3D-89A3161C31B3}" destId="{8B70B73D-72D9-4794-9E7F-6F701D8885A2}" srcOrd="0" destOrd="0" presId="urn:microsoft.com/office/officeart/2005/8/layout/pyramid1"/>
    <dgm:cxn modelId="{DF91DE20-5BEA-4DA0-9F3E-73F2CD9D7520}" type="presOf" srcId="{AAE9202F-7468-4632-A277-03F6ED213864}" destId="{FD804774-B572-4959-AF7F-391E09FD1AC3}" srcOrd="0" destOrd="0" presId="urn:microsoft.com/office/officeart/2005/8/layout/pyramid1"/>
    <dgm:cxn modelId="{B88C4126-17BF-45F0-9DEE-E86728DBEE33}" srcId="{74C57828-C7FD-400E-9E3D-89A3161C31B3}" destId="{F59A2465-B16E-4FE1-95EC-FC8F9F15CF42}" srcOrd="1" destOrd="0" parTransId="{8629C263-FBB0-4FD4-B190-FD199C034F6E}" sibTransId="{5EDDBD13-B986-4A60-A2B3-C1E8AD48CD5B}"/>
    <dgm:cxn modelId="{3165F1DA-1EA0-4EE9-BF88-63FB6D3E76BF}" srcId="{74C57828-C7FD-400E-9E3D-89A3161C31B3}" destId="{99AE2EC3-1997-4A9D-B6F9-3D73D5BFFD1E}" srcOrd="0" destOrd="0" parTransId="{8600D82A-5C81-4602-8DE1-6786BCE3390C}" sibTransId="{B87AF7B4-385A-4A47-8B11-F9575A779291}"/>
    <dgm:cxn modelId="{6AAC0208-62FE-44F2-B04D-DA00183938A9}" type="presParOf" srcId="{8B70B73D-72D9-4794-9E7F-6F701D8885A2}" destId="{99E529D4-DC0B-4FD1-9962-7104CBDC7B6B}" srcOrd="0" destOrd="0" presId="urn:microsoft.com/office/officeart/2005/8/layout/pyramid1"/>
    <dgm:cxn modelId="{C51A06E4-80A4-47C6-86BC-80495F8D6A14}" type="presParOf" srcId="{99E529D4-DC0B-4FD1-9962-7104CBDC7B6B}" destId="{F314C1FC-E291-4112-83C1-B14B93745FE8}" srcOrd="0" destOrd="0" presId="urn:microsoft.com/office/officeart/2005/8/layout/pyramid1"/>
    <dgm:cxn modelId="{63AC546B-7ABB-4072-B223-B295A9DD279D}" type="presParOf" srcId="{99E529D4-DC0B-4FD1-9962-7104CBDC7B6B}" destId="{8AE7B687-6D60-4BFF-96CA-9715C09471BA}" srcOrd="1" destOrd="0" presId="urn:microsoft.com/office/officeart/2005/8/layout/pyramid1"/>
    <dgm:cxn modelId="{902B76F6-C909-4067-97BD-AF3CF638BF6E}" type="presParOf" srcId="{8B70B73D-72D9-4794-9E7F-6F701D8885A2}" destId="{AE978009-21DD-4648-9491-4ED5779E8A95}" srcOrd="1" destOrd="0" presId="urn:microsoft.com/office/officeart/2005/8/layout/pyramid1"/>
    <dgm:cxn modelId="{26F36653-57E0-470F-8FA2-8DB647BCC90A}" type="presParOf" srcId="{AE978009-21DD-4648-9491-4ED5779E8A95}" destId="{017B9543-7BB0-4AA3-B43C-A3F6B124C4A2}" srcOrd="0" destOrd="0" presId="urn:microsoft.com/office/officeart/2005/8/layout/pyramid1"/>
    <dgm:cxn modelId="{EF5976CD-B841-46C6-9956-79A9C627411F}" type="presParOf" srcId="{AE978009-21DD-4648-9491-4ED5779E8A95}" destId="{0FFE17CC-DBA9-4D7C-9F0B-56FA1EA19681}" srcOrd="1" destOrd="0" presId="urn:microsoft.com/office/officeart/2005/8/layout/pyramid1"/>
    <dgm:cxn modelId="{3B305AC3-0470-4523-8927-433C51246267}" type="presParOf" srcId="{8B70B73D-72D9-4794-9E7F-6F701D8885A2}" destId="{B384A031-8D8C-472C-9068-4C463479D4F6}" srcOrd="2" destOrd="0" presId="urn:microsoft.com/office/officeart/2005/8/layout/pyramid1"/>
    <dgm:cxn modelId="{306283FF-1A2C-4D31-A2DB-5AB5A9660490}" type="presParOf" srcId="{B384A031-8D8C-472C-9068-4C463479D4F6}" destId="{FD804774-B572-4959-AF7F-391E09FD1AC3}" srcOrd="0" destOrd="0" presId="urn:microsoft.com/office/officeart/2005/8/layout/pyramid1"/>
    <dgm:cxn modelId="{31B581D2-5E55-4F04-8BE3-535EE68E07DF}" type="presParOf" srcId="{B384A031-8D8C-472C-9068-4C463479D4F6}" destId="{DA25D76B-8C16-4719-A321-F04D981981DA}" srcOrd="1" destOrd="0" presId="urn:microsoft.com/office/officeart/2005/8/layout/pyramid1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852265C-7E2F-4827-B18C-BE0506A90415}" type="doc">
      <dgm:prSet loTypeId="urn:microsoft.com/office/officeart/2005/8/layout/hProcess7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33C6552F-8C75-4D11-9DFB-A5E2BB527EB4}">
      <dgm:prSet phldrT="[Текст]" custT="1"/>
      <dgm:spPr/>
      <dgm:t>
        <a:bodyPr/>
        <a:lstStyle/>
        <a:p>
          <a:r>
            <a:rPr lang="en-US" sz="1600" dirty="0" smtClean="0"/>
            <a:t>Reality </a:t>
          </a:r>
          <a:r>
            <a:rPr lang="en-US" sz="1600" dirty="0" smtClean="0"/>
            <a:t>and mental reality (source </a:t>
          </a:r>
          <a:r>
            <a:rPr lang="en-US" sz="1600" dirty="0" smtClean="0"/>
            <a:t>of information</a:t>
          </a:r>
          <a:r>
            <a:rPr lang="en-US" sz="2400" dirty="0" smtClean="0"/>
            <a:t>)</a:t>
          </a:r>
          <a:endParaRPr lang="ru-RU" sz="2400" dirty="0"/>
        </a:p>
      </dgm:t>
    </dgm:pt>
    <dgm:pt modelId="{48C637B2-691A-4A70-9899-440E0BAB9F76}" type="parTrans" cxnId="{D4810559-C2D1-40D8-B9C2-5769D05846A9}">
      <dgm:prSet/>
      <dgm:spPr/>
      <dgm:t>
        <a:bodyPr/>
        <a:lstStyle/>
        <a:p>
          <a:endParaRPr lang="ru-RU"/>
        </a:p>
      </dgm:t>
    </dgm:pt>
    <dgm:pt modelId="{DE14D6B6-93C9-44DA-90B0-909B2938E456}" type="sibTrans" cxnId="{D4810559-C2D1-40D8-B9C2-5769D05846A9}">
      <dgm:prSet/>
      <dgm:spPr/>
      <dgm:t>
        <a:bodyPr/>
        <a:lstStyle/>
        <a:p>
          <a:endParaRPr lang="ru-RU"/>
        </a:p>
      </dgm:t>
    </dgm:pt>
    <dgm:pt modelId="{0C991974-0F65-4705-B89F-178115F3CB76}">
      <dgm:prSet phldrT="[Текст]" custT="1"/>
      <dgm:spPr/>
      <dgm:t>
        <a:bodyPr/>
        <a:lstStyle/>
        <a:p>
          <a:r>
            <a:rPr lang="en-US" sz="4000" dirty="0" smtClean="0"/>
            <a:t>Encoder</a:t>
          </a:r>
        </a:p>
        <a:p>
          <a:r>
            <a:rPr lang="en-US" sz="4000" dirty="0" smtClean="0"/>
            <a:t>(Sender</a:t>
          </a:r>
          <a:r>
            <a:rPr lang="en-US" sz="4000" dirty="0" smtClean="0"/>
            <a:t>)</a:t>
          </a:r>
        </a:p>
        <a:p>
          <a:r>
            <a:rPr lang="en-US" sz="2800" dirty="0" smtClean="0"/>
            <a:t>Mode of thinking + feelings [</a:t>
          </a:r>
          <a:r>
            <a:rPr lang="en-US" sz="2800" dirty="0" err="1" smtClean="0"/>
            <a:t>I.Arnold</a:t>
          </a:r>
          <a:r>
            <a:rPr lang="en-US" sz="2800" dirty="0" smtClean="0"/>
            <a:t>]</a:t>
          </a:r>
          <a:endParaRPr lang="ru-RU" sz="2800" dirty="0"/>
        </a:p>
      </dgm:t>
    </dgm:pt>
    <dgm:pt modelId="{71905381-8D3F-4ADD-8B04-50EAC847F436}" type="parTrans" cxnId="{29212544-929F-43AD-A1E8-4A13CF7A2EC1}">
      <dgm:prSet/>
      <dgm:spPr/>
      <dgm:t>
        <a:bodyPr/>
        <a:lstStyle/>
        <a:p>
          <a:endParaRPr lang="ru-RU"/>
        </a:p>
      </dgm:t>
    </dgm:pt>
    <dgm:pt modelId="{6F91020B-4A13-470E-9494-CF8EF5D09572}" type="sibTrans" cxnId="{29212544-929F-43AD-A1E8-4A13CF7A2EC1}">
      <dgm:prSet/>
      <dgm:spPr/>
      <dgm:t>
        <a:bodyPr/>
        <a:lstStyle/>
        <a:p>
          <a:endParaRPr lang="ru-RU"/>
        </a:p>
      </dgm:t>
    </dgm:pt>
    <dgm:pt modelId="{D374F87A-9D00-4329-8F7D-1EDC7782AE64}">
      <dgm:prSet phldrT="[Текст]" custT="1"/>
      <dgm:spPr/>
      <dgm:t>
        <a:bodyPr/>
        <a:lstStyle/>
        <a:p>
          <a:r>
            <a:rPr lang="en-US" sz="2400" dirty="0" smtClean="0"/>
            <a:t>Literature (channel)</a:t>
          </a:r>
          <a:endParaRPr lang="ru-RU" sz="2400" dirty="0"/>
        </a:p>
      </dgm:t>
    </dgm:pt>
    <dgm:pt modelId="{381504D3-0D28-403E-9F6D-9FA1078AED1C}" type="parTrans" cxnId="{3EF4FF92-B628-4F37-A3E1-0DBE6F0BCEAA}">
      <dgm:prSet/>
      <dgm:spPr/>
      <dgm:t>
        <a:bodyPr/>
        <a:lstStyle/>
        <a:p>
          <a:endParaRPr lang="ru-RU"/>
        </a:p>
      </dgm:t>
    </dgm:pt>
    <dgm:pt modelId="{40CD44BA-6290-4F69-972C-2AF42949C732}" type="sibTrans" cxnId="{3EF4FF92-B628-4F37-A3E1-0DBE6F0BCEAA}">
      <dgm:prSet/>
      <dgm:spPr/>
      <dgm:t>
        <a:bodyPr/>
        <a:lstStyle/>
        <a:p>
          <a:endParaRPr lang="ru-RU"/>
        </a:p>
      </dgm:t>
    </dgm:pt>
    <dgm:pt modelId="{6BF29DB2-4400-4E53-B503-EBA127139006}">
      <dgm:prSet phldrT="[Текст]" custT="1"/>
      <dgm:spPr/>
      <dgm:t>
        <a:bodyPr/>
        <a:lstStyle/>
        <a:p>
          <a:r>
            <a:rPr lang="en-US" sz="3600" dirty="0" smtClean="0"/>
            <a:t>Text</a:t>
          </a:r>
          <a:endParaRPr lang="en-US" sz="3600" dirty="0" smtClean="0"/>
        </a:p>
        <a:p>
          <a:r>
            <a:rPr lang="en-US" sz="3600" dirty="0" smtClean="0"/>
            <a:t>(Message)</a:t>
          </a:r>
          <a:endParaRPr lang="en-US" sz="3600" dirty="0" smtClean="0"/>
        </a:p>
        <a:p>
          <a:r>
            <a:rPr lang="en-US" sz="2000" dirty="0" smtClean="0"/>
            <a:t>Code – a system of signs and rules of their interpretation used to convey a message</a:t>
          </a:r>
          <a:endParaRPr lang="ru-RU" sz="2000" dirty="0"/>
        </a:p>
      </dgm:t>
    </dgm:pt>
    <dgm:pt modelId="{05236338-D131-46BB-A2A0-C3DEA24C9784}" type="parTrans" cxnId="{9205FC3A-1D5D-4AB3-BA07-8FB3D7F5D87D}">
      <dgm:prSet/>
      <dgm:spPr/>
      <dgm:t>
        <a:bodyPr/>
        <a:lstStyle/>
        <a:p>
          <a:endParaRPr lang="ru-RU"/>
        </a:p>
      </dgm:t>
    </dgm:pt>
    <dgm:pt modelId="{E3D550F0-7E64-4FED-83CB-F5474766FB8F}" type="sibTrans" cxnId="{9205FC3A-1D5D-4AB3-BA07-8FB3D7F5D87D}">
      <dgm:prSet/>
      <dgm:spPr/>
      <dgm:t>
        <a:bodyPr/>
        <a:lstStyle/>
        <a:p>
          <a:endParaRPr lang="ru-RU"/>
        </a:p>
      </dgm:t>
    </dgm:pt>
    <dgm:pt modelId="{C3617698-6413-44B4-9972-0668A93E3B81}">
      <dgm:prSet phldrT="[Текст]" custT="1"/>
      <dgm:spPr/>
      <dgm:t>
        <a:bodyPr/>
        <a:lstStyle/>
        <a:p>
          <a:r>
            <a:rPr lang="en-US" sz="2400" dirty="0" smtClean="0"/>
            <a:t>Society </a:t>
          </a:r>
          <a:r>
            <a:rPr lang="en-US" sz="2400" dirty="0" smtClean="0"/>
            <a:t>(</a:t>
          </a:r>
          <a:r>
            <a:rPr lang="en-US" sz="2400" dirty="0" err="1" smtClean="0"/>
            <a:t>adressee</a:t>
          </a:r>
          <a:r>
            <a:rPr lang="en-US" sz="2400" dirty="0" smtClean="0"/>
            <a:t>)</a:t>
          </a:r>
          <a:endParaRPr lang="ru-RU" sz="2400" dirty="0"/>
        </a:p>
      </dgm:t>
    </dgm:pt>
    <dgm:pt modelId="{A094169A-B675-4192-997F-F600EA143D90}" type="parTrans" cxnId="{0DE5FFD8-26A3-41E8-AD42-A8080B60514A}">
      <dgm:prSet/>
      <dgm:spPr/>
      <dgm:t>
        <a:bodyPr/>
        <a:lstStyle/>
        <a:p>
          <a:endParaRPr lang="ru-RU"/>
        </a:p>
      </dgm:t>
    </dgm:pt>
    <dgm:pt modelId="{C3BF6F42-FD54-4011-84A8-0AAD44B93DF3}" type="sibTrans" cxnId="{0DE5FFD8-26A3-41E8-AD42-A8080B60514A}">
      <dgm:prSet/>
      <dgm:spPr/>
      <dgm:t>
        <a:bodyPr/>
        <a:lstStyle/>
        <a:p>
          <a:endParaRPr lang="ru-RU"/>
        </a:p>
      </dgm:t>
    </dgm:pt>
    <dgm:pt modelId="{89908145-171A-4DB2-B529-EC412EA9B84C}">
      <dgm:prSet phldrT="[Текст]" custT="1"/>
      <dgm:spPr/>
      <dgm:t>
        <a:bodyPr/>
        <a:lstStyle/>
        <a:p>
          <a:r>
            <a:rPr lang="en-US" sz="4000" dirty="0" smtClean="0"/>
            <a:t>Decoder</a:t>
          </a:r>
        </a:p>
        <a:p>
          <a:r>
            <a:rPr lang="en-US" sz="4000" dirty="0" smtClean="0"/>
            <a:t>(receiver)</a:t>
          </a:r>
          <a:endParaRPr lang="en-US" sz="4000" dirty="0" smtClean="0"/>
        </a:p>
        <a:p>
          <a:r>
            <a:rPr lang="en-US" sz="4000" dirty="0" smtClean="0"/>
            <a:t>(Reader</a:t>
          </a:r>
          <a:r>
            <a:rPr lang="en-US" sz="4000" dirty="0" smtClean="0"/>
            <a:t>)</a:t>
          </a:r>
          <a:endParaRPr lang="ru-RU" sz="4000" dirty="0"/>
        </a:p>
      </dgm:t>
    </dgm:pt>
    <dgm:pt modelId="{2097F27D-21CC-459D-8D9A-33153DD24D0F}" type="parTrans" cxnId="{0DFC256D-5529-47EC-BC56-8EE8BD3705F0}">
      <dgm:prSet/>
      <dgm:spPr/>
      <dgm:t>
        <a:bodyPr/>
        <a:lstStyle/>
        <a:p>
          <a:endParaRPr lang="ru-RU"/>
        </a:p>
      </dgm:t>
    </dgm:pt>
    <dgm:pt modelId="{0647C5ED-6C46-4AFA-86AB-BCE270A02223}" type="sibTrans" cxnId="{0DFC256D-5529-47EC-BC56-8EE8BD3705F0}">
      <dgm:prSet/>
      <dgm:spPr/>
      <dgm:t>
        <a:bodyPr/>
        <a:lstStyle/>
        <a:p>
          <a:endParaRPr lang="ru-RU"/>
        </a:p>
      </dgm:t>
    </dgm:pt>
    <dgm:pt modelId="{33600176-5A51-4D07-81F4-0F822D69B920}" type="pres">
      <dgm:prSet presAssocID="{D852265C-7E2F-4827-B18C-BE0506A90415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4E038291-2208-4CD1-86AF-28F2B74A5C63}" type="pres">
      <dgm:prSet presAssocID="{33C6552F-8C75-4D11-9DFB-A5E2BB527EB4}" presName="compositeNode" presStyleCnt="0">
        <dgm:presLayoutVars>
          <dgm:bulletEnabled val="1"/>
        </dgm:presLayoutVars>
      </dgm:prSet>
      <dgm:spPr/>
    </dgm:pt>
    <dgm:pt modelId="{4D75537F-DF9D-457E-BE52-5B94CE9EA327}" type="pres">
      <dgm:prSet presAssocID="{33C6552F-8C75-4D11-9DFB-A5E2BB527EB4}" presName="bgRect" presStyleLbl="node1" presStyleIdx="0" presStyleCnt="3" custLinFactNeighborX="1575" custLinFactNeighborY="963"/>
      <dgm:spPr/>
      <dgm:t>
        <a:bodyPr/>
        <a:lstStyle/>
        <a:p>
          <a:endParaRPr lang="ru-RU"/>
        </a:p>
      </dgm:t>
    </dgm:pt>
    <dgm:pt modelId="{D93236D9-C83C-4081-B595-7A079C607295}" type="pres">
      <dgm:prSet presAssocID="{33C6552F-8C75-4D11-9DFB-A5E2BB527EB4}" presName="parentNode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0EDA932-CBFF-4CE9-BE05-94F36260C499}" type="pres">
      <dgm:prSet presAssocID="{33C6552F-8C75-4D11-9DFB-A5E2BB527EB4}" presName="child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140DC42-5E63-45A0-9ED8-CD69309CDA4B}" type="pres">
      <dgm:prSet presAssocID="{DE14D6B6-93C9-44DA-90B0-909B2938E456}" presName="hSp" presStyleCnt="0"/>
      <dgm:spPr/>
    </dgm:pt>
    <dgm:pt modelId="{D01EE286-9BA1-408A-BC8D-864C95D88DC9}" type="pres">
      <dgm:prSet presAssocID="{DE14D6B6-93C9-44DA-90B0-909B2938E456}" presName="vProcSp" presStyleCnt="0"/>
      <dgm:spPr/>
    </dgm:pt>
    <dgm:pt modelId="{FFA96F5B-7AA2-4CE0-8672-F097C6D70ECA}" type="pres">
      <dgm:prSet presAssocID="{DE14D6B6-93C9-44DA-90B0-909B2938E456}" presName="vSp1" presStyleCnt="0"/>
      <dgm:spPr/>
    </dgm:pt>
    <dgm:pt modelId="{BA8B0246-2676-47F2-85A5-32882C80DFFD}" type="pres">
      <dgm:prSet presAssocID="{DE14D6B6-93C9-44DA-90B0-909B2938E456}" presName="simulatedConn" presStyleLbl="solidFgAcc1" presStyleIdx="0" presStyleCnt="2"/>
      <dgm:spPr/>
    </dgm:pt>
    <dgm:pt modelId="{0E0181A4-74B7-412D-9E64-4AA1BA39B543}" type="pres">
      <dgm:prSet presAssocID="{DE14D6B6-93C9-44DA-90B0-909B2938E456}" presName="vSp2" presStyleCnt="0"/>
      <dgm:spPr/>
    </dgm:pt>
    <dgm:pt modelId="{35080476-DED9-403D-9818-3F7F09B0CB62}" type="pres">
      <dgm:prSet presAssocID="{DE14D6B6-93C9-44DA-90B0-909B2938E456}" presName="sibTrans" presStyleCnt="0"/>
      <dgm:spPr/>
    </dgm:pt>
    <dgm:pt modelId="{8021EA1D-B6EB-4749-A3E4-D68A732A804B}" type="pres">
      <dgm:prSet presAssocID="{D374F87A-9D00-4329-8F7D-1EDC7782AE64}" presName="compositeNode" presStyleCnt="0">
        <dgm:presLayoutVars>
          <dgm:bulletEnabled val="1"/>
        </dgm:presLayoutVars>
      </dgm:prSet>
      <dgm:spPr/>
    </dgm:pt>
    <dgm:pt modelId="{4F8CFCF6-EE2D-4D36-B4CC-C1FD138158E5}" type="pres">
      <dgm:prSet presAssocID="{D374F87A-9D00-4329-8F7D-1EDC7782AE64}" presName="bgRect" presStyleLbl="node1" presStyleIdx="1" presStyleCnt="3"/>
      <dgm:spPr/>
      <dgm:t>
        <a:bodyPr/>
        <a:lstStyle/>
        <a:p>
          <a:endParaRPr lang="ru-RU"/>
        </a:p>
      </dgm:t>
    </dgm:pt>
    <dgm:pt modelId="{7F4EB591-5FB2-4350-9309-9DE540248AA0}" type="pres">
      <dgm:prSet presAssocID="{D374F87A-9D00-4329-8F7D-1EDC7782AE64}" presName="parentNode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E7F6165-8BC7-4EFF-B76E-D3081CEFD4FC}" type="pres">
      <dgm:prSet presAssocID="{D374F87A-9D00-4329-8F7D-1EDC7782AE64}" presName="child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4C93878-21D1-42EE-816A-A23D1C33A508}" type="pres">
      <dgm:prSet presAssocID="{40CD44BA-6290-4F69-972C-2AF42949C732}" presName="hSp" presStyleCnt="0"/>
      <dgm:spPr/>
    </dgm:pt>
    <dgm:pt modelId="{2E7751EC-429A-409C-99B8-B6307AE1E599}" type="pres">
      <dgm:prSet presAssocID="{40CD44BA-6290-4F69-972C-2AF42949C732}" presName="vProcSp" presStyleCnt="0"/>
      <dgm:spPr/>
    </dgm:pt>
    <dgm:pt modelId="{AFDA0C0A-5F3D-4A7E-87A8-DE526D0F90BE}" type="pres">
      <dgm:prSet presAssocID="{40CD44BA-6290-4F69-972C-2AF42949C732}" presName="vSp1" presStyleCnt="0"/>
      <dgm:spPr/>
    </dgm:pt>
    <dgm:pt modelId="{785EB867-B49E-435A-A61A-9065BBC0832D}" type="pres">
      <dgm:prSet presAssocID="{40CD44BA-6290-4F69-972C-2AF42949C732}" presName="simulatedConn" presStyleLbl="solidFgAcc1" presStyleIdx="1" presStyleCnt="2"/>
      <dgm:spPr/>
    </dgm:pt>
    <dgm:pt modelId="{6DC5E4A7-410E-458B-9E47-1F88B99E2F3C}" type="pres">
      <dgm:prSet presAssocID="{40CD44BA-6290-4F69-972C-2AF42949C732}" presName="vSp2" presStyleCnt="0"/>
      <dgm:spPr/>
    </dgm:pt>
    <dgm:pt modelId="{32418831-FD6C-437B-9DB4-292A82714B41}" type="pres">
      <dgm:prSet presAssocID="{40CD44BA-6290-4F69-972C-2AF42949C732}" presName="sibTrans" presStyleCnt="0"/>
      <dgm:spPr/>
    </dgm:pt>
    <dgm:pt modelId="{7282715E-9FA5-4FA1-9594-5FBE5EE66CCA}" type="pres">
      <dgm:prSet presAssocID="{C3617698-6413-44B4-9972-0668A93E3B81}" presName="compositeNode" presStyleCnt="0">
        <dgm:presLayoutVars>
          <dgm:bulletEnabled val="1"/>
        </dgm:presLayoutVars>
      </dgm:prSet>
      <dgm:spPr/>
    </dgm:pt>
    <dgm:pt modelId="{E743791D-C7F8-4ED5-859F-20771341B389}" type="pres">
      <dgm:prSet presAssocID="{C3617698-6413-44B4-9972-0668A93E3B81}" presName="bgRect" presStyleLbl="node1" presStyleIdx="2" presStyleCnt="3"/>
      <dgm:spPr/>
      <dgm:t>
        <a:bodyPr/>
        <a:lstStyle/>
        <a:p>
          <a:endParaRPr lang="ru-RU"/>
        </a:p>
      </dgm:t>
    </dgm:pt>
    <dgm:pt modelId="{8BBCC245-4F2F-4574-AB5D-C13CB3DF9631}" type="pres">
      <dgm:prSet presAssocID="{C3617698-6413-44B4-9972-0668A93E3B81}" presName="parentNode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D7F8C11-4D74-4A95-A787-4CD39682F9BC}" type="pres">
      <dgm:prSet presAssocID="{C3617698-6413-44B4-9972-0668A93E3B81}" presName="child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0D0039A5-56CA-4C91-B69A-5E89ACC51D70}" type="presOf" srcId="{D374F87A-9D00-4329-8F7D-1EDC7782AE64}" destId="{7F4EB591-5FB2-4350-9309-9DE540248AA0}" srcOrd="1" destOrd="0" presId="urn:microsoft.com/office/officeart/2005/8/layout/hProcess7"/>
    <dgm:cxn modelId="{9205FC3A-1D5D-4AB3-BA07-8FB3D7F5D87D}" srcId="{D374F87A-9D00-4329-8F7D-1EDC7782AE64}" destId="{6BF29DB2-4400-4E53-B503-EBA127139006}" srcOrd="0" destOrd="0" parTransId="{05236338-D131-46BB-A2A0-C3DEA24C9784}" sibTransId="{E3D550F0-7E64-4FED-83CB-F5474766FB8F}"/>
    <dgm:cxn modelId="{0DE5FFD8-26A3-41E8-AD42-A8080B60514A}" srcId="{D852265C-7E2F-4827-B18C-BE0506A90415}" destId="{C3617698-6413-44B4-9972-0668A93E3B81}" srcOrd="2" destOrd="0" parTransId="{A094169A-B675-4192-997F-F600EA143D90}" sibTransId="{C3BF6F42-FD54-4011-84A8-0AAD44B93DF3}"/>
    <dgm:cxn modelId="{3EF4FF92-B628-4F37-A3E1-0DBE6F0BCEAA}" srcId="{D852265C-7E2F-4827-B18C-BE0506A90415}" destId="{D374F87A-9D00-4329-8F7D-1EDC7782AE64}" srcOrd="1" destOrd="0" parTransId="{381504D3-0D28-403E-9F6D-9FA1078AED1C}" sibTransId="{40CD44BA-6290-4F69-972C-2AF42949C732}"/>
    <dgm:cxn modelId="{51286961-A319-4C59-AEF3-09F08281A6A7}" type="presOf" srcId="{D852265C-7E2F-4827-B18C-BE0506A90415}" destId="{33600176-5A51-4D07-81F4-0F822D69B920}" srcOrd="0" destOrd="0" presId="urn:microsoft.com/office/officeart/2005/8/layout/hProcess7"/>
    <dgm:cxn modelId="{CA4F1166-5414-42F8-BF31-4D245E0CA48F}" type="presOf" srcId="{33C6552F-8C75-4D11-9DFB-A5E2BB527EB4}" destId="{4D75537F-DF9D-457E-BE52-5B94CE9EA327}" srcOrd="0" destOrd="0" presId="urn:microsoft.com/office/officeart/2005/8/layout/hProcess7"/>
    <dgm:cxn modelId="{29212544-929F-43AD-A1E8-4A13CF7A2EC1}" srcId="{33C6552F-8C75-4D11-9DFB-A5E2BB527EB4}" destId="{0C991974-0F65-4705-B89F-178115F3CB76}" srcOrd="0" destOrd="0" parTransId="{71905381-8D3F-4ADD-8B04-50EAC847F436}" sibTransId="{6F91020B-4A13-470E-9494-CF8EF5D09572}"/>
    <dgm:cxn modelId="{F35E7F0D-CB71-42AE-95C8-59D6D7A22954}" type="presOf" srcId="{C3617698-6413-44B4-9972-0668A93E3B81}" destId="{8BBCC245-4F2F-4574-AB5D-C13CB3DF9631}" srcOrd="1" destOrd="0" presId="urn:microsoft.com/office/officeart/2005/8/layout/hProcess7"/>
    <dgm:cxn modelId="{0DFC256D-5529-47EC-BC56-8EE8BD3705F0}" srcId="{C3617698-6413-44B4-9972-0668A93E3B81}" destId="{89908145-171A-4DB2-B529-EC412EA9B84C}" srcOrd="0" destOrd="0" parTransId="{2097F27D-21CC-459D-8D9A-33153DD24D0F}" sibTransId="{0647C5ED-6C46-4AFA-86AB-BCE270A02223}"/>
    <dgm:cxn modelId="{371A4573-6ABB-4F5E-9E85-0C896BDA34BF}" type="presOf" srcId="{C3617698-6413-44B4-9972-0668A93E3B81}" destId="{E743791D-C7F8-4ED5-859F-20771341B389}" srcOrd="0" destOrd="0" presId="urn:microsoft.com/office/officeart/2005/8/layout/hProcess7"/>
    <dgm:cxn modelId="{6B77D920-60E7-4E08-AC83-5C3E7F97B419}" type="presOf" srcId="{6BF29DB2-4400-4E53-B503-EBA127139006}" destId="{0E7F6165-8BC7-4EFF-B76E-D3081CEFD4FC}" srcOrd="0" destOrd="0" presId="urn:microsoft.com/office/officeart/2005/8/layout/hProcess7"/>
    <dgm:cxn modelId="{89FD8949-0F1F-4DA8-BF54-7E4FB38EEB27}" type="presOf" srcId="{0C991974-0F65-4705-B89F-178115F3CB76}" destId="{A0EDA932-CBFF-4CE9-BE05-94F36260C499}" srcOrd="0" destOrd="0" presId="urn:microsoft.com/office/officeart/2005/8/layout/hProcess7"/>
    <dgm:cxn modelId="{D4810559-C2D1-40D8-B9C2-5769D05846A9}" srcId="{D852265C-7E2F-4827-B18C-BE0506A90415}" destId="{33C6552F-8C75-4D11-9DFB-A5E2BB527EB4}" srcOrd="0" destOrd="0" parTransId="{48C637B2-691A-4A70-9899-440E0BAB9F76}" sibTransId="{DE14D6B6-93C9-44DA-90B0-909B2938E456}"/>
    <dgm:cxn modelId="{37B195AF-C096-43C9-8775-71AFDD9A6008}" type="presOf" srcId="{D374F87A-9D00-4329-8F7D-1EDC7782AE64}" destId="{4F8CFCF6-EE2D-4D36-B4CC-C1FD138158E5}" srcOrd="0" destOrd="0" presId="urn:microsoft.com/office/officeart/2005/8/layout/hProcess7"/>
    <dgm:cxn modelId="{0F32F4B9-04C3-4A89-B64D-05B4BE9ECBC6}" type="presOf" srcId="{89908145-171A-4DB2-B529-EC412EA9B84C}" destId="{0D7F8C11-4D74-4A95-A787-4CD39682F9BC}" srcOrd="0" destOrd="0" presId="urn:microsoft.com/office/officeart/2005/8/layout/hProcess7"/>
    <dgm:cxn modelId="{A4E27D85-5700-42DD-92CD-C9417CE14185}" type="presOf" srcId="{33C6552F-8C75-4D11-9DFB-A5E2BB527EB4}" destId="{D93236D9-C83C-4081-B595-7A079C607295}" srcOrd="1" destOrd="0" presId="urn:microsoft.com/office/officeart/2005/8/layout/hProcess7"/>
    <dgm:cxn modelId="{D709DB05-D6B6-4052-8842-669B060DD652}" type="presParOf" srcId="{33600176-5A51-4D07-81F4-0F822D69B920}" destId="{4E038291-2208-4CD1-86AF-28F2B74A5C63}" srcOrd="0" destOrd="0" presId="urn:microsoft.com/office/officeart/2005/8/layout/hProcess7"/>
    <dgm:cxn modelId="{BBBE0EC5-DA29-4D8C-8D83-AF95096298E1}" type="presParOf" srcId="{4E038291-2208-4CD1-86AF-28F2B74A5C63}" destId="{4D75537F-DF9D-457E-BE52-5B94CE9EA327}" srcOrd="0" destOrd="0" presId="urn:microsoft.com/office/officeart/2005/8/layout/hProcess7"/>
    <dgm:cxn modelId="{954E29CE-7CF1-4142-A74A-136DAD213F91}" type="presParOf" srcId="{4E038291-2208-4CD1-86AF-28F2B74A5C63}" destId="{D93236D9-C83C-4081-B595-7A079C607295}" srcOrd="1" destOrd="0" presId="urn:microsoft.com/office/officeart/2005/8/layout/hProcess7"/>
    <dgm:cxn modelId="{3B32A5BB-E5FD-41C0-AA8F-A6E5A7E760A3}" type="presParOf" srcId="{4E038291-2208-4CD1-86AF-28F2B74A5C63}" destId="{A0EDA932-CBFF-4CE9-BE05-94F36260C499}" srcOrd="2" destOrd="0" presId="urn:microsoft.com/office/officeart/2005/8/layout/hProcess7"/>
    <dgm:cxn modelId="{2F21BE6B-ADE6-4111-911F-C70A2CD4EC80}" type="presParOf" srcId="{33600176-5A51-4D07-81F4-0F822D69B920}" destId="{6140DC42-5E63-45A0-9ED8-CD69309CDA4B}" srcOrd="1" destOrd="0" presId="urn:microsoft.com/office/officeart/2005/8/layout/hProcess7"/>
    <dgm:cxn modelId="{739551EB-75B0-4F93-BCB3-6957F4EFB865}" type="presParOf" srcId="{33600176-5A51-4D07-81F4-0F822D69B920}" destId="{D01EE286-9BA1-408A-BC8D-864C95D88DC9}" srcOrd="2" destOrd="0" presId="urn:microsoft.com/office/officeart/2005/8/layout/hProcess7"/>
    <dgm:cxn modelId="{25DDA84B-1103-4F68-A8D2-CFD118310E3B}" type="presParOf" srcId="{D01EE286-9BA1-408A-BC8D-864C95D88DC9}" destId="{FFA96F5B-7AA2-4CE0-8672-F097C6D70ECA}" srcOrd="0" destOrd="0" presId="urn:microsoft.com/office/officeart/2005/8/layout/hProcess7"/>
    <dgm:cxn modelId="{B3ED0CEB-0E20-4C31-9BA2-3AEE9C73F970}" type="presParOf" srcId="{D01EE286-9BA1-408A-BC8D-864C95D88DC9}" destId="{BA8B0246-2676-47F2-85A5-32882C80DFFD}" srcOrd="1" destOrd="0" presId="urn:microsoft.com/office/officeart/2005/8/layout/hProcess7"/>
    <dgm:cxn modelId="{7EA1E57C-0D98-49B5-96E4-6EE6790C818A}" type="presParOf" srcId="{D01EE286-9BA1-408A-BC8D-864C95D88DC9}" destId="{0E0181A4-74B7-412D-9E64-4AA1BA39B543}" srcOrd="2" destOrd="0" presId="urn:microsoft.com/office/officeart/2005/8/layout/hProcess7"/>
    <dgm:cxn modelId="{8C9DBC6E-06C4-4D09-B133-895175D78042}" type="presParOf" srcId="{33600176-5A51-4D07-81F4-0F822D69B920}" destId="{35080476-DED9-403D-9818-3F7F09B0CB62}" srcOrd="3" destOrd="0" presId="urn:microsoft.com/office/officeart/2005/8/layout/hProcess7"/>
    <dgm:cxn modelId="{08CC6D47-DE73-42DE-93E5-04FEF447BC42}" type="presParOf" srcId="{33600176-5A51-4D07-81F4-0F822D69B920}" destId="{8021EA1D-B6EB-4749-A3E4-D68A732A804B}" srcOrd="4" destOrd="0" presId="urn:microsoft.com/office/officeart/2005/8/layout/hProcess7"/>
    <dgm:cxn modelId="{35D9EF33-1CC8-4F7E-9913-2FB1970A6B3A}" type="presParOf" srcId="{8021EA1D-B6EB-4749-A3E4-D68A732A804B}" destId="{4F8CFCF6-EE2D-4D36-B4CC-C1FD138158E5}" srcOrd="0" destOrd="0" presId="urn:microsoft.com/office/officeart/2005/8/layout/hProcess7"/>
    <dgm:cxn modelId="{52204E43-738F-458F-AEED-F503F898BBA9}" type="presParOf" srcId="{8021EA1D-B6EB-4749-A3E4-D68A732A804B}" destId="{7F4EB591-5FB2-4350-9309-9DE540248AA0}" srcOrd="1" destOrd="0" presId="urn:microsoft.com/office/officeart/2005/8/layout/hProcess7"/>
    <dgm:cxn modelId="{445122DA-E7BE-43CD-8230-E7F5904F3937}" type="presParOf" srcId="{8021EA1D-B6EB-4749-A3E4-D68A732A804B}" destId="{0E7F6165-8BC7-4EFF-B76E-D3081CEFD4FC}" srcOrd="2" destOrd="0" presId="urn:microsoft.com/office/officeart/2005/8/layout/hProcess7"/>
    <dgm:cxn modelId="{FB1A1F45-F586-48F8-BAF4-5F37EE922C35}" type="presParOf" srcId="{33600176-5A51-4D07-81F4-0F822D69B920}" destId="{34C93878-21D1-42EE-816A-A23D1C33A508}" srcOrd="5" destOrd="0" presId="urn:microsoft.com/office/officeart/2005/8/layout/hProcess7"/>
    <dgm:cxn modelId="{0D51FB72-E082-44C7-9B1E-F8C141396272}" type="presParOf" srcId="{33600176-5A51-4D07-81F4-0F822D69B920}" destId="{2E7751EC-429A-409C-99B8-B6307AE1E599}" srcOrd="6" destOrd="0" presId="urn:microsoft.com/office/officeart/2005/8/layout/hProcess7"/>
    <dgm:cxn modelId="{19018D9F-3E6E-46DA-9217-F0AD2C33EDD1}" type="presParOf" srcId="{2E7751EC-429A-409C-99B8-B6307AE1E599}" destId="{AFDA0C0A-5F3D-4A7E-87A8-DE526D0F90BE}" srcOrd="0" destOrd="0" presId="urn:microsoft.com/office/officeart/2005/8/layout/hProcess7"/>
    <dgm:cxn modelId="{6E3C0E8E-AFE4-4218-AA14-7DAC60832162}" type="presParOf" srcId="{2E7751EC-429A-409C-99B8-B6307AE1E599}" destId="{785EB867-B49E-435A-A61A-9065BBC0832D}" srcOrd="1" destOrd="0" presId="urn:microsoft.com/office/officeart/2005/8/layout/hProcess7"/>
    <dgm:cxn modelId="{A5F1170D-7926-48A8-AE4D-0BEB8155DB68}" type="presParOf" srcId="{2E7751EC-429A-409C-99B8-B6307AE1E599}" destId="{6DC5E4A7-410E-458B-9E47-1F88B99E2F3C}" srcOrd="2" destOrd="0" presId="urn:microsoft.com/office/officeart/2005/8/layout/hProcess7"/>
    <dgm:cxn modelId="{A63DBABB-86AE-4732-90D4-FC364FABCD66}" type="presParOf" srcId="{33600176-5A51-4D07-81F4-0F822D69B920}" destId="{32418831-FD6C-437B-9DB4-292A82714B41}" srcOrd="7" destOrd="0" presId="urn:microsoft.com/office/officeart/2005/8/layout/hProcess7"/>
    <dgm:cxn modelId="{A29142D8-387F-4134-9C03-01171EE0AC9F}" type="presParOf" srcId="{33600176-5A51-4D07-81F4-0F822D69B920}" destId="{7282715E-9FA5-4FA1-9594-5FBE5EE66CCA}" srcOrd="8" destOrd="0" presId="urn:microsoft.com/office/officeart/2005/8/layout/hProcess7"/>
    <dgm:cxn modelId="{B7ADC478-8E4D-4A98-BA88-3186E4D6E035}" type="presParOf" srcId="{7282715E-9FA5-4FA1-9594-5FBE5EE66CCA}" destId="{E743791D-C7F8-4ED5-859F-20771341B389}" srcOrd="0" destOrd="0" presId="urn:microsoft.com/office/officeart/2005/8/layout/hProcess7"/>
    <dgm:cxn modelId="{0439CD38-9288-419B-AD5D-B7AA6370F9E7}" type="presParOf" srcId="{7282715E-9FA5-4FA1-9594-5FBE5EE66CCA}" destId="{8BBCC245-4F2F-4574-AB5D-C13CB3DF9631}" srcOrd="1" destOrd="0" presId="urn:microsoft.com/office/officeart/2005/8/layout/hProcess7"/>
    <dgm:cxn modelId="{3FAEE8A2-EB20-4F20-A4C5-86C1A6D0D651}" type="presParOf" srcId="{7282715E-9FA5-4FA1-9594-5FBE5EE66CCA}" destId="{0D7F8C11-4D74-4A95-A787-4CD39682F9BC}" srcOrd="2" destOrd="0" presId="urn:microsoft.com/office/officeart/2005/8/layout/hProcess7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1">
  <dgm:title val=""/>
  <dgm:desc val=""/>
  <dgm:catLst>
    <dgm:cat type="pyramid" pri="1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linDir" val="fromB"/>
          <dgm:param type="txDir" val="fromT"/>
          <dgm:param type="pyraAcctPos" val="aft"/>
          <dgm:param type="pyraAcctTxMar" val="step"/>
          <dgm:param type="pyraAcctBkgdNode" val="acctBkgd"/>
          <dgm:param type="pyraAcctTxNode" val="acctTx"/>
          <dgm:param type="pyraLvlNode" val="level"/>
        </dgm:alg>
      </dgm:if>
      <dgm:else name="Name3">
        <dgm:alg type="pyra">
          <dgm:param type="linDir" val="fromB"/>
          <dgm:param type="txDir" val="fromT"/>
          <dgm:param type="pyraAcctPos" val="bef"/>
          <dgm:param type="pyraAcctTxMar" val="step"/>
          <dgm:param type="pyraAcctBkgdNode" val="acctBkgd"/>
          <dgm:param type="pyraAcctTxNode" val="acctTx"/>
          <dgm:param type="pyraLvlNode" val="level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Process7">
  <dgm:title val=""/>
  <dgm:desc val=""/>
  <dgm:catLst>
    <dgm:cat type="process" pri="21000"/>
    <dgm:cat type="list" pri="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23" srcId="2" destId="21" srcOrd="0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Node" refType="h"/>
      <dgm:constr type="w" for="ch" forName="compositeNode" refType="w"/>
      <dgm:constr type="w" for="ch" forName="hSp" refType="w" refFor="ch" refForName="compositeNode" fact="-0.035"/>
      <dgm:constr type="w" for="des" forName="simulatedConn" refType="w" refFor="ch" refForName="compositeNode" fact="0.15"/>
      <dgm:constr type="h" for="des" forName="simulatedConn" refType="w" refFor="des" refForName="simulatedConn"/>
      <dgm:constr type="h" for="des" forName="vSp1" refType="w" refFor="ch" refForName="compositeNode" fact="0.8"/>
      <dgm:constr type="h" for="des" forName="vSp2" refType="w" refFor="ch" refForName="compositeNode" fact="0.07"/>
      <dgm:constr type="w" for="ch" forName="vProcSp" refType="w" refFor="des" refForName="simulatedConn" op="equ"/>
      <dgm:constr type="h" for="ch" forName="vProcSp" refType="h" refFor="ch" refForName="compositeNode" op="equ"/>
      <dgm:constr type="w" for="ch" forName="sibTrans" refType="w" refFor="ch" refForName="compositeNode" fact="-0.08"/>
      <dgm:constr type="primFontSz" for="des" forName="parentNode" op="equ"/>
      <dgm:constr type="primFontSz" for="des" forName="childNode" op="equ"/>
    </dgm:constrLst>
    <dgm:ruleLst/>
    <dgm:forEach name="Name4" axis="ch" ptType="node">
      <dgm:layoutNode name="compositeNode">
        <dgm:varLst>
          <dgm:bulletEnabled val="1"/>
        </dgm:varLst>
        <dgm:alg type="composite"/>
        <dgm:choose name="Name5">
          <dgm:if name="Name6" func="var" arg="dir" op="equ" val="norm">
            <dgm:constrLst>
              <dgm:constr type="h" refType="w" op="lte" fact="1.2"/>
              <dgm:constr type="w" for="ch" forName="bgRect" refType="w"/>
              <dgm:constr type="h" for="ch" forName="bgRect" refType="h"/>
              <dgm:constr type="t" for="ch" forName="bgRect"/>
              <dgm:constr type="l" for="ch" forName="bgRect"/>
              <dgm:constr type="w" for="ch" forName="parentNode" refType="w" refFor="ch" refForName="bgRect" fact="0.2"/>
              <dgm:constr type="h" for="ch" forName="parentNode" refType="h" fact="0.82"/>
              <dgm:constr type="t" for="ch" forName="parentNode"/>
              <dgm:constr type="l" for="ch" forName="parentNode"/>
              <dgm:constr type="r" for="ch" forName="childNode" refType="r" refFor="ch" refForName="bgRect" fact="0.945"/>
              <dgm:constr type="h" for="ch" forName="childNode" refType="h" refFor="ch" refForName="bgRect" op="equ"/>
              <dgm:constr type="t" for="ch" forName="childNode"/>
              <dgm:constr type="l" for="ch" forName="childNode" refType="r" refFor="ch" refForName="parentNode"/>
            </dgm:constrLst>
          </dgm:if>
          <dgm:else name="Name7">
            <dgm:constrLst>
              <dgm:constr type="h" refType="w" op="lte" fact="1.2"/>
              <dgm:constr type="w" for="ch" forName="bgRect" refType="w"/>
              <dgm:constr type="h" for="ch" forName="bgRect" refType="h"/>
              <dgm:constr type="t" for="ch" forName="bgRect"/>
              <dgm:constr type="r" for="ch" forName="bgRect" refType="w"/>
              <dgm:constr type="w" for="ch" forName="parentNode" refType="w" refFor="ch" refForName="bgRect" fact="0.2"/>
              <dgm:constr type="h" for="ch" forName="parentNode" refType="h" fact="0.82"/>
              <dgm:constr type="t" for="ch" forName="parentNode"/>
              <dgm:constr type="r" for="ch" forName="parentNode" refType="w"/>
              <dgm:constr type="h" for="ch" forName="childNode" refType="h" refFor="ch" refForName="bgRect"/>
              <dgm:constr type="t" for="ch" forName="childNode"/>
              <dgm:constr type="r" for="ch" forName="childNode" refType="l" refFor="ch" refForName="parentNode"/>
              <dgm:constr type="l" for="ch" forName="childNode" refType="w" refFor="ch" refForName="bgRect" fact="0.055"/>
            </dgm:constrLst>
          </dgm:else>
        </dgm:choose>
        <dgm:ruleLst>
          <dgm:rule type="w" for="ch" forName="childNode" val="NaN" fact="NaN" max="30"/>
        </dgm:ruleLst>
        <dgm:layoutNode name="bgRect" styleLbl="node1">
          <dgm:alg type="sp"/>
          <dgm:shape xmlns:r="http://schemas.openxmlformats.org/officeDocument/2006/relationships" type="roundRect" r:blip="" zOrderOff="-1">
            <dgm:adjLst>
              <dgm:adj idx="1" val="0.05"/>
            </dgm:adjLst>
          </dgm:shape>
          <dgm:presOf axis="self"/>
          <dgm:constrLst/>
          <dgm:ruleLst/>
        </dgm:layoutNode>
        <dgm:layoutNode name="parentNode" styleLbl="node1">
          <dgm:varLst>
            <dgm:chMax val="0"/>
            <dgm:bulletEnabled val="1"/>
          </dgm:varLst>
          <dgm:choose name="Name8">
            <dgm:if name="Name9" func="var" arg="dir" op="equ" val="norm">
              <dgm:alg type="tx">
                <dgm:param type="autoTxRot" val="grav"/>
                <dgm:param type="txAnchorVert" val="t"/>
                <dgm:param type="parTxLTRAlign" val="r"/>
                <dgm:param type="parTxRTLAlign" val="r"/>
              </dgm:alg>
              <dgm:shape xmlns:r="http://schemas.openxmlformats.org/officeDocument/2006/relationships" rot="270" type="rect" r:blip="" hideGeom="1">
                <dgm:adjLst/>
              </dgm:shape>
              <dgm:presOf axis="self"/>
              <dgm:constrLst>
                <dgm:constr type="primFontSz" val="65"/>
                <dgm:constr type="lMarg"/>
                <dgm:constr type="rMarg" refType="primFontSz" fact="0.35"/>
                <dgm:constr type="tMarg" refType="primFontSz" fact="0.27"/>
                <dgm:constr type="bMarg"/>
              </dgm:constrLst>
            </dgm:if>
            <dgm:else name="Name10">
              <dgm:alg type="tx">
                <dgm:param type="autoTxRot" val="grav"/>
                <dgm:param type="txAnchorVert" val="t"/>
                <dgm:param type="parTxLTRAlign" val="l"/>
                <dgm:param type="parTxRTLAlign" val="l"/>
              </dgm:alg>
              <dgm:shape xmlns:r="http://schemas.openxmlformats.org/officeDocument/2006/relationships" rot="90" type="rect" r:blip="" hideGeom="1">
                <dgm:adjLst/>
              </dgm:shape>
              <dgm:presOf axis="self"/>
              <dgm:constrLst>
                <dgm:constr type="primFontSz" val="65"/>
                <dgm:constr type="lMarg" refType="primFontSz" fact="0.35"/>
                <dgm:constr type="rMarg"/>
                <dgm:constr type="tMarg" refType="primFontSz" fact="0.27"/>
                <dgm:constr type="bMarg"/>
              </dgm:constrLst>
            </dgm:else>
          </dgm:choose>
          <dgm:ruleLst>
            <dgm:rule type="primFontSz" val="5" fact="NaN" max="NaN"/>
          </dgm:ruleLst>
        </dgm:layoutNode>
        <dgm:choose name="Name11">
          <dgm:if name="Name12" axis="ch" ptType="node" func="cnt" op="gte" val="1">
            <dgm:layoutNode name="childNode" styleLbl="node1" moveWith="bgRect">
              <dgm:varLst>
                <dgm:bulletEnabled val="1"/>
              </dgm:varLst>
              <dgm:alg type="tx">
                <dgm:param type="parTxLTRAlign" val="l"/>
                <dgm:param type="parTxRTLAlign" val="r"/>
                <dgm:param type="txAnchorVert" val="t"/>
              </dgm:alg>
              <dgm:shape xmlns:r="http://schemas.openxmlformats.org/officeDocument/2006/relationships" type="rect" r:blip="" hideGeom="1">
                <dgm:adjLst/>
              </dgm:shape>
              <dgm:presOf axis="des" ptType="node"/>
              <dgm:constrLst>
                <dgm:constr type="primFontSz" val="65"/>
                <dgm:constr type="lMarg"/>
                <dgm:constr type="bMarg"/>
                <dgm:constr type="tMarg" refType="primFontSz" fact="0.27"/>
                <dgm:constr type="rMarg"/>
              </dgm:constrLst>
              <dgm:ruleLst>
                <dgm:rule type="prim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h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vProcSp" moveWith="bgRec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vSp1" refType="w"/>
            <dgm:constr type="w" for="ch" forName="simulatedConn" refType="w"/>
            <dgm:constr type="w" for="ch" forName="vSp2" refType="w"/>
          </dgm:constrLst>
          <dgm:ruleLst/>
          <dgm:layoutNode name="vSp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simulatedConn" styleLbl="solidFgAcc1">
            <dgm:alg type="sp"/>
            <dgm:choose name="Name15">
              <dgm:if name="Name16" func="var" arg="dir" op="equ" val="norm">
                <dgm:shape xmlns:r="http://schemas.openxmlformats.org/officeDocument/2006/relationships" rot="90" type="flowChartExtract" r:blip="">
                  <dgm:adjLst/>
                </dgm:shape>
              </dgm:if>
              <dgm:else name="Name17">
                <dgm:shape xmlns:r="http://schemas.openxmlformats.org/officeDocument/2006/relationships" rot="-90" type="flowChartExtract" r:blip="">
                  <dgm:adjLst/>
                </dgm:shape>
              </dgm:else>
            </dgm:choose>
            <dgm:presOf/>
            <dgm:constrLst/>
            <dgm:ruleLst/>
          </dgm:layoutNode>
          <dgm:layoutNode name="vSp2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8BF74F6-CF24-4673-BE5C-A232997A4CEA}" type="datetimeFigureOut">
              <a:rPr lang="ru-RU" smtClean="0"/>
              <a:pPr/>
              <a:t>29.03.2010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FA4BE65-96AE-4B8A-8850-4FBBB32F16A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A4BE65-96AE-4B8A-8850-4FBBB32F16A2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D52DB-D2E5-46ED-9186-76F91BEE5EC7}" type="datetimeFigureOut">
              <a:rPr lang="ru-RU" smtClean="0"/>
              <a:pPr/>
              <a:t>29.03.2010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C530A9-2449-4113-A590-6BCFAF9D23E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D52DB-D2E5-46ED-9186-76F91BEE5EC7}" type="datetimeFigureOut">
              <a:rPr lang="ru-RU" smtClean="0"/>
              <a:pPr/>
              <a:t>29.03.2010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C530A9-2449-4113-A590-6BCFAF9D23E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D52DB-D2E5-46ED-9186-76F91BEE5EC7}" type="datetimeFigureOut">
              <a:rPr lang="ru-RU" smtClean="0"/>
              <a:pPr/>
              <a:t>29.03.2010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C530A9-2449-4113-A590-6BCFAF9D23E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D52DB-D2E5-46ED-9186-76F91BEE5EC7}" type="datetimeFigureOut">
              <a:rPr lang="ru-RU" smtClean="0"/>
              <a:pPr/>
              <a:t>29.03.2010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C530A9-2449-4113-A590-6BCFAF9D23E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D52DB-D2E5-46ED-9186-76F91BEE5EC7}" type="datetimeFigureOut">
              <a:rPr lang="ru-RU" smtClean="0"/>
              <a:pPr/>
              <a:t>29.03.2010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C530A9-2449-4113-A590-6BCFAF9D23E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D52DB-D2E5-46ED-9186-76F91BEE5EC7}" type="datetimeFigureOut">
              <a:rPr lang="ru-RU" smtClean="0"/>
              <a:pPr/>
              <a:t>29.03.2010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C530A9-2449-4113-A590-6BCFAF9D23E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D52DB-D2E5-46ED-9186-76F91BEE5EC7}" type="datetimeFigureOut">
              <a:rPr lang="ru-RU" smtClean="0"/>
              <a:pPr/>
              <a:t>29.03.2010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C530A9-2449-4113-A590-6BCFAF9D23E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D52DB-D2E5-46ED-9186-76F91BEE5EC7}" type="datetimeFigureOut">
              <a:rPr lang="ru-RU" smtClean="0"/>
              <a:pPr/>
              <a:t>29.03.2010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C530A9-2449-4113-A590-6BCFAF9D23E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D52DB-D2E5-46ED-9186-76F91BEE5EC7}" type="datetimeFigureOut">
              <a:rPr lang="ru-RU" smtClean="0"/>
              <a:pPr/>
              <a:t>29.03.2010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C530A9-2449-4113-A590-6BCFAF9D23E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D52DB-D2E5-46ED-9186-76F91BEE5EC7}" type="datetimeFigureOut">
              <a:rPr lang="ru-RU" smtClean="0"/>
              <a:pPr/>
              <a:t>29.03.2010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C530A9-2449-4113-A590-6BCFAF9D23E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D52DB-D2E5-46ED-9186-76F91BEE5EC7}" type="datetimeFigureOut">
              <a:rPr lang="ru-RU" smtClean="0"/>
              <a:pPr/>
              <a:t>29.03.2010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C530A9-2449-4113-A590-6BCFAF9D23E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3D52DB-D2E5-46ED-9186-76F91BEE5EC7}" type="datetimeFigureOut">
              <a:rPr lang="ru-RU" smtClean="0"/>
              <a:pPr/>
              <a:t>29.03.2010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C530A9-2449-4113-A590-6BCFAF9D23E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LITERARY STYLISTICS and LINGUOSTYLISTICS</a:t>
            </a:r>
            <a:endParaRPr lang="ru-RU" b="1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sz="1800" b="1" u="sng" dirty="0" smtClean="0"/>
              <a:t>LINGUOSTYLISTICS</a:t>
            </a:r>
          </a:p>
          <a:p>
            <a:pPr algn="just"/>
            <a:r>
              <a:rPr lang="en-US" sz="2000" dirty="0" smtClean="0"/>
              <a:t>Deals with the language tissue of a text;</a:t>
            </a:r>
          </a:p>
          <a:p>
            <a:pPr algn="just"/>
            <a:r>
              <a:rPr lang="en-US" sz="2000" dirty="0" smtClean="0"/>
              <a:t>Centers on connotative meanings that can be derived from language means themselves;</a:t>
            </a:r>
          </a:p>
          <a:p>
            <a:pPr algn="just"/>
            <a:r>
              <a:rPr lang="en-US" sz="2000" dirty="0" smtClean="0"/>
              <a:t>Focuses on identifying expressive means and stylistic devices and their interpretation.</a:t>
            </a:r>
          </a:p>
          <a:p>
            <a:pPr>
              <a:buNone/>
            </a:pPr>
            <a:r>
              <a:rPr lang="en-US" sz="1800" b="1" u="sng" dirty="0" smtClean="0"/>
              <a:t>LITERARY STYLISTICS</a:t>
            </a:r>
          </a:p>
          <a:p>
            <a:r>
              <a:rPr lang="en-US" sz="2000" dirty="0" smtClean="0"/>
              <a:t>Makes up a part of the theory of literature and poetics;</a:t>
            </a:r>
          </a:p>
          <a:p>
            <a:pPr algn="just"/>
            <a:r>
              <a:rPr lang="en-US" sz="2000" dirty="0" smtClean="0"/>
              <a:t>Centers on peculiarities of literary genre, literary trend, means of artistic expressiveness, image system;</a:t>
            </a:r>
          </a:p>
          <a:p>
            <a:pPr algn="just"/>
            <a:r>
              <a:rPr lang="en-US" sz="2000" dirty="0" smtClean="0"/>
              <a:t>Takes into account the biography of the author, her/his aesthetic values and world perception; her/his individual use of language means and artistic mastery;</a:t>
            </a:r>
          </a:p>
          <a:p>
            <a:pPr algn="just"/>
            <a:r>
              <a:rPr lang="en-US" sz="2000" dirty="0" smtClean="0"/>
              <a:t>Resorts to the knowledge of the history of literature in the process of interpretation.</a:t>
            </a:r>
          </a:p>
          <a:p>
            <a:pPr algn="just">
              <a:buNone/>
            </a:pPr>
            <a:endParaRPr lang="en-US" sz="1800" dirty="0"/>
          </a:p>
          <a:p>
            <a:pPr algn="just">
              <a:buNone/>
            </a:pPr>
            <a:endParaRPr lang="en-US" sz="1800" dirty="0" smtClean="0"/>
          </a:p>
          <a:p>
            <a:pPr algn="just">
              <a:buNone/>
            </a:pPr>
            <a:endParaRPr lang="en-US" sz="1800" dirty="0"/>
          </a:p>
          <a:p>
            <a:pPr algn="just">
              <a:buNone/>
            </a:pPr>
            <a:endParaRPr lang="en-US" sz="1800" dirty="0" smtClean="0"/>
          </a:p>
          <a:p>
            <a:pPr algn="just">
              <a:buNone/>
            </a:pPr>
            <a:endParaRPr lang="en-US" sz="1800" dirty="0"/>
          </a:p>
          <a:p>
            <a:pPr algn="just">
              <a:buNone/>
            </a:pPr>
            <a:endParaRPr lang="ru-RU" sz="18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/>
              <a:t>Expressive Means</a:t>
            </a:r>
            <a:endParaRPr lang="ru-RU" sz="40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EMs are “those phonetic means, morphological forms, means of word-building, and lexical, </a:t>
            </a:r>
            <a:r>
              <a:rPr lang="en-US" dirty="0" err="1" smtClean="0"/>
              <a:t>phraseological</a:t>
            </a:r>
            <a:r>
              <a:rPr lang="en-US" dirty="0" smtClean="0"/>
              <a:t> and syntactical forms, all of which function in the language for emotional or logical intensification of the utterance”</a:t>
            </a:r>
          </a:p>
          <a:p>
            <a:pPr algn="r">
              <a:buNone/>
            </a:pPr>
            <a:r>
              <a:rPr lang="en-US" dirty="0" smtClean="0"/>
              <a:t>(I. </a:t>
            </a:r>
            <a:r>
              <a:rPr lang="en-US" dirty="0" err="1" smtClean="0"/>
              <a:t>Galperin</a:t>
            </a:r>
            <a:r>
              <a:rPr lang="en-US" dirty="0" smtClean="0"/>
              <a:t>)  </a:t>
            </a:r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/>
              <a:t>Expressive Means</a:t>
            </a:r>
            <a:endParaRPr lang="ru-RU" sz="40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sz="2400" u="sng" dirty="0" smtClean="0"/>
              <a:t>Graphic and phonetic </a:t>
            </a:r>
          </a:p>
          <a:p>
            <a:pPr>
              <a:buNone/>
            </a:pPr>
            <a:r>
              <a:rPr lang="en-US" sz="2400" b="1" dirty="0" smtClean="0"/>
              <a:t>E.g. </a:t>
            </a:r>
            <a:r>
              <a:rPr lang="en-US" sz="2200" dirty="0" smtClean="0"/>
              <a:t>You </a:t>
            </a:r>
            <a:r>
              <a:rPr lang="en-US" sz="2200" i="1" dirty="0" smtClean="0"/>
              <a:t>are</a:t>
            </a:r>
            <a:r>
              <a:rPr lang="en-US" sz="2200" dirty="0" smtClean="0"/>
              <a:t> a </a:t>
            </a:r>
            <a:r>
              <a:rPr lang="en-US" sz="2200" dirty="0" err="1" smtClean="0"/>
              <a:t>rotter</a:t>
            </a:r>
            <a:r>
              <a:rPr lang="en-US" sz="2200" dirty="0" smtClean="0"/>
              <a:t>, Stanton (J. Priestley “Dangerous Corner”)  </a:t>
            </a:r>
          </a:p>
          <a:p>
            <a:pPr>
              <a:buNone/>
            </a:pPr>
            <a:r>
              <a:rPr lang="en-US" sz="2200" dirty="0" smtClean="0"/>
              <a:t>        “</a:t>
            </a:r>
            <a:r>
              <a:rPr lang="en-US" sz="2200" dirty="0" err="1" smtClean="0"/>
              <a:t>Appeeee</a:t>
            </a:r>
            <a:r>
              <a:rPr lang="en-US" sz="2200" dirty="0" smtClean="0"/>
              <a:t> </a:t>
            </a:r>
            <a:r>
              <a:rPr lang="en-US" sz="2200" dirty="0" err="1" smtClean="0"/>
              <a:t>Noooooyeeeeeerrr</a:t>
            </a:r>
            <a:r>
              <a:rPr lang="en-US" sz="2200" dirty="0" smtClean="0"/>
              <a:t>!” (</a:t>
            </a:r>
            <a:r>
              <a:rPr lang="en-US" sz="2200" dirty="0" err="1" smtClean="0"/>
              <a:t>Myrer</a:t>
            </a:r>
            <a:r>
              <a:rPr lang="en-US" sz="2200" dirty="0" smtClean="0"/>
              <a:t>)</a:t>
            </a:r>
          </a:p>
          <a:p>
            <a:r>
              <a:rPr lang="en-US" sz="2400" u="sng" dirty="0" smtClean="0"/>
              <a:t>Morphological </a:t>
            </a:r>
            <a:r>
              <a:rPr lang="en-US" sz="2400" dirty="0" smtClean="0"/>
              <a:t>(modals, auxiliaries, plural forms, etc)</a:t>
            </a:r>
            <a:endParaRPr lang="en-US" sz="2400" u="sng" dirty="0" smtClean="0"/>
          </a:p>
          <a:p>
            <a:pPr>
              <a:buNone/>
            </a:pPr>
            <a:r>
              <a:rPr lang="en-US" sz="2400" b="1" dirty="0" smtClean="0"/>
              <a:t>E. g. </a:t>
            </a:r>
            <a:r>
              <a:rPr lang="en-US" sz="2200" dirty="0" smtClean="0"/>
              <a:t>And I </a:t>
            </a:r>
            <a:r>
              <a:rPr lang="en-US" sz="2200" b="1" dirty="0" smtClean="0"/>
              <a:t>shall</a:t>
            </a:r>
            <a:r>
              <a:rPr lang="en-US" sz="2200" dirty="0" smtClean="0"/>
              <a:t> have some peace there… (W.B. Yeats)</a:t>
            </a:r>
          </a:p>
          <a:p>
            <a:pPr>
              <a:buNone/>
            </a:pPr>
            <a:r>
              <a:rPr lang="en-US" sz="2200" dirty="0" smtClean="0"/>
              <a:t> </a:t>
            </a:r>
            <a:r>
              <a:rPr lang="en-US" sz="2200" dirty="0" smtClean="0"/>
              <a:t>        The Snow</a:t>
            </a:r>
            <a:r>
              <a:rPr lang="en-US" sz="2200" b="1" u="sng" dirty="0" smtClean="0"/>
              <a:t>s</a:t>
            </a:r>
            <a:r>
              <a:rPr lang="en-US" sz="2200" dirty="0" smtClean="0"/>
              <a:t> of </a:t>
            </a:r>
            <a:r>
              <a:rPr lang="en-US" sz="2200" dirty="0" err="1" smtClean="0"/>
              <a:t>Cilimangaro</a:t>
            </a:r>
            <a:r>
              <a:rPr lang="en-US" sz="2200" dirty="0" smtClean="0"/>
              <a:t> (E. Hemingway)</a:t>
            </a:r>
          </a:p>
          <a:p>
            <a:pPr>
              <a:buNone/>
            </a:pPr>
            <a:r>
              <a:rPr lang="en-US" sz="2200" dirty="0" smtClean="0"/>
              <a:t> </a:t>
            </a:r>
            <a:r>
              <a:rPr lang="en-US" sz="2200" dirty="0" smtClean="0"/>
              <a:t>         I say</a:t>
            </a:r>
            <a:r>
              <a:rPr lang="en-US" sz="2200" b="1" u="sng" dirty="0" smtClean="0"/>
              <a:t>s,</a:t>
            </a:r>
            <a:r>
              <a:rPr lang="en-US" sz="2200" dirty="0" smtClean="0"/>
              <a:t> “Mrs. </a:t>
            </a:r>
            <a:r>
              <a:rPr lang="en-US" sz="2200" dirty="0" err="1" smtClean="0"/>
              <a:t>Peevy</a:t>
            </a:r>
            <a:r>
              <a:rPr lang="en-US" sz="2200" dirty="0" smtClean="0"/>
              <a:t>, ma’am, would you mind choking off that kid of yours so that honest people can get their rest” (</a:t>
            </a:r>
            <a:r>
              <a:rPr lang="en-US" sz="2200" dirty="0" err="1" smtClean="0"/>
              <a:t>O’Henry</a:t>
            </a:r>
            <a:r>
              <a:rPr lang="en-US" sz="2200" dirty="0" smtClean="0"/>
              <a:t>)</a:t>
            </a:r>
          </a:p>
          <a:p>
            <a:r>
              <a:rPr lang="en-US" sz="2400" u="sng" dirty="0" smtClean="0"/>
              <a:t>Lexical </a:t>
            </a:r>
            <a:r>
              <a:rPr lang="en-US" sz="2400" dirty="0" smtClean="0"/>
              <a:t>(interjections; choice of vocabulary, specific groups of literary or non-standard English, etc)</a:t>
            </a:r>
            <a:endParaRPr lang="en-US" sz="2400" u="sng" dirty="0" smtClean="0"/>
          </a:p>
          <a:p>
            <a:pPr>
              <a:buNone/>
            </a:pPr>
            <a:r>
              <a:rPr lang="en-US" sz="2400" b="1" dirty="0" smtClean="0"/>
              <a:t>E.g.</a:t>
            </a:r>
            <a:r>
              <a:rPr lang="en-US" sz="2400" dirty="0" smtClean="0"/>
              <a:t> </a:t>
            </a:r>
            <a:r>
              <a:rPr lang="en-US" sz="2200" dirty="0" smtClean="0"/>
              <a:t>Hail to thee, blithe spirit! (P.B. Shelly)</a:t>
            </a:r>
          </a:p>
          <a:p>
            <a:r>
              <a:rPr lang="en-US" sz="2400" u="sng" dirty="0" smtClean="0"/>
              <a:t>Syntactical (</a:t>
            </a:r>
            <a:r>
              <a:rPr lang="en-US" sz="2400" dirty="0" smtClean="0"/>
              <a:t>inversion, etc)</a:t>
            </a:r>
          </a:p>
          <a:p>
            <a:pPr>
              <a:buNone/>
            </a:pPr>
            <a:r>
              <a:rPr lang="en-US" sz="2400" b="1" dirty="0" smtClean="0"/>
              <a:t>E.g.</a:t>
            </a:r>
            <a:r>
              <a:rPr lang="en-US" sz="2400" dirty="0" smtClean="0"/>
              <a:t> </a:t>
            </a:r>
            <a:r>
              <a:rPr lang="en-US" sz="2100" dirty="0" smtClean="0"/>
              <a:t>Very true those words are, sir (A. Christie)</a:t>
            </a:r>
          </a:p>
          <a:p>
            <a:pPr>
              <a:buNone/>
            </a:pPr>
            <a:r>
              <a:rPr lang="en-US" sz="2200" dirty="0" smtClean="0"/>
              <a:t> </a:t>
            </a:r>
            <a:r>
              <a:rPr lang="en-US" sz="2200" dirty="0" smtClean="0"/>
              <a:t>        Isn’t she cute!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/>
              <a:t>Stylistic Devices</a:t>
            </a:r>
            <a:endParaRPr lang="ru-RU" sz="40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en-US" sz="2400" dirty="0" smtClean="0"/>
              <a:t>     </a:t>
            </a:r>
            <a:r>
              <a:rPr lang="en-US" dirty="0" smtClean="0"/>
              <a:t>SD is “a conscious and intentional literary use of some of the facts of the language in which the most essential features of the language forms are raised to a generalized level and thereby present a generative model” </a:t>
            </a:r>
          </a:p>
          <a:p>
            <a:pPr algn="r">
              <a:buNone/>
            </a:pPr>
            <a:r>
              <a:rPr lang="en-US" dirty="0" smtClean="0"/>
              <a:t>(I. </a:t>
            </a:r>
            <a:r>
              <a:rPr lang="en-US" dirty="0" err="1" smtClean="0"/>
              <a:t>Galperin</a:t>
            </a:r>
            <a:r>
              <a:rPr lang="en-US" dirty="0" smtClean="0"/>
              <a:t>)</a:t>
            </a:r>
          </a:p>
          <a:p>
            <a:pPr algn="just">
              <a:buNone/>
            </a:pPr>
            <a:r>
              <a:rPr lang="en-US" sz="2800" dirty="0" smtClean="0"/>
              <a:t>E.g. Metaphor = A is </a:t>
            </a:r>
            <a:r>
              <a:rPr lang="en-US" sz="2800" dirty="0" smtClean="0"/>
              <a:t>B</a:t>
            </a:r>
            <a:endParaRPr lang="ru-RU" sz="2800" dirty="0" smtClean="0"/>
          </a:p>
          <a:p>
            <a:pPr algn="just">
              <a:buNone/>
            </a:pPr>
            <a:r>
              <a:rPr lang="en-US" sz="2800" dirty="0" smtClean="0"/>
              <a:t> </a:t>
            </a:r>
            <a:r>
              <a:rPr lang="en-US" sz="2800" dirty="0" smtClean="0"/>
              <a:t>      Life is a dream/nightmare. </a:t>
            </a:r>
          </a:p>
          <a:p>
            <a:pPr algn="just">
              <a:buNone/>
            </a:pPr>
            <a:r>
              <a:rPr lang="en-US" sz="2800" dirty="0" smtClean="0"/>
              <a:t> </a:t>
            </a:r>
            <a:r>
              <a:rPr lang="en-US" sz="2800" dirty="0" smtClean="0"/>
              <a:t>      Life is a train that stops only once and forever.</a:t>
            </a:r>
          </a:p>
          <a:p>
            <a:pPr algn="just">
              <a:buNone/>
            </a:pPr>
            <a:r>
              <a:rPr lang="en-US" sz="2800" dirty="0" smtClean="0"/>
              <a:t> </a:t>
            </a:r>
            <a:r>
              <a:rPr lang="en-US" sz="2800" dirty="0" smtClean="0"/>
              <a:t>      Life is an elaborate novel or a primitive short story    depending on who writes it.</a:t>
            </a:r>
          </a:p>
          <a:p>
            <a:pPr algn="just">
              <a:buNone/>
            </a:pPr>
            <a:r>
              <a:rPr lang="en-US" sz="2800" dirty="0" smtClean="0"/>
              <a:t>       Life is…</a:t>
            </a:r>
            <a:endParaRPr lang="ru-RU" sz="2800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000" b="1" dirty="0" smtClean="0"/>
              <a:t>Peculiarities of Stylistic Devices </a:t>
            </a:r>
            <a:br>
              <a:rPr lang="en-US" sz="4000" b="1" dirty="0" smtClean="0"/>
            </a:br>
            <a:r>
              <a:rPr lang="en-US" sz="4000" b="1" dirty="0" smtClean="0"/>
              <a:t>(I. </a:t>
            </a:r>
            <a:r>
              <a:rPr lang="en-US" sz="4000" b="1" dirty="0" err="1" smtClean="0"/>
              <a:t>Galperin</a:t>
            </a:r>
            <a:r>
              <a:rPr lang="en-US" sz="4000" b="1" dirty="0" smtClean="0"/>
              <a:t>)</a:t>
            </a:r>
            <a:endParaRPr lang="ru-RU" sz="40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SDs form a special group of language means which are more abstract than expressive means;</a:t>
            </a:r>
          </a:p>
          <a:p>
            <a:r>
              <a:rPr lang="en-US" dirty="0" smtClean="0"/>
              <a:t>SDs  are less predictable than EMs and carry a greater amount of information. They must be regarded as a special code which we should decipher;</a:t>
            </a:r>
          </a:p>
          <a:p>
            <a:r>
              <a:rPr lang="en-US" dirty="0" smtClean="0"/>
              <a:t>SDs are part of the language system [?-controversial]. </a:t>
            </a:r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b="1" dirty="0" smtClean="0"/>
              <a:t>TEXT LEVELS</a:t>
            </a:r>
            <a:r>
              <a:rPr lang="en-US" b="1" dirty="0" smtClean="0"/>
              <a:t> </a:t>
            </a:r>
            <a:endParaRPr lang="ru-RU" b="1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/>
              <a:t>DECODING STYLISTICS</a:t>
            </a:r>
            <a:endParaRPr lang="ru-RU" sz="40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Founder – Michael </a:t>
            </a:r>
            <a:r>
              <a:rPr lang="en-US" dirty="0" err="1" smtClean="0"/>
              <a:t>Riffaterre</a:t>
            </a: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 algn="just">
              <a:buNone/>
            </a:pPr>
            <a:r>
              <a:rPr lang="en-US" dirty="0" smtClean="0"/>
              <a:t>   Using the notions and terminology of the theory of information </a:t>
            </a:r>
            <a:r>
              <a:rPr lang="en-US" dirty="0" err="1" smtClean="0"/>
              <a:t>Riffaterre</a:t>
            </a:r>
            <a:r>
              <a:rPr lang="en-US" dirty="0" smtClean="0"/>
              <a:t> defines stylistics as a science which “studies those features of a linguistic utterance that are intended to impose the encoder’s mode of thinking on the decoder” 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“Author-</a:t>
            </a:r>
            <a:r>
              <a:rPr lang="en-US" b="1" dirty="0" smtClean="0"/>
              <a:t>T</a:t>
            </a:r>
            <a:r>
              <a:rPr lang="en-US" b="1" dirty="0" smtClean="0"/>
              <a:t>ext-Reader” as a </a:t>
            </a:r>
            <a:r>
              <a:rPr lang="en-US" b="1" dirty="0" smtClean="0"/>
              <a:t>s</a:t>
            </a:r>
            <a:r>
              <a:rPr lang="en-US" b="1" dirty="0" smtClean="0"/>
              <a:t>ystem </a:t>
            </a:r>
            <a:r>
              <a:rPr lang="en-US" b="1" dirty="0" smtClean="0"/>
              <a:t>of conveying information</a:t>
            </a:r>
            <a:endParaRPr lang="ru-RU" b="1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000" b="1" dirty="0" smtClean="0"/>
              <a:t>Features and aims of decoding stylistics </a:t>
            </a:r>
            <a:br>
              <a:rPr lang="en-US" sz="4000" b="1" dirty="0" smtClean="0"/>
            </a:br>
            <a:r>
              <a:rPr lang="en-US" sz="4000" b="1" dirty="0" smtClean="0"/>
              <a:t>(I. Arnold)</a:t>
            </a:r>
            <a:endParaRPr lang="ru-RU" sz="40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2000" dirty="0" smtClean="0"/>
              <a:t>The Author selects a fragment of reality and encodes her/his </a:t>
            </a:r>
            <a:r>
              <a:rPr lang="en-US" sz="2000" dirty="0" smtClean="0"/>
              <a:t>ideas/message </a:t>
            </a:r>
            <a:r>
              <a:rPr lang="en-US" sz="2000" dirty="0" smtClean="0"/>
              <a:t>using language means, other codes (symbolic codes, codes of etiquette, etc) and different ways of compressing information;</a:t>
            </a:r>
          </a:p>
          <a:p>
            <a:r>
              <a:rPr lang="en-US" sz="2000" b="1" dirty="0" smtClean="0"/>
              <a:t>The codes of Sender and Receiver do not coincide. </a:t>
            </a:r>
            <a:r>
              <a:rPr lang="en-US" sz="2000" dirty="0" smtClean="0"/>
              <a:t>Writer and Reader can’t be identical </a:t>
            </a:r>
            <a:r>
              <a:rPr lang="en-US" sz="2000" dirty="0" smtClean="0"/>
              <a:t>intellectually, culturally </a:t>
            </a:r>
            <a:r>
              <a:rPr lang="en-US" sz="2000" dirty="0" smtClean="0"/>
              <a:t>and emotionally. As a result, literary text always allows for different interpretations and is able to generate new meanings;</a:t>
            </a:r>
          </a:p>
          <a:p>
            <a:r>
              <a:rPr lang="en-US" sz="2000" dirty="0" smtClean="0"/>
              <a:t>DS studies literary codes and “patterns” of decoding for different language levels;</a:t>
            </a:r>
          </a:p>
          <a:p>
            <a:r>
              <a:rPr lang="en-US" sz="2000" dirty="0" smtClean="0"/>
              <a:t>DS means “Stylistics from the point of view of readers”. Its primary focus </a:t>
            </a:r>
            <a:r>
              <a:rPr lang="en-US" sz="2000" b="1" dirty="0" smtClean="0"/>
              <a:t>is  not the Author, but literary text itself as a source of aesthetic impressions for the Reader;</a:t>
            </a:r>
          </a:p>
          <a:p>
            <a:r>
              <a:rPr lang="en-US" sz="2000" dirty="0" smtClean="0"/>
              <a:t>DS teaches one the art of being a profound reader, paying attention to those aspects of the text which are usually overlooked by “non-professional” readers</a:t>
            </a:r>
            <a:endParaRPr lang="ru-RU" sz="20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000" b="1" dirty="0" smtClean="0"/>
              <a:t>Types of information perceived by the Reader (I. Arnold)</a:t>
            </a:r>
            <a:endParaRPr lang="ru-RU" sz="40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Cognitive</a:t>
            </a:r>
          </a:p>
          <a:p>
            <a:r>
              <a:rPr lang="en-US" dirty="0" smtClean="0"/>
              <a:t>Emotive</a:t>
            </a:r>
          </a:p>
          <a:p>
            <a:r>
              <a:rPr lang="en-US" dirty="0" smtClean="0"/>
              <a:t>Expressive</a:t>
            </a:r>
          </a:p>
          <a:p>
            <a:r>
              <a:rPr lang="en-US" dirty="0" smtClean="0"/>
              <a:t>Evaluative</a:t>
            </a:r>
          </a:p>
          <a:p>
            <a:r>
              <a:rPr lang="en-US" dirty="0" smtClean="0"/>
              <a:t>Aesthetic</a:t>
            </a: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Stylistic function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571500" indent="-571500" algn="just">
              <a:buNone/>
            </a:pPr>
            <a:r>
              <a:rPr lang="en-US" dirty="0" smtClean="0"/>
              <a:t>      </a:t>
            </a:r>
            <a:r>
              <a:rPr lang="en-US" sz="2800" dirty="0" smtClean="0"/>
              <a:t>Stylistic function is the expressive potential of the interaction of language means in a text, which conveys emotive, expressive, evaluative and aesthetic information (I. Arnold)</a:t>
            </a:r>
          </a:p>
          <a:p>
            <a:pPr marL="571500" indent="-571500" algn="just">
              <a:buNone/>
            </a:pPr>
            <a:r>
              <a:rPr lang="en-US" sz="2600" b="1" dirty="0" smtClean="0"/>
              <a:t>E.g. </a:t>
            </a:r>
            <a:r>
              <a:rPr lang="en-US" sz="2600" dirty="0" smtClean="0"/>
              <a:t>“The Lake Isle of </a:t>
            </a:r>
            <a:r>
              <a:rPr lang="en-US" sz="2600" dirty="0" err="1" smtClean="0"/>
              <a:t>Innisfree</a:t>
            </a:r>
            <a:r>
              <a:rPr lang="en-US" sz="2600" dirty="0" smtClean="0"/>
              <a:t>”: [</a:t>
            </a:r>
            <a:r>
              <a:rPr lang="en-US" sz="2600" dirty="0" err="1" smtClean="0"/>
              <a:t>i</a:t>
            </a:r>
            <a:r>
              <a:rPr lang="en-US" sz="2600" dirty="0" smtClean="0"/>
              <a:t>:] in </a:t>
            </a:r>
            <a:r>
              <a:rPr lang="en-US" sz="2600" i="1" dirty="0" smtClean="0"/>
              <a:t>free, bee, peace, deep – </a:t>
            </a:r>
            <a:r>
              <a:rPr lang="en-US" sz="2600" dirty="0" smtClean="0"/>
              <a:t>emotive and evaluative connotations;</a:t>
            </a:r>
          </a:p>
          <a:p>
            <a:pPr marL="571500" indent="-571500" algn="just">
              <a:buNone/>
            </a:pPr>
            <a:r>
              <a:rPr lang="en-US" sz="2600" dirty="0" smtClean="0"/>
              <a:t>        “David Copperfield” : “the </a:t>
            </a:r>
            <a:r>
              <a:rPr lang="en-US" sz="2600" b="1" i="1" dirty="0" smtClean="0"/>
              <a:t>dirty</a:t>
            </a:r>
            <a:r>
              <a:rPr lang="en-US" sz="2600" dirty="0" smtClean="0"/>
              <a:t> atmosphere of ink surrounding all” – evaluative epithet.</a:t>
            </a:r>
          </a:p>
          <a:p>
            <a:pPr marL="571500" indent="-571500" algn="just">
              <a:buNone/>
            </a:pPr>
            <a:r>
              <a:rPr lang="en-US" dirty="0" smtClean="0"/>
              <a:t>      </a:t>
            </a:r>
            <a:r>
              <a:rPr lang="en-US" u="sng" dirty="0" smtClean="0"/>
              <a:t>Features of SF:</a:t>
            </a:r>
          </a:p>
          <a:p>
            <a:pPr marL="571500" indent="-571500" algn="just"/>
            <a:r>
              <a:rPr lang="en-US" dirty="0" smtClean="0"/>
              <a:t>a</a:t>
            </a:r>
            <a:r>
              <a:rPr lang="en-US" dirty="0" smtClean="0"/>
              <a:t>ccumulation;</a:t>
            </a:r>
          </a:p>
          <a:p>
            <a:pPr marL="571500" indent="-571500" algn="just"/>
            <a:r>
              <a:rPr lang="en-US" dirty="0" smtClean="0"/>
              <a:t>irradiation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000" b="1" dirty="0" smtClean="0"/>
              <a:t>Convergence of expressive means and stylistic devices</a:t>
            </a:r>
            <a:endParaRPr lang="ru-RU" sz="40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2800" u="sng" dirty="0" smtClean="0"/>
              <a:t>M. </a:t>
            </a:r>
            <a:r>
              <a:rPr lang="en-US" sz="2800" u="sng" dirty="0" err="1" smtClean="0"/>
              <a:t>Riffaterre</a:t>
            </a:r>
            <a:r>
              <a:rPr lang="en-US" sz="2800" dirty="0" smtClean="0"/>
              <a:t>: </a:t>
            </a:r>
          </a:p>
          <a:p>
            <a:pPr>
              <a:buNone/>
            </a:pPr>
            <a:r>
              <a:rPr lang="en-US" sz="2800" dirty="0" smtClean="0"/>
              <a:t>“A heaping-up of stylistic features working together”</a:t>
            </a:r>
          </a:p>
          <a:p>
            <a:pPr>
              <a:buNone/>
            </a:pPr>
            <a:r>
              <a:rPr lang="en-US" sz="2800" dirty="0" smtClean="0"/>
              <a:t>    EMs and SDs work together to create an effect, a certain image or mood.</a:t>
            </a:r>
          </a:p>
          <a:p>
            <a:pPr>
              <a:buNone/>
            </a:pPr>
            <a:r>
              <a:rPr lang="en-US" sz="2800" b="1" dirty="0" smtClean="0"/>
              <a:t>E.g. </a:t>
            </a:r>
            <a:r>
              <a:rPr lang="en-US" sz="2800" dirty="0" smtClean="0"/>
              <a:t>And heaved and heaved, still </a:t>
            </a:r>
            <a:r>
              <a:rPr lang="en-US" sz="2800" dirty="0" err="1" smtClean="0"/>
              <a:t>unrestingly</a:t>
            </a:r>
            <a:r>
              <a:rPr lang="en-US" sz="2800" dirty="0" smtClean="0"/>
              <a:t> heaved      the black sea, as if its vast tides were a conscience.</a:t>
            </a:r>
          </a:p>
          <a:p>
            <a:pPr algn="r">
              <a:buNone/>
            </a:pPr>
            <a:r>
              <a:rPr lang="en-US" sz="2800" dirty="0" smtClean="0"/>
              <a:t>(H. Melville “Moby Dick”)</a:t>
            </a:r>
          </a:p>
          <a:p>
            <a:pPr algn="just">
              <a:buNone/>
            </a:pPr>
            <a:r>
              <a:rPr lang="en-US" sz="2800" u="sng" dirty="0" smtClean="0"/>
              <a:t>D</a:t>
            </a:r>
            <a:r>
              <a:rPr lang="en-US" sz="2800" dirty="0" smtClean="0"/>
              <a:t>oomsday is near; </a:t>
            </a:r>
            <a:r>
              <a:rPr lang="en-US" sz="2800" u="sng" dirty="0" smtClean="0"/>
              <a:t>d</a:t>
            </a:r>
            <a:r>
              <a:rPr lang="en-US" sz="2800" dirty="0" smtClean="0"/>
              <a:t>ie all, </a:t>
            </a:r>
            <a:r>
              <a:rPr lang="en-US" sz="2800" u="sng" dirty="0" smtClean="0"/>
              <a:t>d</a:t>
            </a:r>
            <a:r>
              <a:rPr lang="en-US" sz="2800" dirty="0" smtClean="0"/>
              <a:t>ie merrily.</a:t>
            </a:r>
          </a:p>
          <a:p>
            <a:pPr algn="r">
              <a:buNone/>
            </a:pPr>
            <a:r>
              <a:rPr lang="en-US" sz="2800" dirty="0" smtClean="0"/>
              <a:t>(W. Shakespeare “Henry IV”)</a:t>
            </a:r>
            <a:endParaRPr lang="ru-RU" sz="28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 smtClean="0"/>
              <a:t>Expressive Means and Stylistic Devices</a:t>
            </a:r>
            <a:endParaRPr lang="ru-RU" sz="36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   There exists a variety of terms used to denote those means by which a writer achieves the effect she/he needs:</a:t>
            </a:r>
          </a:p>
          <a:p>
            <a:pPr>
              <a:buNone/>
            </a:pPr>
            <a:r>
              <a:rPr lang="en-US" b="1" dirty="0" smtClean="0"/>
              <a:t>E.g.</a:t>
            </a:r>
            <a:r>
              <a:rPr lang="en-US" dirty="0" smtClean="0"/>
              <a:t> stylistic means, stylistic features, stylistic devices, expressive means.</a:t>
            </a:r>
          </a:p>
          <a:p>
            <a:pPr>
              <a:buNone/>
            </a:pPr>
            <a:r>
              <a:rPr lang="en-US" dirty="0" smtClean="0"/>
              <a:t>I. </a:t>
            </a:r>
            <a:r>
              <a:rPr lang="en-US" dirty="0" err="1" smtClean="0"/>
              <a:t>Galperin</a:t>
            </a:r>
            <a:r>
              <a:rPr lang="en-US" dirty="0" smtClean="0"/>
              <a:t> suggests differentiating between </a:t>
            </a:r>
            <a:r>
              <a:rPr lang="en-US" u="sng" dirty="0" smtClean="0"/>
              <a:t>expressive means (EMs) </a:t>
            </a:r>
            <a:r>
              <a:rPr lang="en-US" dirty="0" smtClean="0"/>
              <a:t>and </a:t>
            </a:r>
            <a:r>
              <a:rPr lang="en-US" u="sng" dirty="0" smtClean="0"/>
              <a:t>stylistic devices (SDs)</a:t>
            </a:r>
            <a:endParaRPr lang="ru-RU" u="sng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405</TotalTime>
  <Words>1041</Words>
  <Application>Microsoft Office PowerPoint</Application>
  <PresentationFormat>Экран (4:3)</PresentationFormat>
  <Paragraphs>101</Paragraphs>
  <Slides>14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LITERARY STYLISTICS and LINGUOSTYLISTICS</vt:lpstr>
      <vt:lpstr>TEXT LEVELS </vt:lpstr>
      <vt:lpstr>DECODING STYLISTICS</vt:lpstr>
      <vt:lpstr>“Author-Text-Reader” as a system of conveying information</vt:lpstr>
      <vt:lpstr>Features and aims of decoding stylistics  (I. Arnold)</vt:lpstr>
      <vt:lpstr>Types of information perceived by the Reader (I. Arnold)</vt:lpstr>
      <vt:lpstr>Stylistic function</vt:lpstr>
      <vt:lpstr>Convergence of expressive means and stylistic devices</vt:lpstr>
      <vt:lpstr>Expressive Means and Stylistic Devices</vt:lpstr>
      <vt:lpstr>Expressive Means</vt:lpstr>
      <vt:lpstr>Expressive Means</vt:lpstr>
      <vt:lpstr>Stylistic Devices</vt:lpstr>
      <vt:lpstr>Peculiarities of Stylistic Devices  (I. Galperin)</vt:lpstr>
      <vt:lpstr>Слайд 14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LITERARY STYLISTICS and LINGUOSTYLISTICS</dc:title>
  <dc:creator>Admin</dc:creator>
  <cp:lastModifiedBy>Admin</cp:lastModifiedBy>
  <cp:revision>77</cp:revision>
  <dcterms:created xsi:type="dcterms:W3CDTF">2010-03-28T13:30:02Z</dcterms:created>
  <dcterms:modified xsi:type="dcterms:W3CDTF">2010-03-29T08:27:10Z</dcterms:modified>
</cp:coreProperties>
</file>