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5" d="100"/>
          <a:sy n="55" d="100"/>
        </p:scale>
        <p:origin x="-432"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79D6BA-960C-4192-98B0-3F0F9A9DA422}" type="doc">
      <dgm:prSet loTypeId="urn:microsoft.com/office/officeart/2005/8/layout/arrow5" loCatId="process" qsTypeId="urn:microsoft.com/office/officeart/2005/8/quickstyle/simple3" qsCatId="simple" csTypeId="urn:microsoft.com/office/officeart/2005/8/colors/accent1_2" csCatId="accent1" phldr="1"/>
      <dgm:spPr/>
      <dgm:t>
        <a:bodyPr/>
        <a:lstStyle/>
        <a:p>
          <a:endParaRPr lang="ru-RU"/>
        </a:p>
      </dgm:t>
    </dgm:pt>
    <dgm:pt modelId="{4766629E-7106-4282-A4C3-2B6A02A577E1}">
      <dgm:prSet phldrT="[Текст]" custT="1"/>
      <dgm:spPr/>
      <dgm:t>
        <a:bodyPr/>
        <a:lstStyle/>
        <a:p>
          <a:r>
            <a:rPr lang="en-US" sz="2800" dirty="0" smtClean="0"/>
            <a:t>Stylistically unmarked/ neutral/ unlimited/ </a:t>
          </a:r>
          <a:r>
            <a:rPr lang="en-US" sz="2800" dirty="0" smtClean="0"/>
            <a:t>non-restricted words</a:t>
          </a:r>
          <a:endParaRPr lang="en-US" sz="2800" dirty="0" smtClean="0"/>
        </a:p>
        <a:p>
          <a:r>
            <a:rPr lang="en-US" sz="2400" dirty="0" smtClean="0"/>
            <a:t>(</a:t>
          </a:r>
          <a:r>
            <a:rPr lang="en-US" sz="2000" dirty="0" smtClean="0"/>
            <a:t>common in all spheres of communication)</a:t>
          </a:r>
        </a:p>
      </dgm:t>
    </dgm:pt>
    <dgm:pt modelId="{5EA2FF31-AB3E-4A82-8D3D-EAAFD7ED936F}" type="parTrans" cxnId="{F4E3953E-4703-4B20-A933-042E2CF0F019}">
      <dgm:prSet/>
      <dgm:spPr/>
      <dgm:t>
        <a:bodyPr/>
        <a:lstStyle/>
        <a:p>
          <a:endParaRPr lang="ru-RU"/>
        </a:p>
      </dgm:t>
    </dgm:pt>
    <dgm:pt modelId="{2C5AEBB2-0ADF-47C1-A01C-9B4DA49BFE9D}" type="sibTrans" cxnId="{F4E3953E-4703-4B20-A933-042E2CF0F019}">
      <dgm:prSet/>
      <dgm:spPr/>
      <dgm:t>
        <a:bodyPr/>
        <a:lstStyle/>
        <a:p>
          <a:endParaRPr lang="ru-RU"/>
        </a:p>
      </dgm:t>
    </dgm:pt>
    <dgm:pt modelId="{746C1F90-D588-449F-92E1-0688F45116CB}">
      <dgm:prSet phldrT="[Текст]" custT="1"/>
      <dgm:spPr/>
      <dgm:t>
        <a:bodyPr/>
        <a:lstStyle/>
        <a:p>
          <a:r>
            <a:rPr lang="en-US" sz="2800" dirty="0" smtClean="0"/>
            <a:t>Stylistically marked/ limited/ restricted </a:t>
          </a:r>
        </a:p>
        <a:p>
          <a:r>
            <a:rPr lang="en-US" sz="2000" dirty="0" smtClean="0"/>
            <a:t>(limited in their usage by circumstances, communicative situation, people’s age, education, social background)</a:t>
          </a:r>
          <a:endParaRPr lang="ru-RU" sz="2000" dirty="0"/>
        </a:p>
      </dgm:t>
    </dgm:pt>
    <dgm:pt modelId="{D3EC4207-BAE7-45A5-ACC4-1CCA8B767951}" type="parTrans" cxnId="{3A40AD7B-3FFB-4A26-BFA4-01F40117CAB1}">
      <dgm:prSet/>
      <dgm:spPr/>
      <dgm:t>
        <a:bodyPr/>
        <a:lstStyle/>
        <a:p>
          <a:endParaRPr lang="ru-RU"/>
        </a:p>
      </dgm:t>
    </dgm:pt>
    <dgm:pt modelId="{DB83D45A-B53D-41B4-A7DC-25FAB5DB31F5}" type="sibTrans" cxnId="{3A40AD7B-3FFB-4A26-BFA4-01F40117CAB1}">
      <dgm:prSet/>
      <dgm:spPr/>
      <dgm:t>
        <a:bodyPr/>
        <a:lstStyle/>
        <a:p>
          <a:endParaRPr lang="ru-RU"/>
        </a:p>
      </dgm:t>
    </dgm:pt>
    <dgm:pt modelId="{45BD1DE4-C602-49BE-B854-8D02A97E5C25}" type="pres">
      <dgm:prSet presAssocID="{CE79D6BA-960C-4192-98B0-3F0F9A9DA422}" presName="diagram" presStyleCnt="0">
        <dgm:presLayoutVars>
          <dgm:dir/>
          <dgm:resizeHandles val="exact"/>
        </dgm:presLayoutVars>
      </dgm:prSet>
      <dgm:spPr/>
      <dgm:t>
        <a:bodyPr/>
        <a:lstStyle/>
        <a:p>
          <a:endParaRPr lang="ru-RU"/>
        </a:p>
      </dgm:t>
    </dgm:pt>
    <dgm:pt modelId="{4B813513-6E72-4E87-A326-D8222BAB3920}" type="pres">
      <dgm:prSet presAssocID="{4766629E-7106-4282-A4C3-2B6A02A577E1}" presName="arrow" presStyleLbl="node1" presStyleIdx="0" presStyleCnt="2">
        <dgm:presLayoutVars>
          <dgm:bulletEnabled val="1"/>
        </dgm:presLayoutVars>
      </dgm:prSet>
      <dgm:spPr/>
      <dgm:t>
        <a:bodyPr/>
        <a:lstStyle/>
        <a:p>
          <a:endParaRPr lang="ru-RU"/>
        </a:p>
      </dgm:t>
    </dgm:pt>
    <dgm:pt modelId="{D55E825E-3F83-4CF4-AEDA-01D60BB9C62B}" type="pres">
      <dgm:prSet presAssocID="{746C1F90-D588-449F-92E1-0688F45116CB}" presName="arrow" presStyleLbl="node1" presStyleIdx="1" presStyleCnt="2">
        <dgm:presLayoutVars>
          <dgm:bulletEnabled val="1"/>
        </dgm:presLayoutVars>
      </dgm:prSet>
      <dgm:spPr/>
      <dgm:t>
        <a:bodyPr/>
        <a:lstStyle/>
        <a:p>
          <a:endParaRPr lang="ru-RU"/>
        </a:p>
      </dgm:t>
    </dgm:pt>
  </dgm:ptLst>
  <dgm:cxnLst>
    <dgm:cxn modelId="{3A40AD7B-3FFB-4A26-BFA4-01F40117CAB1}" srcId="{CE79D6BA-960C-4192-98B0-3F0F9A9DA422}" destId="{746C1F90-D588-449F-92E1-0688F45116CB}" srcOrd="1" destOrd="0" parTransId="{D3EC4207-BAE7-45A5-ACC4-1CCA8B767951}" sibTransId="{DB83D45A-B53D-41B4-A7DC-25FAB5DB31F5}"/>
    <dgm:cxn modelId="{938096CA-03F5-444A-AE0E-5D7C87E2D0B6}" type="presOf" srcId="{4766629E-7106-4282-A4C3-2B6A02A577E1}" destId="{4B813513-6E72-4E87-A326-D8222BAB3920}" srcOrd="0" destOrd="0" presId="urn:microsoft.com/office/officeart/2005/8/layout/arrow5"/>
    <dgm:cxn modelId="{15700294-BEA1-4989-89E4-6E13E4F26B0D}" type="presOf" srcId="{746C1F90-D588-449F-92E1-0688F45116CB}" destId="{D55E825E-3F83-4CF4-AEDA-01D60BB9C62B}" srcOrd="0" destOrd="0" presId="urn:microsoft.com/office/officeart/2005/8/layout/arrow5"/>
    <dgm:cxn modelId="{F4E3953E-4703-4B20-A933-042E2CF0F019}" srcId="{CE79D6BA-960C-4192-98B0-3F0F9A9DA422}" destId="{4766629E-7106-4282-A4C3-2B6A02A577E1}" srcOrd="0" destOrd="0" parTransId="{5EA2FF31-AB3E-4A82-8D3D-EAAFD7ED936F}" sibTransId="{2C5AEBB2-0ADF-47C1-A01C-9B4DA49BFE9D}"/>
    <dgm:cxn modelId="{A452A6E8-7D8E-4944-A079-DBB21437494A}" type="presOf" srcId="{CE79D6BA-960C-4192-98B0-3F0F9A9DA422}" destId="{45BD1DE4-C602-49BE-B854-8D02A97E5C25}" srcOrd="0" destOrd="0" presId="urn:microsoft.com/office/officeart/2005/8/layout/arrow5"/>
    <dgm:cxn modelId="{DC520382-0EC1-4B33-848C-E5D9F3A5B153}" type="presParOf" srcId="{45BD1DE4-C602-49BE-B854-8D02A97E5C25}" destId="{4B813513-6E72-4E87-A326-D8222BAB3920}" srcOrd="0" destOrd="0" presId="urn:microsoft.com/office/officeart/2005/8/layout/arrow5"/>
    <dgm:cxn modelId="{47427CDB-0128-4274-97D3-E84CE7D1A29A}" type="presParOf" srcId="{45BD1DE4-C602-49BE-B854-8D02A97E5C25}" destId="{D55E825E-3F83-4CF4-AEDA-01D60BB9C62B}" srcOrd="1" destOrd="0" presId="urn:microsoft.com/office/officeart/2005/8/layout/arrow5"/>
  </dgm:cxnLst>
  <dgm:bg/>
  <dgm:whole/>
</dgm:dataModel>
</file>

<file path=ppt/diagrams/data2.xml><?xml version="1.0" encoding="utf-8"?>
<dgm:dataModel xmlns:dgm="http://schemas.openxmlformats.org/drawingml/2006/diagram" xmlns:a="http://schemas.openxmlformats.org/drawingml/2006/main">
  <dgm:ptLst>
    <dgm:pt modelId="{D47D2AFE-647A-4B31-BCE6-3A1420A766E2}" type="doc">
      <dgm:prSet loTypeId="urn:microsoft.com/office/officeart/2005/8/layout/arrow5" loCatId="process" qsTypeId="urn:microsoft.com/office/officeart/2005/8/quickstyle/simple3" qsCatId="simple" csTypeId="urn:microsoft.com/office/officeart/2005/8/colors/accent1_2" csCatId="accent1" phldr="1"/>
      <dgm:spPr/>
      <dgm:t>
        <a:bodyPr/>
        <a:lstStyle/>
        <a:p>
          <a:endParaRPr lang="ru-RU"/>
        </a:p>
      </dgm:t>
    </dgm:pt>
    <dgm:pt modelId="{21E2AE5A-5BF7-4E95-916C-43CC5B6DB9A5}">
      <dgm:prSet phldrT="[Текст]" custT="1"/>
      <dgm:spPr/>
      <dgm:t>
        <a:bodyPr/>
        <a:lstStyle/>
        <a:p>
          <a:r>
            <a:rPr lang="en-US" sz="2800" dirty="0" smtClean="0"/>
            <a:t>Literary vocabulary</a:t>
          </a:r>
        </a:p>
        <a:p>
          <a:r>
            <a:rPr lang="en-US" sz="2800" dirty="0" smtClean="0"/>
            <a:t>(bookish/ learned)</a:t>
          </a:r>
          <a:endParaRPr lang="ru-RU" sz="2800" dirty="0"/>
        </a:p>
      </dgm:t>
    </dgm:pt>
    <dgm:pt modelId="{D8FCC9EF-949E-4EBB-9D5E-F459C18DDC36}" type="parTrans" cxnId="{4058C044-CB4D-4D36-A7EB-00875AF56438}">
      <dgm:prSet/>
      <dgm:spPr/>
      <dgm:t>
        <a:bodyPr/>
        <a:lstStyle/>
        <a:p>
          <a:endParaRPr lang="ru-RU"/>
        </a:p>
      </dgm:t>
    </dgm:pt>
    <dgm:pt modelId="{C15FE7B0-1307-4183-8F16-5A1E15F30E28}" type="sibTrans" cxnId="{4058C044-CB4D-4D36-A7EB-00875AF56438}">
      <dgm:prSet/>
      <dgm:spPr/>
      <dgm:t>
        <a:bodyPr/>
        <a:lstStyle/>
        <a:p>
          <a:endParaRPr lang="ru-RU"/>
        </a:p>
      </dgm:t>
    </dgm:pt>
    <dgm:pt modelId="{BC3A97F6-D526-4F72-BEBF-27659B99F5DA}">
      <dgm:prSet phldrT="[Текст]" custT="1"/>
      <dgm:spPr/>
      <dgm:t>
        <a:bodyPr/>
        <a:lstStyle/>
        <a:p>
          <a:r>
            <a:rPr lang="en-US" sz="2800" dirty="0" smtClean="0"/>
            <a:t>Colloquial vocabulary (spoken English)</a:t>
          </a:r>
          <a:endParaRPr lang="ru-RU" sz="2800" dirty="0"/>
        </a:p>
      </dgm:t>
    </dgm:pt>
    <dgm:pt modelId="{54414702-8FEE-4A44-9F33-C359C287A1B0}" type="parTrans" cxnId="{22F1A0E7-CC92-4132-BE7E-3198664FF2AB}">
      <dgm:prSet/>
      <dgm:spPr/>
      <dgm:t>
        <a:bodyPr/>
        <a:lstStyle/>
        <a:p>
          <a:endParaRPr lang="ru-RU"/>
        </a:p>
      </dgm:t>
    </dgm:pt>
    <dgm:pt modelId="{96059ED8-03BC-4197-8870-7E0FFE0032F3}" type="sibTrans" cxnId="{22F1A0E7-CC92-4132-BE7E-3198664FF2AB}">
      <dgm:prSet/>
      <dgm:spPr/>
      <dgm:t>
        <a:bodyPr/>
        <a:lstStyle/>
        <a:p>
          <a:endParaRPr lang="ru-RU"/>
        </a:p>
      </dgm:t>
    </dgm:pt>
    <dgm:pt modelId="{438BE30D-9F45-4DC5-894B-32AAD47A50E2}" type="pres">
      <dgm:prSet presAssocID="{D47D2AFE-647A-4B31-BCE6-3A1420A766E2}" presName="diagram" presStyleCnt="0">
        <dgm:presLayoutVars>
          <dgm:dir/>
          <dgm:resizeHandles val="exact"/>
        </dgm:presLayoutVars>
      </dgm:prSet>
      <dgm:spPr/>
      <dgm:t>
        <a:bodyPr/>
        <a:lstStyle/>
        <a:p>
          <a:endParaRPr lang="ru-RU"/>
        </a:p>
      </dgm:t>
    </dgm:pt>
    <dgm:pt modelId="{5223B0CC-D5FD-4F87-B486-D3FD4079C945}" type="pres">
      <dgm:prSet presAssocID="{21E2AE5A-5BF7-4E95-916C-43CC5B6DB9A5}" presName="arrow" presStyleLbl="node1" presStyleIdx="0" presStyleCnt="2">
        <dgm:presLayoutVars>
          <dgm:bulletEnabled val="1"/>
        </dgm:presLayoutVars>
      </dgm:prSet>
      <dgm:spPr/>
      <dgm:t>
        <a:bodyPr/>
        <a:lstStyle/>
        <a:p>
          <a:endParaRPr lang="ru-RU"/>
        </a:p>
      </dgm:t>
    </dgm:pt>
    <dgm:pt modelId="{D26AF7ED-12CE-4F82-9E60-0809FB08050E}" type="pres">
      <dgm:prSet presAssocID="{BC3A97F6-D526-4F72-BEBF-27659B99F5DA}" presName="arrow" presStyleLbl="node1" presStyleIdx="1" presStyleCnt="2">
        <dgm:presLayoutVars>
          <dgm:bulletEnabled val="1"/>
        </dgm:presLayoutVars>
      </dgm:prSet>
      <dgm:spPr/>
      <dgm:t>
        <a:bodyPr/>
        <a:lstStyle/>
        <a:p>
          <a:endParaRPr lang="ru-RU"/>
        </a:p>
      </dgm:t>
    </dgm:pt>
  </dgm:ptLst>
  <dgm:cxnLst>
    <dgm:cxn modelId="{22F1A0E7-CC92-4132-BE7E-3198664FF2AB}" srcId="{D47D2AFE-647A-4B31-BCE6-3A1420A766E2}" destId="{BC3A97F6-D526-4F72-BEBF-27659B99F5DA}" srcOrd="1" destOrd="0" parTransId="{54414702-8FEE-4A44-9F33-C359C287A1B0}" sibTransId="{96059ED8-03BC-4197-8870-7E0FFE0032F3}"/>
    <dgm:cxn modelId="{0974B1DD-3A12-42DD-9907-8A456B8FEB25}" type="presOf" srcId="{D47D2AFE-647A-4B31-BCE6-3A1420A766E2}" destId="{438BE30D-9F45-4DC5-894B-32AAD47A50E2}" srcOrd="0" destOrd="0" presId="urn:microsoft.com/office/officeart/2005/8/layout/arrow5"/>
    <dgm:cxn modelId="{4058C044-CB4D-4D36-A7EB-00875AF56438}" srcId="{D47D2AFE-647A-4B31-BCE6-3A1420A766E2}" destId="{21E2AE5A-5BF7-4E95-916C-43CC5B6DB9A5}" srcOrd="0" destOrd="0" parTransId="{D8FCC9EF-949E-4EBB-9D5E-F459C18DDC36}" sibTransId="{C15FE7B0-1307-4183-8F16-5A1E15F30E28}"/>
    <dgm:cxn modelId="{9E48C968-B644-426C-82D6-DC08A1B37199}" type="presOf" srcId="{21E2AE5A-5BF7-4E95-916C-43CC5B6DB9A5}" destId="{5223B0CC-D5FD-4F87-B486-D3FD4079C945}" srcOrd="0" destOrd="0" presId="urn:microsoft.com/office/officeart/2005/8/layout/arrow5"/>
    <dgm:cxn modelId="{41D0AFCC-0978-4304-B0C9-85E098191BB8}" type="presOf" srcId="{BC3A97F6-D526-4F72-BEBF-27659B99F5DA}" destId="{D26AF7ED-12CE-4F82-9E60-0809FB08050E}" srcOrd="0" destOrd="0" presId="urn:microsoft.com/office/officeart/2005/8/layout/arrow5"/>
    <dgm:cxn modelId="{29FB2F63-7770-46F8-90AB-25C7A76EAD9E}" type="presParOf" srcId="{438BE30D-9F45-4DC5-894B-32AAD47A50E2}" destId="{5223B0CC-D5FD-4F87-B486-D3FD4079C945}" srcOrd="0" destOrd="0" presId="urn:microsoft.com/office/officeart/2005/8/layout/arrow5"/>
    <dgm:cxn modelId="{EDC4116C-CDB5-47D3-8BCF-62858D5A0A40}" type="presParOf" srcId="{438BE30D-9F45-4DC5-894B-32AAD47A50E2}" destId="{D26AF7ED-12CE-4F82-9E60-0809FB08050E}" srcOrd="1" destOrd="0" presId="urn:microsoft.com/office/officeart/2005/8/layout/arrow5"/>
  </dgm:cxnLst>
  <dgm:bg/>
  <dgm:whole/>
</dgm:dataModel>
</file>

<file path=ppt/diagrams/data3.xml><?xml version="1.0" encoding="utf-8"?>
<dgm:dataModel xmlns:dgm="http://schemas.openxmlformats.org/drawingml/2006/diagram" xmlns:a="http://schemas.openxmlformats.org/drawingml/2006/main">
  <dgm:ptLst>
    <dgm:pt modelId="{E64BCF07-971D-4B55-97F6-ACC1290446D4}" type="doc">
      <dgm:prSet loTypeId="urn:microsoft.com/office/officeart/2005/8/layout/hList1" loCatId="list" qsTypeId="urn:microsoft.com/office/officeart/2005/8/quickstyle/simple3" qsCatId="simple" csTypeId="urn:microsoft.com/office/officeart/2005/8/colors/accent1_2" csCatId="accent1" phldr="1"/>
      <dgm:spPr/>
      <dgm:t>
        <a:bodyPr/>
        <a:lstStyle/>
        <a:p>
          <a:endParaRPr lang="ru-RU"/>
        </a:p>
      </dgm:t>
    </dgm:pt>
    <dgm:pt modelId="{C6F5C01B-CF08-4749-8E0D-38C7DEE0ACF4}">
      <dgm:prSet phldrT="[Текст]" custT="1"/>
      <dgm:spPr/>
      <dgm:t>
        <a:bodyPr/>
        <a:lstStyle/>
        <a:p>
          <a:r>
            <a:rPr lang="en-US" sz="3200" dirty="0" smtClean="0"/>
            <a:t>Common literary</a:t>
          </a:r>
          <a:endParaRPr lang="ru-RU" sz="3200" dirty="0"/>
        </a:p>
      </dgm:t>
    </dgm:pt>
    <dgm:pt modelId="{55DFAE90-AA82-4077-B232-E60A126069E0}" type="parTrans" cxnId="{895B6D33-E1F7-4865-8884-5EF454A7F4A0}">
      <dgm:prSet/>
      <dgm:spPr/>
      <dgm:t>
        <a:bodyPr/>
        <a:lstStyle/>
        <a:p>
          <a:endParaRPr lang="ru-RU"/>
        </a:p>
      </dgm:t>
    </dgm:pt>
    <dgm:pt modelId="{CB0EEDE3-0E47-4B37-AD09-5D0F949F4846}" type="sibTrans" cxnId="{895B6D33-E1F7-4865-8884-5EF454A7F4A0}">
      <dgm:prSet/>
      <dgm:spPr/>
      <dgm:t>
        <a:bodyPr/>
        <a:lstStyle/>
        <a:p>
          <a:endParaRPr lang="ru-RU"/>
        </a:p>
      </dgm:t>
    </dgm:pt>
    <dgm:pt modelId="{39A546BB-E395-496A-B707-2269FD49C85E}">
      <dgm:prSet phldrT="[Текст]" custT="1"/>
      <dgm:spPr/>
      <dgm:t>
        <a:bodyPr/>
        <a:lstStyle/>
        <a:p>
          <a:r>
            <a:rPr lang="en-US" sz="2800" dirty="0" smtClean="0"/>
            <a:t>infant</a:t>
          </a:r>
          <a:endParaRPr lang="ru-RU" sz="2800" dirty="0"/>
        </a:p>
      </dgm:t>
    </dgm:pt>
    <dgm:pt modelId="{4661D5A4-B9B0-4C30-A798-6252956A10E3}" type="parTrans" cxnId="{FE2CD09A-6E25-4553-9195-69C9EBFA19FA}">
      <dgm:prSet/>
      <dgm:spPr/>
      <dgm:t>
        <a:bodyPr/>
        <a:lstStyle/>
        <a:p>
          <a:endParaRPr lang="ru-RU"/>
        </a:p>
      </dgm:t>
    </dgm:pt>
    <dgm:pt modelId="{AE9719B6-2EB6-4DD8-B0B5-87F0231DFABD}" type="sibTrans" cxnId="{FE2CD09A-6E25-4553-9195-69C9EBFA19FA}">
      <dgm:prSet/>
      <dgm:spPr/>
      <dgm:t>
        <a:bodyPr/>
        <a:lstStyle/>
        <a:p>
          <a:endParaRPr lang="ru-RU"/>
        </a:p>
      </dgm:t>
    </dgm:pt>
    <dgm:pt modelId="{F4C7BDD4-05B3-48BD-B88F-9DC9871242BB}">
      <dgm:prSet phldrT="[Текст]" custT="1"/>
      <dgm:spPr/>
      <dgm:t>
        <a:bodyPr/>
        <a:lstStyle/>
        <a:p>
          <a:r>
            <a:rPr lang="en-US" sz="2800" dirty="0" smtClean="0"/>
            <a:t>insane</a:t>
          </a:r>
          <a:endParaRPr lang="ru-RU" sz="2800" dirty="0"/>
        </a:p>
      </dgm:t>
    </dgm:pt>
    <dgm:pt modelId="{328BFEE6-15A2-48C1-87FD-DB77DCC7FD6C}" type="parTrans" cxnId="{15EAFA78-74A8-4ED3-BBEA-80D2E83B142F}">
      <dgm:prSet/>
      <dgm:spPr/>
      <dgm:t>
        <a:bodyPr/>
        <a:lstStyle/>
        <a:p>
          <a:endParaRPr lang="ru-RU"/>
        </a:p>
      </dgm:t>
    </dgm:pt>
    <dgm:pt modelId="{61B4415F-726A-4824-8BE0-F07A2EF49441}" type="sibTrans" cxnId="{15EAFA78-74A8-4ED3-BBEA-80D2E83B142F}">
      <dgm:prSet/>
      <dgm:spPr/>
      <dgm:t>
        <a:bodyPr/>
        <a:lstStyle/>
        <a:p>
          <a:endParaRPr lang="ru-RU"/>
        </a:p>
      </dgm:t>
    </dgm:pt>
    <dgm:pt modelId="{1F3C06A9-D981-44F2-8177-A2793D9E8ED8}">
      <dgm:prSet phldrT="[Текст]" custT="1"/>
      <dgm:spPr/>
      <dgm:t>
        <a:bodyPr/>
        <a:lstStyle/>
        <a:p>
          <a:r>
            <a:rPr lang="en-US" sz="3200" dirty="0" smtClean="0"/>
            <a:t> </a:t>
          </a:r>
          <a:r>
            <a:rPr lang="en-US" sz="2400" dirty="0" smtClean="0"/>
            <a:t>Neutral (synonymic dominant)</a:t>
          </a:r>
          <a:endParaRPr lang="ru-RU" sz="2400" dirty="0"/>
        </a:p>
      </dgm:t>
    </dgm:pt>
    <dgm:pt modelId="{772CD64B-9E6D-45CD-ACE4-DA42A41A6D42}" type="parTrans" cxnId="{4D4847C4-166F-402F-A610-994298C190B0}">
      <dgm:prSet/>
      <dgm:spPr/>
      <dgm:t>
        <a:bodyPr/>
        <a:lstStyle/>
        <a:p>
          <a:endParaRPr lang="ru-RU"/>
        </a:p>
      </dgm:t>
    </dgm:pt>
    <dgm:pt modelId="{9C12BC6D-0B9A-4302-879F-84A24D1BDC23}" type="sibTrans" cxnId="{4D4847C4-166F-402F-A610-994298C190B0}">
      <dgm:prSet/>
      <dgm:spPr/>
      <dgm:t>
        <a:bodyPr/>
        <a:lstStyle/>
        <a:p>
          <a:endParaRPr lang="ru-RU"/>
        </a:p>
      </dgm:t>
    </dgm:pt>
    <dgm:pt modelId="{F3624C66-F0CC-488C-BFB8-EB48CAD2C2F4}">
      <dgm:prSet phldrT="[Текст]" custT="1"/>
      <dgm:spPr/>
      <dgm:t>
        <a:bodyPr/>
        <a:lstStyle/>
        <a:p>
          <a:r>
            <a:rPr lang="en-US" sz="2800" dirty="0" smtClean="0"/>
            <a:t>child</a:t>
          </a:r>
          <a:endParaRPr lang="ru-RU" sz="2800" dirty="0"/>
        </a:p>
      </dgm:t>
    </dgm:pt>
    <dgm:pt modelId="{88DC0FD8-0F45-4D12-AB49-9244756BCEE1}" type="parTrans" cxnId="{A4388942-3995-4A99-A8FA-50DC9017CFB3}">
      <dgm:prSet/>
      <dgm:spPr/>
      <dgm:t>
        <a:bodyPr/>
        <a:lstStyle/>
        <a:p>
          <a:endParaRPr lang="ru-RU"/>
        </a:p>
      </dgm:t>
    </dgm:pt>
    <dgm:pt modelId="{34A95244-A30B-4D0E-9F7F-43B8CA6C2B76}" type="sibTrans" cxnId="{A4388942-3995-4A99-A8FA-50DC9017CFB3}">
      <dgm:prSet/>
      <dgm:spPr/>
      <dgm:t>
        <a:bodyPr/>
        <a:lstStyle/>
        <a:p>
          <a:endParaRPr lang="ru-RU"/>
        </a:p>
      </dgm:t>
    </dgm:pt>
    <dgm:pt modelId="{8DFAA824-28F3-4ED6-9273-CC317944BFAB}">
      <dgm:prSet phldrT="[Текст]" custT="1"/>
      <dgm:spPr/>
      <dgm:t>
        <a:bodyPr/>
        <a:lstStyle/>
        <a:p>
          <a:r>
            <a:rPr lang="en-US" sz="2800" dirty="0" smtClean="0"/>
            <a:t>mad</a:t>
          </a:r>
          <a:endParaRPr lang="ru-RU" sz="2800" dirty="0"/>
        </a:p>
      </dgm:t>
    </dgm:pt>
    <dgm:pt modelId="{67943029-AACB-4964-8723-A6372427D781}" type="parTrans" cxnId="{D7CB1AC7-F342-4256-AAD8-1BAFB68E6C26}">
      <dgm:prSet/>
      <dgm:spPr/>
      <dgm:t>
        <a:bodyPr/>
        <a:lstStyle/>
        <a:p>
          <a:endParaRPr lang="ru-RU"/>
        </a:p>
      </dgm:t>
    </dgm:pt>
    <dgm:pt modelId="{BA8C74E0-2292-4FDF-90FA-E9F48BFF3BDA}" type="sibTrans" cxnId="{D7CB1AC7-F342-4256-AAD8-1BAFB68E6C26}">
      <dgm:prSet/>
      <dgm:spPr/>
      <dgm:t>
        <a:bodyPr/>
        <a:lstStyle/>
        <a:p>
          <a:endParaRPr lang="ru-RU"/>
        </a:p>
      </dgm:t>
    </dgm:pt>
    <dgm:pt modelId="{0706EB59-6884-49F3-82E3-8AF3BA0FBA5E}">
      <dgm:prSet phldrT="[Текст]" custT="1"/>
      <dgm:spPr/>
      <dgm:t>
        <a:bodyPr/>
        <a:lstStyle/>
        <a:p>
          <a:r>
            <a:rPr lang="en-US" sz="3200" dirty="0" smtClean="0"/>
            <a:t>Common colloquial</a:t>
          </a:r>
          <a:endParaRPr lang="ru-RU" sz="3200" dirty="0"/>
        </a:p>
      </dgm:t>
    </dgm:pt>
    <dgm:pt modelId="{85B9CA24-68F8-4F38-A4A1-69D077FC2E3C}" type="parTrans" cxnId="{F7915C81-26BA-45C2-A263-B21886A8113C}">
      <dgm:prSet/>
      <dgm:spPr/>
      <dgm:t>
        <a:bodyPr/>
        <a:lstStyle/>
        <a:p>
          <a:endParaRPr lang="ru-RU"/>
        </a:p>
      </dgm:t>
    </dgm:pt>
    <dgm:pt modelId="{832E23F3-700E-4F71-85BF-181FF45D27F2}" type="sibTrans" cxnId="{F7915C81-26BA-45C2-A263-B21886A8113C}">
      <dgm:prSet/>
      <dgm:spPr/>
      <dgm:t>
        <a:bodyPr/>
        <a:lstStyle/>
        <a:p>
          <a:endParaRPr lang="ru-RU"/>
        </a:p>
      </dgm:t>
    </dgm:pt>
    <dgm:pt modelId="{68FB58F9-5004-4223-A5B7-0F9ECCCCCD4C}">
      <dgm:prSet phldrT="[Текст]" custT="1"/>
      <dgm:spPr/>
      <dgm:t>
        <a:bodyPr/>
        <a:lstStyle/>
        <a:p>
          <a:r>
            <a:rPr lang="en-US" sz="2800" dirty="0" smtClean="0"/>
            <a:t>kid</a:t>
          </a:r>
          <a:endParaRPr lang="ru-RU" sz="2800" dirty="0"/>
        </a:p>
      </dgm:t>
    </dgm:pt>
    <dgm:pt modelId="{C4BB8A74-6067-4533-9B86-4CB7AEC6FA24}" type="parTrans" cxnId="{ECE7CE44-412A-4966-8AF2-613A3A47F76E}">
      <dgm:prSet/>
      <dgm:spPr/>
      <dgm:t>
        <a:bodyPr/>
        <a:lstStyle/>
        <a:p>
          <a:endParaRPr lang="ru-RU"/>
        </a:p>
      </dgm:t>
    </dgm:pt>
    <dgm:pt modelId="{83AE9576-4705-46CB-9EC1-646EC4809D89}" type="sibTrans" cxnId="{ECE7CE44-412A-4966-8AF2-613A3A47F76E}">
      <dgm:prSet/>
      <dgm:spPr/>
      <dgm:t>
        <a:bodyPr/>
        <a:lstStyle/>
        <a:p>
          <a:endParaRPr lang="ru-RU"/>
        </a:p>
      </dgm:t>
    </dgm:pt>
    <dgm:pt modelId="{F4546DBB-0A03-44DB-9E5D-3888DAB273CF}">
      <dgm:prSet phldrT="[Текст]" custT="1"/>
      <dgm:spPr/>
      <dgm:t>
        <a:bodyPr/>
        <a:lstStyle/>
        <a:p>
          <a:r>
            <a:rPr lang="en-US" sz="2800" dirty="0" smtClean="0"/>
            <a:t>crazy</a:t>
          </a:r>
          <a:endParaRPr lang="ru-RU" sz="2800" dirty="0"/>
        </a:p>
      </dgm:t>
    </dgm:pt>
    <dgm:pt modelId="{6A519145-D9C7-47F1-810F-0B148C5D10F0}" type="parTrans" cxnId="{06E5CF8A-4E77-48E7-BF1A-29064911001B}">
      <dgm:prSet/>
      <dgm:spPr/>
      <dgm:t>
        <a:bodyPr/>
        <a:lstStyle/>
        <a:p>
          <a:endParaRPr lang="ru-RU"/>
        </a:p>
      </dgm:t>
    </dgm:pt>
    <dgm:pt modelId="{E8E1243F-6F9B-40BF-B6ED-1B6A0EF0E752}" type="sibTrans" cxnId="{06E5CF8A-4E77-48E7-BF1A-29064911001B}">
      <dgm:prSet/>
      <dgm:spPr/>
      <dgm:t>
        <a:bodyPr/>
        <a:lstStyle/>
        <a:p>
          <a:endParaRPr lang="ru-RU"/>
        </a:p>
      </dgm:t>
    </dgm:pt>
    <dgm:pt modelId="{F79B3914-D3DE-478B-952D-40B6709C888A}">
      <dgm:prSet phldrT="[Текст]" custT="1"/>
      <dgm:spPr/>
      <dgm:t>
        <a:bodyPr/>
        <a:lstStyle/>
        <a:p>
          <a:r>
            <a:rPr lang="en-US" sz="2800" dirty="0" smtClean="0"/>
            <a:t>emerge</a:t>
          </a:r>
          <a:endParaRPr lang="ru-RU" sz="2800" dirty="0"/>
        </a:p>
      </dgm:t>
    </dgm:pt>
    <dgm:pt modelId="{8CF19375-6370-4898-B698-05DF6FE6C4E4}" type="parTrans" cxnId="{1162215F-371B-4FB3-AB21-81029508CD24}">
      <dgm:prSet/>
      <dgm:spPr/>
    </dgm:pt>
    <dgm:pt modelId="{54D6B917-8077-448D-A178-9468F1BB8003}" type="sibTrans" cxnId="{1162215F-371B-4FB3-AB21-81029508CD24}">
      <dgm:prSet/>
      <dgm:spPr/>
    </dgm:pt>
    <dgm:pt modelId="{8AB4FEE7-DA88-47EE-BC43-603C56F95423}">
      <dgm:prSet phldrT="[Текст]" custT="1"/>
      <dgm:spPr/>
      <dgm:t>
        <a:bodyPr/>
        <a:lstStyle/>
        <a:p>
          <a:r>
            <a:rPr lang="en-US" sz="2800" dirty="0" smtClean="0"/>
            <a:t>appear</a:t>
          </a:r>
          <a:endParaRPr lang="ru-RU" sz="2800" dirty="0"/>
        </a:p>
      </dgm:t>
    </dgm:pt>
    <dgm:pt modelId="{CA0E7AA4-766F-475D-B85B-3606D66F4F2A}" type="parTrans" cxnId="{6E70231C-3993-408D-A037-EF8133EC9B52}">
      <dgm:prSet/>
      <dgm:spPr/>
    </dgm:pt>
    <dgm:pt modelId="{7A13019F-D84D-4809-989D-8DDFCCFFC963}" type="sibTrans" cxnId="{6E70231C-3993-408D-A037-EF8133EC9B52}">
      <dgm:prSet/>
      <dgm:spPr/>
    </dgm:pt>
    <dgm:pt modelId="{411F65CF-A322-44F7-B7A5-7075244849D7}">
      <dgm:prSet phldrT="[Текст]" custT="1"/>
      <dgm:spPr/>
      <dgm:t>
        <a:bodyPr/>
        <a:lstStyle/>
        <a:p>
          <a:r>
            <a:rPr lang="en-US" sz="2800" dirty="0" smtClean="0"/>
            <a:t>turn/show up</a:t>
          </a:r>
          <a:endParaRPr lang="ru-RU" sz="2800" dirty="0"/>
        </a:p>
      </dgm:t>
    </dgm:pt>
    <dgm:pt modelId="{5EA66E5F-6FA4-4443-91E7-C8AC16621F98}" type="parTrans" cxnId="{EC9518F8-2994-4392-9072-5C3461585F12}">
      <dgm:prSet/>
      <dgm:spPr/>
    </dgm:pt>
    <dgm:pt modelId="{B6A606C6-2979-4962-B659-F79347F063E2}" type="sibTrans" cxnId="{EC9518F8-2994-4392-9072-5C3461585F12}">
      <dgm:prSet/>
      <dgm:spPr/>
    </dgm:pt>
    <dgm:pt modelId="{E9B80B48-EACB-4C70-B318-3938B8C477D2}">
      <dgm:prSet phldrT="[Текст]" custT="1"/>
      <dgm:spPr/>
      <dgm:t>
        <a:bodyPr/>
        <a:lstStyle/>
        <a:p>
          <a:r>
            <a:rPr lang="en-US" sz="2800" dirty="0" smtClean="0"/>
            <a:t>to be astonished</a:t>
          </a:r>
          <a:endParaRPr lang="ru-RU" sz="2800" dirty="0"/>
        </a:p>
      </dgm:t>
    </dgm:pt>
    <dgm:pt modelId="{78F3F783-7849-40C9-A1AD-FADF562C6E63}" type="parTrans" cxnId="{244E5342-FE9D-4641-9197-68516B87DA40}">
      <dgm:prSet/>
      <dgm:spPr/>
    </dgm:pt>
    <dgm:pt modelId="{6B371DF1-C6E0-49B4-84FD-B29DB9F04B4F}" type="sibTrans" cxnId="{244E5342-FE9D-4641-9197-68516B87DA40}">
      <dgm:prSet/>
      <dgm:spPr/>
    </dgm:pt>
    <dgm:pt modelId="{6CD6090E-A2F4-4EDC-8E1C-E8BF708EF497}">
      <dgm:prSet phldrT="[Текст]" custT="1"/>
      <dgm:spPr/>
      <dgm:t>
        <a:bodyPr/>
        <a:lstStyle/>
        <a:p>
          <a:r>
            <a:rPr lang="en-US" sz="2800" dirty="0" smtClean="0"/>
            <a:t>to be surprised</a:t>
          </a:r>
          <a:endParaRPr lang="ru-RU" sz="2800" dirty="0"/>
        </a:p>
      </dgm:t>
    </dgm:pt>
    <dgm:pt modelId="{6B82561E-20AC-4DC3-B4E9-852E244AF21E}" type="parTrans" cxnId="{5DD4A738-284D-4F89-915F-8559AC24177E}">
      <dgm:prSet/>
      <dgm:spPr/>
    </dgm:pt>
    <dgm:pt modelId="{C7841309-B747-4822-A630-E277E0CA8F41}" type="sibTrans" cxnId="{5DD4A738-284D-4F89-915F-8559AC24177E}">
      <dgm:prSet/>
      <dgm:spPr/>
    </dgm:pt>
    <dgm:pt modelId="{3B82B733-1F44-4E1F-8ABF-78E8D34A7941}">
      <dgm:prSet phldrT="[Текст]" custT="1"/>
      <dgm:spPr/>
      <dgm:t>
        <a:bodyPr/>
        <a:lstStyle/>
        <a:p>
          <a:r>
            <a:rPr lang="en-US" sz="2800" dirty="0" smtClean="0"/>
            <a:t>to be struck</a:t>
          </a:r>
          <a:endParaRPr lang="ru-RU" sz="2800" dirty="0"/>
        </a:p>
      </dgm:t>
    </dgm:pt>
    <dgm:pt modelId="{CF036161-983C-4784-9187-EEFC0E688D88}" type="parTrans" cxnId="{9FBF2F24-916A-4B1B-B23D-DA8C84E47DDF}">
      <dgm:prSet/>
      <dgm:spPr/>
    </dgm:pt>
    <dgm:pt modelId="{3642BB57-344F-4C60-910B-498188B4C041}" type="sibTrans" cxnId="{9FBF2F24-916A-4B1B-B23D-DA8C84E47DDF}">
      <dgm:prSet/>
      <dgm:spPr/>
    </dgm:pt>
    <dgm:pt modelId="{90381E2A-56BB-45DB-8263-CC5C4F0079AB}" type="pres">
      <dgm:prSet presAssocID="{E64BCF07-971D-4B55-97F6-ACC1290446D4}" presName="Name0" presStyleCnt="0">
        <dgm:presLayoutVars>
          <dgm:dir/>
          <dgm:animLvl val="lvl"/>
          <dgm:resizeHandles val="exact"/>
        </dgm:presLayoutVars>
      </dgm:prSet>
      <dgm:spPr/>
    </dgm:pt>
    <dgm:pt modelId="{F29F3E4F-8771-4979-9284-BD816B833D1B}" type="pres">
      <dgm:prSet presAssocID="{C6F5C01B-CF08-4749-8E0D-38C7DEE0ACF4}" presName="composite" presStyleCnt="0"/>
      <dgm:spPr/>
    </dgm:pt>
    <dgm:pt modelId="{67311281-3127-4C20-BC98-63546F5DBAF0}" type="pres">
      <dgm:prSet presAssocID="{C6F5C01B-CF08-4749-8E0D-38C7DEE0ACF4}" presName="parTx" presStyleLbl="alignNode1" presStyleIdx="0" presStyleCnt="3">
        <dgm:presLayoutVars>
          <dgm:chMax val="0"/>
          <dgm:chPref val="0"/>
          <dgm:bulletEnabled val="1"/>
        </dgm:presLayoutVars>
      </dgm:prSet>
      <dgm:spPr/>
    </dgm:pt>
    <dgm:pt modelId="{ABB7CEDC-DEBA-4F33-9126-3C7E4719E5DE}" type="pres">
      <dgm:prSet presAssocID="{C6F5C01B-CF08-4749-8E0D-38C7DEE0ACF4}" presName="desTx" presStyleLbl="alignAccFollowNode1" presStyleIdx="0" presStyleCnt="3" custLinFactNeighborY="-1574">
        <dgm:presLayoutVars>
          <dgm:bulletEnabled val="1"/>
        </dgm:presLayoutVars>
      </dgm:prSet>
      <dgm:spPr/>
      <dgm:t>
        <a:bodyPr/>
        <a:lstStyle/>
        <a:p>
          <a:endParaRPr lang="ru-RU"/>
        </a:p>
      </dgm:t>
    </dgm:pt>
    <dgm:pt modelId="{72152FB8-FFDC-40A8-AFA1-B4F150AC5B77}" type="pres">
      <dgm:prSet presAssocID="{CB0EEDE3-0E47-4B37-AD09-5D0F949F4846}" presName="space" presStyleCnt="0"/>
      <dgm:spPr/>
    </dgm:pt>
    <dgm:pt modelId="{2B733362-0119-471E-8E36-5058F1CFEDC9}" type="pres">
      <dgm:prSet presAssocID="{1F3C06A9-D981-44F2-8177-A2793D9E8ED8}" presName="composite" presStyleCnt="0"/>
      <dgm:spPr/>
    </dgm:pt>
    <dgm:pt modelId="{85C0E034-DFED-4D00-AE87-BB680F786F2F}" type="pres">
      <dgm:prSet presAssocID="{1F3C06A9-D981-44F2-8177-A2793D9E8ED8}" presName="parTx" presStyleLbl="alignNode1" presStyleIdx="1" presStyleCnt="3" custLinFactNeighborX="1567" custLinFactNeighborY="-1601">
        <dgm:presLayoutVars>
          <dgm:chMax val="0"/>
          <dgm:chPref val="0"/>
          <dgm:bulletEnabled val="1"/>
        </dgm:presLayoutVars>
      </dgm:prSet>
      <dgm:spPr/>
    </dgm:pt>
    <dgm:pt modelId="{47CE57E9-17C3-41CB-A7E0-A524089288D6}" type="pres">
      <dgm:prSet presAssocID="{1F3C06A9-D981-44F2-8177-A2793D9E8ED8}" presName="desTx" presStyleLbl="alignAccFollowNode1" presStyleIdx="1" presStyleCnt="3">
        <dgm:presLayoutVars>
          <dgm:bulletEnabled val="1"/>
        </dgm:presLayoutVars>
      </dgm:prSet>
      <dgm:spPr/>
      <dgm:t>
        <a:bodyPr/>
        <a:lstStyle/>
        <a:p>
          <a:endParaRPr lang="ru-RU"/>
        </a:p>
      </dgm:t>
    </dgm:pt>
    <dgm:pt modelId="{BCF2EA2E-4833-4FFF-BA5C-DA8B471DC6D4}" type="pres">
      <dgm:prSet presAssocID="{9C12BC6D-0B9A-4302-879F-84A24D1BDC23}" presName="space" presStyleCnt="0"/>
      <dgm:spPr/>
    </dgm:pt>
    <dgm:pt modelId="{CB50D24A-CD20-469D-8A84-D85688EF5246}" type="pres">
      <dgm:prSet presAssocID="{0706EB59-6884-49F3-82E3-8AF3BA0FBA5E}" presName="composite" presStyleCnt="0"/>
      <dgm:spPr/>
    </dgm:pt>
    <dgm:pt modelId="{296E9DB6-932F-454F-973C-0FACDCEBDE4F}" type="pres">
      <dgm:prSet presAssocID="{0706EB59-6884-49F3-82E3-8AF3BA0FBA5E}" presName="parTx" presStyleLbl="alignNode1" presStyleIdx="2" presStyleCnt="3">
        <dgm:presLayoutVars>
          <dgm:chMax val="0"/>
          <dgm:chPref val="0"/>
          <dgm:bulletEnabled val="1"/>
        </dgm:presLayoutVars>
      </dgm:prSet>
      <dgm:spPr/>
    </dgm:pt>
    <dgm:pt modelId="{C2A4DCA4-E9F4-47C4-B97B-CDDAD855AF3F}" type="pres">
      <dgm:prSet presAssocID="{0706EB59-6884-49F3-82E3-8AF3BA0FBA5E}" presName="desTx" presStyleLbl="alignAccFollowNode1" presStyleIdx="2" presStyleCnt="3">
        <dgm:presLayoutVars>
          <dgm:bulletEnabled val="1"/>
        </dgm:presLayoutVars>
      </dgm:prSet>
      <dgm:spPr/>
      <dgm:t>
        <a:bodyPr/>
        <a:lstStyle/>
        <a:p>
          <a:endParaRPr lang="ru-RU"/>
        </a:p>
      </dgm:t>
    </dgm:pt>
  </dgm:ptLst>
  <dgm:cxnLst>
    <dgm:cxn modelId="{03C33AFA-590E-4E8D-ABC6-5F053A9E3FEA}" type="presOf" srcId="{C6F5C01B-CF08-4749-8E0D-38C7DEE0ACF4}" destId="{67311281-3127-4C20-BC98-63546F5DBAF0}" srcOrd="0" destOrd="0" presId="urn:microsoft.com/office/officeart/2005/8/layout/hList1"/>
    <dgm:cxn modelId="{1162215F-371B-4FB3-AB21-81029508CD24}" srcId="{C6F5C01B-CF08-4749-8E0D-38C7DEE0ACF4}" destId="{F79B3914-D3DE-478B-952D-40B6709C888A}" srcOrd="2" destOrd="0" parTransId="{8CF19375-6370-4898-B698-05DF6FE6C4E4}" sibTransId="{54D6B917-8077-448D-A178-9468F1BB8003}"/>
    <dgm:cxn modelId="{244E5342-FE9D-4641-9197-68516B87DA40}" srcId="{C6F5C01B-CF08-4749-8E0D-38C7DEE0ACF4}" destId="{E9B80B48-EACB-4C70-B318-3938B8C477D2}" srcOrd="3" destOrd="0" parTransId="{78F3F783-7849-40C9-A1AD-FADF562C6E63}" sibTransId="{6B371DF1-C6E0-49B4-84FD-B29DB9F04B4F}"/>
    <dgm:cxn modelId="{D7CB1AC7-F342-4256-AAD8-1BAFB68E6C26}" srcId="{1F3C06A9-D981-44F2-8177-A2793D9E8ED8}" destId="{8DFAA824-28F3-4ED6-9273-CC317944BFAB}" srcOrd="1" destOrd="0" parTransId="{67943029-AACB-4964-8723-A6372427D781}" sibTransId="{BA8C74E0-2292-4FDF-90FA-E9F48BFF3BDA}"/>
    <dgm:cxn modelId="{3401325E-43CF-4482-826C-2B83118AF517}" type="presOf" srcId="{6CD6090E-A2F4-4EDC-8E1C-E8BF708EF497}" destId="{47CE57E9-17C3-41CB-A7E0-A524089288D6}" srcOrd="0" destOrd="3" presId="urn:microsoft.com/office/officeart/2005/8/layout/hList1"/>
    <dgm:cxn modelId="{895B6D33-E1F7-4865-8884-5EF454A7F4A0}" srcId="{E64BCF07-971D-4B55-97F6-ACC1290446D4}" destId="{C6F5C01B-CF08-4749-8E0D-38C7DEE0ACF4}" srcOrd="0" destOrd="0" parTransId="{55DFAE90-AA82-4077-B232-E60A126069E0}" sibTransId="{CB0EEDE3-0E47-4B37-AD09-5D0F949F4846}"/>
    <dgm:cxn modelId="{9FBF2F24-916A-4B1B-B23D-DA8C84E47DDF}" srcId="{0706EB59-6884-49F3-82E3-8AF3BA0FBA5E}" destId="{3B82B733-1F44-4E1F-8ABF-78E8D34A7941}" srcOrd="3" destOrd="0" parTransId="{CF036161-983C-4784-9187-EEFC0E688D88}" sibTransId="{3642BB57-344F-4C60-910B-498188B4C041}"/>
    <dgm:cxn modelId="{0EBC7BAE-C827-4CAC-BF92-48F0FA2FAB77}" type="presOf" srcId="{411F65CF-A322-44F7-B7A5-7075244849D7}" destId="{C2A4DCA4-E9F4-47C4-B97B-CDDAD855AF3F}" srcOrd="0" destOrd="2" presId="urn:microsoft.com/office/officeart/2005/8/layout/hList1"/>
    <dgm:cxn modelId="{B57131D0-6BD9-4C7E-A0ED-66B0DFCF8A38}" type="presOf" srcId="{8DFAA824-28F3-4ED6-9273-CC317944BFAB}" destId="{47CE57E9-17C3-41CB-A7E0-A524089288D6}" srcOrd="0" destOrd="1" presId="urn:microsoft.com/office/officeart/2005/8/layout/hList1"/>
    <dgm:cxn modelId="{787CA2E2-8063-4E63-86A3-E25B2B027BA3}" type="presOf" srcId="{F4C7BDD4-05B3-48BD-B88F-9DC9871242BB}" destId="{ABB7CEDC-DEBA-4F33-9126-3C7E4719E5DE}" srcOrd="0" destOrd="1" presId="urn:microsoft.com/office/officeart/2005/8/layout/hList1"/>
    <dgm:cxn modelId="{6E70231C-3993-408D-A037-EF8133EC9B52}" srcId="{1F3C06A9-D981-44F2-8177-A2793D9E8ED8}" destId="{8AB4FEE7-DA88-47EE-BC43-603C56F95423}" srcOrd="2" destOrd="0" parTransId="{CA0E7AA4-766F-475D-B85B-3606D66F4F2A}" sibTransId="{7A13019F-D84D-4809-989D-8DDFCCFFC963}"/>
    <dgm:cxn modelId="{6DE31956-E638-4ADE-BFA3-F2B9008556B4}" type="presOf" srcId="{F79B3914-D3DE-478B-952D-40B6709C888A}" destId="{ABB7CEDC-DEBA-4F33-9126-3C7E4719E5DE}" srcOrd="0" destOrd="2" presId="urn:microsoft.com/office/officeart/2005/8/layout/hList1"/>
    <dgm:cxn modelId="{EC9518F8-2994-4392-9072-5C3461585F12}" srcId="{0706EB59-6884-49F3-82E3-8AF3BA0FBA5E}" destId="{411F65CF-A322-44F7-B7A5-7075244849D7}" srcOrd="2" destOrd="0" parTransId="{5EA66E5F-6FA4-4443-91E7-C8AC16621F98}" sibTransId="{B6A606C6-2979-4962-B659-F79347F063E2}"/>
    <dgm:cxn modelId="{68B70DDA-ED28-4841-B3C6-08813A5E12FC}" type="presOf" srcId="{8AB4FEE7-DA88-47EE-BC43-603C56F95423}" destId="{47CE57E9-17C3-41CB-A7E0-A524089288D6}" srcOrd="0" destOrd="2" presId="urn:microsoft.com/office/officeart/2005/8/layout/hList1"/>
    <dgm:cxn modelId="{D6B27F9B-D356-41FE-9695-AA7CA32700E9}" type="presOf" srcId="{68FB58F9-5004-4223-A5B7-0F9ECCCCCD4C}" destId="{C2A4DCA4-E9F4-47C4-B97B-CDDAD855AF3F}" srcOrd="0" destOrd="0" presId="urn:microsoft.com/office/officeart/2005/8/layout/hList1"/>
    <dgm:cxn modelId="{D5011AE2-3274-4EDF-BF34-D454AEEA14FE}" type="presOf" srcId="{39A546BB-E395-496A-B707-2269FD49C85E}" destId="{ABB7CEDC-DEBA-4F33-9126-3C7E4719E5DE}" srcOrd="0" destOrd="0" presId="urn:microsoft.com/office/officeart/2005/8/layout/hList1"/>
    <dgm:cxn modelId="{ECE7CE44-412A-4966-8AF2-613A3A47F76E}" srcId="{0706EB59-6884-49F3-82E3-8AF3BA0FBA5E}" destId="{68FB58F9-5004-4223-A5B7-0F9ECCCCCD4C}" srcOrd="0" destOrd="0" parTransId="{C4BB8A74-6067-4533-9B86-4CB7AEC6FA24}" sibTransId="{83AE9576-4705-46CB-9EC1-646EC4809D89}"/>
    <dgm:cxn modelId="{95D80132-DB0A-4ED2-B0CD-B9682DCB10FF}" type="presOf" srcId="{E64BCF07-971D-4B55-97F6-ACC1290446D4}" destId="{90381E2A-56BB-45DB-8263-CC5C4F0079AB}" srcOrd="0" destOrd="0" presId="urn:microsoft.com/office/officeart/2005/8/layout/hList1"/>
    <dgm:cxn modelId="{5DD4A738-284D-4F89-915F-8559AC24177E}" srcId="{1F3C06A9-D981-44F2-8177-A2793D9E8ED8}" destId="{6CD6090E-A2F4-4EDC-8E1C-E8BF708EF497}" srcOrd="3" destOrd="0" parTransId="{6B82561E-20AC-4DC3-B4E9-852E244AF21E}" sibTransId="{C7841309-B747-4822-A630-E277E0CA8F41}"/>
    <dgm:cxn modelId="{78D24DC0-AD48-4255-9257-A75FE960307B}" type="presOf" srcId="{E9B80B48-EACB-4C70-B318-3938B8C477D2}" destId="{ABB7CEDC-DEBA-4F33-9126-3C7E4719E5DE}" srcOrd="0" destOrd="3" presId="urn:microsoft.com/office/officeart/2005/8/layout/hList1"/>
    <dgm:cxn modelId="{14C3343D-7548-4F18-9287-E96DB9B20CE3}" type="presOf" srcId="{3B82B733-1F44-4E1F-8ABF-78E8D34A7941}" destId="{C2A4DCA4-E9F4-47C4-B97B-CDDAD855AF3F}" srcOrd="0" destOrd="3" presId="urn:microsoft.com/office/officeart/2005/8/layout/hList1"/>
    <dgm:cxn modelId="{A4388942-3995-4A99-A8FA-50DC9017CFB3}" srcId="{1F3C06A9-D981-44F2-8177-A2793D9E8ED8}" destId="{F3624C66-F0CC-488C-BFB8-EB48CAD2C2F4}" srcOrd="0" destOrd="0" parTransId="{88DC0FD8-0F45-4D12-AB49-9244756BCEE1}" sibTransId="{34A95244-A30B-4D0E-9F7F-43B8CA6C2B76}"/>
    <dgm:cxn modelId="{F7915C81-26BA-45C2-A263-B21886A8113C}" srcId="{E64BCF07-971D-4B55-97F6-ACC1290446D4}" destId="{0706EB59-6884-49F3-82E3-8AF3BA0FBA5E}" srcOrd="2" destOrd="0" parTransId="{85B9CA24-68F8-4F38-A4A1-69D077FC2E3C}" sibTransId="{832E23F3-700E-4F71-85BF-181FF45D27F2}"/>
    <dgm:cxn modelId="{465A8BCC-AD33-419E-A354-C71302790EAD}" type="presOf" srcId="{0706EB59-6884-49F3-82E3-8AF3BA0FBA5E}" destId="{296E9DB6-932F-454F-973C-0FACDCEBDE4F}" srcOrd="0" destOrd="0" presId="urn:microsoft.com/office/officeart/2005/8/layout/hList1"/>
    <dgm:cxn modelId="{06E5CF8A-4E77-48E7-BF1A-29064911001B}" srcId="{0706EB59-6884-49F3-82E3-8AF3BA0FBA5E}" destId="{F4546DBB-0A03-44DB-9E5D-3888DAB273CF}" srcOrd="1" destOrd="0" parTransId="{6A519145-D9C7-47F1-810F-0B148C5D10F0}" sibTransId="{E8E1243F-6F9B-40BF-B6ED-1B6A0EF0E752}"/>
    <dgm:cxn modelId="{4D4847C4-166F-402F-A610-994298C190B0}" srcId="{E64BCF07-971D-4B55-97F6-ACC1290446D4}" destId="{1F3C06A9-D981-44F2-8177-A2793D9E8ED8}" srcOrd="1" destOrd="0" parTransId="{772CD64B-9E6D-45CD-ACE4-DA42A41A6D42}" sibTransId="{9C12BC6D-0B9A-4302-879F-84A24D1BDC23}"/>
    <dgm:cxn modelId="{2571BB2E-DD6F-4C08-94B9-15CF49B7E580}" type="presOf" srcId="{F3624C66-F0CC-488C-BFB8-EB48CAD2C2F4}" destId="{47CE57E9-17C3-41CB-A7E0-A524089288D6}" srcOrd="0" destOrd="0" presId="urn:microsoft.com/office/officeart/2005/8/layout/hList1"/>
    <dgm:cxn modelId="{15EAFA78-74A8-4ED3-BBEA-80D2E83B142F}" srcId="{C6F5C01B-CF08-4749-8E0D-38C7DEE0ACF4}" destId="{F4C7BDD4-05B3-48BD-B88F-9DC9871242BB}" srcOrd="1" destOrd="0" parTransId="{328BFEE6-15A2-48C1-87FD-DB77DCC7FD6C}" sibTransId="{61B4415F-726A-4824-8BE0-F07A2EF49441}"/>
    <dgm:cxn modelId="{588D1C1F-2F43-4A73-8E2D-B2084896637C}" type="presOf" srcId="{1F3C06A9-D981-44F2-8177-A2793D9E8ED8}" destId="{85C0E034-DFED-4D00-AE87-BB680F786F2F}" srcOrd="0" destOrd="0" presId="urn:microsoft.com/office/officeart/2005/8/layout/hList1"/>
    <dgm:cxn modelId="{E1E52E5F-0176-4907-9B32-D8BD0ACB6BF9}" type="presOf" srcId="{F4546DBB-0A03-44DB-9E5D-3888DAB273CF}" destId="{C2A4DCA4-E9F4-47C4-B97B-CDDAD855AF3F}" srcOrd="0" destOrd="1" presId="urn:microsoft.com/office/officeart/2005/8/layout/hList1"/>
    <dgm:cxn modelId="{FE2CD09A-6E25-4553-9195-69C9EBFA19FA}" srcId="{C6F5C01B-CF08-4749-8E0D-38C7DEE0ACF4}" destId="{39A546BB-E395-496A-B707-2269FD49C85E}" srcOrd="0" destOrd="0" parTransId="{4661D5A4-B9B0-4C30-A798-6252956A10E3}" sibTransId="{AE9719B6-2EB6-4DD8-B0B5-87F0231DFABD}"/>
    <dgm:cxn modelId="{D8877A56-ECC7-4427-9F47-9FC213021777}" type="presParOf" srcId="{90381E2A-56BB-45DB-8263-CC5C4F0079AB}" destId="{F29F3E4F-8771-4979-9284-BD816B833D1B}" srcOrd="0" destOrd="0" presId="urn:microsoft.com/office/officeart/2005/8/layout/hList1"/>
    <dgm:cxn modelId="{268D436C-4A3E-45CE-A10D-49E2030AE2F7}" type="presParOf" srcId="{F29F3E4F-8771-4979-9284-BD816B833D1B}" destId="{67311281-3127-4C20-BC98-63546F5DBAF0}" srcOrd="0" destOrd="0" presId="urn:microsoft.com/office/officeart/2005/8/layout/hList1"/>
    <dgm:cxn modelId="{E12A22A2-98A7-477D-85D8-6657B1806CA1}" type="presParOf" srcId="{F29F3E4F-8771-4979-9284-BD816B833D1B}" destId="{ABB7CEDC-DEBA-4F33-9126-3C7E4719E5DE}" srcOrd="1" destOrd="0" presId="urn:microsoft.com/office/officeart/2005/8/layout/hList1"/>
    <dgm:cxn modelId="{EBA437C2-63B7-451A-B3AD-32C10DAF09C9}" type="presParOf" srcId="{90381E2A-56BB-45DB-8263-CC5C4F0079AB}" destId="{72152FB8-FFDC-40A8-AFA1-B4F150AC5B77}" srcOrd="1" destOrd="0" presId="urn:microsoft.com/office/officeart/2005/8/layout/hList1"/>
    <dgm:cxn modelId="{88AEF8FB-04BA-4EB5-A843-97C42CD20A65}" type="presParOf" srcId="{90381E2A-56BB-45DB-8263-CC5C4F0079AB}" destId="{2B733362-0119-471E-8E36-5058F1CFEDC9}" srcOrd="2" destOrd="0" presId="urn:microsoft.com/office/officeart/2005/8/layout/hList1"/>
    <dgm:cxn modelId="{EB9122F4-5356-4FD3-A563-702BCA058F98}" type="presParOf" srcId="{2B733362-0119-471E-8E36-5058F1CFEDC9}" destId="{85C0E034-DFED-4D00-AE87-BB680F786F2F}" srcOrd="0" destOrd="0" presId="urn:microsoft.com/office/officeart/2005/8/layout/hList1"/>
    <dgm:cxn modelId="{379855AA-4466-478F-9E65-3B8FC627B0B3}" type="presParOf" srcId="{2B733362-0119-471E-8E36-5058F1CFEDC9}" destId="{47CE57E9-17C3-41CB-A7E0-A524089288D6}" srcOrd="1" destOrd="0" presId="urn:microsoft.com/office/officeart/2005/8/layout/hList1"/>
    <dgm:cxn modelId="{D3CBA5B7-9B41-4B1E-8D78-80F2638A3FA9}" type="presParOf" srcId="{90381E2A-56BB-45DB-8263-CC5C4F0079AB}" destId="{BCF2EA2E-4833-4FFF-BA5C-DA8B471DC6D4}" srcOrd="3" destOrd="0" presId="urn:microsoft.com/office/officeart/2005/8/layout/hList1"/>
    <dgm:cxn modelId="{5B14F06B-E8FA-4C19-B359-A399138774CB}" type="presParOf" srcId="{90381E2A-56BB-45DB-8263-CC5C4F0079AB}" destId="{CB50D24A-CD20-469D-8A84-D85688EF5246}" srcOrd="4" destOrd="0" presId="urn:microsoft.com/office/officeart/2005/8/layout/hList1"/>
    <dgm:cxn modelId="{FD3BEDEC-53A5-483D-B178-4E5617A99207}" type="presParOf" srcId="{CB50D24A-CD20-469D-8A84-D85688EF5246}" destId="{296E9DB6-932F-454F-973C-0FACDCEBDE4F}" srcOrd="0" destOrd="0" presId="urn:microsoft.com/office/officeart/2005/8/layout/hList1"/>
    <dgm:cxn modelId="{A51C1215-B784-4BBA-9F6F-CB06260242CB}" type="presParOf" srcId="{CB50D24A-CD20-469D-8A84-D85688EF5246}" destId="{C2A4DCA4-E9F4-47C4-B97B-CDDAD855AF3F}" srcOrd="1" destOrd="0" presId="urn:microsoft.com/office/officeart/2005/8/layout/hList1"/>
  </dgm:cxnLst>
  <dgm:bg/>
  <dgm:whole/>
</dgm:dataModel>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0236B2-2C89-43C8-9AF4-67A50164BA25}" type="datetimeFigureOut">
              <a:rPr lang="ru-RU" smtClean="0"/>
              <a:t>13.04.2010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8BF4BB-5902-4347-9375-071B5564A850}"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B8BF4BB-5902-4347-9375-071B5564A850}" type="slidenum">
              <a:rPr lang="ru-RU" smtClean="0"/>
              <a:t>15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02A5E56-F338-4C36-8A01-50E6F2754F8F}" type="datetimeFigureOut">
              <a:rPr lang="ru-RU" smtClean="0"/>
              <a:pPr/>
              <a:t>13.04.2010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3CFED0-3547-45D6-962B-457D4A9966F7}"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02A5E56-F338-4C36-8A01-50E6F2754F8F}" type="datetimeFigureOut">
              <a:rPr lang="ru-RU" smtClean="0"/>
              <a:pPr/>
              <a:t>13.04.2010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3CFED0-3547-45D6-962B-457D4A9966F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02A5E56-F338-4C36-8A01-50E6F2754F8F}" type="datetimeFigureOut">
              <a:rPr lang="ru-RU" smtClean="0"/>
              <a:pPr/>
              <a:t>13.04.2010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3CFED0-3547-45D6-962B-457D4A9966F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02A5E56-F338-4C36-8A01-50E6F2754F8F}" type="datetimeFigureOut">
              <a:rPr lang="ru-RU" smtClean="0"/>
              <a:pPr/>
              <a:t>13.04.2010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3CFED0-3547-45D6-962B-457D4A9966F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02A5E56-F338-4C36-8A01-50E6F2754F8F}" type="datetimeFigureOut">
              <a:rPr lang="ru-RU" smtClean="0"/>
              <a:pPr/>
              <a:t>13.04.2010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3CFED0-3547-45D6-962B-457D4A9966F7}"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02A5E56-F338-4C36-8A01-50E6F2754F8F}" type="datetimeFigureOut">
              <a:rPr lang="ru-RU" smtClean="0"/>
              <a:pPr/>
              <a:t>13.04.2010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23CFED0-3547-45D6-962B-457D4A9966F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02A5E56-F338-4C36-8A01-50E6F2754F8F}" type="datetimeFigureOut">
              <a:rPr lang="ru-RU" smtClean="0"/>
              <a:pPr/>
              <a:t>13.04.2010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23CFED0-3547-45D6-962B-457D4A9966F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02A5E56-F338-4C36-8A01-50E6F2754F8F}" type="datetimeFigureOut">
              <a:rPr lang="ru-RU" smtClean="0"/>
              <a:pPr/>
              <a:t>13.04.2010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23CFED0-3547-45D6-962B-457D4A9966F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02A5E56-F338-4C36-8A01-50E6F2754F8F}" type="datetimeFigureOut">
              <a:rPr lang="ru-RU" smtClean="0"/>
              <a:pPr/>
              <a:t>13.04.2010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23CFED0-3547-45D6-962B-457D4A9966F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02A5E56-F338-4C36-8A01-50E6F2754F8F}" type="datetimeFigureOut">
              <a:rPr lang="ru-RU" smtClean="0"/>
              <a:pPr/>
              <a:t>13.04.2010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23CFED0-3547-45D6-962B-457D4A9966F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02A5E56-F338-4C36-8A01-50E6F2754F8F}" type="datetimeFigureOut">
              <a:rPr lang="ru-RU" smtClean="0"/>
              <a:pPr/>
              <a:t>13.04.2010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23CFED0-3547-45D6-962B-457D4A9966F7}"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2A5E56-F338-4C36-8A01-50E6F2754F8F}" type="datetimeFigureOut">
              <a:rPr lang="ru-RU" smtClean="0"/>
              <a:pPr/>
              <a:t>13.04.2010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3CFED0-3547-45D6-962B-457D4A9966F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4000" b="1" dirty="0" smtClean="0"/>
              <a:t>Stylistic stratification of the English </a:t>
            </a:r>
            <a:br>
              <a:rPr lang="en-US" sz="4000" b="1" dirty="0" smtClean="0"/>
            </a:br>
            <a:r>
              <a:rPr lang="en-US" sz="4000" b="1" dirty="0" smtClean="0"/>
              <a:t>vocabulary</a:t>
            </a:r>
            <a:endParaRPr lang="ru-RU" sz="4000" b="1" dirty="0"/>
          </a:p>
        </p:txBody>
      </p:sp>
      <p:sp>
        <p:nvSpPr>
          <p:cNvPr id="3" name="Подзаголовок 2"/>
          <p:cNvSpPr>
            <a:spLocks noGrp="1"/>
          </p:cNvSpPr>
          <p:nvPr>
            <p:ph idx="1"/>
          </p:nvPr>
        </p:nvSpPr>
        <p:spPr/>
        <p:txBody>
          <a:bodyPr>
            <a:normAutofit/>
          </a:bodyPr>
          <a:lstStyle/>
          <a:p>
            <a:pPr marL="457200" indent="-457200" algn="just">
              <a:buAutoNum type="arabicPeriod"/>
            </a:pPr>
            <a:r>
              <a:rPr lang="en-US" sz="2400" dirty="0" smtClean="0"/>
              <a:t>The problem of vocabulary classification and binary oppositions in stylistics.</a:t>
            </a:r>
          </a:p>
          <a:p>
            <a:pPr marL="457200" indent="-457200" algn="just">
              <a:buAutoNum type="arabicPeriod"/>
            </a:pPr>
            <a:r>
              <a:rPr lang="en-US" sz="2400" dirty="0" smtClean="0"/>
              <a:t>Stylistic layers and groups of the English vocabulary (</a:t>
            </a:r>
            <a:r>
              <a:rPr lang="en-US" sz="2400" dirty="0" err="1" smtClean="0"/>
              <a:t>Galperin</a:t>
            </a:r>
            <a:r>
              <a:rPr lang="en-US" sz="2400" dirty="0" smtClean="0"/>
              <a:t>).</a:t>
            </a:r>
          </a:p>
          <a:p>
            <a:pPr marL="457200" indent="-457200" algn="just">
              <a:buAutoNum type="arabicPeriod"/>
            </a:pPr>
            <a:r>
              <a:rPr lang="en-US" sz="2400" dirty="0" smtClean="0"/>
              <a:t>Standard English: definition and peculiar features.</a:t>
            </a:r>
          </a:p>
          <a:p>
            <a:pPr marL="457200" indent="-457200" algn="just">
              <a:buAutoNum type="arabicPeriod"/>
            </a:pPr>
            <a:r>
              <a:rPr lang="en-US" sz="2400" dirty="0" smtClean="0"/>
              <a:t>Stylistic synonyms.</a:t>
            </a:r>
          </a:p>
          <a:p>
            <a:pPr marL="457200" indent="-457200" algn="just">
              <a:buAutoNum type="arabicPeriod"/>
            </a:pPr>
            <a:r>
              <a:rPr lang="en-US" sz="2400" dirty="0" smtClean="0"/>
              <a:t>Stylistic reference and emotional </a:t>
            </a:r>
            <a:r>
              <a:rPr lang="en-US" sz="2400" dirty="0" err="1" smtClean="0"/>
              <a:t>colouring</a:t>
            </a:r>
            <a:r>
              <a:rPr lang="en-US" sz="2400" dirty="0" smtClean="0"/>
              <a:t>.</a:t>
            </a:r>
            <a:endParaRPr lang="en-US" sz="2400" dirty="0" smtClean="0"/>
          </a:p>
          <a:p>
            <a:pPr marL="457200" indent="-457200" algn="just">
              <a:buAutoNum type="arabicPeriod"/>
            </a:pPr>
            <a:r>
              <a:rPr lang="en-US" sz="2400" dirty="0" smtClean="0"/>
              <a:t>Stylistic functions of different layers and groups of the English vocabulary.</a:t>
            </a:r>
          </a:p>
          <a:p>
            <a:pPr marL="457200" indent="-457200" algn="just">
              <a:buAutoNum type="arabicPeriod"/>
            </a:pPr>
            <a:endParaRPr lang="ru-RU"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b="1" dirty="0" smtClean="0"/>
              <a:t>George McKnight “English Words and Their Background”</a:t>
            </a:r>
            <a:endParaRPr lang="ru-RU" sz="3600" b="1" dirty="0"/>
          </a:p>
        </p:txBody>
      </p:sp>
      <p:sp>
        <p:nvSpPr>
          <p:cNvPr id="3" name="Содержимое 2"/>
          <p:cNvSpPr>
            <a:spLocks noGrp="1"/>
          </p:cNvSpPr>
          <p:nvPr>
            <p:ph idx="1"/>
          </p:nvPr>
        </p:nvSpPr>
        <p:spPr/>
        <p:txBody>
          <a:bodyPr>
            <a:normAutofit/>
          </a:bodyPr>
          <a:lstStyle/>
          <a:p>
            <a:r>
              <a:rPr lang="en-US" sz="2800" dirty="0" smtClean="0"/>
              <a:t>25% of actual linguistic performance is fulfilled by 9 words:</a:t>
            </a:r>
          </a:p>
          <a:p>
            <a:pPr>
              <a:buNone/>
            </a:pPr>
            <a:r>
              <a:rPr lang="en-US" sz="2800" dirty="0" smtClean="0"/>
              <a:t>AND, BE, HAVE, IT, OF, THE, TO, WILL, YOU</a:t>
            </a:r>
          </a:p>
          <a:p>
            <a:r>
              <a:rPr lang="en-US" sz="2800" dirty="0" smtClean="0"/>
              <a:t>These 9 words plus 34 other words form 50% of what we hear and say:</a:t>
            </a:r>
          </a:p>
          <a:p>
            <a:pPr>
              <a:buNone/>
            </a:pPr>
            <a:r>
              <a:rPr lang="en-US" sz="2800" dirty="0" smtClean="0"/>
              <a:t>ABOUT, ALL, AS, AT, BUT, CAN, COME, DAY, DEAR, FOUR, GET, GO, HEAR, HER, IF, IN, ME, MUCH, NOT, ON, ONE, SAY, SHE, SO, THAT, THESE, THEY, THIS, THOUGH, TIME, WE, WITH, WRITE, YOUR</a:t>
            </a:r>
            <a:endParaRPr lang="ru-RU"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b="1" dirty="0" smtClean="0"/>
              <a:t>Peculiar features of Standard English (</a:t>
            </a:r>
            <a:r>
              <a:rPr lang="en-US" sz="3600" b="1" dirty="0" err="1" smtClean="0"/>
              <a:t>I.Galperin</a:t>
            </a:r>
            <a:r>
              <a:rPr lang="en-US" sz="3600" b="1" dirty="0" smtClean="0"/>
              <a:t>)</a:t>
            </a:r>
            <a:endParaRPr lang="ru-RU" sz="3600" b="1" dirty="0"/>
          </a:p>
        </p:txBody>
      </p:sp>
      <p:sp>
        <p:nvSpPr>
          <p:cNvPr id="3" name="Содержимое 2"/>
          <p:cNvSpPr>
            <a:spLocks noGrp="1"/>
          </p:cNvSpPr>
          <p:nvPr>
            <p:ph idx="1"/>
          </p:nvPr>
        </p:nvSpPr>
        <p:spPr/>
        <p:txBody>
          <a:bodyPr>
            <a:normAutofit/>
          </a:bodyPr>
          <a:lstStyle/>
          <a:p>
            <a:r>
              <a:rPr lang="en-US" sz="2800" dirty="0" smtClean="0"/>
              <a:t>SE makes up the largest and the most stable part of the English vocabulary;</a:t>
            </a:r>
          </a:p>
          <a:p>
            <a:r>
              <a:rPr lang="en-US" sz="2800" dirty="0" smtClean="0"/>
              <a:t>SE provides the majority of the vocabulary in any connected text; </a:t>
            </a:r>
          </a:p>
          <a:p>
            <a:r>
              <a:rPr lang="en-US" sz="2800" dirty="0" smtClean="0"/>
              <a:t>Most of the words are of Anglo-Saxon origin and monosyllabic</a:t>
            </a:r>
          </a:p>
          <a:p>
            <a:pPr>
              <a:buNone/>
            </a:pPr>
            <a:r>
              <a:rPr lang="en-US" sz="2800" dirty="0" smtClean="0"/>
              <a:t>E.g. earth &lt; O.E. </a:t>
            </a:r>
            <a:r>
              <a:rPr lang="en-US" sz="2800" dirty="0" err="1" smtClean="0"/>
              <a:t>eorðe</a:t>
            </a:r>
            <a:r>
              <a:rPr lang="en-US" sz="2800" dirty="0" smtClean="0"/>
              <a:t>; day &lt; O.E. </a:t>
            </a:r>
            <a:r>
              <a:rPr lang="en-US" sz="2800" dirty="0" err="1" smtClean="0"/>
              <a:t>dœg</a:t>
            </a:r>
            <a:r>
              <a:rPr lang="en-US" sz="2800" dirty="0" smtClean="0"/>
              <a:t>; find &lt; O.E. </a:t>
            </a:r>
            <a:r>
              <a:rPr lang="en-US" sz="2800" dirty="0" err="1" smtClean="0"/>
              <a:t>findan</a:t>
            </a:r>
            <a:endParaRPr lang="en-US" sz="2800" dirty="0" smtClean="0"/>
          </a:p>
          <a:p>
            <a:r>
              <a:rPr lang="en-US" sz="2800" dirty="0" smtClean="0"/>
              <a:t>Words are highly </a:t>
            </a:r>
            <a:r>
              <a:rPr lang="en-US" sz="2800" dirty="0" err="1" smtClean="0"/>
              <a:t>polysemantic</a:t>
            </a:r>
            <a:r>
              <a:rPr lang="en-US" sz="2800" dirty="0" smtClean="0"/>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Peculiar features of Standard English</a:t>
            </a:r>
            <a:endParaRPr lang="ru-RU" sz="3600" b="1" dirty="0"/>
          </a:p>
        </p:txBody>
      </p:sp>
      <p:sp>
        <p:nvSpPr>
          <p:cNvPr id="3" name="Содержимое 2"/>
          <p:cNvSpPr>
            <a:spLocks noGrp="1"/>
          </p:cNvSpPr>
          <p:nvPr>
            <p:ph idx="1"/>
          </p:nvPr>
        </p:nvSpPr>
        <p:spPr/>
        <p:txBody>
          <a:bodyPr>
            <a:normAutofit fontScale="92500" lnSpcReduction="10000"/>
          </a:bodyPr>
          <a:lstStyle/>
          <a:p>
            <a:r>
              <a:rPr lang="en-US" sz="2400" dirty="0" smtClean="0"/>
              <a:t>The words of SE serve as a source of </a:t>
            </a:r>
            <a:r>
              <a:rPr lang="en-US" sz="2400" dirty="0" err="1" smtClean="0"/>
              <a:t>polysemy</a:t>
            </a:r>
            <a:r>
              <a:rPr lang="en-US" sz="2400" dirty="0" smtClean="0"/>
              <a:t> and synonymy, tend to develop new </a:t>
            </a:r>
            <a:r>
              <a:rPr lang="en-US" sz="2400" dirty="0" smtClean="0"/>
              <a:t>meanings:</a:t>
            </a:r>
            <a:endParaRPr lang="ru-RU" sz="2400" dirty="0" smtClean="0"/>
          </a:p>
          <a:p>
            <a:pPr>
              <a:buNone/>
            </a:pPr>
            <a:r>
              <a:rPr lang="en-US" sz="2400" u="sng" dirty="0" smtClean="0"/>
              <a:t>E.g.</a:t>
            </a:r>
            <a:r>
              <a:rPr lang="en-US" sz="2400" dirty="0" smtClean="0"/>
              <a:t> BLOW – 1) (of the wind or current of air) to be moving:</a:t>
            </a:r>
          </a:p>
          <a:p>
            <a:pPr>
              <a:buNone/>
            </a:pPr>
            <a:r>
              <a:rPr lang="en-US" sz="2400" dirty="0" smtClean="0"/>
              <a:t> </a:t>
            </a:r>
            <a:r>
              <a:rPr lang="en-US" sz="2400" dirty="0" smtClean="0"/>
              <a:t>                       </a:t>
            </a:r>
            <a:r>
              <a:rPr lang="en-US" sz="2400" i="1" dirty="0" smtClean="0"/>
              <a:t>A strong wind was blowing.</a:t>
            </a:r>
          </a:p>
          <a:p>
            <a:pPr>
              <a:buNone/>
            </a:pPr>
            <a:r>
              <a:rPr lang="en-US" sz="2400" i="1" dirty="0" smtClean="0"/>
              <a:t> </a:t>
            </a:r>
            <a:r>
              <a:rPr lang="en-US" sz="2400" i="1" dirty="0" smtClean="0"/>
              <a:t>                  … </a:t>
            </a:r>
            <a:r>
              <a:rPr lang="en-US" sz="2400" dirty="0" smtClean="0"/>
              <a:t>7) to melt or cause </a:t>
            </a:r>
            <a:r>
              <a:rPr lang="en-US" sz="2400" dirty="0" err="1" smtClean="0"/>
              <a:t>sth</a:t>
            </a:r>
            <a:r>
              <a:rPr lang="en-US" sz="2400" dirty="0" smtClean="0"/>
              <a:t> to melt with too</a:t>
            </a:r>
            <a:r>
              <a:rPr lang="en-US" sz="2400" i="1" dirty="0" smtClean="0"/>
              <a:t> </a:t>
            </a:r>
            <a:r>
              <a:rPr lang="en-US" sz="2400" dirty="0" smtClean="0"/>
              <a:t>strong an                 electric current : </a:t>
            </a:r>
          </a:p>
          <a:p>
            <a:pPr>
              <a:buNone/>
            </a:pPr>
            <a:r>
              <a:rPr lang="en-US" sz="2400" dirty="0" smtClean="0"/>
              <a:t> </a:t>
            </a:r>
            <a:r>
              <a:rPr lang="en-US" sz="2400" dirty="0" smtClean="0"/>
              <a:t>                      </a:t>
            </a:r>
            <a:r>
              <a:rPr lang="en-US" sz="2400" i="1" dirty="0" smtClean="0"/>
              <a:t>A fuse has blown.</a:t>
            </a:r>
          </a:p>
          <a:p>
            <a:pPr>
              <a:buNone/>
            </a:pPr>
            <a:r>
              <a:rPr lang="en-US" sz="2400" dirty="0" smtClean="0"/>
              <a:t> </a:t>
            </a:r>
            <a:r>
              <a:rPr lang="en-US" sz="2400" dirty="0" smtClean="0"/>
              <a:t>                   … 11) to spoil or fail to use an opportunity:</a:t>
            </a:r>
          </a:p>
          <a:p>
            <a:pPr>
              <a:buNone/>
            </a:pPr>
            <a:r>
              <a:rPr lang="en-US" sz="2400" dirty="0" smtClean="0"/>
              <a:t> </a:t>
            </a:r>
            <a:r>
              <a:rPr lang="en-US" sz="2400" dirty="0" smtClean="0"/>
              <a:t>                      </a:t>
            </a:r>
            <a:r>
              <a:rPr lang="en-US" sz="2400" i="1" dirty="0" smtClean="0"/>
              <a:t>I’ve completely blown my diet with that piece of chocolate cake. </a:t>
            </a:r>
          </a:p>
          <a:p>
            <a:pPr>
              <a:buNone/>
            </a:pPr>
            <a:r>
              <a:rPr lang="en-US" sz="2400" i="1" dirty="0" smtClean="0"/>
              <a:t> </a:t>
            </a:r>
            <a:r>
              <a:rPr lang="en-US" sz="2400" i="1" dirty="0" smtClean="0"/>
              <a:t>                  …</a:t>
            </a:r>
            <a:r>
              <a:rPr lang="en-US" sz="2400" dirty="0" smtClean="0"/>
              <a:t> 13) (</a:t>
            </a:r>
            <a:r>
              <a:rPr lang="en-US" sz="2400" dirty="0" err="1" smtClean="0"/>
              <a:t>sl</a:t>
            </a:r>
            <a:r>
              <a:rPr lang="en-US" sz="2400" dirty="0" smtClean="0"/>
              <a:t> </a:t>
            </a:r>
            <a:r>
              <a:rPr lang="en-US" sz="2400" dirty="0" err="1" smtClean="0"/>
              <a:t>esp</a:t>
            </a:r>
            <a:r>
              <a:rPr lang="en-US" sz="2400" dirty="0" smtClean="0"/>
              <a:t> US) to leave a place suddenly:</a:t>
            </a:r>
          </a:p>
          <a:p>
            <a:pPr>
              <a:buNone/>
            </a:pPr>
            <a:r>
              <a:rPr lang="en-US" sz="2400" i="1" dirty="0" smtClean="0"/>
              <a:t>                       Let’s blow!</a:t>
            </a:r>
            <a:endParaRPr lang="ru-RU" sz="2400" i="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Peculiar features of Standard English</a:t>
            </a:r>
            <a:endParaRPr lang="ru-RU" sz="3600" b="1" dirty="0"/>
          </a:p>
        </p:txBody>
      </p:sp>
      <p:sp>
        <p:nvSpPr>
          <p:cNvPr id="3" name="Содержимое 2"/>
          <p:cNvSpPr>
            <a:spLocks noGrp="1"/>
          </p:cNvSpPr>
          <p:nvPr>
            <p:ph idx="1"/>
          </p:nvPr>
        </p:nvSpPr>
        <p:spPr/>
        <p:txBody>
          <a:bodyPr>
            <a:normAutofit/>
          </a:bodyPr>
          <a:lstStyle/>
          <a:p>
            <a:r>
              <a:rPr lang="en-US" sz="2800" dirty="0" smtClean="0"/>
              <a:t>In a group of synonyms the synonymic dominant always belongs to SE and is stylistically neutral:</a:t>
            </a:r>
          </a:p>
          <a:p>
            <a:pPr>
              <a:buNone/>
            </a:pPr>
            <a:r>
              <a:rPr lang="en-US" sz="2800" u="sng" dirty="0" smtClean="0"/>
              <a:t>E.g.</a:t>
            </a:r>
            <a:r>
              <a:rPr lang="en-US" sz="2800" dirty="0" smtClean="0"/>
              <a:t> infant – CHILD – kid – brat</a:t>
            </a:r>
          </a:p>
          <a:p>
            <a:r>
              <a:rPr lang="en-US" sz="2800" dirty="0" smtClean="0"/>
              <a:t>Words of SE are usually emotionally neutral:</a:t>
            </a:r>
          </a:p>
          <a:p>
            <a:pPr>
              <a:buNone/>
            </a:pPr>
            <a:r>
              <a:rPr lang="en-US" sz="2800" u="sng" dirty="0" smtClean="0"/>
              <a:t>E.g.</a:t>
            </a:r>
            <a:r>
              <a:rPr lang="en-US" sz="2800" dirty="0" smtClean="0"/>
              <a:t> MUG – 1) </a:t>
            </a:r>
            <a:r>
              <a:rPr lang="en-US" sz="2800" b="1" dirty="0" smtClean="0"/>
              <a:t>[direct meaning, neutral] </a:t>
            </a:r>
            <a:r>
              <a:rPr lang="en-US" sz="2800" dirty="0" smtClean="0"/>
              <a:t>a fairly large cup for drinking from, </a:t>
            </a:r>
            <a:r>
              <a:rPr lang="en-US" sz="2800" dirty="0" err="1" smtClean="0"/>
              <a:t>usu</a:t>
            </a:r>
            <a:r>
              <a:rPr lang="en-US" sz="2800" dirty="0" smtClean="0"/>
              <a:t> with straight sides and no saucer (</a:t>
            </a:r>
            <a:r>
              <a:rPr lang="en-US" sz="2800" i="1" dirty="0" smtClean="0"/>
              <a:t>a coffee mug</a:t>
            </a:r>
            <a:r>
              <a:rPr lang="en-US" sz="2800" dirty="0" smtClean="0"/>
              <a:t>);</a:t>
            </a:r>
          </a:p>
          <a:p>
            <a:pPr>
              <a:buNone/>
            </a:pPr>
            <a:r>
              <a:rPr lang="en-US" sz="2800" dirty="0" smtClean="0"/>
              <a:t> </a:t>
            </a:r>
            <a:r>
              <a:rPr lang="en-US" sz="2800" dirty="0" smtClean="0"/>
              <a:t>                    2) </a:t>
            </a:r>
            <a:r>
              <a:rPr lang="en-US" sz="2800" b="1" dirty="0" smtClean="0"/>
              <a:t>[figurative meaning, derogative or jocular] </a:t>
            </a:r>
            <a:r>
              <a:rPr lang="en-US" sz="2800" dirty="0" smtClean="0"/>
              <a:t>someone’s face (</a:t>
            </a:r>
            <a:r>
              <a:rPr lang="en-US" sz="2800" i="1" dirty="0" smtClean="0"/>
              <a:t>What an ugly mug</a:t>
            </a:r>
            <a:r>
              <a:rPr lang="en-US" sz="2800" dirty="0" smtClean="0"/>
              <a:t>!) </a:t>
            </a:r>
            <a:endParaRPr lang="ru-RU"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Standard English</a:t>
            </a:r>
            <a:endParaRPr lang="ru-RU" sz="3600" b="1" dirty="0"/>
          </a:p>
        </p:txBody>
      </p:sp>
      <p:sp>
        <p:nvSpPr>
          <p:cNvPr id="3" name="Содержимое 2"/>
          <p:cNvSpPr>
            <a:spLocks noGrp="1"/>
          </p:cNvSpPr>
          <p:nvPr>
            <p:ph idx="1"/>
          </p:nvPr>
        </p:nvSpPr>
        <p:spPr/>
        <p:txBody>
          <a:bodyPr>
            <a:normAutofit fontScale="92500" lnSpcReduction="20000"/>
          </a:bodyPr>
          <a:lstStyle/>
          <a:p>
            <a:pPr>
              <a:buNone/>
            </a:pPr>
            <a:r>
              <a:rPr lang="en-US" sz="2600" dirty="0" smtClean="0"/>
              <a:t>SE constitutes the foundation of the </a:t>
            </a:r>
            <a:r>
              <a:rPr lang="en-US" sz="2600" dirty="0" err="1" smtClean="0"/>
              <a:t>lexico</a:t>
            </a:r>
            <a:r>
              <a:rPr lang="en-US" sz="2600" dirty="0" smtClean="0"/>
              <a:t>-semantic system of the English language.</a:t>
            </a:r>
          </a:p>
          <a:p>
            <a:pPr>
              <a:buNone/>
            </a:pPr>
            <a:r>
              <a:rPr lang="en-US" sz="2600" dirty="0" smtClean="0"/>
              <a:t>Special literary and Special colloquial vocabularies are dependent on it and cannot be explained and understood without the knowledge of SE.</a:t>
            </a:r>
          </a:p>
          <a:p>
            <a:pPr>
              <a:buNone/>
            </a:pPr>
            <a:r>
              <a:rPr lang="en-US" sz="2600" dirty="0" smtClean="0"/>
              <a:t>That is why SE is taught all over the world, although it may be considered a kind of abstraction:</a:t>
            </a:r>
          </a:p>
          <a:p>
            <a:pPr>
              <a:buNone/>
            </a:pPr>
            <a:r>
              <a:rPr lang="en-US" sz="2400" b="1" u="sng" dirty="0" smtClean="0"/>
              <a:t>Randolph Quirk (“The Use of English”)</a:t>
            </a:r>
            <a:r>
              <a:rPr lang="en-US" sz="2400" dirty="0" smtClean="0"/>
              <a:t>: “We have seen that standard English is basically ideal, a mode of expression that we seek when we wish to communicate beyond our immediate community… As an ideal, it cannot be perfectly </a:t>
            </a:r>
            <a:r>
              <a:rPr lang="en-US" sz="2400" dirty="0" err="1" smtClean="0"/>
              <a:t>realised</a:t>
            </a:r>
            <a:r>
              <a:rPr lang="en-US" sz="2400" dirty="0" smtClean="0"/>
              <a:t>…In fact, however, any of us can read a newspaper printed in Leeds, San Francisco or Delhi without difficulty and often even without </a:t>
            </a:r>
            <a:r>
              <a:rPr lang="en-US" sz="2400" dirty="0" err="1" smtClean="0"/>
              <a:t>realising</a:t>
            </a:r>
            <a:r>
              <a:rPr lang="en-US" sz="2400" dirty="0" smtClean="0"/>
              <a:t> that there are differences at all.”</a:t>
            </a:r>
            <a:endParaRPr lang="ru-RU"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Synonyms. Types of synonyms</a:t>
            </a:r>
            <a:endParaRPr lang="ru-RU" sz="3600" b="1" dirty="0"/>
          </a:p>
        </p:txBody>
      </p:sp>
      <p:sp>
        <p:nvSpPr>
          <p:cNvPr id="3" name="Содержимое 2"/>
          <p:cNvSpPr>
            <a:spLocks noGrp="1"/>
          </p:cNvSpPr>
          <p:nvPr>
            <p:ph idx="1"/>
          </p:nvPr>
        </p:nvSpPr>
        <p:spPr/>
        <p:txBody>
          <a:bodyPr>
            <a:normAutofit lnSpcReduction="10000"/>
          </a:bodyPr>
          <a:lstStyle/>
          <a:p>
            <a:pPr algn="just">
              <a:buNone/>
            </a:pPr>
            <a:r>
              <a:rPr lang="en-US" sz="2400" dirty="0" smtClean="0"/>
              <a:t>SYNONYMS – two or more words of the same language belonging to the same part of speech and possessing one or more identical denotative meanings, interchangeable at least in some contexts without any considerable alteration in denotative meaning, but differing in phonemic shape, morphemic composition, shades of meaning, connotations, stylistic reference, </a:t>
            </a:r>
            <a:r>
              <a:rPr lang="en-US" sz="2400" dirty="0" err="1" smtClean="0"/>
              <a:t>valency</a:t>
            </a:r>
            <a:r>
              <a:rPr lang="en-US" sz="2400" dirty="0" smtClean="0"/>
              <a:t>, idiomatic use.</a:t>
            </a:r>
          </a:p>
          <a:p>
            <a:pPr algn="just">
              <a:buNone/>
            </a:pPr>
            <a:r>
              <a:rPr lang="en-US" sz="2200" dirty="0" smtClean="0"/>
              <a:t>Lexicologists single out:</a:t>
            </a:r>
          </a:p>
          <a:p>
            <a:pPr algn="just"/>
            <a:r>
              <a:rPr lang="en-US" sz="2200" dirty="0" smtClean="0"/>
              <a:t>Absolute synonyms;</a:t>
            </a:r>
          </a:p>
          <a:p>
            <a:pPr algn="just"/>
            <a:r>
              <a:rPr lang="en-US" sz="2200" dirty="0" smtClean="0"/>
              <a:t>Emotional-evaluative synonyms;</a:t>
            </a:r>
          </a:p>
          <a:p>
            <a:pPr algn="just"/>
            <a:r>
              <a:rPr lang="en-US" sz="2200" dirty="0" smtClean="0"/>
              <a:t>Ideographic synonyms;</a:t>
            </a:r>
          </a:p>
          <a:p>
            <a:pPr algn="just"/>
            <a:r>
              <a:rPr lang="en-US" sz="2200" dirty="0" smtClean="0"/>
              <a:t>Contextual synonyms, etc</a:t>
            </a:r>
          </a:p>
          <a:p>
            <a:pPr algn="just"/>
            <a:endParaRPr lang="ru-RU"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Stylistic synonyms</a:t>
            </a:r>
            <a:endParaRPr lang="ru-RU" sz="4000" b="1" dirty="0"/>
          </a:p>
        </p:txBody>
      </p:sp>
      <p:sp>
        <p:nvSpPr>
          <p:cNvPr id="3" name="Содержимое 2"/>
          <p:cNvSpPr>
            <a:spLocks noGrp="1"/>
          </p:cNvSpPr>
          <p:nvPr>
            <p:ph idx="1"/>
          </p:nvPr>
        </p:nvSpPr>
        <p:spPr/>
        <p:txBody>
          <a:bodyPr>
            <a:normAutofit/>
          </a:bodyPr>
          <a:lstStyle/>
          <a:p>
            <a:pPr algn="just">
              <a:buNone/>
            </a:pPr>
            <a:r>
              <a:rPr lang="en-US" sz="2800" dirty="0" smtClean="0"/>
              <a:t>    </a:t>
            </a:r>
            <a:r>
              <a:rPr lang="en-US" sz="2800" u="sng" dirty="0" smtClean="0"/>
              <a:t>Stylistic synonyms </a:t>
            </a:r>
            <a:r>
              <a:rPr lang="en-US" sz="2800" dirty="0" smtClean="0"/>
              <a:t>are synonyms that differ in their stylistic reference, which implies the use of words in different spheres and forms of communication (especially WRITTEN and ORAL forms).</a:t>
            </a:r>
          </a:p>
          <a:p>
            <a:pPr algn="just"/>
            <a:r>
              <a:rPr lang="en-US" sz="2800" dirty="0" smtClean="0"/>
              <a:t>Words belonging to literary vocabulary tend to be used in written forms of communication;</a:t>
            </a:r>
          </a:p>
          <a:p>
            <a:pPr algn="just"/>
            <a:r>
              <a:rPr lang="en-US" sz="2800" dirty="0" smtClean="0"/>
              <a:t>Words belonging to common and special colloquial vocabulary – in oral/spoken forms of communication.</a:t>
            </a:r>
          </a:p>
          <a:p>
            <a:pPr algn="just">
              <a:buNone/>
            </a:pPr>
            <a:r>
              <a:rPr lang="en-US" sz="2800" dirty="0" smtClean="0"/>
              <a:t> </a:t>
            </a:r>
            <a:endParaRPr lang="ru-RU"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Stylistic synonyms</a:t>
            </a:r>
            <a:endParaRPr lang="ru-RU" sz="4000" b="1" dirty="0"/>
          </a:p>
        </p:txBody>
      </p:sp>
      <p:graphicFrame>
        <p:nvGraphicFramePr>
          <p:cNvPr id="5" name="Содержимое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Emotional </a:t>
            </a:r>
            <a:r>
              <a:rPr lang="en-US" sz="4000" b="1" dirty="0" err="1" smtClean="0"/>
              <a:t>colouring</a:t>
            </a:r>
            <a:r>
              <a:rPr lang="en-US" sz="4000" b="1" dirty="0" smtClean="0"/>
              <a:t>  and stylistic reference </a:t>
            </a:r>
            <a:endParaRPr lang="ru-RU" sz="4000" b="1" dirty="0"/>
          </a:p>
        </p:txBody>
      </p:sp>
      <p:sp>
        <p:nvSpPr>
          <p:cNvPr id="3" name="Содержимое 2"/>
          <p:cNvSpPr>
            <a:spLocks noGrp="1"/>
          </p:cNvSpPr>
          <p:nvPr>
            <p:ph idx="1"/>
          </p:nvPr>
        </p:nvSpPr>
        <p:spPr/>
        <p:txBody>
          <a:bodyPr>
            <a:normAutofit lnSpcReduction="10000"/>
          </a:bodyPr>
          <a:lstStyle/>
          <a:p>
            <a:pPr>
              <a:buNone/>
            </a:pPr>
            <a:r>
              <a:rPr lang="en-US" sz="2800" dirty="0" smtClean="0"/>
              <a:t>    Emotional </a:t>
            </a:r>
            <a:r>
              <a:rPr lang="en-US" sz="2800" dirty="0" err="1" smtClean="0"/>
              <a:t>colouring</a:t>
            </a:r>
            <a:r>
              <a:rPr lang="en-US" sz="2800" dirty="0" smtClean="0"/>
              <a:t> and stylistic reference represent two different aspects of words, although these aspects are interdependent.</a:t>
            </a:r>
          </a:p>
          <a:p>
            <a:pPr>
              <a:buNone/>
            </a:pPr>
            <a:r>
              <a:rPr lang="en-US" sz="2200" u="sng" dirty="0" smtClean="0"/>
              <a:t>Standard English words </a:t>
            </a:r>
            <a:r>
              <a:rPr lang="en-US" sz="2200" dirty="0" smtClean="0"/>
              <a:t>are emotionally neutral.</a:t>
            </a:r>
          </a:p>
          <a:p>
            <a:pPr>
              <a:buNone/>
            </a:pPr>
            <a:r>
              <a:rPr lang="en-US" sz="2200" u="sng" dirty="0" smtClean="0"/>
              <a:t>Special literary: </a:t>
            </a:r>
          </a:p>
          <a:p>
            <a:r>
              <a:rPr lang="en-US" sz="2200" dirty="0" smtClean="0"/>
              <a:t>T</a:t>
            </a:r>
            <a:r>
              <a:rPr lang="en-US" sz="2200" dirty="0" smtClean="0"/>
              <a:t>erms, neologisms, some archaisms – emotionally neutral;</a:t>
            </a:r>
          </a:p>
          <a:p>
            <a:r>
              <a:rPr lang="en-US" sz="2200" dirty="0" smtClean="0"/>
              <a:t>Poetic words – emotionally </a:t>
            </a:r>
            <a:r>
              <a:rPr lang="en-US" sz="2200" dirty="0" err="1" smtClean="0"/>
              <a:t>coloured</a:t>
            </a:r>
            <a:r>
              <a:rPr lang="en-US" sz="2200" dirty="0" smtClean="0"/>
              <a:t>;</a:t>
            </a:r>
          </a:p>
          <a:p>
            <a:r>
              <a:rPr lang="en-US" sz="2200" dirty="0" smtClean="0"/>
              <a:t>Foreign words, barbarisms – neutral or emotionally </a:t>
            </a:r>
            <a:r>
              <a:rPr lang="en-US" sz="2200" dirty="0" err="1" smtClean="0"/>
              <a:t>coloured</a:t>
            </a:r>
            <a:endParaRPr lang="en-US" sz="2200" dirty="0" smtClean="0"/>
          </a:p>
          <a:p>
            <a:pPr>
              <a:buNone/>
            </a:pPr>
            <a:r>
              <a:rPr lang="en-US" sz="2200" u="sng" dirty="0" smtClean="0"/>
              <a:t>Special colloquial:</a:t>
            </a:r>
            <a:endParaRPr lang="en-US" sz="2200" u="sng" dirty="0" smtClean="0"/>
          </a:p>
          <a:p>
            <a:r>
              <a:rPr lang="en-US" sz="2200" dirty="0" smtClean="0"/>
              <a:t>Dialectal, professional words – neutral;</a:t>
            </a:r>
          </a:p>
          <a:p>
            <a:r>
              <a:rPr lang="en-US" sz="2200" dirty="0" smtClean="0"/>
              <a:t>Slang, jargon and vulgar words – emotionally </a:t>
            </a:r>
            <a:r>
              <a:rPr lang="en-US" sz="2200" dirty="0" err="1" smtClean="0"/>
              <a:t>coloured</a:t>
            </a:r>
            <a:endParaRPr lang="ru-RU" sz="2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Emotional </a:t>
            </a:r>
            <a:r>
              <a:rPr lang="en-US" sz="4000" b="1" dirty="0" err="1" smtClean="0"/>
              <a:t>colouring</a:t>
            </a:r>
            <a:r>
              <a:rPr lang="en-US" sz="4000" b="1" dirty="0" smtClean="0"/>
              <a:t>  and stylistic reference </a:t>
            </a:r>
            <a:endParaRPr lang="ru-RU" sz="4000" dirty="0"/>
          </a:p>
        </p:txBody>
      </p:sp>
      <p:sp>
        <p:nvSpPr>
          <p:cNvPr id="3" name="Содержимое 2"/>
          <p:cNvSpPr>
            <a:spLocks noGrp="1"/>
          </p:cNvSpPr>
          <p:nvPr>
            <p:ph idx="1"/>
          </p:nvPr>
        </p:nvSpPr>
        <p:spPr/>
        <p:txBody>
          <a:bodyPr/>
          <a:lstStyle/>
          <a:p>
            <a:pPr>
              <a:buNone/>
            </a:pPr>
            <a:r>
              <a:rPr lang="en-US" dirty="0" smtClean="0"/>
              <a:t>In connected texts, both written and oral, any word of the language system may acquire emotional </a:t>
            </a:r>
            <a:r>
              <a:rPr lang="en-US" dirty="0" err="1" smtClean="0"/>
              <a:t>colouring</a:t>
            </a:r>
            <a:r>
              <a:rPr lang="en-US" dirty="0" smtClean="0"/>
              <a:t> and become “emotionally charged/ loaded”:</a:t>
            </a:r>
          </a:p>
          <a:p>
            <a:pPr>
              <a:buNone/>
            </a:pPr>
            <a:r>
              <a:rPr lang="en-US" dirty="0" smtClean="0"/>
              <a:t>E.g. </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The problem of vocabulary classification</a:t>
            </a:r>
            <a:endParaRPr lang="ru-RU" sz="4000" b="1" dirty="0"/>
          </a:p>
        </p:txBody>
      </p:sp>
      <p:sp>
        <p:nvSpPr>
          <p:cNvPr id="3" name="Содержимое 2"/>
          <p:cNvSpPr>
            <a:spLocks noGrp="1"/>
          </p:cNvSpPr>
          <p:nvPr>
            <p:ph idx="1"/>
          </p:nvPr>
        </p:nvSpPr>
        <p:spPr/>
        <p:txBody>
          <a:bodyPr>
            <a:normAutofit/>
          </a:bodyPr>
          <a:lstStyle/>
          <a:p>
            <a:pPr algn="just"/>
            <a:r>
              <a:rPr lang="en-US" sz="2400" dirty="0" smtClean="0"/>
              <a:t>Some linguists deny the possibility of working out a systematic classification of the English vocabulary.</a:t>
            </a:r>
          </a:p>
          <a:p>
            <a:pPr algn="just">
              <a:buNone/>
            </a:pPr>
            <a:r>
              <a:rPr lang="en-US" sz="2400" u="sng" dirty="0" smtClean="0"/>
              <a:t>Problems (</a:t>
            </a:r>
            <a:r>
              <a:rPr lang="en-US" sz="2400" u="sng" dirty="0" err="1" smtClean="0"/>
              <a:t>Skrebnev</a:t>
            </a:r>
            <a:r>
              <a:rPr lang="en-US" sz="2400" u="sng" dirty="0" smtClean="0"/>
              <a:t>):</a:t>
            </a:r>
          </a:p>
          <a:p>
            <a:pPr algn="just">
              <a:buNone/>
            </a:pPr>
            <a:r>
              <a:rPr lang="en-US" sz="2400" dirty="0" smtClean="0"/>
              <a:t>1. The word stock of any natural language is highly heterogeneous;</a:t>
            </a:r>
          </a:p>
          <a:p>
            <a:pPr algn="just">
              <a:buNone/>
            </a:pPr>
            <a:r>
              <a:rPr lang="en-US" sz="2400" dirty="0" smtClean="0"/>
              <a:t>2. Words cannot be </a:t>
            </a:r>
            <a:r>
              <a:rPr lang="en-US" sz="2400" dirty="0" err="1" smtClean="0"/>
              <a:t>analysed</a:t>
            </a:r>
            <a:r>
              <a:rPr lang="en-US" sz="2400" dirty="0" smtClean="0"/>
              <a:t> as isolated units;</a:t>
            </a:r>
          </a:p>
          <a:p>
            <a:pPr algn="just">
              <a:buNone/>
            </a:pPr>
            <a:r>
              <a:rPr lang="en-US" sz="2400" dirty="0" smtClean="0"/>
              <a:t>3. </a:t>
            </a:r>
            <a:r>
              <a:rPr lang="en-US" sz="2400" dirty="0" err="1" smtClean="0"/>
              <a:t>Polysemy</a:t>
            </a:r>
            <a:r>
              <a:rPr lang="en-US" sz="2400" dirty="0" smtClean="0"/>
              <a:t> and </a:t>
            </a:r>
            <a:r>
              <a:rPr lang="en-US" sz="2400" dirty="0" err="1" smtClean="0"/>
              <a:t>polyfunctionality</a:t>
            </a:r>
            <a:r>
              <a:rPr lang="en-US" sz="2400" dirty="0" smtClean="0"/>
              <a:t> of words (one word can be placed in several lexical classes).</a:t>
            </a:r>
          </a:p>
          <a:p>
            <a:pPr algn="just"/>
            <a:r>
              <a:rPr lang="en-US" sz="2400" dirty="0" smtClean="0"/>
              <a:t>Other scholars think that the word stock can be represented as a system in which different aspects of words may be singled out as interdependent.</a:t>
            </a:r>
            <a:endParaRPr lang="ru-RU"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BINARY OPPOSITIONS IN STYLISTICS</a:t>
            </a:r>
            <a:endParaRPr lang="ru-RU" sz="4000" b="1" dirty="0"/>
          </a:p>
        </p:txBody>
      </p:sp>
      <p:graphicFrame>
        <p:nvGraphicFramePr>
          <p:cNvPr id="5" name="Содержимое 4"/>
          <p:cNvGraphicFramePr>
            <a:graphicFrameLocks noGrp="1"/>
          </p:cNvGraphicFramePr>
          <p:nvPr>
            <p:ph idx="1"/>
          </p:nvPr>
        </p:nvGraphicFramePr>
        <p:xfrm>
          <a:off x="285720" y="1600200"/>
          <a:ext cx="8643998"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STYLISTICALLY MARKED WORDS</a:t>
            </a:r>
            <a:endParaRPr lang="ru-RU" sz="4000" b="1" dirty="0"/>
          </a:p>
        </p:txBody>
      </p:sp>
      <p:graphicFrame>
        <p:nvGraphicFramePr>
          <p:cNvPr id="4" name="Содержимое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STYLISTIC CLASSIFICATION OF THE ENGLISH VOCABULARY (GALPERIN)</a:t>
            </a:r>
            <a:endParaRPr lang="ru-RU" sz="4000" b="1" dirty="0"/>
          </a:p>
        </p:txBody>
      </p:sp>
      <p:sp>
        <p:nvSpPr>
          <p:cNvPr id="3" name="Содержимое 2"/>
          <p:cNvSpPr>
            <a:spLocks noGrp="1"/>
          </p:cNvSpPr>
          <p:nvPr>
            <p:ph idx="1"/>
          </p:nvPr>
        </p:nvSpPr>
        <p:spPr/>
        <p:txBody>
          <a:bodyPr>
            <a:normAutofit lnSpcReduction="10000"/>
          </a:bodyPr>
          <a:lstStyle/>
          <a:p>
            <a:pPr algn="just">
              <a:buNone/>
            </a:pPr>
            <a:r>
              <a:rPr lang="en-US" sz="2800" dirty="0" smtClean="0"/>
              <a:t>On the basis of these oppositions I. </a:t>
            </a:r>
            <a:r>
              <a:rPr lang="en-US" sz="2800" dirty="0" err="1" smtClean="0"/>
              <a:t>Galperin</a:t>
            </a:r>
            <a:r>
              <a:rPr lang="en-US" sz="2800" dirty="0" smtClean="0"/>
              <a:t> singles out 3 major layers of the English vocabulary:</a:t>
            </a:r>
          </a:p>
          <a:p>
            <a:r>
              <a:rPr lang="en-US" sz="2800" u="sng" dirty="0" smtClean="0"/>
              <a:t>Literary words (markedly bookish, stable </a:t>
            </a:r>
            <a:r>
              <a:rPr lang="en-US" sz="2800" u="sng" dirty="0" smtClean="0"/>
              <a:t>layer used mostly in written forms of communication):</a:t>
            </a:r>
            <a:endParaRPr lang="en-US" sz="2800" u="sng" dirty="0" smtClean="0"/>
          </a:p>
          <a:p>
            <a:pPr marL="514350" indent="-514350">
              <a:buAutoNum type="alphaLcParenR"/>
            </a:pPr>
            <a:r>
              <a:rPr lang="en-US" sz="2400" dirty="0" smtClean="0"/>
              <a:t>Special literary (e.g. </a:t>
            </a:r>
            <a:r>
              <a:rPr lang="en-US" sz="2400" i="1" dirty="0" smtClean="0"/>
              <a:t>to respond</a:t>
            </a:r>
            <a:r>
              <a:rPr lang="en-US" sz="2400" dirty="0" smtClean="0"/>
              <a:t>);</a:t>
            </a:r>
          </a:p>
          <a:p>
            <a:pPr marL="514350" indent="-514350">
              <a:buAutoNum type="alphaLcParenR"/>
            </a:pPr>
            <a:r>
              <a:rPr lang="en-US" sz="2400" dirty="0" smtClean="0"/>
              <a:t>Common literary (e.g. </a:t>
            </a:r>
            <a:r>
              <a:rPr lang="en-US" sz="2400" i="1" dirty="0" smtClean="0"/>
              <a:t>to reply</a:t>
            </a:r>
            <a:r>
              <a:rPr lang="en-US" sz="2400" dirty="0" smtClean="0"/>
              <a:t>).</a:t>
            </a:r>
          </a:p>
          <a:p>
            <a:r>
              <a:rPr lang="en-US" sz="2800" u="sng" dirty="0" smtClean="0"/>
              <a:t>(Stylistically) neutral words </a:t>
            </a:r>
            <a:r>
              <a:rPr lang="en-US" sz="2800" dirty="0" smtClean="0"/>
              <a:t>( e.g. </a:t>
            </a:r>
            <a:r>
              <a:rPr lang="en-US" sz="2800" i="1" dirty="0" smtClean="0"/>
              <a:t>to answer</a:t>
            </a:r>
            <a:r>
              <a:rPr lang="en-US" sz="2800" dirty="0" smtClean="0"/>
              <a:t>);</a:t>
            </a:r>
          </a:p>
          <a:p>
            <a:r>
              <a:rPr lang="en-US" sz="2800" u="sng" dirty="0" smtClean="0"/>
              <a:t>Colloquial words (spoken, unstable layer):</a:t>
            </a:r>
          </a:p>
          <a:p>
            <a:pPr marL="457200" indent="-457200">
              <a:buAutoNum type="alphaLcParenR"/>
            </a:pPr>
            <a:r>
              <a:rPr lang="en-US" sz="2400" dirty="0" smtClean="0"/>
              <a:t>Common colloquial (e.g. </a:t>
            </a:r>
            <a:r>
              <a:rPr lang="en-US" sz="2400" i="1" dirty="0" smtClean="0"/>
              <a:t>to answer/ talk back</a:t>
            </a:r>
            <a:r>
              <a:rPr lang="en-US" sz="2400" dirty="0" smtClean="0"/>
              <a:t>);</a:t>
            </a:r>
          </a:p>
          <a:p>
            <a:pPr marL="457200" indent="-457200">
              <a:buAutoNum type="alphaLcParenR"/>
            </a:pPr>
            <a:r>
              <a:rPr lang="en-US" sz="2400" dirty="0" smtClean="0"/>
              <a:t>Special colloquial (e.g. [Am. E.] </a:t>
            </a:r>
            <a:r>
              <a:rPr lang="en-US" sz="2400" i="1" dirty="0" smtClean="0"/>
              <a:t>to sass </a:t>
            </a:r>
            <a:r>
              <a:rPr lang="en-US" sz="2400" i="1" dirty="0" err="1" smtClean="0"/>
              <a:t>sb</a:t>
            </a:r>
            <a:r>
              <a:rPr lang="en-US" sz="2400" dirty="0" smtClean="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Stylistic groups of the English vocabulary</a:t>
            </a:r>
            <a:endParaRPr lang="ru-RU" sz="4000" b="1" dirty="0"/>
          </a:p>
        </p:txBody>
      </p:sp>
      <p:sp>
        <p:nvSpPr>
          <p:cNvPr id="3" name="Содержимое 2"/>
          <p:cNvSpPr>
            <a:spLocks noGrp="1"/>
          </p:cNvSpPr>
          <p:nvPr>
            <p:ph idx="1"/>
          </p:nvPr>
        </p:nvSpPr>
        <p:spPr/>
        <p:txBody>
          <a:bodyPr>
            <a:normAutofit fontScale="92500" lnSpcReduction="20000"/>
          </a:bodyPr>
          <a:lstStyle/>
          <a:p>
            <a:r>
              <a:rPr lang="en-US" sz="2400" b="1" i="1" u="sng" dirty="0" smtClean="0"/>
              <a:t>Archaic words </a:t>
            </a:r>
          </a:p>
          <a:p>
            <a:pPr>
              <a:buNone/>
            </a:pPr>
            <a:r>
              <a:rPr lang="en-US" sz="2400" u="sng" dirty="0"/>
              <a:t>E</a:t>
            </a:r>
            <a:r>
              <a:rPr lang="en-US" sz="2400" u="sng" dirty="0" smtClean="0"/>
              <a:t>.g.</a:t>
            </a:r>
            <a:r>
              <a:rPr lang="en-US" sz="2400" dirty="0" smtClean="0"/>
              <a:t> </a:t>
            </a:r>
            <a:r>
              <a:rPr lang="en-US" sz="2400" b="1" dirty="0" smtClean="0"/>
              <a:t>Nay</a:t>
            </a:r>
            <a:r>
              <a:rPr lang="en-US" sz="2400" dirty="0" smtClean="0"/>
              <a:t>, we question you not…although </a:t>
            </a:r>
            <a:r>
              <a:rPr lang="en-US" sz="2400" b="1" dirty="0" smtClean="0"/>
              <a:t>hark ye </a:t>
            </a:r>
            <a:r>
              <a:rPr lang="en-US" sz="2400" dirty="0" smtClean="0"/>
              <a:t>– I say, </a:t>
            </a:r>
            <a:r>
              <a:rPr lang="en-US" sz="2400" b="1" dirty="0" smtClean="0"/>
              <a:t>hark</a:t>
            </a:r>
            <a:r>
              <a:rPr lang="en-US" sz="2400" dirty="0" smtClean="0"/>
              <a:t> in your ear – my name is </a:t>
            </a:r>
            <a:r>
              <a:rPr lang="en-US" sz="2400" dirty="0" err="1" smtClean="0"/>
              <a:t>Pavillon</a:t>
            </a:r>
            <a:r>
              <a:rPr lang="en-US" sz="2400" dirty="0" smtClean="0"/>
              <a:t> (W. Scott)</a:t>
            </a:r>
          </a:p>
          <a:p>
            <a:r>
              <a:rPr lang="en-US" sz="2400" b="1" i="1" u="sng" dirty="0" smtClean="0"/>
              <a:t>Poetic words </a:t>
            </a:r>
          </a:p>
          <a:p>
            <a:pPr>
              <a:buNone/>
            </a:pPr>
            <a:r>
              <a:rPr lang="en-US" sz="2400" u="sng" dirty="0" smtClean="0"/>
              <a:t>E.g. </a:t>
            </a:r>
            <a:r>
              <a:rPr lang="en-US" sz="2400" dirty="0" smtClean="0"/>
              <a:t>O </a:t>
            </a:r>
            <a:r>
              <a:rPr lang="en-US" sz="2400" b="1" dirty="0" smtClean="0"/>
              <a:t>blithe</a:t>
            </a:r>
            <a:r>
              <a:rPr lang="en-US" sz="2400" dirty="0" smtClean="0"/>
              <a:t> new-comer! I have heard, / I hear </a:t>
            </a:r>
            <a:r>
              <a:rPr lang="en-US" sz="2400" b="1" dirty="0" smtClean="0"/>
              <a:t>thee</a:t>
            </a:r>
            <a:r>
              <a:rPr lang="en-US" sz="2400" dirty="0" smtClean="0"/>
              <a:t> and </a:t>
            </a:r>
            <a:r>
              <a:rPr lang="en-US" sz="2400" b="1" dirty="0" smtClean="0"/>
              <a:t>rejoice</a:t>
            </a:r>
            <a:r>
              <a:rPr lang="en-US" sz="2400" dirty="0" smtClean="0"/>
              <a:t>.</a:t>
            </a:r>
          </a:p>
          <a:p>
            <a:pPr>
              <a:buNone/>
            </a:pPr>
            <a:r>
              <a:rPr lang="en-US" sz="2400" dirty="0"/>
              <a:t> </a:t>
            </a:r>
            <a:r>
              <a:rPr lang="en-US" sz="2400" dirty="0" smtClean="0"/>
              <a:t>       O Cuckoo! Shall I call </a:t>
            </a:r>
            <a:r>
              <a:rPr lang="en-US" sz="2400" b="1" dirty="0" smtClean="0"/>
              <a:t>thee</a:t>
            </a:r>
            <a:r>
              <a:rPr lang="en-US" sz="2400" dirty="0" smtClean="0"/>
              <a:t> bird, / Or but a wandering voice?</a:t>
            </a:r>
          </a:p>
          <a:p>
            <a:pPr>
              <a:buNone/>
            </a:pPr>
            <a:r>
              <a:rPr lang="en-US" sz="2400" dirty="0"/>
              <a:t>	</a:t>
            </a:r>
            <a:r>
              <a:rPr lang="en-US" sz="2400" dirty="0" smtClean="0"/>
              <a:t>						(W. Wordsworth)</a:t>
            </a:r>
          </a:p>
          <a:p>
            <a:r>
              <a:rPr lang="en-US" sz="2400" b="1" i="1" u="sng" dirty="0" smtClean="0"/>
              <a:t>Terms</a:t>
            </a:r>
            <a:r>
              <a:rPr lang="en-US" sz="2400" b="1" i="1" dirty="0" smtClean="0"/>
              <a:t> </a:t>
            </a:r>
            <a:r>
              <a:rPr lang="en-US" sz="2400" dirty="0" smtClean="0"/>
              <a:t>(e.g. acrostic, fluid dynamics, nanotechnologies)</a:t>
            </a:r>
          </a:p>
          <a:p>
            <a:r>
              <a:rPr lang="en-US" sz="2400" b="1" i="1" u="sng" dirty="0" smtClean="0"/>
              <a:t>Foreign words (+barbarisms – not entirely assimilated) </a:t>
            </a:r>
            <a:r>
              <a:rPr lang="en-US" sz="2400" dirty="0" smtClean="0"/>
              <a:t>( e.g. bon mot, ad infinitum)</a:t>
            </a:r>
          </a:p>
          <a:p>
            <a:pPr>
              <a:buNone/>
            </a:pPr>
            <a:r>
              <a:rPr lang="en-US" sz="2400" u="sng" dirty="0" smtClean="0"/>
              <a:t>E.g.</a:t>
            </a:r>
            <a:r>
              <a:rPr lang="en-US" sz="2400" dirty="0" smtClean="0"/>
              <a:t> The little boy…had a famous appetite, and consumed </a:t>
            </a:r>
            <a:r>
              <a:rPr lang="en-US" sz="2400" i="1" dirty="0" err="1" smtClean="0"/>
              <a:t>schinken</a:t>
            </a:r>
            <a:r>
              <a:rPr lang="en-US" sz="2400" dirty="0" smtClean="0"/>
              <a:t>, and </a:t>
            </a:r>
            <a:r>
              <a:rPr lang="en-US" sz="2400" i="1" dirty="0" err="1" smtClean="0"/>
              <a:t>braten</a:t>
            </a:r>
            <a:r>
              <a:rPr lang="en-US" sz="2400" dirty="0" smtClean="0"/>
              <a:t>, and </a:t>
            </a:r>
            <a:r>
              <a:rPr lang="en-US" sz="2400" i="1" dirty="0" err="1" smtClean="0"/>
              <a:t>kartoffeln</a:t>
            </a:r>
            <a:r>
              <a:rPr lang="en-US" sz="2400" dirty="0" smtClean="0"/>
              <a:t>, and cranberry jam…with a gallantry that did </a:t>
            </a:r>
            <a:r>
              <a:rPr lang="en-US" sz="2400" dirty="0" err="1" smtClean="0"/>
              <a:t>honour</a:t>
            </a:r>
            <a:r>
              <a:rPr lang="en-US" sz="2400" dirty="0" smtClean="0"/>
              <a:t> to his nation (W. Thackeray</a:t>
            </a:r>
            <a:r>
              <a:rPr lang="en-US" sz="2400" dirty="0" smtClean="0"/>
              <a:t>)</a:t>
            </a:r>
          </a:p>
          <a:p>
            <a:pPr>
              <a:buNone/>
            </a:pPr>
            <a:endParaRPr lang="en-US" sz="2400" u="sng"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Stylistic groups of the English vocabulary</a:t>
            </a:r>
            <a:endParaRPr lang="ru-RU" sz="3600" b="1" dirty="0"/>
          </a:p>
        </p:txBody>
      </p:sp>
      <p:sp>
        <p:nvSpPr>
          <p:cNvPr id="3" name="Содержимое 2"/>
          <p:cNvSpPr>
            <a:spLocks noGrp="1"/>
          </p:cNvSpPr>
          <p:nvPr>
            <p:ph idx="1"/>
          </p:nvPr>
        </p:nvSpPr>
        <p:spPr/>
        <p:txBody>
          <a:bodyPr>
            <a:normAutofit/>
          </a:bodyPr>
          <a:lstStyle/>
          <a:p>
            <a:r>
              <a:rPr lang="en-US" sz="2200" u="sng" dirty="0" smtClean="0"/>
              <a:t>Dialectal words </a:t>
            </a:r>
          </a:p>
          <a:p>
            <a:pPr>
              <a:buNone/>
            </a:pPr>
            <a:r>
              <a:rPr lang="en-US" sz="2200" u="sng" dirty="0" smtClean="0"/>
              <a:t>E.g. </a:t>
            </a:r>
            <a:r>
              <a:rPr lang="en-US" sz="2200" dirty="0" smtClean="0"/>
              <a:t>A language so local, so phonetically condensed, permissive of slur that it is inseparable in his mind…from its peculiar landscapes; its </a:t>
            </a:r>
            <a:r>
              <a:rPr lang="en-US" sz="2200" b="1" dirty="0" err="1" smtClean="0"/>
              <a:t>combes</a:t>
            </a:r>
            <a:r>
              <a:rPr lang="en-US" sz="2200" b="1" dirty="0" smtClean="0"/>
              <a:t> (</a:t>
            </a:r>
            <a:r>
              <a:rPr lang="ru-RU" sz="2200" b="1" dirty="0" smtClean="0"/>
              <a:t>лощины)</a:t>
            </a:r>
            <a:r>
              <a:rPr lang="en-US" sz="2200" dirty="0" smtClean="0"/>
              <a:t> and </a:t>
            </a:r>
            <a:r>
              <a:rPr lang="en-US" sz="2200" b="1" dirty="0" err="1" smtClean="0"/>
              <a:t>bartons</a:t>
            </a:r>
            <a:r>
              <a:rPr lang="ru-RU" sz="2200" b="1" dirty="0" smtClean="0"/>
              <a:t> (фермы-усадьбы)</a:t>
            </a:r>
            <a:r>
              <a:rPr lang="en-US" sz="2200" dirty="0" smtClean="0"/>
              <a:t>, </a:t>
            </a:r>
            <a:r>
              <a:rPr lang="en-US" sz="2200" b="1" dirty="0" err="1" smtClean="0"/>
              <a:t>leats</a:t>
            </a:r>
            <a:r>
              <a:rPr lang="ru-RU" sz="2200" b="1" dirty="0" smtClean="0"/>
              <a:t> («</a:t>
            </a:r>
            <a:r>
              <a:rPr lang="ru-RU" sz="2200" b="1" dirty="0" err="1" smtClean="0"/>
              <a:t>балочки</a:t>
            </a:r>
            <a:r>
              <a:rPr lang="ru-RU" sz="2200" b="1" dirty="0" smtClean="0"/>
              <a:t>»)</a:t>
            </a:r>
            <a:r>
              <a:rPr lang="en-US" sz="2200" dirty="0" smtClean="0"/>
              <a:t> and </a:t>
            </a:r>
            <a:r>
              <a:rPr lang="en-US" sz="2200" b="1" dirty="0" err="1" smtClean="0"/>
              <a:t>linhays</a:t>
            </a:r>
            <a:r>
              <a:rPr lang="ru-RU" sz="2200" b="1" dirty="0" smtClean="0"/>
              <a:t> («мызы»)</a:t>
            </a:r>
            <a:r>
              <a:rPr lang="en-US" sz="2200" dirty="0" smtClean="0"/>
              <a:t>. (J. </a:t>
            </a:r>
            <a:r>
              <a:rPr lang="en-US" sz="2200" dirty="0" err="1" smtClean="0"/>
              <a:t>Fowles</a:t>
            </a:r>
            <a:r>
              <a:rPr lang="en-US" sz="2200" dirty="0" smtClean="0"/>
              <a:t>)</a:t>
            </a:r>
            <a:endParaRPr lang="ru-RU" sz="2200" dirty="0" smtClean="0"/>
          </a:p>
          <a:p>
            <a:r>
              <a:rPr lang="en-US" sz="2200" u="sng" dirty="0" smtClean="0"/>
              <a:t>Professional words</a:t>
            </a:r>
            <a:r>
              <a:rPr lang="en-US" sz="2200" dirty="0" smtClean="0"/>
              <a:t> (replace some official terms of a profession)</a:t>
            </a:r>
          </a:p>
          <a:p>
            <a:pPr>
              <a:buNone/>
            </a:pPr>
            <a:r>
              <a:rPr lang="en-US" sz="2200" u="sng" dirty="0" smtClean="0"/>
              <a:t>E.g. </a:t>
            </a:r>
            <a:r>
              <a:rPr lang="en-US" sz="2200" dirty="0" smtClean="0"/>
              <a:t>Frank soon picked up all the technicalities… A “</a:t>
            </a:r>
            <a:r>
              <a:rPr lang="en-US" sz="2200" b="1" dirty="0" smtClean="0"/>
              <a:t>bull</a:t>
            </a:r>
            <a:r>
              <a:rPr lang="en-US" sz="2200" dirty="0" smtClean="0"/>
              <a:t>”…was one who bought in anticipation of a higher price to come; and if he was “</a:t>
            </a:r>
            <a:r>
              <a:rPr lang="en-US" sz="2200" b="1" dirty="0" smtClean="0"/>
              <a:t>loaded</a:t>
            </a:r>
            <a:r>
              <a:rPr lang="en-US" sz="2200" dirty="0" smtClean="0"/>
              <a:t>” up with a “</a:t>
            </a:r>
            <a:r>
              <a:rPr lang="en-US" sz="2200" b="1" dirty="0" smtClean="0"/>
              <a:t>line</a:t>
            </a:r>
            <a:r>
              <a:rPr lang="en-US" sz="2200" dirty="0" smtClean="0"/>
              <a:t>” of stocks he was said to be “</a:t>
            </a:r>
            <a:r>
              <a:rPr lang="en-US" sz="2200" b="1" dirty="0" smtClean="0"/>
              <a:t>long</a:t>
            </a:r>
            <a:r>
              <a:rPr lang="en-US" sz="2200" dirty="0" smtClean="0"/>
              <a:t>” (T. Dreiser “Financier”).</a:t>
            </a:r>
          </a:p>
          <a:p>
            <a:pPr>
              <a:buNone/>
            </a:pPr>
            <a:r>
              <a:rPr lang="en-US" sz="2200" u="sng" dirty="0" smtClean="0"/>
              <a:t>E.g.</a:t>
            </a:r>
            <a:r>
              <a:rPr lang="en-US" sz="2200" dirty="0" smtClean="0"/>
              <a:t> </a:t>
            </a:r>
            <a:r>
              <a:rPr lang="en-US" sz="2200" dirty="0" smtClean="0"/>
              <a:t>DOLLY [Cinema] a flat structure with wheels for moving heavy loads or for supporting a film camera</a:t>
            </a:r>
            <a:endParaRPr lang="ru-RU" sz="2200" u="sng" dirty="0" smtClean="0"/>
          </a:p>
          <a:p>
            <a:endParaRPr lang="ru-RU" sz="2200" u="sng"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Stylistic groups of the English vocabulary</a:t>
            </a:r>
            <a:endParaRPr lang="ru-RU" sz="3600" b="1" dirty="0"/>
          </a:p>
        </p:txBody>
      </p:sp>
      <p:sp>
        <p:nvSpPr>
          <p:cNvPr id="3" name="Содержимое 2"/>
          <p:cNvSpPr>
            <a:spLocks noGrp="1"/>
          </p:cNvSpPr>
          <p:nvPr>
            <p:ph idx="1"/>
          </p:nvPr>
        </p:nvSpPr>
        <p:spPr/>
        <p:txBody>
          <a:bodyPr>
            <a:normAutofit/>
          </a:bodyPr>
          <a:lstStyle/>
          <a:p>
            <a:r>
              <a:rPr lang="en-US" sz="2400" b="1" i="1" u="sng" dirty="0" smtClean="0"/>
              <a:t>Jargon words</a:t>
            </a:r>
            <a:r>
              <a:rPr lang="en-US" sz="2400" dirty="0" smtClean="0"/>
              <a:t> (characteristic of social or professional groups)</a:t>
            </a:r>
            <a:endParaRPr lang="en-US" sz="2400" b="1" i="1" u="sng" dirty="0" smtClean="0"/>
          </a:p>
          <a:p>
            <a:pPr>
              <a:buNone/>
            </a:pPr>
            <a:r>
              <a:rPr lang="en-US" sz="2400" u="sng" dirty="0" smtClean="0"/>
              <a:t>E.g.</a:t>
            </a:r>
            <a:r>
              <a:rPr lang="en-US" sz="2400" dirty="0" smtClean="0"/>
              <a:t> NARK – someone who secretly informs the police about a criminal’s activities.</a:t>
            </a:r>
          </a:p>
          <a:p>
            <a:r>
              <a:rPr lang="en-US" sz="2400" b="1" i="1" u="sng" dirty="0" smtClean="0"/>
              <a:t>Slang</a:t>
            </a:r>
            <a:endParaRPr lang="en-US" sz="2400" dirty="0" smtClean="0"/>
          </a:p>
          <a:p>
            <a:pPr>
              <a:buNone/>
            </a:pPr>
            <a:r>
              <a:rPr lang="en-US" sz="2400" i="1" u="sng" dirty="0" smtClean="0"/>
              <a:t>E.g.</a:t>
            </a:r>
            <a:r>
              <a:rPr lang="en-US" sz="2400" dirty="0" smtClean="0"/>
              <a:t> Where’s the </a:t>
            </a:r>
            <a:r>
              <a:rPr lang="en-US" sz="2400" b="1" i="1" dirty="0" smtClean="0"/>
              <a:t>grub</a:t>
            </a:r>
            <a:r>
              <a:rPr lang="en-US" sz="2400" dirty="0" smtClean="0"/>
              <a:t>?       </a:t>
            </a:r>
            <a:r>
              <a:rPr lang="en-US" sz="2400" dirty="0" err="1" smtClean="0"/>
              <a:t>Stalone</a:t>
            </a:r>
            <a:r>
              <a:rPr lang="en-US" sz="2400" dirty="0" smtClean="0"/>
              <a:t> has a great </a:t>
            </a:r>
            <a:r>
              <a:rPr lang="en-US" sz="2400" b="1" i="1" dirty="0" err="1" smtClean="0"/>
              <a:t>bod</a:t>
            </a:r>
            <a:r>
              <a:rPr lang="en-US" sz="2400" dirty="0" smtClean="0"/>
              <a:t>!</a:t>
            </a:r>
            <a:endParaRPr lang="en-US" sz="2400" i="1" u="sng" dirty="0" smtClean="0"/>
          </a:p>
          <a:p>
            <a:pPr>
              <a:buNone/>
            </a:pPr>
            <a:r>
              <a:rPr lang="en-US" sz="2400" dirty="0" smtClean="0"/>
              <a:t> </a:t>
            </a:r>
            <a:r>
              <a:rPr lang="en-US" sz="2400" dirty="0" smtClean="0"/>
              <a:t>        I’m sick of this </a:t>
            </a:r>
            <a:r>
              <a:rPr lang="en-US" sz="2400" b="1" i="1" dirty="0" err="1" smtClean="0"/>
              <a:t>mickey</a:t>
            </a:r>
            <a:r>
              <a:rPr lang="en-US" sz="2400" b="1" i="1" dirty="0" smtClean="0"/>
              <a:t>-mouse</a:t>
            </a:r>
            <a:r>
              <a:rPr lang="en-US" sz="2400" dirty="0" smtClean="0"/>
              <a:t> job!</a:t>
            </a:r>
          </a:p>
          <a:p>
            <a:pPr>
              <a:buNone/>
            </a:pPr>
            <a:r>
              <a:rPr lang="en-US" sz="2400" dirty="0" smtClean="0"/>
              <a:t> </a:t>
            </a:r>
            <a:r>
              <a:rPr lang="en-US" sz="2400" dirty="0" smtClean="0"/>
              <a:t>         Do you want another </a:t>
            </a:r>
            <a:r>
              <a:rPr lang="en-US" sz="2400" b="1" i="1" dirty="0" smtClean="0"/>
              <a:t>brew</a:t>
            </a:r>
            <a:r>
              <a:rPr lang="en-US" sz="2400" dirty="0" smtClean="0"/>
              <a:t>, dude?</a:t>
            </a:r>
          </a:p>
          <a:p>
            <a:pPr>
              <a:buNone/>
            </a:pPr>
            <a:r>
              <a:rPr lang="en-US" sz="2400" dirty="0" smtClean="0"/>
              <a:t> </a:t>
            </a:r>
            <a:r>
              <a:rPr lang="en-US" sz="2400" dirty="0" smtClean="0"/>
              <a:t>         My trip to New York was a </a:t>
            </a:r>
            <a:r>
              <a:rPr lang="en-US" sz="2400" b="1" i="1" dirty="0" smtClean="0"/>
              <a:t>freebie</a:t>
            </a:r>
            <a:r>
              <a:rPr lang="en-US" sz="2400" dirty="0" smtClean="0"/>
              <a:t>.</a:t>
            </a:r>
          </a:p>
          <a:p>
            <a:pPr>
              <a:buNone/>
            </a:pPr>
            <a:r>
              <a:rPr lang="en-US" sz="2400" dirty="0" smtClean="0"/>
              <a:t>          He wants to buy a </a:t>
            </a:r>
            <a:r>
              <a:rPr lang="en-US" sz="2400" b="1" i="1" dirty="0" err="1" smtClean="0"/>
              <a:t>beemer</a:t>
            </a:r>
            <a:r>
              <a:rPr lang="en-US" sz="2400" dirty="0" smtClean="0"/>
              <a:t> when he makes more money. </a:t>
            </a:r>
          </a:p>
          <a:p>
            <a:r>
              <a:rPr lang="en-US" sz="2400" b="1" i="1" u="sng" dirty="0" smtClean="0"/>
              <a:t>Nonce-words</a:t>
            </a:r>
            <a:r>
              <a:rPr lang="en-US" sz="2400" dirty="0" smtClean="0"/>
              <a:t> (e.g. netiquette, </a:t>
            </a:r>
            <a:r>
              <a:rPr lang="en-US" sz="2400" dirty="0" err="1" smtClean="0"/>
              <a:t>netizen</a:t>
            </a:r>
            <a:r>
              <a:rPr lang="en-US" sz="2400" dirty="0" smtClean="0"/>
              <a:t>, </a:t>
            </a:r>
            <a:r>
              <a:rPr lang="en-US" sz="2400" dirty="0" err="1" smtClean="0"/>
              <a:t>netspeak</a:t>
            </a:r>
            <a:r>
              <a:rPr lang="en-US" sz="2400" dirty="0" smtClean="0"/>
              <a:t>)</a:t>
            </a:r>
            <a:endParaRPr lang="en-US" sz="2400" b="1" i="1" u="sng"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Standard English: definition</a:t>
            </a:r>
            <a:endParaRPr lang="ru-RU" sz="3600" b="1" dirty="0"/>
          </a:p>
        </p:txBody>
      </p:sp>
      <p:sp>
        <p:nvSpPr>
          <p:cNvPr id="3" name="Содержимое 2"/>
          <p:cNvSpPr>
            <a:spLocks noGrp="1"/>
          </p:cNvSpPr>
          <p:nvPr>
            <p:ph idx="1"/>
          </p:nvPr>
        </p:nvSpPr>
        <p:spPr/>
        <p:txBody>
          <a:bodyPr>
            <a:normAutofit/>
          </a:bodyPr>
          <a:lstStyle/>
          <a:p>
            <a:pPr>
              <a:buNone/>
            </a:pPr>
            <a:r>
              <a:rPr lang="en-US" sz="2400" dirty="0" smtClean="0"/>
              <a:t>    </a:t>
            </a:r>
            <a:r>
              <a:rPr lang="en-US" sz="2800" dirty="0" smtClean="0"/>
              <a:t>Standard English comprises stylistically neutral words, common literary and common colloquial vocabulary.</a:t>
            </a:r>
          </a:p>
          <a:p>
            <a:pPr algn="just">
              <a:buNone/>
            </a:pPr>
            <a:r>
              <a:rPr lang="en-US" sz="2800" u="sng" dirty="0" smtClean="0"/>
              <a:t>Stylistically unmarked: </a:t>
            </a:r>
            <a:r>
              <a:rPr lang="en-US" sz="2400" dirty="0" smtClean="0"/>
              <a:t>A, THE; AT, ON…(PREPOSITIONS); I, YOU, HE…, THIS, THERE… (PRONOUNS); GO, COME, MAKE, TAKE…; MAN, WOMAN, BOY, GIRL, SUN, SKY…; WHITE, BLACK…; BIG, SMALL…</a:t>
            </a:r>
          </a:p>
          <a:p>
            <a:pPr algn="just">
              <a:buNone/>
            </a:pPr>
            <a:r>
              <a:rPr lang="en-US" sz="2800" u="sng" dirty="0" smtClean="0"/>
              <a:t>Common literary: </a:t>
            </a:r>
            <a:r>
              <a:rPr lang="en-US" sz="2400" dirty="0" smtClean="0"/>
              <a:t>DEVELOP, ESTABLISH, NEGOTIATE, ACTIVITY, CONFIDENT…</a:t>
            </a:r>
          </a:p>
          <a:p>
            <a:pPr algn="just">
              <a:buNone/>
            </a:pPr>
            <a:r>
              <a:rPr lang="en-US" sz="2800" u="sng" dirty="0" smtClean="0"/>
              <a:t>Common colloquial:</a:t>
            </a:r>
            <a:r>
              <a:rPr lang="en-US" sz="2400" dirty="0" smtClean="0"/>
              <a:t> HAVE A BREAK, MAKE UP ONE’S MIND; KID; CRAZY…</a:t>
            </a:r>
            <a:endParaRPr lang="ru-RU" sz="2800" u="sng"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553</TotalTime>
  <Words>1560</Words>
  <Application>Microsoft Office PowerPoint</Application>
  <PresentationFormat>Экран (4:3)</PresentationFormat>
  <Paragraphs>137</Paragraphs>
  <Slides>19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Stylistic stratification of the English  vocabulary</vt:lpstr>
      <vt:lpstr>The problem of vocabulary classification</vt:lpstr>
      <vt:lpstr>BINARY OPPOSITIONS IN STYLISTICS</vt:lpstr>
      <vt:lpstr>STYLISTICALLY MARKED WORDS</vt:lpstr>
      <vt:lpstr>STYLISTIC CLASSIFICATION OF THE ENGLISH VOCABULARY (GALPERIN)</vt:lpstr>
      <vt:lpstr>Stylistic groups of the English vocabulary</vt:lpstr>
      <vt:lpstr>Stylistic groups of the English vocabulary</vt:lpstr>
      <vt:lpstr>Stylistic groups of the English vocabulary</vt:lpstr>
      <vt:lpstr>Standard English: definition</vt:lpstr>
      <vt:lpstr>George McKnight “English Words and Their Background”</vt:lpstr>
      <vt:lpstr>Peculiar features of Standard English (I.Galperin)</vt:lpstr>
      <vt:lpstr>Peculiar features of Standard English</vt:lpstr>
      <vt:lpstr>Peculiar features of Standard English</vt:lpstr>
      <vt:lpstr>Standard English</vt:lpstr>
      <vt:lpstr>Synonyms. Types of synonyms</vt:lpstr>
      <vt:lpstr>Stylistic synonyms</vt:lpstr>
      <vt:lpstr>Stylistic synonyms</vt:lpstr>
      <vt:lpstr>Emotional colouring  and stylistic reference </vt:lpstr>
      <vt:lpstr>Emotional colouring  and stylistic reference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Stylistic stratification of the English  vocabulary</dc:title>
  <dc:creator>Admin</dc:creator>
  <cp:lastModifiedBy>Admin</cp:lastModifiedBy>
  <cp:revision>94</cp:revision>
  <dcterms:created xsi:type="dcterms:W3CDTF">2010-04-12T05:34:09Z</dcterms:created>
  <dcterms:modified xsi:type="dcterms:W3CDTF">2010-04-13T10:15:50Z</dcterms:modified>
</cp:coreProperties>
</file>