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43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D9B616-35D6-4664-A4D8-603D76F05612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2BFE25-E553-43F5-B9E7-640C45FBCF6A}">
      <dgm:prSet phldrT="[Текст]" custT="1"/>
      <dgm:spPr/>
      <dgm:t>
        <a:bodyPr/>
        <a:lstStyle/>
        <a:p>
          <a:r>
            <a:rPr lang="en-US" sz="3200" dirty="0" smtClean="0"/>
            <a:t>Structurally metaphors are subdivided into</a:t>
          </a:r>
          <a:endParaRPr lang="ru-RU" sz="3200" dirty="0"/>
        </a:p>
      </dgm:t>
    </dgm:pt>
    <dgm:pt modelId="{14D32E0F-640C-4B81-B181-B601907674E4}" type="parTrans" cxnId="{9706B7DF-8310-4C0C-AA72-85E48C68933F}">
      <dgm:prSet/>
      <dgm:spPr/>
      <dgm:t>
        <a:bodyPr/>
        <a:lstStyle/>
        <a:p>
          <a:endParaRPr lang="ru-RU"/>
        </a:p>
      </dgm:t>
    </dgm:pt>
    <dgm:pt modelId="{96CE7E92-FCA9-422A-B070-1CAB43DFF9E1}" type="sibTrans" cxnId="{9706B7DF-8310-4C0C-AA72-85E48C68933F}">
      <dgm:prSet/>
      <dgm:spPr/>
      <dgm:t>
        <a:bodyPr/>
        <a:lstStyle/>
        <a:p>
          <a:endParaRPr lang="ru-RU"/>
        </a:p>
      </dgm:t>
    </dgm:pt>
    <dgm:pt modelId="{39E24FE2-ACE5-4F9B-B84E-B12C0C767AE7}">
      <dgm:prSet phldrT="[Текст]" custT="1"/>
      <dgm:spPr/>
      <dgm:t>
        <a:bodyPr/>
        <a:lstStyle/>
        <a:p>
          <a:r>
            <a:rPr lang="en-US" sz="2400" dirty="0" smtClean="0"/>
            <a:t>Prolonged/</a:t>
          </a:r>
        </a:p>
        <a:p>
          <a:r>
            <a:rPr lang="en-US" sz="2400" dirty="0" smtClean="0"/>
            <a:t>extended (</a:t>
          </a:r>
          <a:r>
            <a:rPr lang="ru-RU" sz="2400" dirty="0" smtClean="0"/>
            <a:t>развернутые</a:t>
          </a:r>
          <a:r>
            <a:rPr lang="ru-RU" sz="2800" dirty="0" smtClean="0"/>
            <a:t>)</a:t>
          </a:r>
          <a:endParaRPr lang="ru-RU" sz="2800" dirty="0"/>
        </a:p>
      </dgm:t>
    </dgm:pt>
    <dgm:pt modelId="{230826F8-5998-4A38-B5E9-3FA90DB75048}" type="parTrans" cxnId="{10F8B2A2-ECAD-414F-A195-41ACA6B9470E}">
      <dgm:prSet/>
      <dgm:spPr/>
      <dgm:t>
        <a:bodyPr/>
        <a:lstStyle/>
        <a:p>
          <a:endParaRPr lang="ru-RU"/>
        </a:p>
      </dgm:t>
    </dgm:pt>
    <dgm:pt modelId="{F5AF7BB4-348B-441E-9064-18D610812BE7}" type="sibTrans" cxnId="{10F8B2A2-ECAD-414F-A195-41ACA6B9470E}">
      <dgm:prSet/>
      <dgm:spPr/>
      <dgm:t>
        <a:bodyPr/>
        <a:lstStyle/>
        <a:p>
          <a:endParaRPr lang="ru-RU"/>
        </a:p>
      </dgm:t>
    </dgm:pt>
    <dgm:pt modelId="{56FDEFA1-27EF-4DCD-8F58-FF677B57D7C5}">
      <dgm:prSet phldrT="[Текст]" custT="1"/>
      <dgm:spPr/>
      <dgm:t>
        <a:bodyPr/>
        <a:lstStyle/>
        <a:p>
          <a:r>
            <a:rPr lang="en-US" sz="3200" dirty="0" smtClean="0"/>
            <a:t>Simple (</a:t>
          </a:r>
          <a:r>
            <a:rPr lang="ru-RU" sz="3200" dirty="0" smtClean="0"/>
            <a:t>простые)</a:t>
          </a:r>
          <a:endParaRPr lang="ru-RU" sz="3200" dirty="0"/>
        </a:p>
      </dgm:t>
    </dgm:pt>
    <dgm:pt modelId="{12E9CC40-ABFD-4951-B18D-82B62E69E00E}" type="parTrans" cxnId="{3871BEEF-9A1C-4E86-BE68-0D40A1F2C8FF}">
      <dgm:prSet/>
      <dgm:spPr/>
      <dgm:t>
        <a:bodyPr/>
        <a:lstStyle/>
        <a:p>
          <a:endParaRPr lang="ru-RU"/>
        </a:p>
      </dgm:t>
    </dgm:pt>
    <dgm:pt modelId="{CA94224D-C47C-48EE-AEEB-ED4FA1400193}" type="sibTrans" cxnId="{3871BEEF-9A1C-4E86-BE68-0D40A1F2C8FF}">
      <dgm:prSet/>
      <dgm:spPr/>
      <dgm:t>
        <a:bodyPr/>
        <a:lstStyle/>
        <a:p>
          <a:endParaRPr lang="ru-RU"/>
        </a:p>
      </dgm:t>
    </dgm:pt>
    <dgm:pt modelId="{918E01C3-AB75-454E-9C76-D94215DBC5F4}" type="pres">
      <dgm:prSet presAssocID="{8FD9B616-35D6-4664-A4D8-603D76F05612}" presName="Name0" presStyleCnt="0">
        <dgm:presLayoutVars>
          <dgm:dir/>
          <dgm:resizeHandles val="exact"/>
        </dgm:presLayoutVars>
      </dgm:prSet>
      <dgm:spPr/>
    </dgm:pt>
    <dgm:pt modelId="{64F78ACF-C360-46BE-B42F-CC22AE42DF8C}" type="pres">
      <dgm:prSet presAssocID="{E62BFE25-E553-43F5-B9E7-640C45FBCF6A}" presName="node" presStyleLbl="node1" presStyleIdx="0" presStyleCnt="3" custScaleX="154889" custScaleY="180545" custRadScaleRad="81857" custRadScaleInc="-2250">
        <dgm:presLayoutVars>
          <dgm:bulletEnabled val="1"/>
        </dgm:presLayoutVars>
      </dgm:prSet>
      <dgm:spPr/>
    </dgm:pt>
    <dgm:pt modelId="{7C85C966-6EB2-49C7-A997-58EC50713F1C}" type="pres">
      <dgm:prSet presAssocID="{96CE7E92-FCA9-422A-B070-1CAB43DFF9E1}" presName="sibTrans" presStyleLbl="sibTrans2D1" presStyleIdx="0" presStyleCnt="3"/>
      <dgm:spPr/>
    </dgm:pt>
    <dgm:pt modelId="{FF3EBD5C-4B9B-466F-ACFA-6D087A6F0C46}" type="pres">
      <dgm:prSet presAssocID="{96CE7E92-FCA9-422A-B070-1CAB43DFF9E1}" presName="connectorText" presStyleLbl="sibTrans2D1" presStyleIdx="0" presStyleCnt="3"/>
      <dgm:spPr/>
    </dgm:pt>
    <dgm:pt modelId="{408EEE86-CCF3-4954-8D33-37850D1CC0C5}" type="pres">
      <dgm:prSet presAssocID="{39E24FE2-ACE5-4F9B-B84E-B12C0C767AE7}" presName="node" presStyleLbl="node1" presStyleIdx="1" presStyleCnt="3" custScaleY="143951" custRadScaleRad="91431" custRadScaleInc="-122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DF40B7-B3D2-4124-B09E-F8E8BD9EA550}" type="pres">
      <dgm:prSet presAssocID="{F5AF7BB4-348B-441E-9064-18D610812BE7}" presName="sibTrans" presStyleLbl="sibTrans2D1" presStyleIdx="1" presStyleCnt="3"/>
      <dgm:spPr/>
    </dgm:pt>
    <dgm:pt modelId="{4A2DA739-0EB0-451F-B1F0-1C086A2DBCE1}" type="pres">
      <dgm:prSet presAssocID="{F5AF7BB4-348B-441E-9064-18D610812BE7}" presName="connectorText" presStyleLbl="sibTrans2D1" presStyleIdx="1" presStyleCnt="3"/>
      <dgm:spPr/>
    </dgm:pt>
    <dgm:pt modelId="{D5716B41-A40D-4979-8201-1DECD8DD5EBD}" type="pres">
      <dgm:prSet presAssocID="{56FDEFA1-27EF-4DCD-8F58-FF677B57D7C5}" presName="node" presStyleLbl="node1" presStyleIdx="2" presStyleCnt="3" custScaleY="143949" custRadScaleRad="97755" custRadScaleInc="15520">
        <dgm:presLayoutVars>
          <dgm:bulletEnabled val="1"/>
        </dgm:presLayoutVars>
      </dgm:prSet>
      <dgm:spPr/>
    </dgm:pt>
    <dgm:pt modelId="{247EF6FC-1980-4028-B0B9-8FB0075C0F74}" type="pres">
      <dgm:prSet presAssocID="{CA94224D-C47C-48EE-AEEB-ED4FA1400193}" presName="sibTrans" presStyleLbl="sibTrans2D1" presStyleIdx="2" presStyleCnt="3"/>
      <dgm:spPr/>
    </dgm:pt>
    <dgm:pt modelId="{2C5BD8AE-D053-4EF4-B240-C6918A2F459C}" type="pres">
      <dgm:prSet presAssocID="{CA94224D-C47C-48EE-AEEB-ED4FA1400193}" presName="connectorText" presStyleLbl="sibTrans2D1" presStyleIdx="2" presStyleCnt="3"/>
      <dgm:spPr/>
    </dgm:pt>
  </dgm:ptLst>
  <dgm:cxnLst>
    <dgm:cxn modelId="{A01B2D9B-A30F-480F-BE86-79F551F8CF5C}" type="presOf" srcId="{56FDEFA1-27EF-4DCD-8F58-FF677B57D7C5}" destId="{D5716B41-A40D-4979-8201-1DECD8DD5EBD}" srcOrd="0" destOrd="0" presId="urn:microsoft.com/office/officeart/2005/8/layout/cycle7"/>
    <dgm:cxn modelId="{10F8B2A2-ECAD-414F-A195-41ACA6B9470E}" srcId="{8FD9B616-35D6-4664-A4D8-603D76F05612}" destId="{39E24FE2-ACE5-4F9B-B84E-B12C0C767AE7}" srcOrd="1" destOrd="0" parTransId="{230826F8-5998-4A38-B5E9-3FA90DB75048}" sibTransId="{F5AF7BB4-348B-441E-9064-18D610812BE7}"/>
    <dgm:cxn modelId="{3871BEEF-9A1C-4E86-BE68-0D40A1F2C8FF}" srcId="{8FD9B616-35D6-4664-A4D8-603D76F05612}" destId="{56FDEFA1-27EF-4DCD-8F58-FF677B57D7C5}" srcOrd="2" destOrd="0" parTransId="{12E9CC40-ABFD-4951-B18D-82B62E69E00E}" sibTransId="{CA94224D-C47C-48EE-AEEB-ED4FA1400193}"/>
    <dgm:cxn modelId="{925432D7-3197-41BD-918B-7B9F696A24FC}" type="presOf" srcId="{39E24FE2-ACE5-4F9B-B84E-B12C0C767AE7}" destId="{408EEE86-CCF3-4954-8D33-37850D1CC0C5}" srcOrd="0" destOrd="0" presId="urn:microsoft.com/office/officeart/2005/8/layout/cycle7"/>
    <dgm:cxn modelId="{9706B7DF-8310-4C0C-AA72-85E48C68933F}" srcId="{8FD9B616-35D6-4664-A4D8-603D76F05612}" destId="{E62BFE25-E553-43F5-B9E7-640C45FBCF6A}" srcOrd="0" destOrd="0" parTransId="{14D32E0F-640C-4B81-B181-B601907674E4}" sibTransId="{96CE7E92-FCA9-422A-B070-1CAB43DFF9E1}"/>
    <dgm:cxn modelId="{504084B8-3330-40C1-A596-0162CD788CC8}" type="presOf" srcId="{F5AF7BB4-348B-441E-9064-18D610812BE7}" destId="{4A2DA739-0EB0-451F-B1F0-1C086A2DBCE1}" srcOrd="1" destOrd="0" presId="urn:microsoft.com/office/officeart/2005/8/layout/cycle7"/>
    <dgm:cxn modelId="{A66FFD73-3C7D-4A4C-BC4F-B362297055C0}" type="presOf" srcId="{CA94224D-C47C-48EE-AEEB-ED4FA1400193}" destId="{247EF6FC-1980-4028-B0B9-8FB0075C0F74}" srcOrd="0" destOrd="0" presId="urn:microsoft.com/office/officeart/2005/8/layout/cycle7"/>
    <dgm:cxn modelId="{4B14BD57-F9D6-4AD1-A4D2-EC430027BB17}" type="presOf" srcId="{CA94224D-C47C-48EE-AEEB-ED4FA1400193}" destId="{2C5BD8AE-D053-4EF4-B240-C6918A2F459C}" srcOrd="1" destOrd="0" presId="urn:microsoft.com/office/officeart/2005/8/layout/cycle7"/>
    <dgm:cxn modelId="{5724D22A-5037-445B-A5D4-DAF5418215C9}" type="presOf" srcId="{F5AF7BB4-348B-441E-9064-18D610812BE7}" destId="{32DF40B7-B3D2-4124-B09E-F8E8BD9EA550}" srcOrd="0" destOrd="0" presId="urn:microsoft.com/office/officeart/2005/8/layout/cycle7"/>
    <dgm:cxn modelId="{F76ECD6D-D036-40DE-9E4E-A1BD5D425B39}" type="presOf" srcId="{E62BFE25-E553-43F5-B9E7-640C45FBCF6A}" destId="{64F78ACF-C360-46BE-B42F-CC22AE42DF8C}" srcOrd="0" destOrd="0" presId="urn:microsoft.com/office/officeart/2005/8/layout/cycle7"/>
    <dgm:cxn modelId="{21BF4084-F043-4BB1-B5F1-557C317BA7B6}" type="presOf" srcId="{96CE7E92-FCA9-422A-B070-1CAB43DFF9E1}" destId="{7C85C966-6EB2-49C7-A997-58EC50713F1C}" srcOrd="0" destOrd="0" presId="urn:microsoft.com/office/officeart/2005/8/layout/cycle7"/>
    <dgm:cxn modelId="{B595FE54-A958-473B-B4A4-FED90B8C5921}" type="presOf" srcId="{96CE7E92-FCA9-422A-B070-1CAB43DFF9E1}" destId="{FF3EBD5C-4B9B-466F-ACFA-6D087A6F0C46}" srcOrd="1" destOrd="0" presId="urn:microsoft.com/office/officeart/2005/8/layout/cycle7"/>
    <dgm:cxn modelId="{C1B4FE0E-B36F-4F46-9DF5-804A4A152D15}" type="presOf" srcId="{8FD9B616-35D6-4664-A4D8-603D76F05612}" destId="{918E01C3-AB75-454E-9C76-D94215DBC5F4}" srcOrd="0" destOrd="0" presId="urn:microsoft.com/office/officeart/2005/8/layout/cycle7"/>
    <dgm:cxn modelId="{12A7C16A-B0DE-48D6-BFC0-5A9BC007DD0D}" type="presParOf" srcId="{918E01C3-AB75-454E-9C76-D94215DBC5F4}" destId="{64F78ACF-C360-46BE-B42F-CC22AE42DF8C}" srcOrd="0" destOrd="0" presId="urn:microsoft.com/office/officeart/2005/8/layout/cycle7"/>
    <dgm:cxn modelId="{48CA2CF5-E342-4024-9924-40941EA40FF0}" type="presParOf" srcId="{918E01C3-AB75-454E-9C76-D94215DBC5F4}" destId="{7C85C966-6EB2-49C7-A997-58EC50713F1C}" srcOrd="1" destOrd="0" presId="urn:microsoft.com/office/officeart/2005/8/layout/cycle7"/>
    <dgm:cxn modelId="{9BF7BEEF-A1DC-42D6-BC26-0F1314CD608D}" type="presParOf" srcId="{7C85C966-6EB2-49C7-A997-58EC50713F1C}" destId="{FF3EBD5C-4B9B-466F-ACFA-6D087A6F0C46}" srcOrd="0" destOrd="0" presId="urn:microsoft.com/office/officeart/2005/8/layout/cycle7"/>
    <dgm:cxn modelId="{59E2821B-B5A8-448D-8B62-7A759114DADC}" type="presParOf" srcId="{918E01C3-AB75-454E-9C76-D94215DBC5F4}" destId="{408EEE86-CCF3-4954-8D33-37850D1CC0C5}" srcOrd="2" destOrd="0" presId="urn:microsoft.com/office/officeart/2005/8/layout/cycle7"/>
    <dgm:cxn modelId="{04C0452B-7676-4A10-A996-6A355A4B9C15}" type="presParOf" srcId="{918E01C3-AB75-454E-9C76-D94215DBC5F4}" destId="{32DF40B7-B3D2-4124-B09E-F8E8BD9EA550}" srcOrd="3" destOrd="0" presId="urn:microsoft.com/office/officeart/2005/8/layout/cycle7"/>
    <dgm:cxn modelId="{EDFE1748-597F-494D-BEFC-885BF829FA88}" type="presParOf" srcId="{32DF40B7-B3D2-4124-B09E-F8E8BD9EA550}" destId="{4A2DA739-0EB0-451F-B1F0-1C086A2DBCE1}" srcOrd="0" destOrd="0" presId="urn:microsoft.com/office/officeart/2005/8/layout/cycle7"/>
    <dgm:cxn modelId="{14E8557C-7904-43D7-827C-63CAB288943F}" type="presParOf" srcId="{918E01C3-AB75-454E-9C76-D94215DBC5F4}" destId="{D5716B41-A40D-4979-8201-1DECD8DD5EBD}" srcOrd="4" destOrd="0" presId="urn:microsoft.com/office/officeart/2005/8/layout/cycle7"/>
    <dgm:cxn modelId="{D6FE5422-C28D-4726-9256-6B8FA31D96D6}" type="presParOf" srcId="{918E01C3-AB75-454E-9C76-D94215DBC5F4}" destId="{247EF6FC-1980-4028-B0B9-8FB0075C0F74}" srcOrd="5" destOrd="0" presId="urn:microsoft.com/office/officeart/2005/8/layout/cycle7"/>
    <dgm:cxn modelId="{9E7B209C-2F4E-44C2-B64C-00C22F6FAFC6}" type="presParOf" srcId="{247EF6FC-1980-4028-B0B9-8FB0075C0F74}" destId="{2C5BD8AE-D053-4EF4-B240-C6918A2F459C}" srcOrd="0" destOrd="0" presId="urn:microsoft.com/office/officeart/2005/8/layout/cycle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A2CF-6398-4DDF-84D2-D3968EAB7CF2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0AC5-78ED-45C8-8B6D-AEF8A0A68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A2CF-6398-4DDF-84D2-D3968EAB7CF2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0AC5-78ED-45C8-8B6D-AEF8A0A68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A2CF-6398-4DDF-84D2-D3968EAB7CF2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0AC5-78ED-45C8-8B6D-AEF8A0A68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A2CF-6398-4DDF-84D2-D3968EAB7CF2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0AC5-78ED-45C8-8B6D-AEF8A0A68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A2CF-6398-4DDF-84D2-D3968EAB7CF2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0AC5-78ED-45C8-8B6D-AEF8A0A68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A2CF-6398-4DDF-84D2-D3968EAB7CF2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0AC5-78ED-45C8-8B6D-AEF8A0A68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A2CF-6398-4DDF-84D2-D3968EAB7CF2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0AC5-78ED-45C8-8B6D-AEF8A0A68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A2CF-6398-4DDF-84D2-D3968EAB7CF2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0AC5-78ED-45C8-8B6D-AEF8A0A68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A2CF-6398-4DDF-84D2-D3968EAB7CF2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0AC5-78ED-45C8-8B6D-AEF8A0A68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A2CF-6398-4DDF-84D2-D3968EAB7CF2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0AC5-78ED-45C8-8B6D-AEF8A0A68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A2CF-6398-4DDF-84D2-D3968EAB7CF2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0AC5-78ED-45C8-8B6D-AEF8A0A68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AA2CF-6398-4DDF-84D2-D3968EAB7CF2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A0AC5-78ED-45C8-8B6D-AEF8A0A6853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LEXICO-SEMANTIC STYLISTIC DEVICES</a:t>
            </a:r>
            <a:endParaRPr lang="ru-RU" sz="4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800" dirty="0" smtClean="0"/>
              <a:t>Lexical meaning of a word. Denotative and connotative meanings.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Interaction of direct and transferred meanings</a:t>
            </a:r>
            <a:r>
              <a:rPr lang="en-US" sz="2800" dirty="0"/>
              <a:t>.</a:t>
            </a:r>
            <a:r>
              <a:rPr lang="en-US" sz="2800" dirty="0" smtClean="0"/>
              <a:t> Tropes.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Simile: definition and structural peculiarities.</a:t>
            </a:r>
          </a:p>
          <a:p>
            <a:pPr marL="514350" indent="-514350" algn="just">
              <a:buAutoNum type="arabicPeriod"/>
            </a:pPr>
            <a:r>
              <a:rPr lang="en-US" sz="2800" dirty="0" smtClean="0"/>
              <a:t>Metaphor. Definitions and semantic peculiarities. Metaphor and simile. Simple and extended metaphors. Trite and genuine metaphors.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SIMILE [‘</a:t>
            </a:r>
            <a:r>
              <a:rPr lang="en-US" sz="4000" b="1" dirty="0" err="1" smtClean="0"/>
              <a:t>sim</a:t>
            </a:r>
            <a:r>
              <a:rPr lang="en-US" sz="4000" b="1" dirty="0" err="1" smtClean="0">
                <a:latin typeface="Times New Roman"/>
                <a:cs typeface="Times New Roman"/>
              </a:rPr>
              <a:t>ə</a:t>
            </a:r>
            <a:r>
              <a:rPr lang="en-US" sz="4000" b="1" dirty="0" err="1" smtClean="0"/>
              <a:t>lı</a:t>
            </a:r>
            <a:r>
              <a:rPr lang="en-US" sz="4000" b="1" dirty="0" smtClean="0"/>
              <a:t>]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u="sng" dirty="0" smtClean="0"/>
              <a:t>Simile</a:t>
            </a:r>
            <a:r>
              <a:rPr lang="en-US" dirty="0" smtClean="0"/>
              <a:t> aims at comparing two objects belonging to different classes of things and creating an artistic image as a result.</a:t>
            </a:r>
          </a:p>
          <a:p>
            <a:pPr algn="just"/>
            <a:r>
              <a:rPr lang="en-US" b="1" u="sng" dirty="0" smtClean="0"/>
              <a:t>Comparison</a:t>
            </a:r>
            <a:r>
              <a:rPr lang="en-US" dirty="0" smtClean="0"/>
              <a:t> implies likeness between two objects belonging to one class. It doesn’t result in vivid imagery.</a:t>
            </a:r>
          </a:p>
          <a:p>
            <a:pPr algn="just">
              <a:buNone/>
            </a:pPr>
            <a:r>
              <a:rPr lang="en-US" b="1" u="sng" dirty="0" smtClean="0"/>
              <a:t>E.g.</a:t>
            </a:r>
            <a:r>
              <a:rPr lang="en-US" dirty="0" smtClean="0"/>
              <a:t> </a:t>
            </a:r>
            <a:r>
              <a:rPr lang="en-US" sz="2400" dirty="0" smtClean="0"/>
              <a:t>He looks like his father/mother/grandpa (comparison)</a:t>
            </a:r>
          </a:p>
          <a:p>
            <a:pPr algn="just">
              <a:buNone/>
            </a:pPr>
            <a:r>
              <a:rPr lang="en-US" sz="2400" dirty="0" smtClean="0"/>
              <a:t>           He looks like a ghost/a devil/a prisoner who has just been released/ a prisoner who is to serve a life sentence…(simile)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Ways of expressing simile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800" b="1" u="sng" dirty="0" smtClean="0"/>
              <a:t>Simile is always formally marked by:</a:t>
            </a:r>
          </a:p>
          <a:p>
            <a:r>
              <a:rPr lang="en-US" sz="2400" i="1" dirty="0" smtClean="0"/>
              <a:t>conjunctions and prepositions</a:t>
            </a:r>
          </a:p>
          <a:p>
            <a:pPr>
              <a:buNone/>
            </a:pPr>
            <a:r>
              <a:rPr lang="en-US" sz="2600" u="sng" dirty="0" smtClean="0"/>
              <a:t>E.g.</a:t>
            </a:r>
            <a:r>
              <a:rPr lang="en-US" sz="2800" dirty="0" smtClean="0"/>
              <a:t> </a:t>
            </a:r>
            <a:r>
              <a:rPr lang="en-US" sz="2400" dirty="0" smtClean="0"/>
              <a:t>I feel </a:t>
            </a:r>
            <a:r>
              <a:rPr lang="en-US" sz="2400" b="1" dirty="0" smtClean="0"/>
              <a:t>as if I’ve been too well spun in a game of </a:t>
            </a:r>
            <a:r>
              <a:rPr lang="en-US" sz="2400" b="1" dirty="0" err="1" smtClean="0"/>
              <a:t>blindman’s</a:t>
            </a:r>
            <a:r>
              <a:rPr lang="en-US" sz="2400" b="1" dirty="0" smtClean="0"/>
              <a:t> buff</a:t>
            </a:r>
            <a:r>
              <a:rPr lang="en-US" sz="2800" b="1" dirty="0" smtClean="0"/>
              <a:t>  </a:t>
            </a:r>
            <a:r>
              <a:rPr lang="en-US" sz="2400" dirty="0" smtClean="0"/>
              <a:t>(J. </a:t>
            </a:r>
            <a:r>
              <a:rPr lang="en-US" sz="2400" dirty="0" err="1" smtClean="0"/>
              <a:t>Fowles</a:t>
            </a:r>
            <a:r>
              <a:rPr lang="en-US" sz="2400" dirty="0" smtClean="0"/>
              <a:t> </a:t>
            </a:r>
            <a:r>
              <a:rPr lang="en-US" sz="2400" i="1" dirty="0" smtClean="0"/>
              <a:t>The Magus</a:t>
            </a:r>
            <a:r>
              <a:rPr lang="en-US" sz="2400" dirty="0" smtClean="0"/>
              <a:t>).</a:t>
            </a:r>
          </a:p>
          <a:p>
            <a:pPr>
              <a:buNone/>
            </a:pPr>
            <a:r>
              <a:rPr lang="en-US" sz="2400" b="1" dirty="0" smtClean="0"/>
              <a:t>     </a:t>
            </a:r>
            <a:r>
              <a:rPr lang="en-US" sz="2400" dirty="0" smtClean="0"/>
              <a:t>That absolutely normal silence. A silence </a:t>
            </a:r>
            <a:r>
              <a:rPr lang="en-US" sz="2400" b="1" dirty="0" smtClean="0"/>
              <a:t>like a scream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                                          (J. </a:t>
            </a:r>
            <a:r>
              <a:rPr lang="en-US" sz="2400" dirty="0" err="1" smtClean="0"/>
              <a:t>Fowles</a:t>
            </a:r>
            <a:r>
              <a:rPr lang="en-US" sz="2400" dirty="0" smtClean="0"/>
              <a:t> </a:t>
            </a:r>
            <a:r>
              <a:rPr lang="en-US" sz="2400" i="1" dirty="0" smtClean="0"/>
              <a:t>Daniel Martin</a:t>
            </a:r>
            <a:r>
              <a:rPr lang="en-US" sz="2400" dirty="0" smtClean="0"/>
              <a:t>).</a:t>
            </a:r>
          </a:p>
          <a:p>
            <a:r>
              <a:rPr lang="en-US" sz="2400" i="1" dirty="0"/>
              <a:t>s</a:t>
            </a:r>
            <a:r>
              <a:rPr lang="en-US" sz="2400" i="1" dirty="0" smtClean="0"/>
              <a:t>uffixes (-like, -wise)</a:t>
            </a:r>
          </a:p>
          <a:p>
            <a:pPr>
              <a:buNone/>
            </a:pPr>
            <a:r>
              <a:rPr lang="en-US" sz="2600" u="sng" dirty="0" smtClean="0"/>
              <a:t>E.g.</a:t>
            </a:r>
            <a:r>
              <a:rPr lang="en-US" sz="2800" dirty="0" smtClean="0"/>
              <a:t> </a:t>
            </a:r>
            <a:r>
              <a:rPr lang="en-US" sz="2400" dirty="0" smtClean="0"/>
              <a:t>Everything that was happening had </a:t>
            </a:r>
            <a:r>
              <a:rPr lang="en-US" sz="2400" b="1" dirty="0" smtClean="0"/>
              <a:t>a dream-like quality</a:t>
            </a:r>
            <a:r>
              <a:rPr lang="en-US" sz="2400" dirty="0" smtClean="0"/>
              <a:t>.</a:t>
            </a:r>
          </a:p>
          <a:p>
            <a:r>
              <a:rPr lang="en-US" sz="2400" i="1" dirty="0" smtClean="0"/>
              <a:t>Special verbs (resemble, remind of, seem, look like…) and other expressions</a:t>
            </a:r>
          </a:p>
          <a:p>
            <a:pPr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Everything is </a:t>
            </a:r>
            <a:r>
              <a:rPr lang="en-US" sz="2400" b="1" dirty="0" smtClean="0"/>
              <a:t>a kind of screen </a:t>
            </a:r>
            <a:r>
              <a:rPr lang="en-US" sz="2400" dirty="0" smtClean="0"/>
              <a:t>if one wishes it so. An excuse for not understanding  (J. </a:t>
            </a:r>
            <a:r>
              <a:rPr lang="en-US" sz="2400" dirty="0" err="1" smtClean="0"/>
              <a:t>Fowles</a:t>
            </a:r>
            <a:r>
              <a:rPr lang="en-US" sz="2400" dirty="0" smtClean="0"/>
              <a:t> </a:t>
            </a:r>
            <a:r>
              <a:rPr lang="en-US" sz="2400" i="1" dirty="0" smtClean="0"/>
              <a:t>Daniel Martin</a:t>
            </a:r>
            <a:r>
              <a:rPr lang="en-US" sz="2400" dirty="0" smtClean="0"/>
              <a:t>)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Metaphor [‘</a:t>
            </a:r>
            <a:r>
              <a:rPr lang="en-US" b="1" dirty="0" err="1" smtClean="0"/>
              <a:t>met</a:t>
            </a:r>
            <a:r>
              <a:rPr lang="en-US" b="1" dirty="0" err="1" smtClean="0">
                <a:latin typeface="Times New Roman"/>
                <a:cs typeface="Times New Roman"/>
              </a:rPr>
              <a:t>ə</a:t>
            </a:r>
            <a:r>
              <a:rPr lang="en-US" b="1" dirty="0" err="1" smtClean="0"/>
              <a:t>f</a:t>
            </a:r>
            <a:r>
              <a:rPr lang="en-US" b="1" dirty="0" err="1" smtClean="0">
                <a:latin typeface="Times New Roman"/>
                <a:cs typeface="Times New Roman"/>
              </a:rPr>
              <a:t>ə</a:t>
            </a:r>
            <a:r>
              <a:rPr lang="en-US" b="1" dirty="0" smtClean="0">
                <a:latin typeface="Times New Roman"/>
                <a:cs typeface="Times New Roman"/>
              </a:rPr>
              <a:t>(r)</a:t>
            </a:r>
            <a:r>
              <a:rPr lang="en-US" b="1" dirty="0" smtClean="0"/>
              <a:t>]: definitions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/>
              <a:t>LIFE IS LIKE A DREAM                    A is </a:t>
            </a:r>
            <a:r>
              <a:rPr lang="en-US" sz="2800" b="1" dirty="0" smtClean="0"/>
              <a:t>LIKE</a:t>
            </a:r>
            <a:r>
              <a:rPr lang="en-US" sz="2800" dirty="0" smtClean="0"/>
              <a:t> B</a:t>
            </a:r>
          </a:p>
          <a:p>
            <a:pPr>
              <a:buNone/>
            </a:pPr>
            <a:r>
              <a:rPr lang="en-US" sz="2800" dirty="0" smtClean="0"/>
              <a:t>LIFE IS A DREAM                            A is ____B</a:t>
            </a:r>
          </a:p>
          <a:p>
            <a:pPr marL="571500" indent="-571500">
              <a:buNone/>
            </a:pPr>
            <a:r>
              <a:rPr lang="en-US" sz="2400" u="sng" dirty="0" smtClean="0"/>
              <a:t>Arnold:</a:t>
            </a:r>
            <a:r>
              <a:rPr lang="en-US" sz="2400" dirty="0" smtClean="0"/>
              <a:t> Metaphor is a </a:t>
            </a:r>
            <a:r>
              <a:rPr lang="en-US" sz="2400" b="1" dirty="0" smtClean="0"/>
              <a:t>hidden simile </a:t>
            </a:r>
            <a:r>
              <a:rPr lang="en-US" sz="2400" dirty="0" smtClean="0"/>
              <a:t>which consists in applying the name of one object to another object.</a:t>
            </a:r>
          </a:p>
          <a:p>
            <a:pPr marL="571500" indent="-571500" algn="just">
              <a:buNone/>
            </a:pPr>
            <a:r>
              <a:rPr lang="en-US" sz="2400" u="sng" dirty="0" err="1" smtClean="0"/>
              <a:t>Skrebnev</a:t>
            </a:r>
            <a:r>
              <a:rPr lang="en-US" sz="2400" u="sng" dirty="0" smtClean="0"/>
              <a:t>:</a:t>
            </a:r>
            <a:r>
              <a:rPr lang="en-US" sz="2400" dirty="0" smtClean="0"/>
              <a:t> Metaphor denotes expressive renaming </a:t>
            </a:r>
            <a:r>
              <a:rPr lang="en-US" sz="2400" b="1" dirty="0" smtClean="0"/>
              <a:t>on the basis of similarity</a:t>
            </a:r>
            <a:r>
              <a:rPr lang="en-US" sz="2400" dirty="0" smtClean="0"/>
              <a:t> of two objects: the real object of speech and the one whose name is actually used.</a:t>
            </a:r>
          </a:p>
          <a:p>
            <a:pPr marL="571500" indent="-571500" algn="just">
              <a:buNone/>
            </a:pPr>
            <a:r>
              <a:rPr lang="en-US" sz="2400" dirty="0" err="1" smtClean="0"/>
              <a:t>Galperin</a:t>
            </a:r>
            <a:r>
              <a:rPr lang="en-US" sz="2400" dirty="0" smtClean="0"/>
              <a:t>: Metaphor is a relation between the dictionary and contextual logical meanings </a:t>
            </a:r>
            <a:r>
              <a:rPr lang="en-US" sz="2400" b="1" dirty="0" smtClean="0"/>
              <a:t>based on the affinity or similarity</a:t>
            </a:r>
            <a:r>
              <a:rPr lang="en-US" sz="2400" dirty="0" smtClean="0"/>
              <a:t> of certain properties or features of the two corresponding concepts.</a:t>
            </a:r>
          </a:p>
          <a:p>
            <a:pPr marL="571500" indent="-571500"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Metaphor and Simile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sz="2600" dirty="0" smtClean="0"/>
              <a:t>Many scholars and stylists think that both simile and metaphor are originally based on likeness/similarity/analogy, and define metaphor as a compressed simile with formal elements (LIKE, AS IF, etc) omitted.</a:t>
            </a:r>
          </a:p>
          <a:p>
            <a:pPr algn="just">
              <a:buNone/>
            </a:pPr>
            <a:r>
              <a:rPr lang="en-US" sz="2800" b="1" u="sng" dirty="0" smtClean="0"/>
              <a:t>BUT! There exist differences:</a:t>
            </a:r>
          </a:p>
          <a:p>
            <a:pPr algn="just"/>
            <a:r>
              <a:rPr lang="en-US" sz="2400" dirty="0" smtClean="0"/>
              <a:t>Simile is always marked formally. Metaphor – never.</a:t>
            </a:r>
          </a:p>
          <a:p>
            <a:pPr algn="just"/>
            <a:r>
              <a:rPr lang="en-US" sz="2400" dirty="0" smtClean="0"/>
              <a:t>Simile keeps two objects apart.</a:t>
            </a:r>
          </a:p>
          <a:p>
            <a:pPr algn="just">
              <a:buNone/>
            </a:pPr>
            <a:r>
              <a:rPr lang="en-US" sz="2400" dirty="0" smtClean="0"/>
              <a:t>     Metaphor aims at complete identification and is more expressive and categorical. It provides a sort of stereoscopic/double vision.</a:t>
            </a:r>
          </a:p>
          <a:p>
            <a:pPr algn="just">
              <a:buNone/>
            </a:pPr>
            <a:r>
              <a:rPr lang="en-US" sz="2400" dirty="0" smtClean="0"/>
              <a:t>E.g.  He is like a demon.</a:t>
            </a:r>
          </a:p>
          <a:p>
            <a:pPr algn="just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He is a demon.</a:t>
            </a: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Metaphor and Simile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Metaphor consists in renaming an object and presupposes a more essential change of meaning.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In fact, it CREATES likeness/similarity/analogy between two concepts.</a:t>
            </a:r>
          </a:p>
          <a:p>
            <a:pPr algn="just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That is why metaphor is said to possess cognitive value.</a:t>
            </a:r>
          </a:p>
          <a:p>
            <a:pPr algn="just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It is a powerful tool used to create new meanings in language.</a:t>
            </a:r>
          </a:p>
          <a:p>
            <a:pPr algn="just">
              <a:buNone/>
            </a:pPr>
            <a:r>
              <a:rPr lang="en-US" sz="2400" b="1" u="sng" dirty="0" smtClean="0"/>
              <a:t>E.g.</a:t>
            </a:r>
            <a:r>
              <a:rPr lang="en-US" sz="2400" dirty="0" smtClean="0"/>
              <a:t> TO GRASP/TO SEE/TO GET = TO UNDERSTAND</a:t>
            </a:r>
          </a:p>
          <a:p>
            <a:pPr algn="just">
              <a:buNone/>
            </a:pPr>
            <a:r>
              <a:rPr lang="en-US" sz="2400" b="1" u="sng" dirty="0" smtClean="0"/>
              <a:t>E.g.</a:t>
            </a:r>
            <a:r>
              <a:rPr lang="en-US" sz="2400" dirty="0" smtClean="0"/>
              <a:t> All the world’s a stage,</a:t>
            </a:r>
          </a:p>
          <a:p>
            <a:pPr algn="just">
              <a:buNone/>
            </a:pPr>
            <a:r>
              <a:rPr lang="en-US" sz="2400" dirty="0" smtClean="0"/>
              <a:t>And all the men and women merely players:</a:t>
            </a:r>
          </a:p>
          <a:p>
            <a:pPr algn="just">
              <a:buNone/>
            </a:pPr>
            <a:r>
              <a:rPr lang="en-US" sz="2400" dirty="0" smtClean="0"/>
              <a:t>They have their exits and their entrances;</a:t>
            </a:r>
          </a:p>
          <a:p>
            <a:pPr algn="just">
              <a:buNone/>
            </a:pPr>
            <a:r>
              <a:rPr lang="en-US" sz="2400" dirty="0" smtClean="0"/>
              <a:t>And one man in his time plays many parts…(W. </a:t>
            </a:r>
            <a:r>
              <a:rPr lang="en-US" sz="2400" dirty="0" err="1" smtClean="0"/>
              <a:t>Shakespear</a:t>
            </a:r>
            <a:r>
              <a:rPr lang="en-US" sz="2400" dirty="0" smtClean="0"/>
              <a:t> </a:t>
            </a:r>
            <a:r>
              <a:rPr lang="en-US" sz="2400" i="1" dirty="0" smtClean="0"/>
              <a:t>As you like it) </a:t>
            </a:r>
            <a:endParaRPr lang="ru-RU" sz="2400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Metaphor: structural components (</a:t>
            </a:r>
            <a:r>
              <a:rPr lang="en-US" sz="4000" b="1" dirty="0" err="1" smtClean="0"/>
              <a:t>I.Richards</a:t>
            </a:r>
            <a:r>
              <a:rPr lang="en-US" sz="4000" b="1" dirty="0" smtClean="0"/>
              <a:t>)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u="sng" dirty="0" err="1" smtClean="0"/>
              <a:t>Ivor</a:t>
            </a:r>
            <a:r>
              <a:rPr lang="en-US" u="sng" dirty="0" smtClean="0"/>
              <a:t> Richards singled out the following structural components of a metaphor:</a:t>
            </a:r>
          </a:p>
          <a:p>
            <a:r>
              <a:rPr lang="en-US" sz="2800" b="1" dirty="0" smtClean="0"/>
              <a:t>Tenor</a:t>
            </a:r>
            <a:r>
              <a:rPr lang="en-US" sz="2800" dirty="0" smtClean="0"/>
              <a:t> [</a:t>
            </a:r>
            <a:r>
              <a:rPr lang="ru-RU" sz="2800" dirty="0" smtClean="0"/>
              <a:t>тема метафоры</a:t>
            </a:r>
            <a:r>
              <a:rPr lang="en-US" sz="2800" dirty="0" smtClean="0"/>
              <a:t>]</a:t>
            </a:r>
            <a:r>
              <a:rPr lang="ru-RU" sz="2800" dirty="0" smtClean="0"/>
              <a:t> – </a:t>
            </a:r>
            <a:r>
              <a:rPr lang="en-US" sz="2800" dirty="0" smtClean="0"/>
              <a:t>the concept denoted by metaphor (CONTENT);</a:t>
            </a:r>
          </a:p>
          <a:p>
            <a:r>
              <a:rPr lang="en-US" sz="2800" b="1" dirty="0" smtClean="0"/>
              <a:t>Vehicle</a:t>
            </a:r>
            <a:r>
              <a:rPr lang="en-US" sz="2800" dirty="0" smtClean="0"/>
              <a:t> [</a:t>
            </a:r>
            <a:r>
              <a:rPr lang="ru-RU" sz="2800" dirty="0" smtClean="0"/>
              <a:t>образное средство</a:t>
            </a:r>
            <a:r>
              <a:rPr lang="en-US" sz="2800" dirty="0" smtClean="0"/>
              <a:t>] – the image used to denote the concept (FORM);</a:t>
            </a:r>
          </a:p>
          <a:p>
            <a:r>
              <a:rPr lang="en-US" sz="2800" b="1" dirty="0" smtClean="0"/>
              <a:t>The Ground </a:t>
            </a:r>
            <a:r>
              <a:rPr lang="en-US" sz="2800" dirty="0" smtClean="0"/>
              <a:t>[</a:t>
            </a:r>
            <a:r>
              <a:rPr lang="ru-RU" sz="2800" dirty="0" smtClean="0"/>
              <a:t>основание для сравнения</a:t>
            </a:r>
            <a:r>
              <a:rPr lang="en-US" sz="2800" dirty="0" smtClean="0"/>
              <a:t>] – the property that helps us see the analogy between two concepts</a:t>
            </a:r>
          </a:p>
          <a:p>
            <a:pPr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For peace comes dropping slow, dropping from the veils of the morning (W.B. Yeats)</a:t>
            </a: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Structural classification of metaphors</a:t>
            </a:r>
            <a:endParaRPr lang="ru-RU" sz="4000" b="1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Simple metaphors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Simple metaphors are expressed by one word or phrase</a:t>
            </a:r>
          </a:p>
          <a:p>
            <a:pPr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</a:t>
            </a:r>
            <a:r>
              <a:rPr lang="en-US" sz="2400" dirty="0" smtClean="0"/>
              <a:t>You can’t put out my </a:t>
            </a:r>
            <a:r>
              <a:rPr lang="en-US" sz="2400" b="1" i="1" dirty="0" smtClean="0"/>
              <a:t>flame</a:t>
            </a:r>
            <a:r>
              <a:rPr lang="en-US" sz="2400" dirty="0" smtClean="0"/>
              <a:t>.</a:t>
            </a:r>
          </a:p>
          <a:p>
            <a:pPr algn="just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Sometime too hot </a:t>
            </a:r>
            <a:r>
              <a:rPr lang="en-US" sz="2400" b="1" dirty="0" smtClean="0"/>
              <a:t>the eye of heaven</a:t>
            </a:r>
            <a:r>
              <a:rPr lang="en-US" sz="2400" b="1" i="1" dirty="0" smtClean="0"/>
              <a:t> </a:t>
            </a:r>
            <a:r>
              <a:rPr lang="en-US" sz="2400" dirty="0" smtClean="0"/>
              <a:t>shines (W. Shakespeare)</a:t>
            </a:r>
          </a:p>
          <a:p>
            <a:pPr algn="just">
              <a:buNone/>
            </a:pPr>
            <a:r>
              <a:rPr lang="en-US" sz="2800" u="sng" dirty="0" smtClean="0"/>
              <a:t>Simple metaphors can be expressed by:</a:t>
            </a:r>
          </a:p>
          <a:p>
            <a:pPr algn="just"/>
            <a:r>
              <a:rPr lang="en-US" sz="2800" dirty="0"/>
              <a:t>n</a:t>
            </a:r>
            <a:r>
              <a:rPr lang="en-US" sz="2800" dirty="0" smtClean="0"/>
              <a:t>ouns;</a:t>
            </a:r>
          </a:p>
          <a:p>
            <a:pPr algn="just"/>
            <a:r>
              <a:rPr lang="en-US" sz="2800" dirty="0" smtClean="0"/>
              <a:t>verbs</a:t>
            </a:r>
            <a:r>
              <a:rPr lang="en-US" sz="2400" dirty="0" smtClean="0"/>
              <a:t> (The dust </a:t>
            </a:r>
            <a:r>
              <a:rPr lang="en-US" sz="2400" b="1" dirty="0" smtClean="0"/>
              <a:t>danced</a:t>
            </a:r>
            <a:r>
              <a:rPr lang="en-US" sz="2400" dirty="0" smtClean="0"/>
              <a:t> and was golden – O. Wilde);</a:t>
            </a:r>
          </a:p>
          <a:p>
            <a:pPr algn="just"/>
            <a:r>
              <a:rPr lang="en-US" sz="2800" dirty="0"/>
              <a:t>a</a:t>
            </a:r>
            <a:r>
              <a:rPr lang="en-US" sz="2800" dirty="0" smtClean="0"/>
              <a:t>djectives</a:t>
            </a:r>
            <a:r>
              <a:rPr lang="en-US" sz="2400" dirty="0" smtClean="0"/>
              <a:t> (The </a:t>
            </a:r>
            <a:r>
              <a:rPr lang="en-US" sz="2400" b="1" dirty="0" smtClean="0"/>
              <a:t>human</a:t>
            </a:r>
            <a:r>
              <a:rPr lang="en-US" sz="2400" dirty="0" smtClean="0"/>
              <a:t> tide is rolling westward – Dickens);</a:t>
            </a:r>
          </a:p>
          <a:p>
            <a:pPr algn="just"/>
            <a:r>
              <a:rPr lang="en-US" sz="2800" dirty="0" smtClean="0"/>
              <a:t>adverbs </a:t>
            </a:r>
            <a:r>
              <a:rPr lang="en-US" sz="2400" dirty="0" smtClean="0"/>
              <a:t>(The leaves fell </a:t>
            </a:r>
            <a:r>
              <a:rPr lang="en-US" sz="2400" b="1" dirty="0" smtClean="0"/>
              <a:t>sorrowfully</a:t>
            </a:r>
            <a:r>
              <a:rPr lang="en-US" sz="2400" dirty="0" smtClean="0"/>
              <a:t>).</a:t>
            </a:r>
            <a:r>
              <a:rPr lang="en-US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Extended metaphors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sz="2800" dirty="0" smtClean="0"/>
              <a:t>An extended metaphor is represented by a chain of simple metaphors creating one image and is actualized on the level of a sentence, several sentences, paragraph, chapter…</a:t>
            </a:r>
          </a:p>
          <a:p>
            <a:pPr algn="just">
              <a:buNone/>
            </a:pPr>
            <a:r>
              <a:rPr lang="en-US" sz="2400" dirty="0" smtClean="0"/>
              <a:t>E.g. </a:t>
            </a:r>
            <a:r>
              <a:rPr lang="en-US" sz="2400" dirty="0" err="1" smtClean="0"/>
              <a:t>Mr</a:t>
            </a:r>
            <a:r>
              <a:rPr lang="en-US" sz="2400" dirty="0" smtClean="0"/>
              <a:t> </a:t>
            </a:r>
            <a:r>
              <a:rPr lang="en-US" sz="2400" dirty="0" err="1" smtClean="0"/>
              <a:t>Dombey’s</a:t>
            </a:r>
            <a:r>
              <a:rPr lang="en-US" sz="2400" dirty="0" smtClean="0"/>
              <a:t> </a:t>
            </a:r>
            <a:r>
              <a:rPr lang="en-US" sz="2400" b="1" dirty="0" smtClean="0"/>
              <a:t>cup </a:t>
            </a:r>
            <a:r>
              <a:rPr lang="en-US" sz="2400" dirty="0" smtClean="0"/>
              <a:t>of satisfaction was so </a:t>
            </a:r>
            <a:r>
              <a:rPr lang="en-US" sz="2400" b="1" dirty="0" smtClean="0"/>
              <a:t>full</a:t>
            </a:r>
            <a:r>
              <a:rPr lang="en-US" sz="2400" dirty="0" smtClean="0"/>
              <a:t> at this moment that he felt he could afford </a:t>
            </a:r>
            <a:r>
              <a:rPr lang="en-US" sz="2400" b="1" dirty="0" smtClean="0"/>
              <a:t>a drop or two of its contents</a:t>
            </a:r>
            <a:r>
              <a:rPr lang="en-US" sz="2400" dirty="0" smtClean="0"/>
              <a:t>, even to </a:t>
            </a:r>
            <a:r>
              <a:rPr lang="en-US" sz="2400" b="1" dirty="0" smtClean="0"/>
              <a:t>sprinkle</a:t>
            </a:r>
            <a:r>
              <a:rPr lang="en-US" sz="2400" dirty="0" smtClean="0"/>
              <a:t> on the dust in the by-path of his little daughter .</a:t>
            </a:r>
          </a:p>
          <a:p>
            <a:pPr algn="just">
              <a:buNone/>
            </a:pPr>
            <a:r>
              <a:rPr lang="en-US" sz="2400" dirty="0"/>
              <a:t>	</a:t>
            </a:r>
            <a:r>
              <a:rPr lang="en-US" sz="2400" dirty="0" smtClean="0"/>
              <a:t>							(Dickens)</a:t>
            </a:r>
          </a:p>
          <a:p>
            <a:pPr algn="just">
              <a:buNone/>
            </a:pPr>
            <a:r>
              <a:rPr lang="en-US" sz="2400" dirty="0" smtClean="0"/>
              <a:t>E.g. In a cavern under is </a:t>
            </a:r>
            <a:r>
              <a:rPr lang="en-US" sz="2400" b="1" dirty="0" smtClean="0"/>
              <a:t>fettered</a:t>
            </a:r>
            <a:r>
              <a:rPr lang="en-US" sz="2400" dirty="0" smtClean="0"/>
              <a:t> the thunder,</a:t>
            </a:r>
          </a:p>
          <a:p>
            <a:pPr algn="just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It </a:t>
            </a:r>
            <a:r>
              <a:rPr lang="en-US" sz="2400" b="1" dirty="0" smtClean="0"/>
              <a:t>struggles</a:t>
            </a:r>
            <a:r>
              <a:rPr lang="en-US" sz="2400" dirty="0" smtClean="0"/>
              <a:t> and </a:t>
            </a:r>
            <a:r>
              <a:rPr lang="en-US" sz="2400" b="1" dirty="0" smtClean="0"/>
              <a:t>howls</a:t>
            </a:r>
            <a:r>
              <a:rPr lang="en-US" sz="2400" dirty="0" smtClean="0"/>
              <a:t> at fits (P. B. Shelly </a:t>
            </a:r>
            <a:r>
              <a:rPr lang="en-US" sz="2400" i="1" dirty="0" smtClean="0"/>
              <a:t>Cloud</a:t>
            </a:r>
            <a:r>
              <a:rPr lang="en-US" sz="2400" dirty="0" smtClean="0"/>
              <a:t>)</a:t>
            </a:r>
            <a:endParaRPr lang="ru-RU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Classification of metaphors according to the degree of unexpectedness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TRITE                                                     GENUINE</a:t>
            </a:r>
          </a:p>
          <a:p>
            <a:pPr>
              <a:buNone/>
            </a:pPr>
            <a:r>
              <a:rPr lang="en-US" dirty="0" smtClean="0"/>
              <a:t>HACKNEYED                                         ORIGINAL</a:t>
            </a:r>
          </a:p>
          <a:p>
            <a:pPr>
              <a:buNone/>
            </a:pPr>
            <a:r>
              <a:rPr lang="en-US" dirty="0" smtClean="0"/>
              <a:t>“READY-MADE”</a:t>
            </a:r>
            <a:r>
              <a:rPr lang="ru-RU" dirty="0" smtClean="0"/>
              <a:t>                              </a:t>
            </a:r>
            <a:r>
              <a:rPr lang="en-US" dirty="0" smtClean="0"/>
              <a:t>   INDIVIDUAL</a:t>
            </a:r>
          </a:p>
          <a:p>
            <a:pPr>
              <a:buNone/>
            </a:pPr>
            <a:r>
              <a:rPr lang="en-US" dirty="0" smtClean="0"/>
              <a:t>(</a:t>
            </a:r>
            <a:r>
              <a:rPr lang="ru-RU" dirty="0" smtClean="0"/>
              <a:t>стертые)</a:t>
            </a:r>
            <a:r>
              <a:rPr lang="en-US" dirty="0" smtClean="0"/>
              <a:t>                                 (</a:t>
            </a:r>
            <a:r>
              <a:rPr lang="ru-RU" smtClean="0"/>
              <a:t>индивидуальные)</a:t>
            </a:r>
            <a:endParaRPr lang="ru-RU" dirty="0"/>
          </a:p>
        </p:txBody>
      </p:sp>
      <p:cxnSp>
        <p:nvCxnSpPr>
          <p:cNvPr id="5" name="Прямая со стрелкой 4"/>
          <p:cNvCxnSpPr>
            <a:stCxn id="3" idx="0"/>
          </p:cNvCxnSpPr>
          <p:nvPr/>
        </p:nvCxnSpPr>
        <p:spPr>
          <a:xfrm rot="16200000" flipH="1" flipV="1">
            <a:off x="2836063" y="550055"/>
            <a:ext cx="685792" cy="27860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3" idx="0"/>
          </p:cNvCxnSpPr>
          <p:nvPr/>
        </p:nvCxnSpPr>
        <p:spPr>
          <a:xfrm rot="16200000" flipH="1">
            <a:off x="5479269" y="692931"/>
            <a:ext cx="757230" cy="25717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Lexical meaning (I. Arnold)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800" u="sng" dirty="0" smtClean="0"/>
              <a:t>WORD</a:t>
            </a:r>
            <a:r>
              <a:rPr lang="en-US" sz="2800" dirty="0" smtClean="0"/>
              <a:t> – a basic language unit which actualizes a concept through a certain form and expresses emotions and evaluation.</a:t>
            </a:r>
          </a:p>
          <a:p>
            <a:pPr algn="just">
              <a:buNone/>
            </a:pPr>
            <a:r>
              <a:rPr lang="en-US" sz="2800" dirty="0" smtClean="0"/>
              <a:t>A </a:t>
            </a:r>
            <a:r>
              <a:rPr lang="en-US" sz="2800" dirty="0" err="1" smtClean="0"/>
              <a:t>polysemantic</a:t>
            </a:r>
            <a:r>
              <a:rPr lang="en-US" sz="2800" dirty="0" smtClean="0"/>
              <a:t> word is represented by a system of </a:t>
            </a:r>
            <a:r>
              <a:rPr lang="en-US" sz="2800" dirty="0" err="1" smtClean="0"/>
              <a:t>lexico</a:t>
            </a:r>
            <a:r>
              <a:rPr lang="en-US" sz="2800" dirty="0" smtClean="0"/>
              <a:t>-semantic variants (LSVs) which constitute its SEMANTIC STRUCTURE.</a:t>
            </a:r>
          </a:p>
          <a:p>
            <a:pPr algn="just">
              <a:buNone/>
            </a:pPr>
            <a:r>
              <a:rPr lang="en-US" sz="2800" u="sng" dirty="0" smtClean="0"/>
              <a:t>LEXICAL MEANING</a:t>
            </a:r>
            <a:r>
              <a:rPr lang="en-US" sz="2800" dirty="0" smtClean="0"/>
              <a:t> is an actualization of a concept, emotion or evaluation by means of a language system.</a:t>
            </a:r>
          </a:p>
          <a:p>
            <a:pPr algn="just">
              <a:buNone/>
            </a:pPr>
            <a:r>
              <a:rPr lang="en-US" sz="2800" dirty="0" smtClean="0"/>
              <a:t>The lexical meaning of each LSV forms a complex unity.</a:t>
            </a:r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Trite metaphors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Metaphors which are commonly used in speech and sometimes fixed in dictionaries. They belong to language-as-a-system.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leg of a table, mouth of a river, needle’s eye, bottle’s neck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a ray of hope, floods of tears, seeds of evil, a flight of imagination, to burn with desire</a:t>
            </a:r>
          </a:p>
          <a:p>
            <a:pPr algn="just"/>
            <a:r>
              <a:rPr lang="en-US" dirty="0" smtClean="0"/>
              <a:t>Trite metaphors can be revived in texts</a:t>
            </a:r>
          </a:p>
          <a:p>
            <a:pPr algn="just">
              <a:buNone/>
            </a:pPr>
            <a:r>
              <a:rPr lang="en-US" sz="2400" dirty="0" smtClean="0"/>
              <a:t>E.g. </a:t>
            </a:r>
            <a:r>
              <a:rPr lang="en-US" sz="2400" dirty="0" err="1" smtClean="0"/>
              <a:t>Mr</a:t>
            </a:r>
            <a:r>
              <a:rPr lang="en-US" sz="2400" dirty="0" smtClean="0"/>
              <a:t> Pickwick </a:t>
            </a:r>
            <a:r>
              <a:rPr lang="en-US" sz="2400" b="1" dirty="0" smtClean="0"/>
              <a:t>bottled up </a:t>
            </a:r>
            <a:r>
              <a:rPr lang="en-US" sz="2400" dirty="0" smtClean="0"/>
              <a:t>(=kept in check) his vengeance and </a:t>
            </a:r>
            <a:r>
              <a:rPr lang="en-US" sz="2400" b="1" dirty="0" smtClean="0"/>
              <a:t>corked it down</a:t>
            </a:r>
            <a:r>
              <a:rPr lang="en-US" sz="2400" dirty="0" smtClean="0"/>
              <a:t> (Dickens)</a:t>
            </a:r>
            <a:endParaRPr lang="ru-RU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Genuine/individual metaphors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Metaphors which are unexpected, occasional, exist only in a certain context and require more mental effort to be deciphered.</a:t>
            </a:r>
          </a:p>
          <a:p>
            <a:r>
              <a:rPr lang="en-US" dirty="0" smtClean="0"/>
              <a:t>They belong to speech, language-in-action.</a:t>
            </a:r>
          </a:p>
          <a:p>
            <a:pPr algn="just">
              <a:buNone/>
            </a:pPr>
            <a:r>
              <a:rPr lang="en-US" u="sng" dirty="0" smtClean="0"/>
              <a:t>V. V. </a:t>
            </a:r>
            <a:r>
              <a:rPr lang="en-US" u="sng" dirty="0" err="1" smtClean="0"/>
              <a:t>Vinogradov</a:t>
            </a:r>
            <a:r>
              <a:rPr lang="en-US" u="sng" dirty="0" smtClean="0"/>
              <a:t>: </a:t>
            </a:r>
            <a:r>
              <a:rPr lang="en-US" dirty="0" smtClean="0"/>
              <a:t>“A metaphor imposes on the reader a subjective view of the object or phenomenon and its semantic ties”</a:t>
            </a:r>
          </a:p>
          <a:p>
            <a:pPr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England is </a:t>
            </a:r>
            <a:r>
              <a:rPr lang="en-US" sz="2800" b="1" dirty="0" smtClean="0"/>
              <a:t>a dying animal in a Zoo</a:t>
            </a:r>
            <a:r>
              <a:rPr lang="en-US" sz="2800" dirty="0" smtClean="0"/>
              <a:t> (J. </a:t>
            </a:r>
            <a:r>
              <a:rPr lang="en-US" sz="2800" dirty="0" err="1" smtClean="0"/>
              <a:t>Fowles</a:t>
            </a:r>
            <a:r>
              <a:rPr lang="en-US" sz="2800" dirty="0" smtClean="0"/>
              <a:t> </a:t>
            </a:r>
            <a:r>
              <a:rPr lang="en-US" sz="2800" i="1" dirty="0" smtClean="0"/>
              <a:t>Daniel Martin)</a:t>
            </a:r>
            <a:endParaRPr lang="ru-RU" sz="28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Denotative and Connotative Meanings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u="sng" dirty="0" smtClean="0"/>
              <a:t>Denotative meaning </a:t>
            </a:r>
            <a:r>
              <a:rPr lang="en-US" sz="2400" dirty="0" smtClean="0"/>
              <a:t>denotes</a:t>
            </a:r>
          </a:p>
          <a:p>
            <a:pPr>
              <a:buNone/>
            </a:pPr>
            <a:r>
              <a:rPr lang="en-US" sz="2400" dirty="0" smtClean="0"/>
              <a:t>a concept and refers us to reality</a:t>
            </a:r>
            <a:endParaRPr lang="en-US" sz="2400" dirty="0"/>
          </a:p>
          <a:p>
            <a:pPr>
              <a:buNone/>
            </a:pPr>
            <a:r>
              <a:rPr lang="en-US" sz="2400" b="1" u="sng" dirty="0" smtClean="0"/>
              <a:t>Connotative meaning </a:t>
            </a:r>
            <a:r>
              <a:rPr lang="en-US" sz="2400" dirty="0" smtClean="0"/>
              <a:t>relates</a:t>
            </a:r>
          </a:p>
          <a:p>
            <a:pPr>
              <a:buNone/>
            </a:pPr>
            <a:r>
              <a:rPr lang="en-US" sz="2400" dirty="0"/>
              <a:t>u</a:t>
            </a:r>
            <a:r>
              <a:rPr lang="en-US" sz="2400" dirty="0" smtClean="0"/>
              <a:t>s to conditions and</a:t>
            </a:r>
          </a:p>
          <a:p>
            <a:pPr>
              <a:buNone/>
            </a:pPr>
            <a:r>
              <a:rPr lang="en-US" sz="2400" dirty="0"/>
              <a:t>p</a:t>
            </a:r>
            <a:r>
              <a:rPr lang="en-US" sz="2400" dirty="0" smtClean="0"/>
              <a:t>articipants of communication</a:t>
            </a:r>
          </a:p>
          <a:p>
            <a:pPr>
              <a:buFontTx/>
              <a:buChar char="-"/>
            </a:pPr>
            <a:r>
              <a:rPr lang="en-US" sz="2400" dirty="0" smtClean="0"/>
              <a:t>emotive;</a:t>
            </a:r>
          </a:p>
          <a:p>
            <a:pPr>
              <a:buFontTx/>
              <a:buChar char="-"/>
            </a:pPr>
            <a:r>
              <a:rPr lang="en-US" sz="2400" dirty="0"/>
              <a:t>e</a:t>
            </a:r>
            <a:r>
              <a:rPr lang="en-US" sz="2400" dirty="0" smtClean="0"/>
              <a:t>valuative;        components</a:t>
            </a:r>
          </a:p>
          <a:p>
            <a:pPr>
              <a:buFontTx/>
              <a:buChar char="-"/>
            </a:pPr>
            <a:r>
              <a:rPr lang="en-US" sz="2400" dirty="0"/>
              <a:t>e</a:t>
            </a:r>
            <a:r>
              <a:rPr lang="en-US" sz="2400" dirty="0" smtClean="0"/>
              <a:t>xpressive;</a:t>
            </a:r>
          </a:p>
          <a:p>
            <a:pPr>
              <a:buFontTx/>
              <a:buChar char="-"/>
            </a:pPr>
            <a:r>
              <a:rPr lang="en-US" sz="2400" dirty="0"/>
              <a:t>s</a:t>
            </a:r>
            <a:r>
              <a:rPr lang="en-US" sz="2400" dirty="0" smtClean="0"/>
              <a:t>tylistic</a:t>
            </a:r>
          </a:p>
          <a:p>
            <a:pPr>
              <a:buNone/>
            </a:pPr>
            <a:r>
              <a:rPr lang="en-US" sz="2400" dirty="0" smtClean="0"/>
              <a:t>These components are optional.</a:t>
            </a:r>
            <a:endParaRPr lang="ru-RU" sz="2400" dirty="0"/>
          </a:p>
        </p:txBody>
      </p:sp>
      <p:sp>
        <p:nvSpPr>
          <p:cNvPr id="7" name="Овал 6"/>
          <p:cNvSpPr/>
          <p:nvPr/>
        </p:nvSpPr>
        <p:spPr>
          <a:xfrm>
            <a:off x="4429124" y="1785926"/>
            <a:ext cx="4357718" cy="392909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715008" y="3000372"/>
            <a:ext cx="1714512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3571868" y="4071942"/>
            <a:ext cx="150019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214810" y="2428868"/>
            <a:ext cx="2357454" cy="12858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Правая фигурная скобка 18"/>
          <p:cNvSpPr/>
          <p:nvPr/>
        </p:nvSpPr>
        <p:spPr>
          <a:xfrm>
            <a:off x="2500298" y="3857628"/>
            <a:ext cx="71438" cy="1643074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Connotative components of meaning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2800" b="1" u="sng" dirty="0" smtClean="0"/>
              <a:t>Emotive  component</a:t>
            </a:r>
            <a:r>
              <a:rPr lang="en-US" sz="2800" dirty="0" smtClean="0"/>
              <a:t> (a word expresses an emotion/feeling)</a:t>
            </a:r>
          </a:p>
          <a:p>
            <a:pPr algn="just">
              <a:buNone/>
            </a:pPr>
            <a:r>
              <a:rPr lang="en-US" sz="2400" b="1" u="sng" dirty="0" smtClean="0"/>
              <a:t>E.g.</a:t>
            </a:r>
            <a:r>
              <a:rPr lang="en-US" sz="2400" dirty="0" smtClean="0"/>
              <a:t> Wow! Oh!... – interjections don’t possess denotative        meaning.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I love you, </a:t>
            </a:r>
            <a:r>
              <a:rPr lang="en-US" sz="2400" b="1" dirty="0" smtClean="0"/>
              <a:t>honey</a:t>
            </a:r>
            <a:r>
              <a:rPr lang="en-US" sz="2400" dirty="0" smtClean="0"/>
              <a:t>!</a:t>
            </a:r>
          </a:p>
          <a:p>
            <a:pPr algn="just"/>
            <a:r>
              <a:rPr lang="en-US" sz="2800" b="1" u="sng" dirty="0" smtClean="0"/>
              <a:t>Evaluative component</a:t>
            </a:r>
            <a:r>
              <a:rPr lang="en-US" sz="2800" dirty="0" smtClean="0"/>
              <a:t> (a word conveys a positive or negative evaluation, approval or disapproval)</a:t>
            </a:r>
          </a:p>
          <a:p>
            <a:pPr>
              <a:buNone/>
            </a:pPr>
            <a:r>
              <a:rPr lang="en-US" sz="2400" b="1" u="sng" dirty="0" smtClean="0"/>
              <a:t>E.g.</a:t>
            </a:r>
            <a:r>
              <a:rPr lang="en-US" sz="2400" dirty="0" smtClean="0"/>
              <a:t> FIRM [positive]</a:t>
            </a:r>
          </a:p>
          <a:p>
            <a:pPr>
              <a:buNone/>
            </a:pPr>
            <a:r>
              <a:rPr lang="en-US" sz="2400" dirty="0" smtClean="0"/>
              <a:t>        OBSTINATE [disapproval]                          not easily influenced </a:t>
            </a:r>
          </a:p>
          <a:p>
            <a:pPr algn="just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PIG-HEADED [</a:t>
            </a:r>
            <a:r>
              <a:rPr lang="en-US" sz="2400" dirty="0" err="1" smtClean="0"/>
              <a:t>negative+expressive</a:t>
            </a:r>
            <a:r>
              <a:rPr lang="en-US" sz="2400" dirty="0" smtClean="0"/>
              <a:t>]</a:t>
            </a:r>
          </a:p>
          <a:p>
            <a:pPr>
              <a:buNone/>
            </a:pPr>
            <a:r>
              <a:rPr lang="en-US" sz="2400" b="1" u="sng" dirty="0" smtClean="0"/>
              <a:t>E.g. </a:t>
            </a:r>
            <a:r>
              <a:rPr lang="ru-RU" sz="2400" dirty="0" smtClean="0"/>
              <a:t>ШПИОН (-) – РАЗВЕДЧИК (+)</a:t>
            </a:r>
            <a:endParaRPr lang="en-US" sz="2400" b="1" u="sng" dirty="0" smtClean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5715008" y="4572008"/>
            <a:ext cx="71438" cy="1000132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Connotative components of meaning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800" b="1" u="sng" dirty="0" smtClean="0"/>
              <a:t>Expressive component</a:t>
            </a:r>
            <a:r>
              <a:rPr lang="en-US" sz="2800" dirty="0" smtClean="0"/>
              <a:t> (a word accentuates the concept it denotes)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Life was not made merely to be </a:t>
            </a:r>
            <a:r>
              <a:rPr lang="en-US" sz="2800" b="1" dirty="0" smtClean="0"/>
              <a:t>slaved away </a:t>
            </a:r>
            <a:endParaRPr lang="en-US" sz="2400" dirty="0" smtClean="0"/>
          </a:p>
          <a:p>
            <a:pPr algn="just">
              <a:buNone/>
            </a:pPr>
            <a:r>
              <a:rPr lang="en-US" sz="2400" dirty="0" smtClean="0"/>
              <a:t>							</a:t>
            </a:r>
            <a:r>
              <a:rPr lang="ru-RU" sz="2400" dirty="0" smtClean="0"/>
              <a:t>(</a:t>
            </a:r>
            <a:r>
              <a:rPr lang="en-US" sz="2400" dirty="0" smtClean="0"/>
              <a:t>D.H.</a:t>
            </a:r>
            <a:r>
              <a:rPr lang="ru-RU" sz="2400" dirty="0" smtClean="0"/>
              <a:t> </a:t>
            </a:r>
            <a:r>
              <a:rPr lang="en-US" sz="2400" dirty="0" smtClean="0"/>
              <a:t>Lawrence)</a:t>
            </a:r>
          </a:p>
          <a:p>
            <a:pPr algn="just">
              <a:buNone/>
            </a:pPr>
            <a:r>
              <a:rPr lang="en-US" sz="2400" dirty="0" smtClean="0"/>
              <a:t>          to slave – usual expressive connotation</a:t>
            </a:r>
          </a:p>
          <a:p>
            <a:pPr algn="just"/>
            <a:r>
              <a:rPr lang="en-US" sz="2800" b="1" u="sng" dirty="0" smtClean="0"/>
              <a:t>Stylistic component</a:t>
            </a:r>
            <a:r>
              <a:rPr lang="en-US" sz="2800" dirty="0" smtClean="0"/>
              <a:t> (a word is typical of certain spheres of communication and functional styles)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BLITHE (poetic), METHINKS (archaic), NARK (jargon), GRUB (slang)</a:t>
            </a:r>
            <a:endParaRPr lang="ru-RU" sz="2800" b="1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Direct and Figurative Meanings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Lexical meaning can be also represented through the opposition of</a:t>
            </a:r>
          </a:p>
          <a:p>
            <a:pPr algn="just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</a:t>
            </a:r>
          </a:p>
          <a:p>
            <a:pPr algn="just">
              <a:buNone/>
            </a:pPr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en-US" b="1" dirty="0" smtClean="0"/>
              <a:t>Direct meaning	and	Figurative meaning</a:t>
            </a:r>
          </a:p>
          <a:p>
            <a:pPr algn="just">
              <a:buNone/>
            </a:pPr>
            <a:r>
              <a:rPr lang="en-US" b="1" dirty="0"/>
              <a:t> </a:t>
            </a:r>
            <a:r>
              <a:rPr lang="en-US" b="1" dirty="0" smtClean="0"/>
              <a:t>           (nominative)                          (transferred)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Direct and Figurative Meanings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2800" b="1" u="sng" dirty="0" smtClean="0"/>
              <a:t>DIRECT MEANING </a:t>
            </a:r>
            <a:r>
              <a:rPr lang="en-US" sz="2800" dirty="0" smtClean="0"/>
              <a:t>is actualized without context</a:t>
            </a:r>
          </a:p>
          <a:p>
            <a:pPr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COLD, WIND, MOUNTAIN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</a:t>
            </a:r>
            <a:r>
              <a:rPr lang="en-US" sz="2400" dirty="0" smtClean="0"/>
              <a:t>It was a cold fall and the wind came down from the mountains (E. Hemingway)</a:t>
            </a:r>
          </a:p>
          <a:p>
            <a:pPr algn="just"/>
            <a:r>
              <a:rPr lang="en-US" sz="2800" b="1" u="sng" dirty="0" smtClean="0"/>
              <a:t>FIGURATIVE MEANING </a:t>
            </a:r>
            <a:r>
              <a:rPr lang="en-US" sz="2800" dirty="0" smtClean="0"/>
              <a:t>describes or characterizes an object by establishing its relationship with other objects, and creates an image.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</a:t>
            </a:r>
            <a:r>
              <a:rPr lang="en-US" sz="2400" dirty="0" smtClean="0"/>
              <a:t>Then, turning to my love, I said,</a:t>
            </a:r>
          </a:p>
          <a:p>
            <a:pPr algn="just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“The dead are dancing with the dead,</a:t>
            </a:r>
          </a:p>
          <a:p>
            <a:pPr algn="just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The </a:t>
            </a:r>
            <a:r>
              <a:rPr lang="en-US" sz="2400" b="1" dirty="0" smtClean="0"/>
              <a:t>dust is whirling </a:t>
            </a:r>
            <a:r>
              <a:rPr lang="en-US" sz="2400" dirty="0" smtClean="0"/>
              <a:t>with the </a:t>
            </a:r>
            <a:r>
              <a:rPr lang="en-US" sz="2400" b="1" dirty="0" smtClean="0"/>
              <a:t>dust</a:t>
            </a:r>
            <a:r>
              <a:rPr lang="en-US" sz="2400" dirty="0" smtClean="0"/>
              <a:t>.” (O. Wilde)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TROPES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Tropes are </a:t>
            </a:r>
            <a:r>
              <a:rPr lang="en-US" dirty="0" err="1" smtClean="0"/>
              <a:t>lexico</a:t>
            </a:r>
            <a:r>
              <a:rPr lang="en-US" dirty="0" smtClean="0"/>
              <a:t>-semantic stylistic devices based on a certain change/transposition of meaning, which results in creating an image.</a:t>
            </a:r>
          </a:p>
          <a:p>
            <a:pPr algn="just"/>
            <a:r>
              <a:rPr lang="en-US" sz="2800" dirty="0" smtClean="0"/>
              <a:t>That means a word acquires a figurative meaning or additional connotations in a particular context, which co-exist with the </a:t>
            </a:r>
            <a:r>
              <a:rPr lang="en-US" sz="2800" dirty="0"/>
              <a:t>d</a:t>
            </a:r>
            <a:r>
              <a:rPr lang="en-US" sz="2800" dirty="0" smtClean="0"/>
              <a:t>irect meaning.</a:t>
            </a:r>
          </a:p>
          <a:p>
            <a:pPr>
              <a:buNone/>
            </a:pPr>
            <a:r>
              <a:rPr lang="en-US" sz="2400" dirty="0" smtClean="0"/>
              <a:t>E.g. “What </a:t>
            </a:r>
            <a:r>
              <a:rPr lang="en-US" sz="2400" dirty="0"/>
              <a:t>would </a:t>
            </a:r>
            <a:r>
              <a:rPr lang="en-US" sz="2400" dirty="0" smtClean="0"/>
              <a:t>your novel </a:t>
            </a:r>
            <a:r>
              <a:rPr lang="en-US" sz="2400" dirty="0"/>
              <a:t>be about?”</a:t>
            </a:r>
            <a:endParaRPr lang="ru-RU" sz="2400" dirty="0"/>
          </a:p>
          <a:p>
            <a:pPr>
              <a:buNone/>
            </a:pPr>
            <a:r>
              <a:rPr lang="en-US" sz="2400" dirty="0" smtClean="0"/>
              <a:t>       “</a:t>
            </a:r>
            <a:r>
              <a:rPr lang="en-US" sz="2400" dirty="0"/>
              <a:t>Tropes and metaphors.”</a:t>
            </a:r>
            <a:endParaRPr lang="ru-RU" sz="2400" dirty="0"/>
          </a:p>
          <a:p>
            <a:pPr>
              <a:buNone/>
            </a:pPr>
            <a:r>
              <a:rPr lang="en-US" sz="2400" dirty="0" smtClean="0"/>
              <a:t>       “</a:t>
            </a:r>
            <a:r>
              <a:rPr lang="en-US" sz="2400" dirty="0"/>
              <a:t>What are tropes when they’re at home?”</a:t>
            </a:r>
            <a:endParaRPr lang="ru-RU" sz="2400" dirty="0"/>
          </a:p>
          <a:p>
            <a:pPr>
              <a:buNone/>
            </a:pPr>
            <a:r>
              <a:rPr lang="en-US" sz="2400" dirty="0" smtClean="0"/>
              <a:t>       “</a:t>
            </a:r>
            <a:r>
              <a:rPr lang="en-US" sz="2400" b="1" dirty="0"/>
              <a:t>All the things I can’t tell straight</a:t>
            </a:r>
            <a:r>
              <a:rPr lang="en-US" sz="2400" dirty="0"/>
              <a:t>” </a:t>
            </a:r>
            <a:r>
              <a:rPr lang="en-US" sz="2400" dirty="0" smtClean="0"/>
              <a:t>(J. </a:t>
            </a:r>
            <a:r>
              <a:rPr lang="en-US" sz="2400" dirty="0" err="1" smtClean="0"/>
              <a:t>Fowles</a:t>
            </a:r>
            <a:r>
              <a:rPr lang="en-US" sz="2400" dirty="0" smtClean="0"/>
              <a:t>  </a:t>
            </a:r>
            <a:r>
              <a:rPr lang="en-US" sz="2400" i="1" dirty="0" smtClean="0"/>
              <a:t>Daniel Martin</a:t>
            </a:r>
            <a:r>
              <a:rPr lang="en-US" sz="2400" dirty="0" smtClean="0"/>
              <a:t>).</a:t>
            </a:r>
            <a:endParaRPr lang="ru-RU" sz="2400" dirty="0"/>
          </a:p>
          <a:p>
            <a:pPr algn="just"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Types of tropes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sz="2800" u="sng" dirty="0" smtClean="0"/>
              <a:t>Depending on the type of transposition of lexical meaning we can single out the following tropes:</a:t>
            </a:r>
          </a:p>
          <a:p>
            <a:pPr algn="just"/>
            <a:r>
              <a:rPr lang="en-US" sz="2800" dirty="0" smtClean="0"/>
              <a:t>Simile*;</a:t>
            </a:r>
          </a:p>
          <a:p>
            <a:pPr algn="just"/>
            <a:r>
              <a:rPr lang="en-US" sz="2800" dirty="0"/>
              <a:t>M</a:t>
            </a:r>
            <a:r>
              <a:rPr lang="en-US" sz="2800" dirty="0" smtClean="0"/>
              <a:t>etaphor (+personification; +antonomasia);</a:t>
            </a:r>
          </a:p>
          <a:p>
            <a:pPr algn="just"/>
            <a:r>
              <a:rPr lang="en-US" sz="2800" dirty="0" smtClean="0"/>
              <a:t>Metonymy;</a:t>
            </a:r>
          </a:p>
          <a:p>
            <a:pPr algn="just"/>
            <a:r>
              <a:rPr lang="en-US" sz="2800" dirty="0" err="1" smtClean="0"/>
              <a:t>Synechdoche</a:t>
            </a:r>
            <a:r>
              <a:rPr lang="en-US" sz="2800" dirty="0" smtClean="0"/>
              <a:t>;</a:t>
            </a:r>
          </a:p>
          <a:p>
            <a:pPr algn="just"/>
            <a:r>
              <a:rPr lang="en-US" sz="2800" dirty="0" smtClean="0"/>
              <a:t>Allegory*;</a:t>
            </a:r>
          </a:p>
          <a:p>
            <a:pPr algn="just"/>
            <a:r>
              <a:rPr lang="en-US" sz="2800" dirty="0" smtClean="0"/>
              <a:t>Epithet*</a:t>
            </a:r>
          </a:p>
          <a:p>
            <a:pPr algn="just">
              <a:buNone/>
            </a:pPr>
            <a:r>
              <a:rPr lang="ru-RU" sz="2800" dirty="0" smtClean="0"/>
              <a:t>*</a:t>
            </a:r>
            <a:r>
              <a:rPr lang="en-US" sz="2800" dirty="0" smtClean="0"/>
              <a:t> - </a:t>
            </a:r>
            <a:r>
              <a:rPr lang="en-US" sz="2800" i="1" dirty="0" smtClean="0"/>
              <a:t>Some scholars don’t include these in the category of tropes.</a:t>
            </a:r>
            <a:endParaRPr lang="ru-RU" sz="2800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1453</Words>
  <Application>Microsoft Office PowerPoint</Application>
  <PresentationFormat>Экран (4:3)</PresentationFormat>
  <Paragraphs>149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LEXICO-SEMANTIC STYLISTIC DEVICES</vt:lpstr>
      <vt:lpstr>Lexical meaning (I. Arnold)</vt:lpstr>
      <vt:lpstr>Denotative and Connotative Meanings</vt:lpstr>
      <vt:lpstr>Connotative components of meaning</vt:lpstr>
      <vt:lpstr>Connotative components of meaning</vt:lpstr>
      <vt:lpstr>Direct and Figurative Meanings</vt:lpstr>
      <vt:lpstr>Direct and Figurative Meanings</vt:lpstr>
      <vt:lpstr>TROPES</vt:lpstr>
      <vt:lpstr>Types of tropes</vt:lpstr>
      <vt:lpstr>SIMILE [‘siməlı]</vt:lpstr>
      <vt:lpstr>Ways of expressing simile</vt:lpstr>
      <vt:lpstr>Metaphor [‘metəfə(r)]: definitions </vt:lpstr>
      <vt:lpstr>Metaphor and Simile</vt:lpstr>
      <vt:lpstr>Metaphor and Simile</vt:lpstr>
      <vt:lpstr>Metaphor: structural components (I.Richards)</vt:lpstr>
      <vt:lpstr>Structural classification of metaphors</vt:lpstr>
      <vt:lpstr>Simple metaphors</vt:lpstr>
      <vt:lpstr>Extended metaphors</vt:lpstr>
      <vt:lpstr>Classification of metaphors according to the degree of unexpectedness</vt:lpstr>
      <vt:lpstr>Trite metaphors</vt:lpstr>
      <vt:lpstr>Genuine/individual metaphors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91</cp:revision>
  <dcterms:created xsi:type="dcterms:W3CDTF">2010-04-27T03:02:02Z</dcterms:created>
  <dcterms:modified xsi:type="dcterms:W3CDTF">2010-04-27T10:57:59Z</dcterms:modified>
</cp:coreProperties>
</file>