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55" d="100"/>
          <a:sy n="55" d="100"/>
        </p:scale>
        <p:origin x="-432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24.05.2010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24.05.2010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24.05.2010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24.05.2010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24.05.2010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24.05.2010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24.05.2010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24.05.2010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24.05.2010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24.05.2010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24.05.2010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24.05.2010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LEXICO-SEMANTIC STYLISTIC DEVICES</a:t>
            </a:r>
            <a:endParaRPr lang="ru-RU" b="1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AutoNum type="arabicPeriod"/>
            </a:pPr>
            <a:r>
              <a:rPr lang="en-US" dirty="0" smtClean="0"/>
              <a:t>Personification.</a:t>
            </a:r>
          </a:p>
          <a:p>
            <a:pPr marL="514350" indent="-514350">
              <a:buAutoNum type="arabicPeriod"/>
            </a:pPr>
            <a:r>
              <a:rPr lang="en-US" dirty="0" smtClean="0"/>
              <a:t>Allegory.</a:t>
            </a:r>
          </a:p>
          <a:p>
            <a:pPr marL="514350" indent="-514350">
              <a:buAutoNum type="arabicPeriod"/>
            </a:pPr>
            <a:r>
              <a:rPr lang="en-US" dirty="0" smtClean="0"/>
              <a:t>Metonymy. Metonymy and metaphor.</a:t>
            </a:r>
          </a:p>
          <a:p>
            <a:pPr marL="514350" indent="-514350">
              <a:buAutoNum type="arabicPeriod"/>
            </a:pPr>
            <a:r>
              <a:rPr lang="en-US" dirty="0" smtClean="0"/>
              <a:t>Synecdoche.</a:t>
            </a:r>
          </a:p>
          <a:p>
            <a:pPr marL="514350" indent="-514350">
              <a:buAutoNum type="arabicPeriod"/>
            </a:pPr>
            <a:r>
              <a:rPr lang="en-US" dirty="0" smtClean="0"/>
              <a:t>Antonomasia.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000" b="1" dirty="0" smtClean="0"/>
              <a:t>TYPES OF RELATIONS METONYMY IS BASED ON</a:t>
            </a: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CONCRETE THING (→SYMBOL) →ABSTRACT NOTION</a:t>
            </a:r>
          </a:p>
          <a:p>
            <a:pPr>
              <a:buNone/>
            </a:pPr>
            <a:r>
              <a:rPr lang="en-US" u="sng" dirty="0" smtClean="0"/>
              <a:t>E.g.</a:t>
            </a:r>
            <a:r>
              <a:rPr lang="en-US" dirty="0" smtClean="0"/>
              <a:t> The </a:t>
            </a:r>
            <a:r>
              <a:rPr lang="en-US" u="sng" dirty="0" smtClean="0"/>
              <a:t>Crown</a:t>
            </a:r>
            <a:r>
              <a:rPr lang="en-US" dirty="0" smtClean="0"/>
              <a:t> fell down in 1917.</a:t>
            </a:r>
          </a:p>
          <a:p>
            <a:r>
              <a:rPr lang="en-US" dirty="0" smtClean="0"/>
              <a:t>CHARACTERISTIC FEATURE OF AN OBJECT → OBJECT</a:t>
            </a:r>
          </a:p>
          <a:p>
            <a:pPr>
              <a:buNone/>
            </a:pPr>
            <a:r>
              <a:rPr lang="en-US" u="sng" dirty="0" smtClean="0"/>
              <a:t>E.g.</a:t>
            </a:r>
            <a:r>
              <a:rPr lang="en-US" dirty="0" smtClean="0"/>
              <a:t> </a:t>
            </a:r>
            <a:r>
              <a:rPr lang="en-US" u="sng" dirty="0" smtClean="0"/>
              <a:t>Blue suit </a:t>
            </a:r>
            <a:r>
              <a:rPr lang="en-US" dirty="0" smtClean="0"/>
              <a:t>grinned, might even have winked.</a:t>
            </a:r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/>
              <a:t>CONTEXTUAL/GENUINE METONYMY</a:t>
            </a:r>
            <a:endParaRPr lang="ru-RU" sz="40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It reveals a quite unexpected substitution of one word for another, on the ground of some strong impression produced by a chance feature of the thing.</a:t>
            </a:r>
          </a:p>
          <a:p>
            <a:pPr>
              <a:buNone/>
            </a:pPr>
            <a:r>
              <a:rPr lang="en-US" dirty="0" smtClean="0"/>
              <a:t>E.g. Miss </a:t>
            </a:r>
            <a:r>
              <a:rPr lang="en-US" dirty="0" err="1" smtClean="0"/>
              <a:t>Tox’s</a:t>
            </a:r>
            <a:r>
              <a:rPr lang="en-US" dirty="0" smtClean="0"/>
              <a:t> hand trembled as she slipped it through Mr. </a:t>
            </a:r>
            <a:r>
              <a:rPr lang="en-US" dirty="0" err="1" smtClean="0"/>
              <a:t>Dombey’s</a:t>
            </a:r>
            <a:r>
              <a:rPr lang="en-US" dirty="0" smtClean="0"/>
              <a:t> arm, and felt herself escorted up the steps, preceded by a </a:t>
            </a:r>
            <a:r>
              <a:rPr lang="en-US" b="1" dirty="0" smtClean="0"/>
              <a:t>cocked hat</a:t>
            </a:r>
            <a:r>
              <a:rPr lang="en-US" dirty="0" smtClean="0"/>
              <a:t> and a </a:t>
            </a:r>
            <a:r>
              <a:rPr lang="en-US" b="1" dirty="0" smtClean="0"/>
              <a:t>Babylonian collar </a:t>
            </a:r>
            <a:r>
              <a:rPr lang="en-US" dirty="0" smtClean="0"/>
              <a:t>(Dickens).</a:t>
            </a:r>
          </a:p>
          <a:p>
            <a:pPr>
              <a:buNone/>
            </a:pPr>
            <a:r>
              <a:rPr lang="en-US" dirty="0" smtClean="0"/>
              <a:t>E.g. </a:t>
            </a:r>
            <a:r>
              <a:rPr lang="en-US" b="1" dirty="0" smtClean="0"/>
              <a:t>A mop of blond hair </a:t>
            </a:r>
            <a:r>
              <a:rPr lang="en-US" dirty="0" smtClean="0"/>
              <a:t>glanced up at the intrusion (</a:t>
            </a:r>
            <a:r>
              <a:rPr lang="en-US" dirty="0" err="1" smtClean="0"/>
              <a:t>Fowles</a:t>
            </a:r>
            <a:r>
              <a:rPr lang="en-US" dirty="0" smtClean="0"/>
              <a:t>).</a:t>
            </a:r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/>
              <a:t>METONYMY AND METAPHOR</a:t>
            </a:r>
            <a:endParaRPr lang="ru-RU" sz="40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en-US" dirty="0" smtClean="0"/>
              <a:t>Both tropes are based on the transferred use of meaning, which makes them easily </a:t>
            </a:r>
            <a:r>
              <a:rPr lang="en-US" dirty="0" err="1" smtClean="0"/>
              <a:t>confusible</a:t>
            </a:r>
            <a:r>
              <a:rPr lang="en-US" dirty="0" smtClean="0"/>
              <a:t>.</a:t>
            </a:r>
          </a:p>
          <a:p>
            <a:pPr>
              <a:buNone/>
            </a:pPr>
            <a:r>
              <a:rPr lang="en-US" dirty="0" smtClean="0"/>
              <a:t>The difference lies in the basis of this transfer of meaning:</a:t>
            </a:r>
          </a:p>
          <a:p>
            <a:pPr>
              <a:buNone/>
            </a:pPr>
            <a:r>
              <a:rPr lang="en-US" b="1" u="sng" dirty="0" smtClean="0"/>
              <a:t>Metaphor</a:t>
            </a:r>
            <a:r>
              <a:rPr lang="en-US" dirty="0" smtClean="0"/>
              <a:t>: the shift of the meaning is based on similarity which is created by our imagination.</a:t>
            </a:r>
          </a:p>
          <a:p>
            <a:pPr>
              <a:buNone/>
            </a:pPr>
            <a:r>
              <a:rPr lang="en-US" b="1" u="sng" dirty="0" smtClean="0"/>
              <a:t>Metonymy</a:t>
            </a:r>
            <a:r>
              <a:rPr lang="en-US" dirty="0" smtClean="0"/>
              <a:t>: the shift is based on OBJECTIVE RELATIONS between objects which can be observed in reality.</a:t>
            </a:r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000" b="1" dirty="0" smtClean="0"/>
              <a:t>SYNECDOCHE [</a:t>
            </a:r>
            <a:r>
              <a:rPr lang="en-US" sz="4000" b="1" dirty="0" err="1" smtClean="0"/>
              <a:t>sı’nekd</a:t>
            </a:r>
            <a:r>
              <a:rPr lang="en-US" sz="4000" b="1" dirty="0" err="1" smtClean="0">
                <a:latin typeface="Times New Roman"/>
                <a:cs typeface="Times New Roman"/>
              </a:rPr>
              <a:t>əkı</a:t>
            </a:r>
            <a:r>
              <a:rPr lang="en-US" sz="4000" b="1" dirty="0" smtClean="0"/>
              <a:t>] - </a:t>
            </a:r>
            <a:r>
              <a:rPr lang="ru-RU" sz="4000" b="1" dirty="0" smtClean="0"/>
              <a:t>синекдоха</a:t>
            </a:r>
            <a:endParaRPr lang="ru-RU" sz="40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buNone/>
            </a:pPr>
            <a:r>
              <a:rPr lang="en-US" sz="2800" dirty="0" smtClean="0"/>
              <a:t>A kind of metonymy which reflects one particular relationship between the whole and its part.</a:t>
            </a:r>
          </a:p>
          <a:p>
            <a:pPr algn="just">
              <a:buNone/>
            </a:pPr>
            <a:r>
              <a:rPr lang="en-US" sz="2800" dirty="0" smtClean="0"/>
              <a:t>The name of the part is used to denote the whole or vice versa.</a:t>
            </a:r>
          </a:p>
          <a:p>
            <a:pPr algn="just">
              <a:buNone/>
            </a:pPr>
            <a:r>
              <a:rPr lang="en-US" sz="2800" u="sng" dirty="0" smtClean="0"/>
              <a:t>E.g.</a:t>
            </a:r>
            <a:r>
              <a:rPr lang="en-US" sz="2800" dirty="0" smtClean="0"/>
              <a:t> </a:t>
            </a:r>
            <a:r>
              <a:rPr lang="en-US" sz="2600" b="1" dirty="0" smtClean="0"/>
              <a:t>Hands</a:t>
            </a:r>
            <a:r>
              <a:rPr lang="en-US" sz="2600" dirty="0" smtClean="0"/>
              <a:t> (=workers) wanted.</a:t>
            </a:r>
          </a:p>
          <a:p>
            <a:pPr algn="just">
              <a:buNone/>
            </a:pPr>
            <a:r>
              <a:rPr lang="en-US" sz="2600" dirty="0" smtClean="0"/>
              <a:t>        He found </a:t>
            </a:r>
            <a:r>
              <a:rPr lang="en-US" sz="2600" b="1" dirty="0" smtClean="0"/>
              <a:t>a roof </a:t>
            </a:r>
            <a:r>
              <a:rPr lang="en-US" sz="2600" dirty="0" smtClean="0"/>
              <a:t>there.</a:t>
            </a:r>
          </a:p>
          <a:p>
            <a:pPr algn="just">
              <a:buNone/>
            </a:pPr>
            <a:r>
              <a:rPr lang="en-US" sz="2600" dirty="0" smtClean="0"/>
              <a:t>        Two </a:t>
            </a:r>
            <a:r>
              <a:rPr lang="en-US" sz="2600" b="1" dirty="0" smtClean="0"/>
              <a:t>heads</a:t>
            </a:r>
            <a:r>
              <a:rPr lang="en-US" sz="2600" dirty="0" smtClean="0"/>
              <a:t> are better than one.</a:t>
            </a:r>
          </a:p>
          <a:p>
            <a:pPr algn="just">
              <a:buNone/>
            </a:pPr>
            <a:r>
              <a:rPr lang="en-US" sz="2600" dirty="0" smtClean="0"/>
              <a:t>        Since I left you, mine </a:t>
            </a:r>
            <a:r>
              <a:rPr lang="en-US" sz="2600" b="1" dirty="0" smtClean="0"/>
              <a:t>eye</a:t>
            </a:r>
            <a:r>
              <a:rPr lang="en-US" sz="2600" dirty="0" smtClean="0"/>
              <a:t> is in my mind (Shakespeare).</a:t>
            </a:r>
          </a:p>
          <a:p>
            <a:pPr algn="just">
              <a:buNone/>
            </a:pPr>
            <a:r>
              <a:rPr lang="en-US" sz="2800" dirty="0" smtClean="0"/>
              <a:t>       </a:t>
            </a:r>
            <a:r>
              <a:rPr lang="en-US" sz="2600" dirty="0" smtClean="0"/>
              <a:t>Stop torturing the poor </a:t>
            </a:r>
            <a:r>
              <a:rPr lang="en-US" sz="2600" b="1" dirty="0" smtClean="0"/>
              <a:t>animal</a:t>
            </a:r>
            <a:r>
              <a:rPr lang="en-US" sz="2600" dirty="0" smtClean="0"/>
              <a:t> (=dog)!</a:t>
            </a:r>
            <a:endParaRPr lang="ru-RU" sz="2800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600" b="1" dirty="0" smtClean="0"/>
              <a:t>ANTONOMASIA [</a:t>
            </a:r>
            <a:r>
              <a:rPr lang="en-US" sz="3600" b="1" dirty="0" err="1" smtClean="0"/>
              <a:t>ænt</a:t>
            </a:r>
            <a:r>
              <a:rPr lang="en-US" sz="3600" b="1" dirty="0" err="1" smtClean="0">
                <a:latin typeface="Times New Roman"/>
                <a:cs typeface="Times New Roman"/>
              </a:rPr>
              <a:t>ənəu’meızıə</a:t>
            </a:r>
            <a:r>
              <a:rPr lang="en-US" sz="3600" b="1" dirty="0" smtClean="0"/>
              <a:t>] - </a:t>
            </a:r>
            <a:r>
              <a:rPr lang="ru-RU" sz="3600" b="1" dirty="0" err="1" smtClean="0"/>
              <a:t>антономас</a:t>
            </a:r>
            <a:r>
              <a:rPr lang="ru-RU" sz="3600" b="1" u="sng" dirty="0" err="1" smtClean="0"/>
              <a:t>и</a:t>
            </a:r>
            <a:r>
              <a:rPr lang="ru-RU" sz="3600" b="1" dirty="0" err="1" smtClean="0"/>
              <a:t>я</a:t>
            </a:r>
            <a:endParaRPr lang="ru-RU" sz="36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/>
            <a:r>
              <a:rPr lang="en-US" sz="2800" dirty="0" smtClean="0"/>
              <a:t>Antonomasia consists in using a proper name for a common name and is formally marked by a capital letter.</a:t>
            </a:r>
          </a:p>
          <a:p>
            <a:pPr algn="just">
              <a:buNone/>
            </a:pPr>
            <a:r>
              <a:rPr lang="en-US" sz="2800" u="sng" dirty="0" smtClean="0"/>
              <a:t>E.g.</a:t>
            </a:r>
            <a:r>
              <a:rPr lang="en-US" sz="2800" dirty="0" smtClean="0"/>
              <a:t> </a:t>
            </a:r>
            <a:r>
              <a:rPr lang="en-US" sz="2400" dirty="0" smtClean="0"/>
              <a:t>Society is now one polished horde,</a:t>
            </a:r>
          </a:p>
          <a:p>
            <a:pPr algn="just">
              <a:buNone/>
            </a:pPr>
            <a:r>
              <a:rPr lang="en-US" sz="2400" dirty="0" smtClean="0"/>
              <a:t>        </a:t>
            </a:r>
            <a:r>
              <a:rPr lang="en-US" sz="2400" dirty="0" err="1" smtClean="0"/>
              <a:t>Form’d</a:t>
            </a:r>
            <a:r>
              <a:rPr lang="en-US" sz="2400" dirty="0" smtClean="0"/>
              <a:t> of two mighty tribes, the </a:t>
            </a:r>
            <a:r>
              <a:rPr lang="en-US" sz="2400" b="1" u="sng" dirty="0" smtClean="0"/>
              <a:t>B</a:t>
            </a:r>
            <a:r>
              <a:rPr lang="en-US" sz="2400" b="1" dirty="0" smtClean="0"/>
              <a:t>ores</a:t>
            </a:r>
            <a:r>
              <a:rPr lang="en-US" sz="2400" dirty="0" smtClean="0"/>
              <a:t> and </a:t>
            </a:r>
            <a:r>
              <a:rPr lang="en-US" sz="2400" b="1" u="sng" dirty="0" smtClean="0"/>
              <a:t>B</a:t>
            </a:r>
            <a:r>
              <a:rPr lang="en-US" sz="2400" b="1" dirty="0" smtClean="0"/>
              <a:t>ored</a:t>
            </a:r>
          </a:p>
          <a:p>
            <a:pPr algn="just">
              <a:buNone/>
            </a:pPr>
            <a:r>
              <a:rPr lang="en-US" sz="2400" dirty="0" smtClean="0"/>
              <a:t>                                                                                (Byron)</a:t>
            </a:r>
          </a:p>
          <a:p>
            <a:pPr algn="just">
              <a:buNone/>
            </a:pPr>
            <a:r>
              <a:rPr lang="en-US" sz="2800" u="sng" dirty="0" smtClean="0"/>
              <a:t>E.g.</a:t>
            </a:r>
            <a:r>
              <a:rPr lang="en-US" sz="2800" dirty="0" smtClean="0"/>
              <a:t> </a:t>
            </a:r>
            <a:r>
              <a:rPr lang="en-US" sz="2400" dirty="0" smtClean="0"/>
              <a:t>There were six other candidates waiting to go in with me… There was the </a:t>
            </a:r>
            <a:r>
              <a:rPr lang="en-US" sz="2400" b="1" u="sng" dirty="0" smtClean="0"/>
              <a:t>N</a:t>
            </a:r>
            <a:r>
              <a:rPr lang="en-US" sz="2400" b="1" dirty="0" smtClean="0"/>
              <a:t>onchalant</a:t>
            </a:r>
            <a:r>
              <a:rPr lang="en-US" sz="2400" dirty="0" smtClean="0"/>
              <a:t>, lolling back on the rear legs of his chair with his feet on the table. […] There was the </a:t>
            </a:r>
            <a:r>
              <a:rPr lang="en-US" sz="2400" b="1" u="sng" dirty="0" smtClean="0"/>
              <a:t>C</a:t>
            </a:r>
            <a:r>
              <a:rPr lang="en-US" sz="2400" b="1" dirty="0" smtClean="0"/>
              <a:t>rammer</a:t>
            </a:r>
            <a:r>
              <a:rPr lang="en-US" sz="2400" dirty="0" smtClean="0"/>
              <a:t>, fondling the pages of his battered textbook in a desperate farewell embrace… (R. Gordon)</a:t>
            </a:r>
            <a:endParaRPr lang="ru-RU" sz="2400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/>
              <a:t>METONYMIC ANTONOMASIA</a:t>
            </a:r>
            <a:endParaRPr lang="ru-RU" sz="40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3600" dirty="0" smtClean="0"/>
              <a:t>The name of a person may stand for the thing he created</a:t>
            </a:r>
          </a:p>
          <a:p>
            <a:pPr>
              <a:buNone/>
            </a:pPr>
            <a:r>
              <a:rPr lang="en-US" sz="3600" u="sng" dirty="0" smtClean="0"/>
              <a:t>E.g.</a:t>
            </a:r>
            <a:r>
              <a:rPr lang="en-US" sz="3600" dirty="0" smtClean="0"/>
              <a:t> He bought </a:t>
            </a:r>
            <a:r>
              <a:rPr lang="en-US" sz="3600" b="1" dirty="0" smtClean="0"/>
              <a:t>a Ford</a:t>
            </a:r>
            <a:r>
              <a:rPr lang="en-US" sz="3600" dirty="0" smtClean="0"/>
              <a:t>.</a:t>
            </a:r>
          </a:p>
          <a:p>
            <a:pPr>
              <a:buNone/>
            </a:pPr>
            <a:r>
              <a:rPr lang="en-US" sz="3600" dirty="0" smtClean="0"/>
              <a:t>        This is my real </a:t>
            </a:r>
            <a:r>
              <a:rPr lang="en-US" sz="3600" b="1" dirty="0" smtClean="0"/>
              <a:t>Goya </a:t>
            </a:r>
            <a:r>
              <a:rPr lang="en-US" sz="3600" dirty="0" smtClean="0"/>
              <a:t>(Galsworthy)</a:t>
            </a:r>
            <a:endParaRPr lang="ru-RU" sz="3600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/>
              <a:t>METAPHORICAL ANTONOMASIA</a:t>
            </a:r>
            <a:endParaRPr lang="ru-RU" sz="40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The use of a name of historical, literary, mythological, or biblical personage applied to a person whose characteristic features make him similar to the well-known original.</a:t>
            </a:r>
          </a:p>
          <a:p>
            <a:pPr>
              <a:buNone/>
            </a:pPr>
            <a:r>
              <a:rPr lang="en-US" u="sng" dirty="0" smtClean="0"/>
              <a:t>E.g. </a:t>
            </a:r>
            <a:r>
              <a:rPr lang="en-US" dirty="0" smtClean="0"/>
              <a:t>I know this Don Juan well.</a:t>
            </a:r>
          </a:p>
          <a:p>
            <a:pPr>
              <a:buNone/>
            </a:pPr>
            <a:r>
              <a:rPr lang="en-US" dirty="0" smtClean="0"/>
              <a:t>        You are Brutus (=traitor).</a:t>
            </a:r>
            <a:endParaRPr lang="ru-RU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000" b="1" dirty="0" smtClean="0"/>
              <a:t>SUGGESTIVE/TELL-TALE NAMES – “</a:t>
            </a:r>
            <a:r>
              <a:rPr lang="ru-RU" sz="4000" b="1" dirty="0" smtClean="0"/>
              <a:t>говорящие</a:t>
            </a:r>
            <a:r>
              <a:rPr lang="en-US" sz="4000" b="1" dirty="0" smtClean="0"/>
              <a:t>”</a:t>
            </a:r>
            <a:r>
              <a:rPr lang="ru-RU" sz="4000" b="1" dirty="0" smtClean="0"/>
              <a:t> имена</a:t>
            </a:r>
            <a:endParaRPr lang="ru-RU" sz="40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dirty="0" smtClean="0"/>
              <a:t>Common nouns used to form proper names of literary characters, which give information about their bearers, point out their leading features and categorize them.</a:t>
            </a:r>
          </a:p>
          <a:p>
            <a:pPr>
              <a:buNone/>
            </a:pPr>
            <a:r>
              <a:rPr lang="en-US" u="sng" dirty="0" smtClean="0"/>
              <a:t>E.g.</a:t>
            </a:r>
            <a:r>
              <a:rPr lang="en-US" dirty="0" smtClean="0"/>
              <a:t> </a:t>
            </a:r>
            <a:r>
              <a:rPr lang="en-US" sz="2800" dirty="0" smtClean="0"/>
              <a:t>Scrooge               </a:t>
            </a:r>
            <a:r>
              <a:rPr lang="ru-RU" sz="2800" dirty="0" smtClean="0"/>
              <a:t>                Молчалин</a:t>
            </a:r>
            <a:endParaRPr lang="en-US" sz="2800" dirty="0" smtClean="0"/>
          </a:p>
          <a:p>
            <a:pPr>
              <a:buNone/>
            </a:pPr>
            <a:r>
              <a:rPr lang="en-US" sz="2800" dirty="0" smtClean="0"/>
              <a:t>        </a:t>
            </a:r>
            <a:r>
              <a:rPr lang="en-US" sz="2800" dirty="0" err="1" smtClean="0"/>
              <a:t>Murdstone</a:t>
            </a:r>
            <a:r>
              <a:rPr lang="ru-RU" sz="2800" dirty="0" smtClean="0"/>
              <a:t>                          Скалозуб </a:t>
            </a:r>
            <a:endParaRPr lang="en-US" sz="2800" dirty="0" smtClean="0"/>
          </a:p>
          <a:p>
            <a:pPr>
              <a:buNone/>
            </a:pPr>
            <a:r>
              <a:rPr lang="en-US" sz="2800" dirty="0" smtClean="0"/>
              <a:t>        Lady </a:t>
            </a:r>
            <a:r>
              <a:rPr lang="en-US" sz="2800" dirty="0" err="1" smtClean="0"/>
              <a:t>Sneerwell</a:t>
            </a:r>
            <a:r>
              <a:rPr lang="ru-RU" sz="2800" dirty="0" smtClean="0"/>
              <a:t>                   Собакевич</a:t>
            </a:r>
            <a:endParaRPr lang="en-US" sz="2800" dirty="0" smtClean="0"/>
          </a:p>
          <a:p>
            <a:pPr>
              <a:buNone/>
            </a:pPr>
            <a:r>
              <a:rPr lang="ru-RU" sz="2800" dirty="0" smtClean="0"/>
              <a:t>        </a:t>
            </a:r>
            <a:r>
              <a:rPr lang="en-US" sz="2800" dirty="0" smtClean="0"/>
              <a:t>Mr. Backbite            </a:t>
            </a:r>
            <a:r>
              <a:rPr lang="ru-RU" sz="2800" dirty="0" smtClean="0"/>
              <a:t>           </a:t>
            </a:r>
            <a:r>
              <a:rPr lang="ru-RU" sz="2800" dirty="0" smtClean="0"/>
              <a:t> </a:t>
            </a:r>
            <a:r>
              <a:rPr lang="ru-RU" sz="2800" dirty="0" smtClean="0"/>
              <a:t>Иван Бездомный</a:t>
            </a:r>
            <a:endParaRPr lang="en-US" sz="2800" dirty="0" smtClean="0"/>
          </a:p>
          <a:p>
            <a:pPr>
              <a:buNone/>
            </a:pPr>
            <a:r>
              <a:rPr lang="en-US" sz="2800" dirty="0" smtClean="0"/>
              <a:t>        Miss Languish                     </a:t>
            </a:r>
            <a:r>
              <a:rPr lang="ru-RU" sz="2800" dirty="0" smtClean="0"/>
              <a:t> проф</a:t>
            </a:r>
            <a:r>
              <a:rPr lang="ru-RU" sz="2800" dirty="0" smtClean="0"/>
              <a:t>. Преображенский</a:t>
            </a:r>
          </a:p>
          <a:p>
            <a:pPr>
              <a:buNone/>
            </a:pPr>
            <a:r>
              <a:rPr lang="ru-RU" sz="2800" dirty="0" smtClean="0"/>
              <a:t>        </a:t>
            </a:r>
            <a:r>
              <a:rPr lang="en-US" sz="2800" dirty="0" smtClean="0"/>
              <a:t>Rebecca Sharp</a:t>
            </a:r>
            <a:r>
              <a:rPr lang="ru-RU" sz="2800" dirty="0" smtClean="0"/>
              <a:t>                      </a:t>
            </a:r>
            <a:endParaRPr lang="ru-RU" sz="2800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2800" dirty="0" smtClean="0"/>
              <a:t>Sir </a:t>
            </a:r>
            <a:r>
              <a:rPr lang="en-US" sz="2800" b="1" i="1" dirty="0" err="1" smtClean="0"/>
              <a:t>Pottledeep</a:t>
            </a:r>
            <a:r>
              <a:rPr lang="en-US" sz="2800" dirty="0" smtClean="0"/>
              <a:t>, </a:t>
            </a:r>
            <a:r>
              <a:rPr lang="en-US" sz="2800" b="1" i="1" dirty="0" smtClean="0"/>
              <a:t>the mighty drinker.</a:t>
            </a:r>
          </a:p>
          <a:p>
            <a:pPr>
              <a:buNone/>
            </a:pPr>
            <a:r>
              <a:rPr lang="en-US" sz="2800" dirty="0" smtClean="0"/>
              <a:t>There was the </a:t>
            </a:r>
            <a:r>
              <a:rPr lang="en-US" sz="2800" b="1" i="1" dirty="0" smtClean="0"/>
              <a:t>sage</a:t>
            </a:r>
            <a:r>
              <a:rPr lang="en-US" sz="2800" dirty="0" smtClean="0"/>
              <a:t> Miss </a:t>
            </a:r>
            <a:r>
              <a:rPr lang="en-US" sz="2800" b="1" i="1" dirty="0" smtClean="0"/>
              <a:t>Reading.</a:t>
            </a:r>
          </a:p>
          <a:p>
            <a:pPr>
              <a:buNone/>
            </a:pPr>
            <a:r>
              <a:rPr lang="en-US" sz="2800" dirty="0" smtClean="0"/>
              <a:t>And the two </a:t>
            </a:r>
            <a:r>
              <a:rPr lang="en-US" sz="2800" b="1" i="1" dirty="0" smtClean="0"/>
              <a:t>co-heiresses</a:t>
            </a:r>
            <a:r>
              <a:rPr lang="en-US" sz="2800" dirty="0" smtClean="0"/>
              <a:t> </a:t>
            </a:r>
            <a:r>
              <a:rPr lang="en-US" sz="2800" b="1" i="1" dirty="0" err="1" smtClean="0"/>
              <a:t>Giltbedding</a:t>
            </a:r>
            <a:r>
              <a:rPr lang="en-US" sz="2800" dirty="0" smtClean="0"/>
              <a:t>.</a:t>
            </a:r>
          </a:p>
          <a:p>
            <a:pPr>
              <a:buNone/>
            </a:pPr>
            <a:r>
              <a:rPr lang="en-US" sz="2800" dirty="0" smtClean="0"/>
              <a:t>There was Dick </a:t>
            </a:r>
            <a:r>
              <a:rPr lang="en-US" sz="2800" b="1" i="1" dirty="0" smtClean="0"/>
              <a:t>Dubious</a:t>
            </a:r>
            <a:r>
              <a:rPr lang="en-US" sz="2800" dirty="0" smtClean="0"/>
              <a:t>, the </a:t>
            </a:r>
            <a:r>
              <a:rPr lang="en-US" sz="2800" b="1" i="1" dirty="0" smtClean="0"/>
              <a:t>metaphysician</a:t>
            </a:r>
            <a:r>
              <a:rPr lang="en-US" sz="2800" dirty="0" smtClean="0"/>
              <a:t>,</a:t>
            </a:r>
          </a:p>
          <a:p>
            <a:pPr>
              <a:buNone/>
            </a:pPr>
            <a:r>
              <a:rPr lang="en-US" sz="2800" dirty="0" smtClean="0"/>
              <a:t>Who loved philosophy and a good dinner;</a:t>
            </a:r>
          </a:p>
          <a:p>
            <a:pPr>
              <a:buNone/>
            </a:pPr>
            <a:r>
              <a:rPr lang="en-US" sz="2800" b="1" i="1" dirty="0" smtClean="0"/>
              <a:t>Angle</a:t>
            </a:r>
            <a:r>
              <a:rPr lang="en-US" sz="2800" dirty="0" smtClean="0"/>
              <a:t>, the soi-disant </a:t>
            </a:r>
            <a:r>
              <a:rPr lang="en-US" sz="2800" b="1" i="1" dirty="0" smtClean="0"/>
              <a:t>mathematician</a:t>
            </a:r>
            <a:r>
              <a:rPr lang="en-US" sz="2800" dirty="0" smtClean="0"/>
              <a:t>;</a:t>
            </a:r>
          </a:p>
          <a:p>
            <a:pPr>
              <a:buNone/>
            </a:pPr>
            <a:r>
              <a:rPr lang="en-US" sz="2800" dirty="0" smtClean="0"/>
              <a:t>Sir Henry </a:t>
            </a:r>
            <a:r>
              <a:rPr lang="en-US" sz="2800" b="1" i="1" dirty="0" err="1" smtClean="0"/>
              <a:t>Silvercup</a:t>
            </a:r>
            <a:r>
              <a:rPr lang="en-US" sz="2800" dirty="0" smtClean="0"/>
              <a:t>, the great </a:t>
            </a:r>
            <a:r>
              <a:rPr lang="en-US" sz="2800" b="1" i="1" dirty="0" smtClean="0"/>
              <a:t>race-winner.</a:t>
            </a:r>
          </a:p>
          <a:p>
            <a:pPr>
              <a:buNone/>
            </a:pPr>
            <a:r>
              <a:rPr lang="en-US" sz="2800" dirty="0" smtClean="0"/>
              <a:t>                                      (</a:t>
            </a:r>
            <a:r>
              <a:rPr lang="en-US" sz="2800" i="1" dirty="0" smtClean="0"/>
              <a:t>Byron “Don Juan”</a:t>
            </a:r>
            <a:r>
              <a:rPr lang="en-US" sz="2800" dirty="0" smtClean="0"/>
              <a:t>)</a:t>
            </a:r>
            <a:endParaRPr lang="ru-RU" sz="2800" dirty="0" smtClean="0"/>
          </a:p>
          <a:p>
            <a:pPr>
              <a:buNone/>
            </a:pPr>
            <a:endParaRPr lang="ru-RU" sz="28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600" b="1" dirty="0" smtClean="0"/>
              <a:t>PERSONIFICATION [</a:t>
            </a:r>
            <a:r>
              <a:rPr lang="en-US" sz="3600" b="1" dirty="0" err="1" smtClean="0"/>
              <a:t>p</a:t>
            </a:r>
            <a:r>
              <a:rPr lang="en-US" sz="3600" b="1" dirty="0" err="1" smtClean="0">
                <a:latin typeface="Times New Roman"/>
                <a:cs typeface="Times New Roman"/>
              </a:rPr>
              <a:t>ə,sonıfı'keıſn</a:t>
            </a:r>
            <a:r>
              <a:rPr lang="en-US" sz="3600" b="1" dirty="0" smtClean="0"/>
              <a:t>] - </a:t>
            </a:r>
            <a:r>
              <a:rPr lang="ru-RU" sz="3600" b="1" dirty="0" smtClean="0"/>
              <a:t>олицетворение</a:t>
            </a:r>
            <a:endParaRPr lang="ru-RU" sz="36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buNone/>
            </a:pPr>
            <a:r>
              <a:rPr lang="en-US" sz="3600" u="sng" dirty="0" smtClean="0"/>
              <a:t>Personification</a:t>
            </a:r>
            <a:r>
              <a:rPr lang="en-US" sz="3600" dirty="0" smtClean="0"/>
              <a:t> consists in attributing human properties to lifeless objects – natural phenomena, abstract notions (thoughts, intentions, emotions, etc).</a:t>
            </a:r>
            <a:endParaRPr lang="ru-RU" sz="36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>
              <a:buNone/>
            </a:pPr>
            <a:r>
              <a:rPr lang="en-US" sz="2800" b="1" u="sng" dirty="0" smtClean="0"/>
              <a:t>E.g.</a:t>
            </a:r>
            <a:r>
              <a:rPr lang="en-US" sz="2800" dirty="0" smtClean="0"/>
              <a:t> Then </a:t>
            </a:r>
            <a:r>
              <a:rPr lang="en-US" sz="2800" b="1" u="sng" dirty="0" smtClean="0"/>
              <a:t>N</a:t>
            </a:r>
            <a:r>
              <a:rPr lang="en-US" sz="2800" dirty="0" smtClean="0"/>
              <a:t>ight, like some great loving mother, </a:t>
            </a:r>
            <a:r>
              <a:rPr lang="en-US" sz="2800" b="1" dirty="0" smtClean="0"/>
              <a:t>gently lays her hand</a:t>
            </a:r>
            <a:r>
              <a:rPr lang="en-US" sz="2800" dirty="0" smtClean="0"/>
              <a:t> on our fevered head, and </a:t>
            </a:r>
            <a:r>
              <a:rPr lang="en-US" sz="2800" b="1" dirty="0" smtClean="0"/>
              <a:t>turns</a:t>
            </a:r>
            <a:r>
              <a:rPr lang="en-US" sz="2800" dirty="0" smtClean="0"/>
              <a:t> our little tear-stained face up to </a:t>
            </a:r>
            <a:r>
              <a:rPr lang="en-US" sz="2800" b="1" dirty="0" smtClean="0"/>
              <a:t>hers</a:t>
            </a:r>
            <a:r>
              <a:rPr lang="en-US" sz="2800" dirty="0" smtClean="0"/>
              <a:t>, and </a:t>
            </a:r>
            <a:r>
              <a:rPr lang="en-US" sz="2800" b="1" dirty="0" smtClean="0"/>
              <a:t>smiles</a:t>
            </a:r>
            <a:r>
              <a:rPr lang="en-US" sz="2800" dirty="0" smtClean="0"/>
              <a:t>, and though </a:t>
            </a:r>
            <a:r>
              <a:rPr lang="en-US" sz="2800" b="1" dirty="0" smtClean="0"/>
              <a:t>she does not speak</a:t>
            </a:r>
            <a:r>
              <a:rPr lang="en-US" sz="2800" dirty="0" smtClean="0"/>
              <a:t>, we know what </a:t>
            </a:r>
            <a:r>
              <a:rPr lang="en-US" sz="2800" b="1" dirty="0" smtClean="0"/>
              <a:t>she would say</a:t>
            </a:r>
            <a:r>
              <a:rPr lang="en-US" sz="2800" dirty="0" smtClean="0"/>
              <a:t> and lay our hot, flushed cheek against </a:t>
            </a:r>
            <a:r>
              <a:rPr lang="en-US" sz="2800" b="1" dirty="0" smtClean="0"/>
              <a:t>her bosom</a:t>
            </a:r>
            <a:r>
              <a:rPr lang="en-US" sz="2800" dirty="0" smtClean="0"/>
              <a:t> and the pain is gone (</a:t>
            </a:r>
            <a:r>
              <a:rPr lang="en-US" sz="2800" dirty="0" err="1" smtClean="0"/>
              <a:t>J.K.Jerome</a:t>
            </a:r>
            <a:r>
              <a:rPr lang="en-US" sz="2800" dirty="0" smtClean="0"/>
              <a:t> </a:t>
            </a:r>
            <a:r>
              <a:rPr lang="en-US" sz="2800" i="1" dirty="0" smtClean="0"/>
              <a:t>Three Men in a Boat</a:t>
            </a:r>
            <a:r>
              <a:rPr lang="en-US" sz="2800" dirty="0" smtClean="0"/>
              <a:t>).</a:t>
            </a:r>
          </a:p>
          <a:p>
            <a:pPr algn="just"/>
            <a:r>
              <a:rPr lang="en-US" sz="2800" dirty="0" smtClean="0"/>
              <a:t>Personification helps us visualize the description, conveys a particular mood of the viewer and revives the unity of Man and Nature, which originated in myths.</a:t>
            </a:r>
          </a:p>
          <a:p>
            <a:pPr algn="just">
              <a:buNone/>
            </a:pPr>
            <a:endParaRPr lang="ru-RU" sz="28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 smtClean="0"/>
              <a:t>FORMAL SIGNS OF PERSONIFICATION</a:t>
            </a:r>
            <a:endParaRPr lang="ru-RU" sz="36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u="sng" dirty="0" smtClean="0"/>
              <a:t>Personal pronouns he/she with reference to lifeless things</a:t>
            </a:r>
          </a:p>
          <a:p>
            <a:pPr>
              <a:buNone/>
            </a:pPr>
            <a:r>
              <a:rPr lang="en-US" sz="2400" b="1" u="sng" dirty="0" smtClean="0"/>
              <a:t>E.g</a:t>
            </a:r>
            <a:r>
              <a:rPr lang="en-US" sz="2400" dirty="0" smtClean="0"/>
              <a:t>. </a:t>
            </a:r>
            <a:r>
              <a:rPr lang="en-US" sz="2400" b="1" i="1" dirty="0" smtClean="0"/>
              <a:t>her</a:t>
            </a:r>
            <a:r>
              <a:rPr lang="en-US" sz="2400" dirty="0" smtClean="0"/>
              <a:t> hand, </a:t>
            </a:r>
            <a:r>
              <a:rPr lang="en-US" sz="2400" b="1" i="1" dirty="0" smtClean="0"/>
              <a:t>her</a:t>
            </a:r>
            <a:r>
              <a:rPr lang="en-US" sz="2400" dirty="0" smtClean="0"/>
              <a:t> bosom</a:t>
            </a:r>
          </a:p>
          <a:p>
            <a:r>
              <a:rPr lang="en-US" sz="2400" u="sng" dirty="0" smtClean="0"/>
              <a:t>Verbs denoting actions of human beings</a:t>
            </a:r>
          </a:p>
          <a:p>
            <a:pPr>
              <a:buNone/>
            </a:pPr>
            <a:r>
              <a:rPr lang="en-US" sz="2400" b="1" u="sng" dirty="0" smtClean="0"/>
              <a:t>E.g.</a:t>
            </a:r>
            <a:r>
              <a:rPr lang="en-US" sz="2400" dirty="0" smtClean="0"/>
              <a:t> lays her hand, smiles, does not speak</a:t>
            </a:r>
          </a:p>
          <a:p>
            <a:r>
              <a:rPr lang="en-US" sz="2400" u="sng" dirty="0" smtClean="0"/>
              <a:t>Capitalization of the word</a:t>
            </a:r>
          </a:p>
          <a:p>
            <a:pPr>
              <a:buNone/>
            </a:pPr>
            <a:r>
              <a:rPr lang="en-US" sz="2400" b="1" u="sng" dirty="0" smtClean="0"/>
              <a:t>E.g.</a:t>
            </a:r>
            <a:r>
              <a:rPr lang="en-US" sz="2400" dirty="0" smtClean="0"/>
              <a:t> If you can meet with </a:t>
            </a:r>
            <a:r>
              <a:rPr lang="en-US" sz="2400" b="1" u="sng" dirty="0" smtClean="0"/>
              <a:t>T</a:t>
            </a:r>
            <a:r>
              <a:rPr lang="en-US" sz="2400" dirty="0" smtClean="0"/>
              <a:t>riumph and </a:t>
            </a:r>
            <a:r>
              <a:rPr lang="en-US" sz="2400" b="1" u="sng" dirty="0" smtClean="0"/>
              <a:t>D</a:t>
            </a:r>
            <a:r>
              <a:rPr lang="en-US" sz="2400" dirty="0" smtClean="0"/>
              <a:t>isaster</a:t>
            </a:r>
          </a:p>
          <a:p>
            <a:pPr>
              <a:buNone/>
            </a:pPr>
            <a:r>
              <a:rPr lang="en-US" sz="2400" dirty="0" smtClean="0"/>
              <a:t>        And treat those two imposters just the same… (R. Kipling)</a:t>
            </a:r>
          </a:p>
          <a:p>
            <a:r>
              <a:rPr lang="en-US" sz="2400" u="sng" dirty="0" smtClean="0"/>
              <a:t>Direct address</a:t>
            </a:r>
          </a:p>
          <a:p>
            <a:pPr>
              <a:buNone/>
            </a:pPr>
            <a:r>
              <a:rPr lang="en-US" sz="2400" b="1" u="sng" dirty="0" smtClean="0"/>
              <a:t>E.g.</a:t>
            </a:r>
            <a:r>
              <a:rPr lang="en-US" sz="2400" u="sng" dirty="0" smtClean="0"/>
              <a:t> </a:t>
            </a:r>
            <a:r>
              <a:rPr lang="en-US" sz="2400" dirty="0" smtClean="0"/>
              <a:t> O stretch thy reign, fair Peace! From shore to shore</a:t>
            </a:r>
            <a:endParaRPr lang="en-US" sz="2400" u="sng" dirty="0" smtClean="0"/>
          </a:p>
          <a:p>
            <a:pPr>
              <a:buNone/>
            </a:pPr>
            <a:r>
              <a:rPr lang="en-US" sz="2400" dirty="0" smtClean="0"/>
              <a:t>         Till conquest cease, and slavery be no more (A. Pope)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 smtClean="0"/>
              <a:t>ALLEGORY [‘</a:t>
            </a:r>
            <a:r>
              <a:rPr lang="en-US" sz="3600" b="1" dirty="0" err="1" smtClean="0"/>
              <a:t>æl</a:t>
            </a:r>
            <a:r>
              <a:rPr lang="en-US" sz="3600" b="1" dirty="0" err="1" smtClean="0">
                <a:latin typeface="Times New Roman"/>
                <a:cs typeface="Times New Roman"/>
              </a:rPr>
              <a:t>əgərı</a:t>
            </a:r>
            <a:r>
              <a:rPr lang="en-US" sz="3600" b="1" dirty="0" smtClean="0"/>
              <a:t>] - </a:t>
            </a:r>
            <a:r>
              <a:rPr lang="ru-RU" sz="3600" b="1" dirty="0" smtClean="0"/>
              <a:t>аллегория</a:t>
            </a:r>
            <a:endParaRPr lang="ru-RU" sz="36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u="sng" dirty="0" smtClean="0"/>
              <a:t>Allegory</a:t>
            </a:r>
            <a:r>
              <a:rPr lang="en-US" dirty="0" smtClean="0"/>
              <a:t> means “expressing abstract ideas through concrete pictures” (</a:t>
            </a:r>
            <a:r>
              <a:rPr lang="en-US" dirty="0" err="1" smtClean="0"/>
              <a:t>Skrebnev</a:t>
            </a:r>
            <a:r>
              <a:rPr lang="en-US" dirty="0" smtClean="0"/>
              <a:t>)</a:t>
            </a:r>
          </a:p>
          <a:p>
            <a:r>
              <a:rPr lang="en-US" dirty="0" smtClean="0"/>
              <a:t>It uses concrete images (animals, birds, lifeless things) to express general truths about human nature, life situations, etc.</a:t>
            </a:r>
          </a:p>
          <a:p>
            <a:r>
              <a:rPr lang="en-US" dirty="0" smtClean="0"/>
              <a:t>The term is mostly applied to complete texts, not to individual metaphors.</a:t>
            </a: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 smtClean="0"/>
              <a:t>ALLEGORY</a:t>
            </a:r>
            <a:endParaRPr lang="ru-RU" sz="36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Proverbs – short allegorical texts;</a:t>
            </a:r>
          </a:p>
          <a:p>
            <a:pPr>
              <a:buNone/>
            </a:pPr>
            <a:r>
              <a:rPr lang="en-US" sz="2800" b="1" u="sng" dirty="0" smtClean="0"/>
              <a:t>E.g.</a:t>
            </a:r>
            <a:r>
              <a:rPr lang="en-US" sz="2800" dirty="0" smtClean="0"/>
              <a:t> Make hay while the sun shines = do not miss an opportunity; make use of a </a:t>
            </a:r>
            <a:r>
              <a:rPr lang="en-US" sz="2800" dirty="0" err="1" smtClean="0"/>
              <a:t>favourable</a:t>
            </a:r>
            <a:r>
              <a:rPr lang="en-US" sz="2800" dirty="0" smtClean="0"/>
              <a:t> situation.</a:t>
            </a:r>
          </a:p>
          <a:p>
            <a:pPr>
              <a:buNone/>
            </a:pPr>
            <a:r>
              <a:rPr lang="en-US" sz="2800" dirty="0" smtClean="0"/>
              <a:t>       Every cloud has a silver lining = a period of distress is sure to have an end.</a:t>
            </a:r>
          </a:p>
          <a:p>
            <a:r>
              <a:rPr lang="en-US" dirty="0" smtClean="0"/>
              <a:t>Allegorical genres: fairy tales, parables, fables;</a:t>
            </a:r>
          </a:p>
          <a:p>
            <a:pPr algn="just"/>
            <a:r>
              <a:rPr lang="en-US" dirty="0" smtClean="0"/>
              <a:t>Allegory can also be found in philosophical and satirical novels:</a:t>
            </a:r>
          </a:p>
          <a:p>
            <a:pPr algn="just">
              <a:buNone/>
            </a:pPr>
            <a:r>
              <a:rPr lang="en-US" sz="2800" b="1" u="sng" dirty="0" smtClean="0"/>
              <a:t>E.g.</a:t>
            </a:r>
            <a:r>
              <a:rPr lang="en-US" sz="2800" dirty="0" smtClean="0"/>
              <a:t> Gulliver’s Travels: Lilliputians and </a:t>
            </a:r>
            <a:r>
              <a:rPr lang="en-US" sz="2800" dirty="0" err="1" smtClean="0"/>
              <a:t>Brobdignagians</a:t>
            </a:r>
            <a:r>
              <a:rPr lang="en-US" sz="2800" dirty="0" smtClean="0"/>
              <a:t>.</a:t>
            </a:r>
            <a:endParaRPr lang="ru-RU" sz="28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 smtClean="0"/>
              <a:t>METONYMY [</a:t>
            </a:r>
            <a:r>
              <a:rPr lang="en-US" sz="3600" b="1" dirty="0" err="1" smtClean="0"/>
              <a:t>m</a:t>
            </a:r>
            <a:r>
              <a:rPr lang="en-US" sz="3600" b="1" dirty="0" err="1" smtClean="0">
                <a:latin typeface="Times New Roman"/>
                <a:cs typeface="Times New Roman"/>
              </a:rPr>
              <a:t>ə’tonəmı</a:t>
            </a:r>
            <a:r>
              <a:rPr lang="en-US" sz="3600" b="1" dirty="0" smtClean="0"/>
              <a:t>] - </a:t>
            </a:r>
            <a:r>
              <a:rPr lang="ru-RU" sz="3600" b="1" dirty="0" smtClean="0"/>
              <a:t>метон</a:t>
            </a:r>
            <a:r>
              <a:rPr lang="ru-RU" sz="3600" b="1" u="sng" dirty="0" smtClean="0"/>
              <a:t>и</a:t>
            </a:r>
            <a:r>
              <a:rPr lang="ru-RU" sz="3600" b="1" dirty="0" smtClean="0"/>
              <a:t>мия</a:t>
            </a:r>
            <a:endParaRPr lang="ru-RU" sz="36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buNone/>
            </a:pPr>
            <a:r>
              <a:rPr lang="en-US" sz="3600" dirty="0" smtClean="0"/>
              <a:t>The trope consists in applying the name of an object to another object that is in some way connected with the first.</a:t>
            </a:r>
          </a:p>
          <a:p>
            <a:pPr algn="just">
              <a:buNone/>
            </a:pPr>
            <a:r>
              <a:rPr lang="en-US" sz="3600" b="1" u="sng" dirty="0" smtClean="0"/>
              <a:t>E.g.</a:t>
            </a:r>
            <a:r>
              <a:rPr lang="en-US" sz="3600" dirty="0" smtClean="0"/>
              <a:t> The kettle is boiling.</a:t>
            </a:r>
          </a:p>
          <a:p>
            <a:pPr algn="just">
              <a:buNone/>
            </a:pPr>
            <a:r>
              <a:rPr lang="en-US" sz="3600" dirty="0" smtClean="0"/>
              <a:t>        </a:t>
            </a:r>
            <a:r>
              <a:rPr lang="ru-RU" sz="3600" dirty="0" smtClean="0"/>
              <a:t>Зал затих, я вышел на подмостки…</a:t>
            </a:r>
            <a:endParaRPr lang="ru-RU" sz="36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/>
              <a:t>Traditional/language metonymy</a:t>
            </a:r>
            <a:endParaRPr lang="ru-RU" sz="40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sz="2600" dirty="0" smtClean="0"/>
              <a:t>Traditional metonymy is part of language and is studied by lexicology. It has no expressive force.</a:t>
            </a:r>
          </a:p>
          <a:p>
            <a:r>
              <a:rPr lang="en-US" sz="2600" dirty="0" smtClean="0"/>
              <a:t>Traditional metonymies are fixed in dictionaries and treated as derivative meanings of a word:</a:t>
            </a:r>
          </a:p>
          <a:p>
            <a:pPr>
              <a:buNone/>
            </a:pPr>
            <a:r>
              <a:rPr lang="en-US" sz="2800" b="1" u="sng" dirty="0" smtClean="0"/>
              <a:t>E.g.</a:t>
            </a:r>
            <a:r>
              <a:rPr lang="en-US" sz="2800" dirty="0" smtClean="0"/>
              <a:t> GLASS – </a:t>
            </a:r>
            <a:r>
              <a:rPr lang="en-US" sz="2400" dirty="0" smtClean="0"/>
              <a:t>1) a hard, </a:t>
            </a:r>
            <a:r>
              <a:rPr lang="en-US" sz="2400" dirty="0" err="1" smtClean="0"/>
              <a:t>usu</a:t>
            </a:r>
            <a:r>
              <a:rPr lang="en-US" sz="2400" dirty="0" smtClean="0"/>
              <a:t> transparent substance that can break easily;</a:t>
            </a:r>
          </a:p>
          <a:p>
            <a:pPr>
              <a:buNone/>
            </a:pPr>
            <a:r>
              <a:rPr lang="en-US" sz="2400" dirty="0" smtClean="0"/>
              <a:t>                           2) a) a container for drinking from made of glass                       (a wine</a:t>
            </a:r>
            <a:r>
              <a:rPr lang="en-US" sz="2400" b="1" dirty="0" smtClean="0"/>
              <a:t>glass</a:t>
            </a:r>
            <a:r>
              <a:rPr lang="en-US" sz="2400" dirty="0" smtClean="0"/>
              <a:t>, a beer </a:t>
            </a:r>
            <a:r>
              <a:rPr lang="en-US" sz="2400" b="1" dirty="0" smtClean="0"/>
              <a:t>glass</a:t>
            </a:r>
            <a:r>
              <a:rPr lang="en-US" sz="2400" dirty="0" smtClean="0"/>
              <a:t>);</a:t>
            </a:r>
          </a:p>
          <a:p>
            <a:pPr>
              <a:buNone/>
            </a:pPr>
            <a:r>
              <a:rPr lang="en-US" sz="2400" dirty="0" smtClean="0"/>
              <a:t>                                b) the contents of this (a </a:t>
            </a:r>
            <a:r>
              <a:rPr lang="en-US" sz="2400" b="1" dirty="0" smtClean="0"/>
              <a:t>glass</a:t>
            </a:r>
            <a:r>
              <a:rPr lang="en-US" sz="2400" dirty="0" smtClean="0"/>
              <a:t> of water);</a:t>
            </a:r>
          </a:p>
          <a:p>
            <a:pPr>
              <a:buNone/>
            </a:pPr>
            <a:r>
              <a:rPr lang="en-US" sz="2400" dirty="0" smtClean="0"/>
              <a:t>                           3) containers and articles made of glass (All our </a:t>
            </a:r>
            <a:r>
              <a:rPr lang="en-US" sz="2400" b="1" dirty="0" smtClean="0"/>
              <a:t>glass</a:t>
            </a:r>
            <a:r>
              <a:rPr lang="en-US" sz="2400" dirty="0" smtClean="0"/>
              <a:t> and china is kept here);……..</a:t>
            </a:r>
            <a:endParaRPr lang="ru-RU" sz="2400" dirty="0" smtClean="0"/>
          </a:p>
          <a:p>
            <a:pPr>
              <a:buNone/>
            </a:pPr>
            <a:r>
              <a:rPr lang="en-US" sz="2400" dirty="0" smtClean="0"/>
              <a:t>                           5) (pl) a pair of lenses in a frame that rests on the nose and ears (She wears </a:t>
            </a:r>
            <a:r>
              <a:rPr lang="en-US" sz="2400" b="1" dirty="0" smtClean="0"/>
              <a:t>glasses</a:t>
            </a:r>
            <a:r>
              <a:rPr lang="en-US" sz="2400" dirty="0" smtClean="0"/>
              <a:t>).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b="1" dirty="0" smtClean="0"/>
              <a:t>TYPES OF RELATIONS METONYMY IS BASED ON</a:t>
            </a:r>
            <a:endParaRPr lang="ru-RU" sz="36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2800" dirty="0" smtClean="0"/>
              <a:t>MATERIAL → OBJECT</a:t>
            </a:r>
          </a:p>
          <a:p>
            <a:pPr algn="just">
              <a:buNone/>
            </a:pPr>
            <a:r>
              <a:rPr lang="en-US" sz="2800" b="1" u="sng" dirty="0" smtClean="0"/>
              <a:t>E.g.</a:t>
            </a:r>
            <a:r>
              <a:rPr lang="en-US" sz="2800" dirty="0" smtClean="0"/>
              <a:t> IRON – 1) </a:t>
            </a:r>
            <a:r>
              <a:rPr lang="ru-RU" sz="2800" dirty="0" smtClean="0"/>
              <a:t>железо; …3) железное, скобяное изделие (</a:t>
            </a:r>
            <a:r>
              <a:rPr lang="en-US" sz="2800" dirty="0" smtClean="0"/>
              <a:t>pl </a:t>
            </a:r>
            <a:r>
              <a:rPr lang="ru-RU" sz="2800" dirty="0" smtClean="0"/>
              <a:t>стремена; клюшка с железной головкой (гольф); </a:t>
            </a:r>
            <a:r>
              <a:rPr lang="en-US" sz="2800" dirty="0" smtClean="0"/>
              <a:t>pl </a:t>
            </a:r>
            <a:r>
              <a:rPr lang="ru-RU" sz="2800" dirty="0" smtClean="0"/>
              <a:t>ножные протезы; утюг; </a:t>
            </a:r>
            <a:r>
              <a:rPr lang="en-US" sz="2800" dirty="0" smtClean="0"/>
              <a:t>pl </a:t>
            </a:r>
            <a:r>
              <a:rPr lang="ru-RU" sz="2800" dirty="0" smtClean="0"/>
              <a:t>оковы, кандалы).</a:t>
            </a:r>
          </a:p>
          <a:p>
            <a:pPr algn="just"/>
            <a:r>
              <a:rPr lang="en-US" sz="2800" dirty="0" smtClean="0"/>
              <a:t>CONTAINER → CONTAINED STUFF</a:t>
            </a:r>
          </a:p>
          <a:p>
            <a:pPr algn="just">
              <a:buNone/>
            </a:pPr>
            <a:r>
              <a:rPr lang="en-US" sz="2800" b="1" u="sng" dirty="0" smtClean="0"/>
              <a:t>E.g.</a:t>
            </a:r>
            <a:r>
              <a:rPr lang="en-US" sz="2800" dirty="0" smtClean="0"/>
              <a:t> Let’s drink a </a:t>
            </a:r>
            <a:r>
              <a:rPr lang="en-US" sz="2800" u="sng" dirty="0" smtClean="0"/>
              <a:t>cup</a:t>
            </a:r>
            <a:r>
              <a:rPr lang="en-US" sz="2800" dirty="0" smtClean="0"/>
              <a:t>. The </a:t>
            </a:r>
            <a:r>
              <a:rPr lang="en-US" sz="2800" u="sng" dirty="0" smtClean="0"/>
              <a:t>gallery</a:t>
            </a:r>
            <a:r>
              <a:rPr lang="en-US" sz="2800" dirty="0" smtClean="0"/>
              <a:t> applauded.</a:t>
            </a:r>
          </a:p>
          <a:p>
            <a:pPr algn="just"/>
            <a:r>
              <a:rPr lang="en-US" sz="2800" dirty="0" smtClean="0"/>
              <a:t>INSTRUMENT → THE ACTION PERFORMED WITH ITS HELP</a:t>
            </a:r>
          </a:p>
          <a:p>
            <a:pPr algn="just">
              <a:buNone/>
            </a:pPr>
            <a:r>
              <a:rPr lang="en-US" sz="2800" b="1" u="sng" dirty="0" smtClean="0"/>
              <a:t>E.g.</a:t>
            </a:r>
            <a:r>
              <a:rPr lang="en-US" sz="2800" dirty="0" smtClean="0"/>
              <a:t> He earned his living by </a:t>
            </a:r>
            <a:r>
              <a:rPr lang="en-US" sz="2800" u="sng" dirty="0" smtClean="0"/>
              <a:t>pen</a:t>
            </a:r>
            <a:r>
              <a:rPr lang="en-US" sz="2800" dirty="0" smtClean="0"/>
              <a:t>.</a:t>
            </a:r>
            <a:r>
              <a:rPr lang="ru-RU" sz="2800" dirty="0" smtClean="0"/>
              <a:t> </a:t>
            </a:r>
            <a:endParaRPr lang="ru-RU" sz="28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237</TotalTime>
  <Words>1210</Words>
  <PresentationFormat>Экран (4:3)</PresentationFormat>
  <Paragraphs>103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LEXICO-SEMANTIC STYLISTIC DEVICES</vt:lpstr>
      <vt:lpstr>PERSONIFICATION [pə,sonıfı'keıſn] - олицетворение</vt:lpstr>
      <vt:lpstr>Слайд 3</vt:lpstr>
      <vt:lpstr>FORMAL SIGNS OF PERSONIFICATION</vt:lpstr>
      <vt:lpstr>ALLEGORY [‘æləgərı] - аллегория</vt:lpstr>
      <vt:lpstr>ALLEGORY</vt:lpstr>
      <vt:lpstr>METONYMY [mə’tonəmı] - метонимия</vt:lpstr>
      <vt:lpstr>Traditional/language metonymy</vt:lpstr>
      <vt:lpstr>TYPES OF RELATIONS METONYMY IS BASED ON</vt:lpstr>
      <vt:lpstr>TYPES OF RELATIONS METONYMY IS BASED ON</vt:lpstr>
      <vt:lpstr>CONTEXTUAL/GENUINE METONYMY</vt:lpstr>
      <vt:lpstr>METONYMY AND METAPHOR</vt:lpstr>
      <vt:lpstr>SYNECDOCHE [sı’nekdəkı] - синекдоха</vt:lpstr>
      <vt:lpstr>ANTONOMASIA [æntənəu’meızıə] - антономасия</vt:lpstr>
      <vt:lpstr>METONYMIC ANTONOMASIA</vt:lpstr>
      <vt:lpstr>METAPHORICAL ANTONOMASIA</vt:lpstr>
      <vt:lpstr>SUGGESTIVE/TELL-TALE NAMES – “говорящие” имена</vt:lpstr>
      <vt:lpstr>Слайд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LEXICO-SEMANTIC STYLISTIC DEVICES</dc:title>
  <cp:lastModifiedBy>Admin</cp:lastModifiedBy>
  <cp:revision>61</cp:revision>
  <dcterms:modified xsi:type="dcterms:W3CDTF">2010-05-24T06:59:27Z</dcterms:modified>
</cp:coreProperties>
</file>