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19" autoAdjust="0"/>
    <p:restoredTop sz="94671" autoAdjust="0"/>
  </p:normalViewPr>
  <p:slideViewPr>
    <p:cSldViewPr>
      <p:cViewPr varScale="1">
        <p:scale>
          <a:sx n="85" d="100"/>
          <a:sy n="85" d="100"/>
        </p:scale>
        <p:origin x="-907" y="-8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E572FD3-E6F0-424B-A72A-B42A679D99A6}" type="doc">
      <dgm:prSet loTypeId="urn:microsoft.com/office/officeart/2005/8/layout/hList9" loCatId="list" qsTypeId="urn:microsoft.com/office/officeart/2005/8/quickstyle/simple1" qsCatId="simple" csTypeId="urn:microsoft.com/office/officeart/2005/8/colors/accent1_2" csCatId="accent1" phldr="1"/>
      <dgm:spPr/>
      <dgm:t>
        <a:bodyPr/>
        <a:lstStyle/>
        <a:p>
          <a:endParaRPr lang="ru-RU"/>
        </a:p>
      </dgm:t>
    </dgm:pt>
    <dgm:pt modelId="{E88E5171-F9D4-4FC8-A585-F2728FBD4EAF}">
      <dgm:prSet phldrT="[Текст]" custT="1"/>
      <dgm:spPr/>
      <dgm:t>
        <a:bodyPr/>
        <a:lstStyle/>
        <a:p>
          <a:r>
            <a:rPr lang="en-US" sz="2400" dirty="0" smtClean="0"/>
            <a:t>Logical attribute</a:t>
          </a:r>
          <a:endParaRPr lang="ru-RU" sz="2400" dirty="0"/>
        </a:p>
      </dgm:t>
    </dgm:pt>
    <dgm:pt modelId="{CFF27411-5925-46C3-BDA1-C3A25B8712F2}" type="parTrans" cxnId="{6F2DFD98-2150-4F7E-A780-FE0EEF4487CC}">
      <dgm:prSet/>
      <dgm:spPr/>
      <dgm:t>
        <a:bodyPr/>
        <a:lstStyle/>
        <a:p>
          <a:endParaRPr lang="ru-RU"/>
        </a:p>
      </dgm:t>
    </dgm:pt>
    <dgm:pt modelId="{AF7BBC0B-32A6-4052-84E4-20A37FFAE25C}" type="sibTrans" cxnId="{6F2DFD98-2150-4F7E-A780-FE0EEF4487CC}">
      <dgm:prSet/>
      <dgm:spPr/>
      <dgm:t>
        <a:bodyPr/>
        <a:lstStyle/>
        <a:p>
          <a:endParaRPr lang="ru-RU"/>
        </a:p>
      </dgm:t>
    </dgm:pt>
    <dgm:pt modelId="{B0113A76-3A9A-4DF2-9036-1C79945B06CB}">
      <dgm:prSet phldrT="[Текст]" custT="1"/>
      <dgm:spPr/>
      <dgm:t>
        <a:bodyPr/>
        <a:lstStyle/>
        <a:p>
          <a:pPr algn="just"/>
          <a:r>
            <a:rPr lang="en-US" sz="2400" dirty="0" smtClean="0"/>
            <a:t>Purely objective, descriptive, indicates an inherent or prominent feature</a:t>
          </a:r>
          <a:endParaRPr lang="ru-RU" sz="2400" dirty="0"/>
        </a:p>
      </dgm:t>
    </dgm:pt>
    <dgm:pt modelId="{165A773C-BC8D-4615-AE7C-470D779E170D}" type="parTrans" cxnId="{99F6A12E-E9D2-4DB3-B6DF-91E0A53BA00A}">
      <dgm:prSet/>
      <dgm:spPr/>
      <dgm:t>
        <a:bodyPr/>
        <a:lstStyle/>
        <a:p>
          <a:endParaRPr lang="ru-RU"/>
        </a:p>
      </dgm:t>
    </dgm:pt>
    <dgm:pt modelId="{489F8C94-38FD-445E-80E1-71BE0207A027}" type="sibTrans" cxnId="{99F6A12E-E9D2-4DB3-B6DF-91E0A53BA00A}">
      <dgm:prSet/>
      <dgm:spPr/>
      <dgm:t>
        <a:bodyPr/>
        <a:lstStyle/>
        <a:p>
          <a:endParaRPr lang="ru-RU"/>
        </a:p>
      </dgm:t>
    </dgm:pt>
    <dgm:pt modelId="{89D54D12-DC14-4676-A238-4305064EC2E1}">
      <dgm:prSet phldrT="[Текст]" custT="1"/>
      <dgm:spPr/>
      <dgm:t>
        <a:bodyPr/>
        <a:lstStyle/>
        <a:p>
          <a:r>
            <a:rPr lang="en-US" sz="2400" u="sng" dirty="0" smtClean="0"/>
            <a:t>E. g.</a:t>
          </a:r>
          <a:r>
            <a:rPr lang="en-US" sz="2400" dirty="0" smtClean="0"/>
            <a:t> </a:t>
          </a:r>
        </a:p>
        <a:p>
          <a:r>
            <a:rPr lang="en-US" sz="2400" b="1" i="1" dirty="0" smtClean="0"/>
            <a:t>square</a:t>
          </a:r>
          <a:r>
            <a:rPr lang="en-US" sz="2400" dirty="0" smtClean="0"/>
            <a:t> table</a:t>
          </a:r>
        </a:p>
        <a:p>
          <a:r>
            <a:rPr lang="en-US" sz="2400" b="1" i="1" dirty="0" smtClean="0"/>
            <a:t>high</a:t>
          </a:r>
          <a:r>
            <a:rPr lang="en-US" sz="2400" dirty="0" smtClean="0"/>
            <a:t> mountain</a:t>
          </a:r>
          <a:endParaRPr lang="ru-RU" sz="2400" dirty="0"/>
        </a:p>
      </dgm:t>
    </dgm:pt>
    <dgm:pt modelId="{354F26C5-89D3-4846-98C5-D8566803D56A}" type="parTrans" cxnId="{4344673C-1F05-48F3-AA93-DB6EC1EC640E}">
      <dgm:prSet/>
      <dgm:spPr/>
      <dgm:t>
        <a:bodyPr/>
        <a:lstStyle/>
        <a:p>
          <a:endParaRPr lang="ru-RU"/>
        </a:p>
      </dgm:t>
    </dgm:pt>
    <dgm:pt modelId="{00DDA5CF-1497-4076-AAB2-8C19FAB9315E}" type="sibTrans" cxnId="{4344673C-1F05-48F3-AA93-DB6EC1EC640E}">
      <dgm:prSet/>
      <dgm:spPr/>
      <dgm:t>
        <a:bodyPr/>
        <a:lstStyle/>
        <a:p>
          <a:endParaRPr lang="ru-RU"/>
        </a:p>
      </dgm:t>
    </dgm:pt>
    <dgm:pt modelId="{047E9588-A57E-42DD-B643-B303D9E7809B}">
      <dgm:prSet phldrT="[Текст]" custT="1"/>
      <dgm:spPr/>
      <dgm:t>
        <a:bodyPr/>
        <a:lstStyle/>
        <a:p>
          <a:r>
            <a:rPr lang="en-US" sz="2400" dirty="0" smtClean="0"/>
            <a:t>Epithet</a:t>
          </a:r>
          <a:endParaRPr lang="ru-RU" sz="2400" dirty="0"/>
        </a:p>
      </dgm:t>
    </dgm:pt>
    <dgm:pt modelId="{5A0D7122-10A1-4684-A0B2-53B85C33D13F}" type="parTrans" cxnId="{141BB89A-A106-4B42-8D24-8E735317E140}">
      <dgm:prSet/>
      <dgm:spPr/>
      <dgm:t>
        <a:bodyPr/>
        <a:lstStyle/>
        <a:p>
          <a:endParaRPr lang="ru-RU"/>
        </a:p>
      </dgm:t>
    </dgm:pt>
    <dgm:pt modelId="{A1ED7B9F-4B3E-4E52-9079-32B7A9EA33C0}" type="sibTrans" cxnId="{141BB89A-A106-4B42-8D24-8E735317E140}">
      <dgm:prSet/>
      <dgm:spPr/>
      <dgm:t>
        <a:bodyPr/>
        <a:lstStyle/>
        <a:p>
          <a:endParaRPr lang="ru-RU"/>
        </a:p>
      </dgm:t>
    </dgm:pt>
    <dgm:pt modelId="{BB4E6DFB-07B1-4C0C-9A8F-6BA4AB309276}">
      <dgm:prSet phldrT="[Текст]" custT="1"/>
      <dgm:spPr/>
      <dgm:t>
        <a:bodyPr/>
        <a:lstStyle/>
        <a:p>
          <a:r>
            <a:rPr lang="en-US" sz="2400" dirty="0" smtClean="0"/>
            <a:t>Markedly subjective and evaluative</a:t>
          </a:r>
          <a:endParaRPr lang="ru-RU" sz="2400" dirty="0"/>
        </a:p>
      </dgm:t>
    </dgm:pt>
    <dgm:pt modelId="{D08246EE-D421-435A-9E7B-46AA63E497C1}" type="parTrans" cxnId="{3A77908F-C341-4AE9-A315-DA9FA3AB0749}">
      <dgm:prSet/>
      <dgm:spPr/>
      <dgm:t>
        <a:bodyPr/>
        <a:lstStyle/>
        <a:p>
          <a:endParaRPr lang="ru-RU"/>
        </a:p>
      </dgm:t>
    </dgm:pt>
    <dgm:pt modelId="{709DF2BC-0CFC-4F54-A7ED-E3CEE59482EC}" type="sibTrans" cxnId="{3A77908F-C341-4AE9-A315-DA9FA3AB0749}">
      <dgm:prSet/>
      <dgm:spPr/>
      <dgm:t>
        <a:bodyPr/>
        <a:lstStyle/>
        <a:p>
          <a:endParaRPr lang="ru-RU"/>
        </a:p>
      </dgm:t>
    </dgm:pt>
    <dgm:pt modelId="{78AB5D56-8980-49D0-9137-EBF54199FE7F}">
      <dgm:prSet phldrT="[Текст]" custT="1"/>
      <dgm:spPr/>
      <dgm:t>
        <a:bodyPr/>
        <a:lstStyle/>
        <a:p>
          <a:r>
            <a:rPr lang="en-US" sz="2400" u="sng" dirty="0" smtClean="0"/>
            <a:t>E. g.</a:t>
          </a:r>
          <a:r>
            <a:rPr lang="en-US" sz="2400" dirty="0" smtClean="0"/>
            <a:t>  </a:t>
          </a:r>
        </a:p>
        <a:p>
          <a:r>
            <a:rPr lang="en-US" sz="2400" b="1" i="1" dirty="0" smtClean="0"/>
            <a:t>tired</a:t>
          </a:r>
          <a:r>
            <a:rPr lang="en-US" sz="2400" dirty="0" smtClean="0"/>
            <a:t> table</a:t>
          </a:r>
        </a:p>
        <a:p>
          <a:r>
            <a:rPr lang="en-US" sz="2400" b="1" i="1" dirty="0" smtClean="0"/>
            <a:t>mysterious</a:t>
          </a:r>
          <a:r>
            <a:rPr lang="en-US" sz="2400" dirty="0" smtClean="0"/>
            <a:t> mountain</a:t>
          </a:r>
        </a:p>
        <a:p>
          <a:endParaRPr lang="ru-RU" sz="2400" dirty="0"/>
        </a:p>
      </dgm:t>
    </dgm:pt>
    <dgm:pt modelId="{541951CF-7174-4066-AC4F-BEAD6E7047C0}" type="parTrans" cxnId="{6D9544D3-E25D-43EF-9E7F-0B2D0079863A}">
      <dgm:prSet/>
      <dgm:spPr/>
      <dgm:t>
        <a:bodyPr/>
        <a:lstStyle/>
        <a:p>
          <a:endParaRPr lang="ru-RU"/>
        </a:p>
      </dgm:t>
    </dgm:pt>
    <dgm:pt modelId="{777AB219-3649-486A-97D8-74633C689869}" type="sibTrans" cxnId="{6D9544D3-E25D-43EF-9E7F-0B2D0079863A}">
      <dgm:prSet/>
      <dgm:spPr/>
      <dgm:t>
        <a:bodyPr/>
        <a:lstStyle/>
        <a:p>
          <a:endParaRPr lang="ru-RU"/>
        </a:p>
      </dgm:t>
    </dgm:pt>
    <dgm:pt modelId="{886AD15B-59EC-448B-A2DA-604D3CB69795}" type="pres">
      <dgm:prSet presAssocID="{5E572FD3-E6F0-424B-A72A-B42A679D99A6}" presName="list" presStyleCnt="0">
        <dgm:presLayoutVars>
          <dgm:dir/>
          <dgm:animLvl val="lvl"/>
        </dgm:presLayoutVars>
      </dgm:prSet>
      <dgm:spPr/>
      <dgm:t>
        <a:bodyPr/>
        <a:lstStyle/>
        <a:p>
          <a:endParaRPr lang="ru-RU"/>
        </a:p>
      </dgm:t>
    </dgm:pt>
    <dgm:pt modelId="{3C7A3DAD-DE8E-406B-ADE6-60862E2EBF9D}" type="pres">
      <dgm:prSet presAssocID="{E88E5171-F9D4-4FC8-A585-F2728FBD4EAF}" presName="posSpace" presStyleCnt="0"/>
      <dgm:spPr/>
    </dgm:pt>
    <dgm:pt modelId="{59D9DF69-B71B-45E6-A88F-15E4434441A8}" type="pres">
      <dgm:prSet presAssocID="{E88E5171-F9D4-4FC8-A585-F2728FBD4EAF}" presName="vertFlow" presStyleCnt="0"/>
      <dgm:spPr/>
    </dgm:pt>
    <dgm:pt modelId="{86B0DEA8-02E8-4546-BD8C-0022460A922E}" type="pres">
      <dgm:prSet presAssocID="{E88E5171-F9D4-4FC8-A585-F2728FBD4EAF}" presName="topSpace" presStyleCnt="0"/>
      <dgm:spPr/>
    </dgm:pt>
    <dgm:pt modelId="{408ED8D6-E536-43BD-9C6B-D77AFAE4FFD3}" type="pres">
      <dgm:prSet presAssocID="{E88E5171-F9D4-4FC8-A585-F2728FBD4EAF}" presName="firstComp" presStyleCnt="0"/>
      <dgm:spPr/>
    </dgm:pt>
    <dgm:pt modelId="{67B8537A-4C81-497E-8CC0-63500993DACB}" type="pres">
      <dgm:prSet presAssocID="{E88E5171-F9D4-4FC8-A585-F2728FBD4EAF}" presName="firstChild" presStyleLbl="bgAccFollowNode1" presStyleIdx="0" presStyleCnt="4" custScaleX="101657" custScaleY="137115"/>
      <dgm:spPr/>
      <dgm:t>
        <a:bodyPr/>
        <a:lstStyle/>
        <a:p>
          <a:endParaRPr lang="ru-RU"/>
        </a:p>
      </dgm:t>
    </dgm:pt>
    <dgm:pt modelId="{ACA02FDA-A18F-4EAC-8DAF-E980538D756B}" type="pres">
      <dgm:prSet presAssocID="{E88E5171-F9D4-4FC8-A585-F2728FBD4EAF}" presName="firstChildTx" presStyleLbl="bgAccFollowNode1" presStyleIdx="0" presStyleCnt="4">
        <dgm:presLayoutVars>
          <dgm:bulletEnabled val="1"/>
        </dgm:presLayoutVars>
      </dgm:prSet>
      <dgm:spPr/>
      <dgm:t>
        <a:bodyPr/>
        <a:lstStyle/>
        <a:p>
          <a:endParaRPr lang="ru-RU"/>
        </a:p>
      </dgm:t>
    </dgm:pt>
    <dgm:pt modelId="{A038D2B3-C179-431C-A6E1-E432A931FEC3}" type="pres">
      <dgm:prSet presAssocID="{89D54D12-DC14-4676-A238-4305064EC2E1}" presName="comp" presStyleCnt="0"/>
      <dgm:spPr/>
    </dgm:pt>
    <dgm:pt modelId="{BE9816F7-2364-4AED-8DFD-84241E4F7B73}" type="pres">
      <dgm:prSet presAssocID="{89D54D12-DC14-4676-A238-4305064EC2E1}" presName="child" presStyleLbl="bgAccFollowNode1" presStyleIdx="1" presStyleCnt="4"/>
      <dgm:spPr/>
      <dgm:t>
        <a:bodyPr/>
        <a:lstStyle/>
        <a:p>
          <a:endParaRPr lang="ru-RU"/>
        </a:p>
      </dgm:t>
    </dgm:pt>
    <dgm:pt modelId="{2F267876-E02F-45B1-9A1D-B7EE5F779542}" type="pres">
      <dgm:prSet presAssocID="{89D54D12-DC14-4676-A238-4305064EC2E1}" presName="childTx" presStyleLbl="bgAccFollowNode1" presStyleIdx="1" presStyleCnt="4">
        <dgm:presLayoutVars>
          <dgm:bulletEnabled val="1"/>
        </dgm:presLayoutVars>
      </dgm:prSet>
      <dgm:spPr/>
      <dgm:t>
        <a:bodyPr/>
        <a:lstStyle/>
        <a:p>
          <a:endParaRPr lang="ru-RU"/>
        </a:p>
      </dgm:t>
    </dgm:pt>
    <dgm:pt modelId="{3996BA09-3470-44D6-AA5F-794040F48EC2}" type="pres">
      <dgm:prSet presAssocID="{E88E5171-F9D4-4FC8-A585-F2728FBD4EAF}" presName="negSpace" presStyleCnt="0"/>
      <dgm:spPr/>
    </dgm:pt>
    <dgm:pt modelId="{87214671-C2BF-42F3-A958-DFAE26407BA9}" type="pres">
      <dgm:prSet presAssocID="{E88E5171-F9D4-4FC8-A585-F2728FBD4EAF}" presName="circle" presStyleLbl="node1" presStyleIdx="0" presStyleCnt="2"/>
      <dgm:spPr/>
      <dgm:t>
        <a:bodyPr/>
        <a:lstStyle/>
        <a:p>
          <a:endParaRPr lang="ru-RU"/>
        </a:p>
      </dgm:t>
    </dgm:pt>
    <dgm:pt modelId="{01ED1BA6-334C-4C7C-B1A3-4963D3F42C97}" type="pres">
      <dgm:prSet presAssocID="{AF7BBC0B-32A6-4052-84E4-20A37FFAE25C}" presName="transSpace" presStyleCnt="0"/>
      <dgm:spPr/>
    </dgm:pt>
    <dgm:pt modelId="{88939812-83DD-4D93-8FED-8099EF15285B}" type="pres">
      <dgm:prSet presAssocID="{047E9588-A57E-42DD-B643-B303D9E7809B}" presName="posSpace" presStyleCnt="0"/>
      <dgm:spPr/>
    </dgm:pt>
    <dgm:pt modelId="{99DBF665-C2F5-4C07-9C7D-3434F6A929CE}" type="pres">
      <dgm:prSet presAssocID="{047E9588-A57E-42DD-B643-B303D9E7809B}" presName="vertFlow" presStyleCnt="0"/>
      <dgm:spPr/>
    </dgm:pt>
    <dgm:pt modelId="{977F2B5E-3AF2-41AF-9B3B-7155AD97E33D}" type="pres">
      <dgm:prSet presAssocID="{047E9588-A57E-42DD-B643-B303D9E7809B}" presName="topSpace" presStyleCnt="0"/>
      <dgm:spPr/>
    </dgm:pt>
    <dgm:pt modelId="{FA55801B-000C-488A-A3BB-9E8DC09F4A8A}" type="pres">
      <dgm:prSet presAssocID="{047E9588-A57E-42DD-B643-B303D9E7809B}" presName="firstComp" presStyleCnt="0"/>
      <dgm:spPr/>
    </dgm:pt>
    <dgm:pt modelId="{2EB68ECA-AFC7-4B80-A096-A60AAB1491F7}" type="pres">
      <dgm:prSet presAssocID="{047E9588-A57E-42DD-B643-B303D9E7809B}" presName="firstChild" presStyleLbl="bgAccFollowNode1" presStyleIdx="2" presStyleCnt="4"/>
      <dgm:spPr/>
      <dgm:t>
        <a:bodyPr/>
        <a:lstStyle/>
        <a:p>
          <a:endParaRPr lang="ru-RU"/>
        </a:p>
      </dgm:t>
    </dgm:pt>
    <dgm:pt modelId="{615B7F56-5A18-4637-8D28-3E74EBB23D8D}" type="pres">
      <dgm:prSet presAssocID="{047E9588-A57E-42DD-B643-B303D9E7809B}" presName="firstChildTx" presStyleLbl="bgAccFollowNode1" presStyleIdx="2" presStyleCnt="4">
        <dgm:presLayoutVars>
          <dgm:bulletEnabled val="1"/>
        </dgm:presLayoutVars>
      </dgm:prSet>
      <dgm:spPr/>
      <dgm:t>
        <a:bodyPr/>
        <a:lstStyle/>
        <a:p>
          <a:endParaRPr lang="ru-RU"/>
        </a:p>
      </dgm:t>
    </dgm:pt>
    <dgm:pt modelId="{E6A19417-E888-4AFE-A5D5-E8D282BEC9B6}" type="pres">
      <dgm:prSet presAssocID="{78AB5D56-8980-49D0-9137-EBF54199FE7F}" presName="comp" presStyleCnt="0"/>
      <dgm:spPr/>
    </dgm:pt>
    <dgm:pt modelId="{11A86EC6-5037-4A91-99A4-3F278AB47799}" type="pres">
      <dgm:prSet presAssocID="{78AB5D56-8980-49D0-9137-EBF54199FE7F}" presName="child" presStyleLbl="bgAccFollowNode1" presStyleIdx="3" presStyleCnt="4" custScaleY="123156"/>
      <dgm:spPr/>
      <dgm:t>
        <a:bodyPr/>
        <a:lstStyle/>
        <a:p>
          <a:endParaRPr lang="ru-RU"/>
        </a:p>
      </dgm:t>
    </dgm:pt>
    <dgm:pt modelId="{6BEA6106-C0B6-4584-831B-176DAB1DD4E8}" type="pres">
      <dgm:prSet presAssocID="{78AB5D56-8980-49D0-9137-EBF54199FE7F}" presName="childTx" presStyleLbl="bgAccFollowNode1" presStyleIdx="3" presStyleCnt="4">
        <dgm:presLayoutVars>
          <dgm:bulletEnabled val="1"/>
        </dgm:presLayoutVars>
      </dgm:prSet>
      <dgm:spPr/>
      <dgm:t>
        <a:bodyPr/>
        <a:lstStyle/>
        <a:p>
          <a:endParaRPr lang="ru-RU"/>
        </a:p>
      </dgm:t>
    </dgm:pt>
    <dgm:pt modelId="{FD19A27D-6617-422E-BFD5-50A7CCD57F5D}" type="pres">
      <dgm:prSet presAssocID="{047E9588-A57E-42DD-B643-B303D9E7809B}" presName="negSpace" presStyleCnt="0"/>
      <dgm:spPr/>
    </dgm:pt>
    <dgm:pt modelId="{56185FC5-2C00-47EE-A454-B1C0428A769D}" type="pres">
      <dgm:prSet presAssocID="{047E9588-A57E-42DD-B643-B303D9E7809B}" presName="circle" presStyleLbl="node1" presStyleIdx="1" presStyleCnt="2"/>
      <dgm:spPr/>
      <dgm:t>
        <a:bodyPr/>
        <a:lstStyle/>
        <a:p>
          <a:endParaRPr lang="ru-RU"/>
        </a:p>
      </dgm:t>
    </dgm:pt>
  </dgm:ptLst>
  <dgm:cxnLst>
    <dgm:cxn modelId="{99F6A12E-E9D2-4DB3-B6DF-91E0A53BA00A}" srcId="{E88E5171-F9D4-4FC8-A585-F2728FBD4EAF}" destId="{B0113A76-3A9A-4DF2-9036-1C79945B06CB}" srcOrd="0" destOrd="0" parTransId="{165A773C-BC8D-4615-AE7C-470D779E170D}" sibTransId="{489F8C94-38FD-445E-80E1-71BE0207A027}"/>
    <dgm:cxn modelId="{A9BD2F99-AA49-476E-9847-D3942EE0DB6E}" type="presOf" srcId="{B0113A76-3A9A-4DF2-9036-1C79945B06CB}" destId="{ACA02FDA-A18F-4EAC-8DAF-E980538D756B}" srcOrd="1" destOrd="0" presId="urn:microsoft.com/office/officeart/2005/8/layout/hList9"/>
    <dgm:cxn modelId="{141BB89A-A106-4B42-8D24-8E735317E140}" srcId="{5E572FD3-E6F0-424B-A72A-B42A679D99A6}" destId="{047E9588-A57E-42DD-B643-B303D9E7809B}" srcOrd="1" destOrd="0" parTransId="{5A0D7122-10A1-4684-A0B2-53B85C33D13F}" sibTransId="{A1ED7B9F-4B3E-4E52-9079-32B7A9EA33C0}"/>
    <dgm:cxn modelId="{BEA66A18-E86D-459B-91FD-E7A2E00CFC6C}" type="presOf" srcId="{78AB5D56-8980-49D0-9137-EBF54199FE7F}" destId="{11A86EC6-5037-4A91-99A4-3F278AB47799}" srcOrd="0" destOrd="0" presId="urn:microsoft.com/office/officeart/2005/8/layout/hList9"/>
    <dgm:cxn modelId="{607B80C5-FA05-4DFD-8A4D-D3E56F06C101}" type="presOf" srcId="{047E9588-A57E-42DD-B643-B303D9E7809B}" destId="{56185FC5-2C00-47EE-A454-B1C0428A769D}" srcOrd="0" destOrd="0" presId="urn:microsoft.com/office/officeart/2005/8/layout/hList9"/>
    <dgm:cxn modelId="{C4BF4D8A-7ED1-4CFA-8212-FD97DA9691DC}" type="presOf" srcId="{89D54D12-DC14-4676-A238-4305064EC2E1}" destId="{BE9816F7-2364-4AED-8DFD-84241E4F7B73}" srcOrd="0" destOrd="0" presId="urn:microsoft.com/office/officeart/2005/8/layout/hList9"/>
    <dgm:cxn modelId="{3A77908F-C341-4AE9-A315-DA9FA3AB0749}" srcId="{047E9588-A57E-42DD-B643-B303D9E7809B}" destId="{BB4E6DFB-07B1-4C0C-9A8F-6BA4AB309276}" srcOrd="0" destOrd="0" parTransId="{D08246EE-D421-435A-9E7B-46AA63E497C1}" sibTransId="{709DF2BC-0CFC-4F54-A7ED-E3CEE59482EC}"/>
    <dgm:cxn modelId="{6F2DFD98-2150-4F7E-A780-FE0EEF4487CC}" srcId="{5E572FD3-E6F0-424B-A72A-B42A679D99A6}" destId="{E88E5171-F9D4-4FC8-A585-F2728FBD4EAF}" srcOrd="0" destOrd="0" parTransId="{CFF27411-5925-46C3-BDA1-C3A25B8712F2}" sibTransId="{AF7BBC0B-32A6-4052-84E4-20A37FFAE25C}"/>
    <dgm:cxn modelId="{3A185A63-7A10-4440-9F9B-1CEB614732FD}" type="presOf" srcId="{B0113A76-3A9A-4DF2-9036-1C79945B06CB}" destId="{67B8537A-4C81-497E-8CC0-63500993DACB}" srcOrd="0" destOrd="0" presId="urn:microsoft.com/office/officeart/2005/8/layout/hList9"/>
    <dgm:cxn modelId="{9CFE2276-A591-425A-A8DA-145253948C21}" type="presOf" srcId="{89D54D12-DC14-4676-A238-4305064EC2E1}" destId="{2F267876-E02F-45B1-9A1D-B7EE5F779542}" srcOrd="1" destOrd="0" presId="urn:microsoft.com/office/officeart/2005/8/layout/hList9"/>
    <dgm:cxn modelId="{4344673C-1F05-48F3-AA93-DB6EC1EC640E}" srcId="{E88E5171-F9D4-4FC8-A585-F2728FBD4EAF}" destId="{89D54D12-DC14-4676-A238-4305064EC2E1}" srcOrd="1" destOrd="0" parTransId="{354F26C5-89D3-4846-98C5-D8566803D56A}" sibTransId="{00DDA5CF-1497-4076-AAB2-8C19FAB9315E}"/>
    <dgm:cxn modelId="{7EC4A29F-B63E-4475-906A-60AAC192B600}" type="presOf" srcId="{BB4E6DFB-07B1-4C0C-9A8F-6BA4AB309276}" destId="{2EB68ECA-AFC7-4B80-A096-A60AAB1491F7}" srcOrd="0" destOrd="0" presId="urn:microsoft.com/office/officeart/2005/8/layout/hList9"/>
    <dgm:cxn modelId="{6D9544D3-E25D-43EF-9E7F-0B2D0079863A}" srcId="{047E9588-A57E-42DD-B643-B303D9E7809B}" destId="{78AB5D56-8980-49D0-9137-EBF54199FE7F}" srcOrd="1" destOrd="0" parTransId="{541951CF-7174-4066-AC4F-BEAD6E7047C0}" sibTransId="{777AB219-3649-486A-97D8-74633C689869}"/>
    <dgm:cxn modelId="{72125306-B075-4338-B044-A7DDD36FBE82}" type="presOf" srcId="{78AB5D56-8980-49D0-9137-EBF54199FE7F}" destId="{6BEA6106-C0B6-4584-831B-176DAB1DD4E8}" srcOrd="1" destOrd="0" presId="urn:microsoft.com/office/officeart/2005/8/layout/hList9"/>
    <dgm:cxn modelId="{C81FE3ED-78B4-49BD-BD66-0C2680422D57}" type="presOf" srcId="{E88E5171-F9D4-4FC8-A585-F2728FBD4EAF}" destId="{87214671-C2BF-42F3-A958-DFAE26407BA9}" srcOrd="0" destOrd="0" presId="urn:microsoft.com/office/officeart/2005/8/layout/hList9"/>
    <dgm:cxn modelId="{0840B93D-AA1A-4C7E-8324-A2A22661FB2E}" type="presOf" srcId="{BB4E6DFB-07B1-4C0C-9A8F-6BA4AB309276}" destId="{615B7F56-5A18-4637-8D28-3E74EBB23D8D}" srcOrd="1" destOrd="0" presId="urn:microsoft.com/office/officeart/2005/8/layout/hList9"/>
    <dgm:cxn modelId="{8C753F3E-A4BD-4750-892B-219E369F6BFF}" type="presOf" srcId="{5E572FD3-E6F0-424B-A72A-B42A679D99A6}" destId="{886AD15B-59EC-448B-A2DA-604D3CB69795}" srcOrd="0" destOrd="0" presId="urn:microsoft.com/office/officeart/2005/8/layout/hList9"/>
    <dgm:cxn modelId="{652D6E99-8069-47B6-939B-610685AD07C7}" type="presParOf" srcId="{886AD15B-59EC-448B-A2DA-604D3CB69795}" destId="{3C7A3DAD-DE8E-406B-ADE6-60862E2EBF9D}" srcOrd="0" destOrd="0" presId="urn:microsoft.com/office/officeart/2005/8/layout/hList9"/>
    <dgm:cxn modelId="{B15CD9FD-31C3-4978-80D2-0433BE093739}" type="presParOf" srcId="{886AD15B-59EC-448B-A2DA-604D3CB69795}" destId="{59D9DF69-B71B-45E6-A88F-15E4434441A8}" srcOrd="1" destOrd="0" presId="urn:microsoft.com/office/officeart/2005/8/layout/hList9"/>
    <dgm:cxn modelId="{D17163C0-0876-4765-B383-209B9252F8F3}" type="presParOf" srcId="{59D9DF69-B71B-45E6-A88F-15E4434441A8}" destId="{86B0DEA8-02E8-4546-BD8C-0022460A922E}" srcOrd="0" destOrd="0" presId="urn:microsoft.com/office/officeart/2005/8/layout/hList9"/>
    <dgm:cxn modelId="{C4E5BCB5-E757-49FD-9838-44F65009C860}" type="presParOf" srcId="{59D9DF69-B71B-45E6-A88F-15E4434441A8}" destId="{408ED8D6-E536-43BD-9C6B-D77AFAE4FFD3}" srcOrd="1" destOrd="0" presId="urn:microsoft.com/office/officeart/2005/8/layout/hList9"/>
    <dgm:cxn modelId="{3550C1A5-C978-4966-ADC2-BE6A359026C0}" type="presParOf" srcId="{408ED8D6-E536-43BD-9C6B-D77AFAE4FFD3}" destId="{67B8537A-4C81-497E-8CC0-63500993DACB}" srcOrd="0" destOrd="0" presId="urn:microsoft.com/office/officeart/2005/8/layout/hList9"/>
    <dgm:cxn modelId="{2D098EFE-C6AB-41FB-A299-02C54B27C657}" type="presParOf" srcId="{408ED8D6-E536-43BD-9C6B-D77AFAE4FFD3}" destId="{ACA02FDA-A18F-4EAC-8DAF-E980538D756B}" srcOrd="1" destOrd="0" presId="urn:microsoft.com/office/officeart/2005/8/layout/hList9"/>
    <dgm:cxn modelId="{1D36AC18-5989-4A2E-A1F4-1FEB7684DB5D}" type="presParOf" srcId="{59D9DF69-B71B-45E6-A88F-15E4434441A8}" destId="{A038D2B3-C179-431C-A6E1-E432A931FEC3}" srcOrd="2" destOrd="0" presId="urn:microsoft.com/office/officeart/2005/8/layout/hList9"/>
    <dgm:cxn modelId="{AAE264DA-D752-4BE3-BE48-3F15E50A3ED2}" type="presParOf" srcId="{A038D2B3-C179-431C-A6E1-E432A931FEC3}" destId="{BE9816F7-2364-4AED-8DFD-84241E4F7B73}" srcOrd="0" destOrd="0" presId="urn:microsoft.com/office/officeart/2005/8/layout/hList9"/>
    <dgm:cxn modelId="{015E03B6-9654-42A3-9DE0-26474412C7EC}" type="presParOf" srcId="{A038D2B3-C179-431C-A6E1-E432A931FEC3}" destId="{2F267876-E02F-45B1-9A1D-B7EE5F779542}" srcOrd="1" destOrd="0" presId="urn:microsoft.com/office/officeart/2005/8/layout/hList9"/>
    <dgm:cxn modelId="{198D0EDC-173C-4E22-9522-C80DADDC90BB}" type="presParOf" srcId="{886AD15B-59EC-448B-A2DA-604D3CB69795}" destId="{3996BA09-3470-44D6-AA5F-794040F48EC2}" srcOrd="2" destOrd="0" presId="urn:microsoft.com/office/officeart/2005/8/layout/hList9"/>
    <dgm:cxn modelId="{1470B3C4-EA82-4E0B-9CAE-4F686E430E05}" type="presParOf" srcId="{886AD15B-59EC-448B-A2DA-604D3CB69795}" destId="{87214671-C2BF-42F3-A958-DFAE26407BA9}" srcOrd="3" destOrd="0" presId="urn:microsoft.com/office/officeart/2005/8/layout/hList9"/>
    <dgm:cxn modelId="{98106238-5F7B-4871-97ED-45F7FC76EC14}" type="presParOf" srcId="{886AD15B-59EC-448B-A2DA-604D3CB69795}" destId="{01ED1BA6-334C-4C7C-B1A3-4963D3F42C97}" srcOrd="4" destOrd="0" presId="urn:microsoft.com/office/officeart/2005/8/layout/hList9"/>
    <dgm:cxn modelId="{7242026E-8A80-4F3A-9773-097F78FAFB08}" type="presParOf" srcId="{886AD15B-59EC-448B-A2DA-604D3CB69795}" destId="{88939812-83DD-4D93-8FED-8099EF15285B}" srcOrd="5" destOrd="0" presId="urn:microsoft.com/office/officeart/2005/8/layout/hList9"/>
    <dgm:cxn modelId="{B8707965-5A8F-41C6-9F7E-7C3238D4A0DF}" type="presParOf" srcId="{886AD15B-59EC-448B-A2DA-604D3CB69795}" destId="{99DBF665-C2F5-4C07-9C7D-3434F6A929CE}" srcOrd="6" destOrd="0" presId="urn:microsoft.com/office/officeart/2005/8/layout/hList9"/>
    <dgm:cxn modelId="{0D2B2F66-7F71-42DC-9822-A45D47681F9D}" type="presParOf" srcId="{99DBF665-C2F5-4C07-9C7D-3434F6A929CE}" destId="{977F2B5E-3AF2-41AF-9B3B-7155AD97E33D}" srcOrd="0" destOrd="0" presId="urn:microsoft.com/office/officeart/2005/8/layout/hList9"/>
    <dgm:cxn modelId="{751FDC8D-9258-4F54-88BB-8413700869F5}" type="presParOf" srcId="{99DBF665-C2F5-4C07-9C7D-3434F6A929CE}" destId="{FA55801B-000C-488A-A3BB-9E8DC09F4A8A}" srcOrd="1" destOrd="0" presId="urn:microsoft.com/office/officeart/2005/8/layout/hList9"/>
    <dgm:cxn modelId="{A318E1B1-E500-470E-90C7-6120CF6348D5}" type="presParOf" srcId="{FA55801B-000C-488A-A3BB-9E8DC09F4A8A}" destId="{2EB68ECA-AFC7-4B80-A096-A60AAB1491F7}" srcOrd="0" destOrd="0" presId="urn:microsoft.com/office/officeart/2005/8/layout/hList9"/>
    <dgm:cxn modelId="{E41AA135-5A80-42C0-9DDD-3BD9224A770B}" type="presParOf" srcId="{FA55801B-000C-488A-A3BB-9E8DC09F4A8A}" destId="{615B7F56-5A18-4637-8D28-3E74EBB23D8D}" srcOrd="1" destOrd="0" presId="urn:microsoft.com/office/officeart/2005/8/layout/hList9"/>
    <dgm:cxn modelId="{7FA5CA8F-3BB2-4AE8-9E5B-0E5262D5DDF0}" type="presParOf" srcId="{99DBF665-C2F5-4C07-9C7D-3434F6A929CE}" destId="{E6A19417-E888-4AFE-A5D5-E8D282BEC9B6}" srcOrd="2" destOrd="0" presId="urn:microsoft.com/office/officeart/2005/8/layout/hList9"/>
    <dgm:cxn modelId="{969C3780-3410-4636-858C-8B5493E377E2}" type="presParOf" srcId="{E6A19417-E888-4AFE-A5D5-E8D282BEC9B6}" destId="{11A86EC6-5037-4A91-99A4-3F278AB47799}" srcOrd="0" destOrd="0" presId="urn:microsoft.com/office/officeart/2005/8/layout/hList9"/>
    <dgm:cxn modelId="{4891B034-87E7-499E-9F7D-C467C5F98BC4}" type="presParOf" srcId="{E6A19417-E888-4AFE-A5D5-E8D282BEC9B6}" destId="{6BEA6106-C0B6-4584-831B-176DAB1DD4E8}" srcOrd="1" destOrd="0" presId="urn:microsoft.com/office/officeart/2005/8/layout/hList9"/>
    <dgm:cxn modelId="{7DB5DF29-7FCA-49FC-8945-8B72BDD2FF89}" type="presParOf" srcId="{886AD15B-59EC-448B-A2DA-604D3CB69795}" destId="{FD19A27D-6617-422E-BFD5-50A7CCD57F5D}" srcOrd="7" destOrd="0" presId="urn:microsoft.com/office/officeart/2005/8/layout/hList9"/>
    <dgm:cxn modelId="{7978C7B7-BB5D-4BDC-A703-FF5D373C1390}" type="presParOf" srcId="{886AD15B-59EC-448B-A2DA-604D3CB69795}" destId="{56185FC5-2C00-47EE-A454-B1C0428A769D}" srcOrd="8" destOrd="0" presId="urn:microsoft.com/office/officeart/2005/8/layout/hList9"/>
  </dgm:cxnLst>
  <dgm:bg/>
  <dgm:whole/>
</dgm:dataModel>
</file>

<file path=ppt/diagrams/layout1.xml><?xml version="1.0" encoding="utf-8"?>
<dgm:layoutDef xmlns:dgm="http://schemas.openxmlformats.org/drawingml/2006/diagram" xmlns:a="http://schemas.openxmlformats.org/drawingml/2006/main" uniqueId="urn:microsoft.com/office/officeart/2005/8/layout/hList9">
  <dgm:title val=""/>
  <dgm:desc val=""/>
  <dgm:catLst>
    <dgm:cat type="list" pri="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3" srcId="0" destId="1" srcOrd="0" destOrd="0"/>
        <dgm:cxn modelId="4"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1" destId="2" srcOrd="0" destOrd="0"/>
      </dgm:cxnLst>
      <dgm:bg/>
      <dgm:whole/>
    </dgm:dataModel>
  </dgm:styleData>
  <dgm:clrData>
    <dgm:dataModel>
      <dgm:ptLst>
        <dgm:pt modelId="0" type="doc"/>
        <dgm:pt modelId="1"/>
        <dgm:pt modelId="11"/>
        <dgm:pt modelId="12"/>
        <dgm:pt modelId="13"/>
        <dgm:pt modelId="14"/>
        <dgm:pt modelId="2"/>
        <dgm:pt modelId="21"/>
        <dgm:pt modelId="22"/>
        <dgm:pt modelId="23"/>
        <dgm:pt modelId="24"/>
        <dgm:pt modelId="3"/>
        <dgm:pt modelId="31"/>
        <dgm:pt modelId="32"/>
        <dgm:pt modelId="33"/>
        <dgm:pt modelId="34"/>
      </dgm:ptLst>
      <dgm:cxnLst>
        <dgm:cxn modelId="4" srcId="0" destId="1" srcOrd="0" destOrd="0"/>
        <dgm:cxn modelId="5" srcId="0" destId="2" srcOrd="1" destOrd="0"/>
        <dgm:cxn modelId="6" srcId="0" destId="3" srcOrd="1" destOrd="0"/>
        <dgm:cxn modelId="15" srcId="1" destId="11" srcOrd="0" destOrd="0"/>
        <dgm:cxn modelId="16" srcId="1" destId="12" srcOrd="0" destOrd="0"/>
        <dgm:cxn modelId="17" srcId="1" destId="13" srcOrd="0" destOrd="0"/>
        <dgm:cxn modelId="18" srcId="1" destId="14" srcOrd="0" destOrd="0"/>
        <dgm:cxn modelId="25" srcId="2" destId="21" srcOrd="0" destOrd="0"/>
        <dgm:cxn modelId="26" srcId="2" destId="22" srcOrd="0" destOrd="0"/>
        <dgm:cxn modelId="27" srcId="2" destId="23" srcOrd="0" destOrd="0"/>
        <dgm:cxn modelId="28" srcId="2" destId="24" srcOrd="0" destOrd="0"/>
        <dgm:cxn modelId="35" srcId="3" destId="31" srcOrd="0" destOrd="0"/>
        <dgm:cxn modelId="36" srcId="3" destId="32" srcOrd="0" destOrd="0"/>
        <dgm:cxn modelId="37" srcId="3" destId="33" srcOrd="0" destOrd="0"/>
        <dgm:cxn modelId="38" srcId="3" destId="34" srcOrd="0" destOrd="0"/>
      </dgm:cxnLst>
      <dgm:bg/>
      <dgm:whole/>
    </dgm:dataModel>
  </dgm:clrData>
  <dgm:layoutNode name="list">
    <dgm:varLst>
      <dgm:dir/>
      <dgm:animLvl val="lvl"/>
    </dgm:varLst>
    <dgm:choose name="Name0">
      <dgm:if name="Name1" func="var" arg="dir" op="equ" val="norm">
        <dgm:alg type="lin">
          <dgm:param type="linDir" val="fromL"/>
          <dgm:param type="fallback" val="2D"/>
          <dgm:param type="nodeVertAlign" val="t"/>
        </dgm:alg>
      </dgm:if>
      <dgm:else name="Name2">
        <dgm:alg type="lin">
          <dgm:param type="linDir" val="fromR"/>
          <dgm:param type="fallback" val="2D"/>
          <dgm:param type="nodeVertAlign" val="t"/>
        </dgm:alg>
      </dgm:else>
    </dgm:choose>
    <dgm:shape xmlns:r="http://schemas.openxmlformats.org/officeDocument/2006/relationships" r:blip="">
      <dgm:adjLst/>
    </dgm:shape>
    <dgm:presOf/>
    <dgm:constrLst>
      <dgm:constr type="w" for="ch" forName="circle" refType="w" fact="0.5"/>
      <dgm:constr type="w" for="ch" forName="vertFlow" refType="w" fact="0.75"/>
      <dgm:constr type="h" for="des" forName="firstComp" refType="w" refFor="ch" refForName="vertFlow" fact="0.667"/>
      <dgm:constr type="h" for="des" forName="comp" refType="h" refFor="des" refForName="firstComp" op="equ"/>
      <dgm:constr type="h" for="des" forName="topSpace" refType="w" refFor="ch" refForName="circle" op="equ" fact="0.4"/>
      <dgm:constr type="w" for="ch" forName="posSpace" refType="w" fact="0.4"/>
      <dgm:constr type="w" for="ch" forName="negSpace" refType="w" fact="-1.15"/>
      <dgm:constr type="w" for="ch" forName="transSpace" refType="w" fact="0.75"/>
      <dgm:constr type="primFontSz" for="ch" forName="circle" op="equ" val="65"/>
      <dgm:constr type="primFontSz" for="des" forName="firstChildTx" val="65"/>
      <dgm:constr type="primFontSz" for="des" forName="childTx" refType="primFontSz" refFor="des" refForName="firstChildTx" op="equ"/>
    </dgm:constrLst>
    <dgm:ruleLst/>
    <dgm:forEach name="Name3" axis="ch" ptType="node">
      <dgm:layoutNode name="posSpace">
        <dgm:alg type="sp"/>
        <dgm:shape xmlns:r="http://schemas.openxmlformats.org/officeDocument/2006/relationships" r:blip="">
          <dgm:adjLst/>
        </dgm:shape>
        <dgm:presOf/>
        <dgm:constrLst/>
        <dgm:ruleLst/>
      </dgm:layoutNode>
      <dgm:layoutNode name="vertFlow">
        <dgm:alg type="lin">
          <dgm:param type="linDir" val="fromT"/>
        </dgm:alg>
        <dgm:shape xmlns:r="http://schemas.openxmlformats.org/officeDocument/2006/relationships" r:blip="">
          <dgm:adjLst/>
        </dgm:shape>
        <dgm:presOf/>
        <dgm:constrLst>
          <dgm:constr type="w" for="ch" forName="firstComp" refType="w"/>
          <dgm:constr type="w" for="ch" forName="comp" refType="w"/>
        </dgm:constrLst>
        <dgm:ruleLst/>
        <dgm:layoutNode name="topSpace">
          <dgm:alg type="sp"/>
          <dgm:shape xmlns:r="http://schemas.openxmlformats.org/officeDocument/2006/relationships" r:blip="">
            <dgm:adjLst/>
          </dgm:shape>
          <dgm:presOf/>
          <dgm:constrLst/>
          <dgm:ruleLst/>
        </dgm:layoutNode>
        <dgm:layoutNode name="firstComp">
          <dgm:alg type="composite"/>
          <dgm:shape xmlns:r="http://schemas.openxmlformats.org/officeDocument/2006/relationships" r:blip="">
            <dgm:adjLst/>
          </dgm:shape>
          <dgm:presOf/>
          <dgm:choose name="Name4">
            <dgm:if name="Name5" func="var" arg="dir" op="equ" val="norm">
              <dgm:constrLst>
                <dgm:constr type="l" for="ch" forName="firstChild"/>
                <dgm:constr type="t" for="ch" forName="firstChild"/>
                <dgm:constr type="w" for="ch" forName="firstChild" refType="w"/>
                <dgm:constr type="h" for="ch" forName="firstChild" refType="h"/>
                <dgm:constr type="l" for="ch" forName="firstChildTx" refType="w" fact="0.16"/>
                <dgm:constr type="r" for="ch" forName="firstChildTx" refType="w"/>
                <dgm:constr type="h" for="ch" forName="firstChildTx" refFor="ch" refForName="firstChild" op="equ"/>
              </dgm:constrLst>
            </dgm:if>
            <dgm:else name="Name6">
              <dgm:constrLst>
                <dgm:constr type="l" for="ch" forName="firstChild"/>
                <dgm:constr type="t" for="ch" forName="firstChild"/>
                <dgm:constr type="w" for="ch" forName="firstChild" refType="w"/>
                <dgm:constr type="h" for="ch" forName="firstChild" refType="h"/>
                <dgm:constr type="l" for="ch" forName="firstChildTx"/>
                <dgm:constr type="r" for="ch" forName="firstChildTx" refType="w" fact="0.825"/>
                <dgm:constr type="h" for="ch" forName="firstChildTx" refFor="ch" refForName="firstChild" op="equ"/>
              </dgm:constrLst>
            </dgm:else>
          </dgm:choose>
          <dgm:ruleLst/>
          <dgm:layoutNode name="firstChild" styleLbl="bgAccFollowNode1">
            <dgm:alg type="sp"/>
            <dgm:shape xmlns:r="http://schemas.openxmlformats.org/officeDocument/2006/relationships" type="rect" r:blip="">
              <dgm:adjLst/>
            </dgm:shape>
            <dgm:presOf axis="ch desOrSelf" ptType="node node" cnt="1 0"/>
            <dgm:constrLst/>
            <dgm:ruleLst/>
          </dgm:layoutNode>
          <dgm:layoutNode name="firstChildTx" styleLbl="bgAccFollowNode1">
            <dgm:varLst>
              <dgm:bulletEnabled val="1"/>
            </dgm:varLst>
            <dgm:alg type="tx">
              <dgm:param type="parTxLTRAlign" val="l"/>
            </dgm:alg>
            <dgm:shape xmlns:r="http://schemas.openxmlformats.org/officeDocument/2006/relationships" type="rect" r:blip="" hideGeom="1">
              <dgm:adjLst/>
            </dgm:shape>
            <dgm:presOf axis="ch desOrSelf" ptType="node node" cnt="1 0"/>
            <dgm:choose name="Name7">
              <dgm:if name="Name8" func="var" arg="dir" op="equ" val="norm">
                <dgm:constrLst>
                  <dgm:constr type="primFontSz" val="65"/>
                  <dgm:constr type="lMarg"/>
                </dgm:constrLst>
              </dgm:if>
              <dgm:else name="Name9">
                <dgm:constrLst>
                  <dgm:constr type="primFontSz" val="65"/>
                  <dgm:constr type="rMarg"/>
                </dgm:constrLst>
              </dgm:else>
            </dgm:choose>
            <dgm:ruleLst>
              <dgm:rule type="primFontSz" val="5" fact="NaN" max="NaN"/>
            </dgm:ruleLst>
          </dgm:layoutNode>
        </dgm:layoutNode>
        <dgm:forEach name="Name10" axis="ch" ptType="node" st="2">
          <dgm:layoutNode name="comp">
            <dgm:alg type="composite"/>
            <dgm:shape xmlns:r="http://schemas.openxmlformats.org/officeDocument/2006/relationships" r:blip="">
              <dgm:adjLst/>
            </dgm:shape>
            <dgm:presOf/>
            <dgm:choose name="Name11">
              <dgm:if name="Name12" func="var" arg="dir" op="equ" val="norm">
                <dgm:constrLst>
                  <dgm:constr type="l" for="ch" forName="child"/>
                  <dgm:constr type="t" for="ch" forName="child"/>
                  <dgm:constr type="w" for="ch" forName="child" refType="w"/>
                  <dgm:constr type="h" for="ch" forName="child" refType="h"/>
                  <dgm:constr type="l" for="ch" forName="childTx" refType="w" fact="0.16"/>
                  <dgm:constr type="r" for="ch" forName="childTx" refType="w"/>
                  <dgm:constr type="h" for="ch" forName="childTx" refFor="ch" refForName="child" op="equ"/>
                </dgm:constrLst>
              </dgm:if>
              <dgm:else name="Name13">
                <dgm:constrLst>
                  <dgm:constr type="l" for="ch" forName="child"/>
                  <dgm:constr type="t" for="ch" forName="child"/>
                  <dgm:constr type="w" for="ch" forName="child" refType="w"/>
                  <dgm:constr type="h" for="ch" forName="child" refType="h"/>
                  <dgm:constr type="l" for="ch" forName="childTx"/>
                  <dgm:constr type="r" for="ch" forName="childTx" refType="w" fact="0.825"/>
                  <dgm:constr type="h" for="ch" forName="childTx" refFor="ch" refForName="child" op="equ"/>
                </dgm:constrLst>
              </dgm:else>
            </dgm:choose>
            <dgm:ruleLst/>
            <dgm:layoutNode name="child" styleLbl="bgAccFollowNode1">
              <dgm:alg type="sp"/>
              <dgm:shape xmlns:r="http://schemas.openxmlformats.org/officeDocument/2006/relationships" type="rect" r:blip="">
                <dgm:adjLst/>
              </dgm:shape>
              <dgm:presOf axis="desOrSelf" ptType="node"/>
              <dgm:constrLst/>
              <dgm:ruleLst/>
            </dgm:layoutNode>
            <dgm:layoutNode name="childTx" styleLbl="bgAccFollowNode1">
              <dgm:varLst>
                <dgm:bulletEnabled val="1"/>
              </dgm:varLst>
              <dgm:alg type="tx">
                <dgm:param type="parTxLTRAlign" val="l"/>
              </dgm:alg>
              <dgm:shape xmlns:r="http://schemas.openxmlformats.org/officeDocument/2006/relationships" type="rect" r:blip="" hideGeom="1">
                <dgm:adjLst/>
              </dgm:shape>
              <dgm:presOf axis="desOrSelf" ptType="node"/>
              <dgm:choose name="Name14">
                <dgm:if name="Name15" func="var" arg="dir" op="equ" val="norm">
                  <dgm:constrLst>
                    <dgm:constr type="primFontSz" val="65"/>
                    <dgm:constr type="lMarg"/>
                  </dgm:constrLst>
                </dgm:if>
                <dgm:else name="Name16">
                  <dgm:constrLst>
                    <dgm:constr type="primFontSz" val="65"/>
                    <dgm:constr type="rMarg"/>
                  </dgm:constrLst>
                </dgm:else>
              </dgm:choose>
              <dgm:ruleLst>
                <dgm:rule type="primFontSz" val="5" fact="NaN" max="NaN"/>
              </dgm:ruleLst>
            </dgm:layoutNode>
          </dgm:layoutNode>
        </dgm:forEach>
      </dgm:layoutNode>
      <dgm:layoutNode name="negSpace">
        <dgm:alg type="sp"/>
        <dgm:shape xmlns:r="http://schemas.openxmlformats.org/officeDocument/2006/relationships" r:blip="">
          <dgm:adjLst/>
        </dgm:shape>
        <dgm:presOf/>
        <dgm:constrLst/>
        <dgm:ruleLst/>
      </dgm:layoutNode>
      <dgm:layoutNode name="circle" styleLbl="node1">
        <dgm:alg type="tx"/>
        <dgm:shape xmlns:r="http://schemas.openxmlformats.org/officeDocument/2006/relationships" type="ellipse" r:blip="">
          <dgm:adjLst/>
        </dgm:shape>
        <dgm:presOf axis="self"/>
        <dgm:constrLst>
          <dgm:constr type="lMarg"/>
          <dgm:constr type="rMarg"/>
          <dgm:constr type="tMarg"/>
          <dgm:constr type="bMarg"/>
          <dgm:constr type="h" refType="w"/>
        </dgm:constrLst>
        <dgm:ruleLst>
          <dgm:rule type="primFontSz" val="5" fact="NaN" max="NaN"/>
        </dgm:ruleLst>
      </dgm:layoutNode>
      <dgm:forEach name="Name17" axis="followSib" ptType="sibTrans" cnt="1">
        <dgm:layoutNode name="trans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02.09.2010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02.09.2010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02.09.2010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02.09.2010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02.09.2010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02.09.2010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02.09.2010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02.09.2010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02.09.2010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02.09.2010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02.09.2010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02.09.2010</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LECTURE 6</a:t>
            </a:r>
            <a:endParaRPr lang="ru-RU" dirty="0"/>
          </a:p>
        </p:txBody>
      </p:sp>
      <p:sp>
        <p:nvSpPr>
          <p:cNvPr id="3" name="Содержимое 2"/>
          <p:cNvSpPr>
            <a:spLocks noGrp="1"/>
          </p:cNvSpPr>
          <p:nvPr>
            <p:ph idx="1"/>
          </p:nvPr>
        </p:nvSpPr>
        <p:spPr/>
        <p:txBody>
          <a:bodyPr>
            <a:normAutofit/>
          </a:bodyPr>
          <a:lstStyle/>
          <a:p>
            <a:pPr marL="514350" indent="-514350" algn="just">
              <a:buAutoNum type="arabicPeriod"/>
            </a:pPr>
            <a:r>
              <a:rPr lang="en-US" dirty="0" smtClean="0"/>
              <a:t>Epithet: definitions. Epithet and logical attribute. Semantic and structural classifications of epithets.</a:t>
            </a:r>
          </a:p>
          <a:p>
            <a:pPr marL="514350" indent="-514350" algn="just">
              <a:buAutoNum type="arabicPeriod"/>
            </a:pPr>
            <a:r>
              <a:rPr lang="en-US" dirty="0" smtClean="0"/>
              <a:t>Figures of speech: Hyperbole, Litotes, Irony.</a:t>
            </a:r>
          </a:p>
          <a:p>
            <a:pPr marL="514350" indent="-514350" algn="just">
              <a:buNone/>
            </a:pPr>
            <a:endParaRPr lang="en-US" dirty="0" smtClean="0"/>
          </a:p>
          <a:p>
            <a:pPr marL="514350" indent="-514350">
              <a:buNone/>
            </a:pPr>
            <a:endParaRPr lang="ru-RU" sz="28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3600" b="1" dirty="0" smtClean="0"/>
              <a:t>SIMPLE AND COMPOUND EPITHETS</a:t>
            </a:r>
            <a:endParaRPr lang="ru-RU" sz="3600" b="1" dirty="0"/>
          </a:p>
        </p:txBody>
      </p:sp>
      <p:sp>
        <p:nvSpPr>
          <p:cNvPr id="3" name="Содержимое 2"/>
          <p:cNvSpPr>
            <a:spLocks noGrp="1"/>
          </p:cNvSpPr>
          <p:nvPr>
            <p:ph idx="1"/>
          </p:nvPr>
        </p:nvSpPr>
        <p:spPr/>
        <p:txBody>
          <a:bodyPr>
            <a:normAutofit fontScale="92500" lnSpcReduction="20000"/>
          </a:bodyPr>
          <a:lstStyle/>
          <a:p>
            <a:pPr algn="just">
              <a:buNone/>
            </a:pPr>
            <a:r>
              <a:rPr lang="en-US" b="1" u="sng" dirty="0" smtClean="0"/>
              <a:t>Simple epithets</a:t>
            </a:r>
            <a:r>
              <a:rPr lang="en-US" dirty="0" smtClean="0"/>
              <a:t> are expressed by ordinary adjectives, adverbs, participles which can be placed in pre- or postposition.</a:t>
            </a:r>
          </a:p>
          <a:p>
            <a:pPr algn="just">
              <a:buNone/>
            </a:pPr>
            <a:r>
              <a:rPr lang="en-US" b="1" u="sng" dirty="0" smtClean="0"/>
              <a:t>E.g.</a:t>
            </a:r>
            <a:r>
              <a:rPr lang="en-US" dirty="0" smtClean="0"/>
              <a:t> </a:t>
            </a:r>
            <a:r>
              <a:rPr lang="en-US" sz="2800" dirty="0" smtClean="0"/>
              <a:t>I am fled from this </a:t>
            </a:r>
            <a:r>
              <a:rPr lang="en-US" sz="2800" b="1" i="1" dirty="0" smtClean="0"/>
              <a:t>vile</a:t>
            </a:r>
            <a:r>
              <a:rPr lang="en-US" sz="2800" dirty="0" smtClean="0"/>
              <a:t> world (Shakespeare)</a:t>
            </a:r>
          </a:p>
          <a:p>
            <a:pPr algn="just">
              <a:buNone/>
            </a:pPr>
            <a:r>
              <a:rPr lang="en-US" sz="2800" dirty="0" smtClean="0"/>
              <a:t>        Her eyes stared </a:t>
            </a:r>
            <a:r>
              <a:rPr lang="en-US" sz="2800" b="1" i="1" dirty="0" smtClean="0"/>
              <a:t>gently</a:t>
            </a:r>
            <a:r>
              <a:rPr lang="en-US" sz="2800" dirty="0" smtClean="0"/>
              <a:t> into his.</a:t>
            </a:r>
          </a:p>
          <a:p>
            <a:pPr algn="just">
              <a:buNone/>
            </a:pPr>
            <a:r>
              <a:rPr lang="en-US" sz="2800" dirty="0" smtClean="0"/>
              <a:t>        Your </a:t>
            </a:r>
            <a:r>
              <a:rPr lang="en-US" sz="2800" b="1" i="1" dirty="0" smtClean="0"/>
              <a:t>loving</a:t>
            </a:r>
            <a:r>
              <a:rPr lang="en-US" sz="2800" dirty="0" smtClean="0"/>
              <a:t> and </a:t>
            </a:r>
            <a:r>
              <a:rPr lang="en-US" sz="2800" b="1" i="1" dirty="0" smtClean="0"/>
              <a:t>devoted</a:t>
            </a:r>
            <a:r>
              <a:rPr lang="en-US" sz="2800" dirty="0" smtClean="0"/>
              <a:t> wife.</a:t>
            </a:r>
          </a:p>
          <a:p>
            <a:pPr algn="just">
              <a:buNone/>
            </a:pPr>
            <a:r>
              <a:rPr lang="en-US" b="1" u="sng" dirty="0" smtClean="0"/>
              <a:t>Compound epithets</a:t>
            </a:r>
            <a:r>
              <a:rPr lang="en-US" dirty="0" smtClean="0"/>
              <a:t> are built like compound adjectives.</a:t>
            </a:r>
          </a:p>
          <a:p>
            <a:pPr algn="just">
              <a:buNone/>
            </a:pPr>
            <a:r>
              <a:rPr lang="en-US" b="1" u="sng" dirty="0" smtClean="0"/>
              <a:t>E.g.</a:t>
            </a:r>
            <a:r>
              <a:rPr lang="en-US" dirty="0" smtClean="0"/>
              <a:t> </a:t>
            </a:r>
            <a:r>
              <a:rPr lang="en-US" sz="2800" dirty="0" smtClean="0"/>
              <a:t>…</a:t>
            </a:r>
            <a:r>
              <a:rPr lang="en-US" sz="2800" b="1" i="1" dirty="0" smtClean="0"/>
              <a:t>curly-headed</a:t>
            </a:r>
            <a:r>
              <a:rPr lang="en-US" sz="2800" dirty="0" smtClean="0"/>
              <a:t> good-for-nothing</a:t>
            </a:r>
          </a:p>
          <a:p>
            <a:pPr algn="just">
              <a:buNone/>
            </a:pPr>
            <a:r>
              <a:rPr lang="en-US" sz="2800" dirty="0" smtClean="0"/>
              <a:t>         And </a:t>
            </a:r>
            <a:r>
              <a:rPr lang="en-US" sz="2800" b="1" i="1" dirty="0" smtClean="0"/>
              <a:t>mischief-making</a:t>
            </a:r>
            <a:r>
              <a:rPr lang="en-US" sz="2800" dirty="0" smtClean="0"/>
              <a:t> monkey from his birth (Byron)</a:t>
            </a:r>
            <a:endParaRPr lang="ru-R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3600" b="1" dirty="0" smtClean="0"/>
              <a:t>PHRASE EPITHETS</a:t>
            </a:r>
            <a:endParaRPr lang="ru-RU" sz="3600" b="1" dirty="0"/>
          </a:p>
        </p:txBody>
      </p:sp>
      <p:sp>
        <p:nvSpPr>
          <p:cNvPr id="3" name="Содержимое 2"/>
          <p:cNvSpPr>
            <a:spLocks noGrp="1"/>
          </p:cNvSpPr>
          <p:nvPr>
            <p:ph idx="1"/>
          </p:nvPr>
        </p:nvSpPr>
        <p:spPr/>
        <p:txBody>
          <a:bodyPr>
            <a:normAutofit fontScale="85000" lnSpcReduction="20000"/>
          </a:bodyPr>
          <a:lstStyle/>
          <a:p>
            <a:pPr algn="just">
              <a:buNone/>
            </a:pPr>
            <a:r>
              <a:rPr lang="en-US" sz="2800" dirty="0" smtClean="0"/>
              <a:t>Phrase epithet is a phrase or a whole sentence which performs an attributive function and graphically and syntactically becomes similar to a word. </a:t>
            </a:r>
          </a:p>
          <a:p>
            <a:pPr algn="just"/>
            <a:r>
              <a:rPr lang="en-US" sz="2800" dirty="0" smtClean="0"/>
              <a:t>Phrase epithets are always hyphenated</a:t>
            </a:r>
          </a:p>
          <a:p>
            <a:pPr algn="just"/>
            <a:r>
              <a:rPr lang="en-US" sz="2800" dirty="0" smtClean="0"/>
              <a:t>Phrase epithets are generally followed by the words </a:t>
            </a:r>
            <a:r>
              <a:rPr lang="en-US" sz="2800" b="1" i="1" dirty="0" smtClean="0"/>
              <a:t>expression, attitude, air</a:t>
            </a:r>
            <a:r>
              <a:rPr lang="en-US" sz="2800" dirty="0" smtClean="0"/>
              <a:t> and deal with the psychological state of a person.</a:t>
            </a:r>
          </a:p>
          <a:p>
            <a:pPr algn="just">
              <a:buNone/>
            </a:pPr>
            <a:r>
              <a:rPr lang="en-US" sz="2800" b="1" u="sng" dirty="0" smtClean="0"/>
              <a:t>E.g.</a:t>
            </a:r>
            <a:r>
              <a:rPr lang="en-US" sz="2800" dirty="0" smtClean="0"/>
              <a:t> There is a sort of ‘</a:t>
            </a:r>
            <a:r>
              <a:rPr lang="en-US" sz="2800" b="1" i="1" dirty="0" smtClean="0"/>
              <a:t>Oh-what-a-wicked-world-this-is-and-how-I-wish-I-could-do-something-to-make-it-better-and-nobler</a:t>
            </a:r>
            <a:r>
              <a:rPr lang="en-US" sz="2800" dirty="0" smtClean="0"/>
              <a:t>’ expression about Montmorency that has been known to bring tears into the eyes of pious old ladies and gentlemen (Jerome K. Jerome).</a:t>
            </a:r>
          </a:p>
          <a:p>
            <a:pPr algn="just">
              <a:buNone/>
            </a:pPr>
            <a:r>
              <a:rPr lang="en-US" sz="2800" dirty="0" smtClean="0"/>
              <a:t>     He was that </a:t>
            </a:r>
            <a:r>
              <a:rPr lang="en-US" sz="2800" b="1" i="1" dirty="0" smtClean="0"/>
              <a:t>I’m-a-friend-of-the-boss</a:t>
            </a:r>
            <a:r>
              <a:rPr lang="en-US" sz="2800" dirty="0" smtClean="0"/>
              <a:t> type.</a:t>
            </a:r>
            <a:endParaRPr lang="ru-RU" sz="28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3600" b="1" dirty="0" smtClean="0"/>
              <a:t>REVERSED EPITHETS</a:t>
            </a:r>
            <a:endParaRPr lang="ru-RU" sz="3600" b="1" dirty="0"/>
          </a:p>
        </p:txBody>
      </p:sp>
      <p:sp>
        <p:nvSpPr>
          <p:cNvPr id="3" name="Содержимое 2"/>
          <p:cNvSpPr>
            <a:spLocks noGrp="1"/>
          </p:cNvSpPr>
          <p:nvPr>
            <p:ph idx="1"/>
          </p:nvPr>
        </p:nvSpPr>
        <p:spPr>
          <a:xfrm>
            <a:off x="457200" y="1285860"/>
            <a:ext cx="8229600" cy="4840303"/>
          </a:xfrm>
        </p:spPr>
        <p:txBody>
          <a:bodyPr>
            <a:normAutofit/>
          </a:bodyPr>
          <a:lstStyle/>
          <a:p>
            <a:pPr algn="just">
              <a:buNone/>
            </a:pPr>
            <a:r>
              <a:rPr lang="en-US" sz="2800" dirty="0" smtClean="0"/>
              <a:t>Reversed epithet is composed of two nouns linked in an </a:t>
            </a:r>
            <a:r>
              <a:rPr lang="en-US" sz="2800" i="1" dirty="0" smtClean="0"/>
              <a:t>of</a:t>
            </a:r>
            <a:r>
              <a:rPr lang="en-US" sz="2800" dirty="0" smtClean="0"/>
              <a:t>-phrase (</a:t>
            </a:r>
            <a:r>
              <a:rPr lang="en-US" sz="2800" dirty="0" err="1" smtClean="0"/>
              <a:t>Galperin</a:t>
            </a:r>
            <a:r>
              <a:rPr lang="en-US" sz="2800" dirty="0" smtClean="0"/>
              <a:t>).</a:t>
            </a:r>
          </a:p>
          <a:p>
            <a:pPr algn="just">
              <a:buNone/>
            </a:pPr>
            <a:r>
              <a:rPr lang="en-US" sz="2800" b="1" u="sng" dirty="0" smtClean="0"/>
              <a:t>E.g.</a:t>
            </a:r>
            <a:r>
              <a:rPr lang="en-US" sz="2800" dirty="0" smtClean="0"/>
              <a:t> …a </a:t>
            </a:r>
            <a:r>
              <a:rPr lang="en-US" sz="2800" b="1" i="1" dirty="0" smtClean="0"/>
              <a:t>devil</a:t>
            </a:r>
            <a:r>
              <a:rPr lang="en-US" sz="2800" dirty="0" smtClean="0"/>
              <a:t> of a sea rolls in that bay (Byron)</a:t>
            </a:r>
          </a:p>
          <a:p>
            <a:pPr algn="just">
              <a:buNone/>
            </a:pPr>
            <a:r>
              <a:rPr lang="en-US" sz="2800" dirty="0" smtClean="0"/>
              <a:t>        A </a:t>
            </a:r>
            <a:r>
              <a:rPr lang="en-US" sz="2800" b="1" i="1" dirty="0" smtClean="0"/>
              <a:t>little Flying Dutchman</a:t>
            </a:r>
            <a:r>
              <a:rPr lang="en-US" sz="2800" dirty="0" smtClean="0"/>
              <a:t> of a cab (Dickens)</a:t>
            </a:r>
          </a:p>
          <a:p>
            <a:pPr algn="just">
              <a:buNone/>
            </a:pPr>
            <a:r>
              <a:rPr lang="en-US" sz="2800" dirty="0" smtClean="0"/>
              <a:t>        a </a:t>
            </a:r>
            <a:r>
              <a:rPr lang="en-US" sz="2800" b="1" i="1" dirty="0" smtClean="0"/>
              <a:t>doll</a:t>
            </a:r>
            <a:r>
              <a:rPr lang="en-US" sz="2800" dirty="0" smtClean="0"/>
              <a:t> of a wife, a </a:t>
            </a:r>
            <a:r>
              <a:rPr lang="en-US" sz="2800" b="1" i="1" dirty="0" smtClean="0"/>
              <a:t>horse</a:t>
            </a:r>
            <a:r>
              <a:rPr lang="en-US" sz="2800" dirty="0" smtClean="0"/>
              <a:t> of a girl, a </a:t>
            </a:r>
            <a:r>
              <a:rPr lang="en-US" sz="2800" b="1" i="1" dirty="0" smtClean="0"/>
              <a:t>brute</a:t>
            </a:r>
            <a:r>
              <a:rPr lang="en-US" sz="2800" dirty="0" smtClean="0"/>
              <a:t> of a brother</a:t>
            </a:r>
          </a:p>
          <a:p>
            <a:pPr algn="just"/>
            <a:r>
              <a:rPr lang="en-US" sz="2800" dirty="0" smtClean="0"/>
              <a:t>The subjective, evaluative, emotional element is embodied in the noun described, not in the formal attribute.</a:t>
            </a:r>
          </a:p>
          <a:p>
            <a:pPr algn="just"/>
            <a:r>
              <a:rPr lang="en-US" sz="2800" dirty="0" smtClean="0"/>
              <a:t>Reversed epithets are usually metaphorical.</a:t>
            </a:r>
            <a:endParaRPr lang="ru-RU" sz="28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3600" b="1" dirty="0" smtClean="0"/>
              <a:t>STRING OF EPITHETS</a:t>
            </a:r>
            <a:endParaRPr lang="ru-RU" sz="3600" b="1" dirty="0"/>
          </a:p>
        </p:txBody>
      </p:sp>
      <p:sp>
        <p:nvSpPr>
          <p:cNvPr id="3" name="Содержимое 2"/>
          <p:cNvSpPr>
            <a:spLocks noGrp="1"/>
          </p:cNvSpPr>
          <p:nvPr>
            <p:ph idx="1"/>
          </p:nvPr>
        </p:nvSpPr>
        <p:spPr/>
        <p:txBody>
          <a:bodyPr>
            <a:normAutofit lnSpcReduction="10000"/>
          </a:bodyPr>
          <a:lstStyle/>
          <a:p>
            <a:pPr algn="just">
              <a:buNone/>
            </a:pPr>
            <a:r>
              <a:rPr lang="en-US" sz="2800" dirty="0" smtClean="0"/>
              <a:t>    Several epithets which can occur either in preposition or postposition and provide a many-sided characterization of an object.</a:t>
            </a:r>
          </a:p>
          <a:p>
            <a:pPr algn="just">
              <a:buNone/>
            </a:pPr>
            <a:r>
              <a:rPr lang="en-US" sz="2800" b="1" u="sng" dirty="0" smtClean="0"/>
              <a:t>E.g.</a:t>
            </a:r>
            <a:r>
              <a:rPr lang="en-US" sz="2800" dirty="0" smtClean="0"/>
              <a:t> Such was the background of the </a:t>
            </a:r>
            <a:r>
              <a:rPr lang="en-US" sz="2800" b="1" i="1" dirty="0" smtClean="0"/>
              <a:t>wonderful, cruel, enchanting, bewildering, fatal, great</a:t>
            </a:r>
            <a:r>
              <a:rPr lang="en-US" sz="2800" dirty="0" smtClean="0"/>
              <a:t> city (</a:t>
            </a:r>
            <a:r>
              <a:rPr lang="en-US" sz="2800" dirty="0" err="1" smtClean="0"/>
              <a:t>O.Henry</a:t>
            </a:r>
            <a:r>
              <a:rPr lang="en-US" sz="2800" dirty="0" smtClean="0"/>
              <a:t>)</a:t>
            </a:r>
          </a:p>
          <a:p>
            <a:pPr algn="just">
              <a:buNone/>
            </a:pPr>
            <a:r>
              <a:rPr lang="en-US" sz="2800" b="1" u="sng" dirty="0" smtClean="0"/>
              <a:t>E.g.</a:t>
            </a:r>
            <a:r>
              <a:rPr lang="en-US" sz="2800" dirty="0" smtClean="0"/>
              <a:t> There is no interrogation in his eyes</a:t>
            </a:r>
          </a:p>
          <a:p>
            <a:pPr algn="just">
              <a:buNone/>
            </a:pPr>
            <a:r>
              <a:rPr lang="en-US" sz="2800" dirty="0" smtClean="0"/>
              <a:t>    Or in the hands, quiet over the horse’s neck,</a:t>
            </a:r>
          </a:p>
          <a:p>
            <a:pPr algn="just">
              <a:buNone/>
            </a:pPr>
            <a:r>
              <a:rPr lang="en-US" sz="2800" dirty="0" smtClean="0"/>
              <a:t>   And the eyes </a:t>
            </a:r>
            <a:r>
              <a:rPr lang="en-US" sz="2800" b="1" i="1" dirty="0" smtClean="0"/>
              <a:t>watchful, waiting, perceiving, indifferent</a:t>
            </a:r>
          </a:p>
          <a:p>
            <a:pPr algn="just">
              <a:buNone/>
            </a:pPr>
            <a:r>
              <a:rPr lang="en-US" sz="2800" dirty="0" smtClean="0"/>
              <a:t>                                                                        (T.S. Eliot)</a:t>
            </a:r>
            <a:endParaRPr lang="ru-RU" sz="28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sz="3600" b="1" dirty="0" smtClean="0"/>
              <a:t>HYPERBOLE, LITOTES, IRONY (Geoffrey Leech)</a:t>
            </a:r>
            <a:endParaRPr lang="ru-RU" sz="3600" b="1" dirty="0"/>
          </a:p>
        </p:txBody>
      </p:sp>
      <p:sp>
        <p:nvSpPr>
          <p:cNvPr id="3" name="Содержимое 2"/>
          <p:cNvSpPr>
            <a:spLocks noGrp="1"/>
          </p:cNvSpPr>
          <p:nvPr>
            <p:ph idx="1"/>
          </p:nvPr>
        </p:nvSpPr>
        <p:spPr/>
        <p:txBody>
          <a:bodyPr>
            <a:normAutofit/>
          </a:bodyPr>
          <a:lstStyle/>
          <a:p>
            <a:pPr algn="just"/>
            <a:r>
              <a:rPr lang="en-US" sz="4000" u="sng" dirty="0" smtClean="0"/>
              <a:t>HYPERBOLE</a:t>
            </a:r>
            <a:r>
              <a:rPr lang="en-US" sz="4000" dirty="0" smtClean="0"/>
              <a:t> distorts the truth by saying too much;</a:t>
            </a:r>
          </a:p>
          <a:p>
            <a:r>
              <a:rPr lang="en-US" sz="4000" u="sng" dirty="0" smtClean="0"/>
              <a:t>LITOTES</a:t>
            </a:r>
            <a:r>
              <a:rPr lang="en-US" sz="4000" dirty="0" smtClean="0"/>
              <a:t> distorts the truth by saying too little;</a:t>
            </a:r>
          </a:p>
          <a:p>
            <a:pPr algn="just"/>
            <a:r>
              <a:rPr lang="en-US" sz="4000" u="sng" dirty="0" smtClean="0"/>
              <a:t>IRONY</a:t>
            </a:r>
            <a:r>
              <a:rPr lang="en-US" sz="4000" dirty="0" smtClean="0"/>
              <a:t> distorts the truth by saying the opposite.</a:t>
            </a:r>
            <a:endParaRPr lang="ru-RU" sz="40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3600" b="1" dirty="0" smtClean="0"/>
              <a:t>HYPERBOLE [</a:t>
            </a:r>
            <a:r>
              <a:rPr lang="en-US" sz="3600" b="1" dirty="0" err="1" smtClean="0"/>
              <a:t>haı‘p</a:t>
            </a:r>
            <a:r>
              <a:rPr lang="en-US" sz="3600" b="1" dirty="0" err="1" smtClean="0">
                <a:latin typeface="Times New Roman"/>
                <a:cs typeface="Times New Roman"/>
              </a:rPr>
              <a:t>ə:bəlı</a:t>
            </a:r>
            <a:r>
              <a:rPr lang="en-US" sz="3600" b="1" dirty="0" smtClean="0"/>
              <a:t>] – </a:t>
            </a:r>
            <a:r>
              <a:rPr lang="ru-RU" sz="3600" b="1" dirty="0" smtClean="0"/>
              <a:t>гипербола</a:t>
            </a:r>
            <a:endParaRPr lang="ru-RU" sz="3600" b="1" dirty="0"/>
          </a:p>
        </p:txBody>
      </p:sp>
      <p:sp>
        <p:nvSpPr>
          <p:cNvPr id="3" name="Содержимое 2"/>
          <p:cNvSpPr>
            <a:spLocks noGrp="1"/>
          </p:cNvSpPr>
          <p:nvPr>
            <p:ph idx="1"/>
          </p:nvPr>
        </p:nvSpPr>
        <p:spPr/>
        <p:txBody>
          <a:bodyPr>
            <a:normAutofit fontScale="92500" lnSpcReduction="10000"/>
          </a:bodyPr>
          <a:lstStyle/>
          <a:p>
            <a:pPr algn="just">
              <a:buNone/>
            </a:pPr>
            <a:r>
              <a:rPr lang="en-US" u="sng" dirty="0" smtClean="0"/>
              <a:t>Hyperbole</a:t>
            </a:r>
            <a:r>
              <a:rPr lang="en-US" dirty="0" smtClean="0"/>
              <a:t> is a deliberate overstatement or exaggeration, the aim of which is to intensify one of the features of the object to such a degree as will show its utter absurdity (</a:t>
            </a:r>
            <a:r>
              <a:rPr lang="en-US" dirty="0" err="1" smtClean="0"/>
              <a:t>Galperin</a:t>
            </a:r>
            <a:r>
              <a:rPr lang="en-US" dirty="0" smtClean="0"/>
              <a:t>).</a:t>
            </a:r>
          </a:p>
          <a:p>
            <a:pPr algn="just">
              <a:buNone/>
            </a:pPr>
            <a:r>
              <a:rPr lang="en-US" sz="2800" b="1" u="sng" dirty="0" smtClean="0"/>
              <a:t>E.g.</a:t>
            </a:r>
            <a:r>
              <a:rPr lang="en-US" sz="2800" dirty="0" smtClean="0"/>
              <a:t> Those three words (</a:t>
            </a:r>
            <a:r>
              <a:rPr lang="en-US" sz="2800" i="1" dirty="0" err="1" smtClean="0"/>
              <a:t>Dombey</a:t>
            </a:r>
            <a:r>
              <a:rPr lang="en-US" sz="2800" i="1" dirty="0" smtClean="0"/>
              <a:t> and Son</a:t>
            </a:r>
            <a:r>
              <a:rPr lang="en-US" sz="2800" dirty="0" smtClean="0"/>
              <a:t>) conveyed the one idea of Mr. </a:t>
            </a:r>
            <a:r>
              <a:rPr lang="en-US" sz="2800" dirty="0" err="1" smtClean="0"/>
              <a:t>Dombey’s</a:t>
            </a:r>
            <a:r>
              <a:rPr lang="en-US" sz="2800" dirty="0" smtClean="0"/>
              <a:t> life. The earth was made for </a:t>
            </a:r>
            <a:r>
              <a:rPr lang="en-US" sz="2800" dirty="0" err="1" smtClean="0"/>
              <a:t>Dombey</a:t>
            </a:r>
            <a:r>
              <a:rPr lang="en-US" sz="2800" dirty="0" smtClean="0"/>
              <a:t> and Son to trade in and the sun and moon were made to give them light. Rivers and seas were formed to float their ships…stars and planets circled in their orbits to preserve inviolate a system of which they were the centre (Dickens)</a:t>
            </a:r>
            <a:endParaRPr lang="ru-RU" sz="28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3600" b="1" dirty="0" smtClean="0"/>
              <a:t>LANGUAGE/ TRITE HYPERBOLE</a:t>
            </a:r>
            <a:endParaRPr lang="ru-RU" sz="3600" b="1" dirty="0"/>
          </a:p>
        </p:txBody>
      </p:sp>
      <p:sp>
        <p:nvSpPr>
          <p:cNvPr id="3" name="Содержимое 2"/>
          <p:cNvSpPr>
            <a:spLocks noGrp="1"/>
          </p:cNvSpPr>
          <p:nvPr>
            <p:ph idx="1"/>
          </p:nvPr>
        </p:nvSpPr>
        <p:spPr/>
        <p:txBody>
          <a:bodyPr>
            <a:normAutofit/>
          </a:bodyPr>
          <a:lstStyle/>
          <a:p>
            <a:pPr algn="just">
              <a:buNone/>
            </a:pPr>
            <a:r>
              <a:rPr lang="en-US" sz="2800" dirty="0" smtClean="0"/>
              <a:t>Hyperboles used in everyday speech which became stereotyped through frequent repetition.</a:t>
            </a:r>
          </a:p>
          <a:p>
            <a:pPr algn="just"/>
            <a:r>
              <a:rPr lang="en-US" sz="2800" dirty="0" smtClean="0"/>
              <a:t>Trite hyperboles hardly affect the listener emotionally.</a:t>
            </a:r>
          </a:p>
          <a:p>
            <a:pPr algn="just">
              <a:buNone/>
            </a:pPr>
            <a:r>
              <a:rPr lang="en-US" sz="2800" dirty="0" smtClean="0"/>
              <a:t>E.g.  I was </a:t>
            </a:r>
            <a:r>
              <a:rPr lang="en-US" sz="2800" i="1" dirty="0" smtClean="0"/>
              <a:t>scared</a:t>
            </a:r>
            <a:r>
              <a:rPr lang="en-US" sz="2800" b="1" i="1" dirty="0" smtClean="0"/>
              <a:t> to death</a:t>
            </a:r>
            <a:r>
              <a:rPr lang="en-US" sz="2800" dirty="0" smtClean="0"/>
              <a:t>.</a:t>
            </a:r>
          </a:p>
          <a:p>
            <a:pPr algn="just">
              <a:buNone/>
            </a:pPr>
            <a:r>
              <a:rPr lang="en-US" sz="2800" dirty="0" smtClean="0"/>
              <a:t>        I haven’t seen you </a:t>
            </a:r>
            <a:r>
              <a:rPr lang="en-US" sz="2800" b="1" i="1" dirty="0" smtClean="0"/>
              <a:t>for ages</a:t>
            </a:r>
            <a:r>
              <a:rPr lang="en-US" sz="2800" dirty="0" smtClean="0"/>
              <a:t>.</a:t>
            </a:r>
          </a:p>
          <a:p>
            <a:pPr algn="just">
              <a:buNone/>
            </a:pPr>
            <a:r>
              <a:rPr lang="en-US" sz="2800" dirty="0" smtClean="0"/>
              <a:t>        A </a:t>
            </a:r>
            <a:r>
              <a:rPr lang="en-US" sz="2800" b="1" i="1" dirty="0" smtClean="0"/>
              <a:t>thousand</a:t>
            </a:r>
            <a:r>
              <a:rPr lang="en-US" sz="2800" dirty="0" smtClean="0"/>
              <a:t> pardons.</a:t>
            </a:r>
          </a:p>
          <a:p>
            <a:pPr algn="just">
              <a:buNone/>
            </a:pPr>
            <a:r>
              <a:rPr lang="en-US" sz="2800" dirty="0" smtClean="0"/>
              <a:t>        I’d </a:t>
            </a:r>
            <a:r>
              <a:rPr lang="en-US" sz="2800" b="1" i="1" dirty="0" smtClean="0"/>
              <a:t>give the world</a:t>
            </a:r>
            <a:r>
              <a:rPr lang="en-US" sz="2800" dirty="0" smtClean="0"/>
              <a:t> to see him. </a:t>
            </a:r>
            <a:endParaRPr lang="ru-RU" sz="28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3600" b="1" dirty="0" smtClean="0"/>
              <a:t>EXPRESSIVE HYPERBOLE</a:t>
            </a:r>
            <a:endParaRPr lang="ru-RU" sz="3600" b="1" dirty="0"/>
          </a:p>
        </p:txBody>
      </p:sp>
      <p:sp>
        <p:nvSpPr>
          <p:cNvPr id="3" name="Содержимое 2"/>
          <p:cNvSpPr>
            <a:spLocks noGrp="1"/>
          </p:cNvSpPr>
          <p:nvPr>
            <p:ph idx="1"/>
          </p:nvPr>
        </p:nvSpPr>
        <p:spPr/>
        <p:txBody>
          <a:bodyPr/>
          <a:lstStyle/>
          <a:p>
            <a:pPr algn="just"/>
            <a:r>
              <a:rPr lang="en-US" sz="2800" dirty="0" smtClean="0"/>
              <a:t>An expressive hyperbole is an exaggeration  which is utterly impossible, contrary to common sense and stunning by its suddenness (</a:t>
            </a:r>
            <a:r>
              <a:rPr lang="en-US" sz="2800" dirty="0" err="1" smtClean="0"/>
              <a:t>Skrebnev</a:t>
            </a:r>
            <a:r>
              <a:rPr lang="en-US" sz="2800" dirty="0" smtClean="0"/>
              <a:t>).</a:t>
            </a:r>
          </a:p>
          <a:p>
            <a:pPr algn="just"/>
            <a:r>
              <a:rPr lang="en-US" sz="2800" dirty="0" smtClean="0"/>
              <a:t>It is often employed to create a humorous effect.</a:t>
            </a:r>
          </a:p>
          <a:p>
            <a:pPr algn="just">
              <a:buNone/>
            </a:pPr>
            <a:r>
              <a:rPr lang="en-US" sz="2800" b="1" u="sng" dirty="0" smtClean="0"/>
              <a:t>E.g.</a:t>
            </a:r>
            <a:r>
              <a:rPr lang="en-US" sz="2800" dirty="0" smtClean="0"/>
              <a:t> One after the other those people lay down on the ground to laugh – and two of them died (Twain).</a:t>
            </a:r>
          </a:p>
          <a:p>
            <a:pPr algn="just">
              <a:buNone/>
            </a:pPr>
            <a:r>
              <a:rPr lang="en-US" sz="2800" b="1" u="sng" dirty="0" smtClean="0"/>
              <a:t>E.g.</a:t>
            </a:r>
            <a:r>
              <a:rPr lang="en-US" sz="2800" dirty="0" smtClean="0"/>
              <a:t> There I took out my pig…and gave him such a kick that he went out the other end of the alley, twenty feet ahead of his squeal (</a:t>
            </a:r>
            <a:r>
              <a:rPr lang="en-US" sz="2800" dirty="0" err="1" smtClean="0"/>
              <a:t>O.Henry</a:t>
            </a:r>
            <a:r>
              <a:rPr lang="en-US" sz="2800" dirty="0" smtClean="0"/>
              <a:t>)</a:t>
            </a:r>
          </a:p>
          <a:p>
            <a:pPr algn="just">
              <a:buNone/>
            </a:pPr>
            <a:endParaRPr lang="ru-RU"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3600" b="1" dirty="0" smtClean="0"/>
              <a:t>LITOTES [‘</a:t>
            </a:r>
            <a:r>
              <a:rPr lang="en-US" sz="3600" b="1" smtClean="0"/>
              <a:t>laıt</a:t>
            </a:r>
            <a:r>
              <a:rPr lang="en-US" sz="3600" b="1" smtClean="0">
                <a:latin typeface="Times New Roman"/>
                <a:cs typeface="Times New Roman"/>
              </a:rPr>
              <a:t>əuti:z</a:t>
            </a:r>
            <a:r>
              <a:rPr lang="en-US" sz="3600" b="1" dirty="0" smtClean="0"/>
              <a:t>] - </a:t>
            </a:r>
            <a:r>
              <a:rPr lang="ru-RU" sz="3600" b="1" dirty="0" smtClean="0"/>
              <a:t>литота</a:t>
            </a:r>
            <a:endParaRPr lang="ru-RU" sz="3600" b="1" dirty="0"/>
          </a:p>
        </p:txBody>
      </p:sp>
      <p:sp>
        <p:nvSpPr>
          <p:cNvPr id="3" name="Содержимое 2"/>
          <p:cNvSpPr>
            <a:spLocks noGrp="1"/>
          </p:cNvSpPr>
          <p:nvPr>
            <p:ph idx="1"/>
          </p:nvPr>
        </p:nvSpPr>
        <p:spPr/>
        <p:txBody>
          <a:bodyPr>
            <a:normAutofit fontScale="92500"/>
          </a:bodyPr>
          <a:lstStyle/>
          <a:p>
            <a:r>
              <a:rPr lang="en-US" sz="2800" dirty="0" smtClean="0"/>
              <a:t>LITOTES is a stylistic device consisting of a peculiar use of negative constructions (</a:t>
            </a:r>
            <a:r>
              <a:rPr lang="en-US" sz="2800" dirty="0" err="1" smtClean="0"/>
              <a:t>Galperin</a:t>
            </a:r>
            <a:r>
              <a:rPr lang="en-US" sz="2800" dirty="0" smtClean="0"/>
              <a:t>).</a:t>
            </a:r>
          </a:p>
          <a:p>
            <a:r>
              <a:rPr lang="en-US" sz="2800" dirty="0" smtClean="0"/>
              <a:t>LITOTES is expressing an idea by means of negating the opposite idea (</a:t>
            </a:r>
            <a:r>
              <a:rPr lang="en-US" sz="2800" dirty="0" err="1" smtClean="0"/>
              <a:t>Skrebnev</a:t>
            </a:r>
            <a:r>
              <a:rPr lang="en-US" sz="2800" dirty="0" smtClean="0"/>
              <a:t>).</a:t>
            </a:r>
          </a:p>
          <a:p>
            <a:pPr>
              <a:buNone/>
            </a:pPr>
            <a:r>
              <a:rPr lang="en-US" sz="2800" b="1" u="sng" dirty="0" smtClean="0"/>
              <a:t>E.g.</a:t>
            </a:r>
            <a:r>
              <a:rPr lang="en-US" sz="2800" dirty="0" smtClean="0"/>
              <a:t> </a:t>
            </a:r>
            <a:r>
              <a:rPr lang="en-US" sz="2800" b="1" u="sng" dirty="0" smtClean="0"/>
              <a:t>WITH</a:t>
            </a:r>
            <a:r>
              <a:rPr lang="en-US" sz="2800" dirty="0" smtClean="0"/>
              <a:t> HIS ASSISTANCE → </a:t>
            </a:r>
            <a:r>
              <a:rPr lang="en-US" sz="2800" b="1" u="sng" dirty="0" smtClean="0"/>
              <a:t>WITHOUT</a:t>
            </a:r>
            <a:r>
              <a:rPr lang="en-US" sz="2800" dirty="0" smtClean="0"/>
              <a:t> HIS ASSISTANCE → </a:t>
            </a:r>
            <a:r>
              <a:rPr lang="en-US" sz="2800" b="1" u="sng" dirty="0" smtClean="0"/>
              <a:t>NOT WITHOUT</a:t>
            </a:r>
            <a:r>
              <a:rPr lang="en-US" sz="2800" dirty="0" smtClean="0"/>
              <a:t> HIS ASSISTANCE                         (LITOTES)</a:t>
            </a:r>
          </a:p>
          <a:p>
            <a:r>
              <a:rPr lang="en-US" sz="2800" dirty="0" smtClean="0"/>
              <a:t>Double negation results in affirmative meaning, but this meaning is weakened:</a:t>
            </a:r>
          </a:p>
          <a:p>
            <a:pPr>
              <a:buNone/>
            </a:pPr>
            <a:r>
              <a:rPr lang="en-US" sz="2800" dirty="0" smtClean="0"/>
              <a:t>E.g. It’s </a:t>
            </a:r>
            <a:r>
              <a:rPr lang="en-US" sz="2800" b="1" i="1" dirty="0" smtClean="0"/>
              <a:t>not a bad </a:t>
            </a:r>
            <a:r>
              <a:rPr lang="en-US" sz="2800" dirty="0" smtClean="0"/>
              <a:t>thing. – It’s a </a:t>
            </a:r>
            <a:r>
              <a:rPr lang="en-US" sz="2800" b="1" i="1" dirty="0" smtClean="0"/>
              <a:t>good</a:t>
            </a:r>
            <a:r>
              <a:rPr lang="en-US" sz="2800" dirty="0" smtClean="0"/>
              <a:t> thing.</a:t>
            </a:r>
          </a:p>
          <a:p>
            <a:pPr>
              <a:buNone/>
            </a:pPr>
            <a:r>
              <a:rPr lang="en-US" sz="2800" dirty="0" smtClean="0"/>
              <a:t>       He is </a:t>
            </a:r>
            <a:r>
              <a:rPr lang="en-US" sz="2800" b="1" i="1" dirty="0" smtClean="0"/>
              <a:t>no coward</a:t>
            </a:r>
            <a:r>
              <a:rPr lang="en-US" sz="2800" dirty="0" smtClean="0"/>
              <a:t>. – He is a </a:t>
            </a:r>
            <a:r>
              <a:rPr lang="en-US" sz="2800" b="1" i="1" dirty="0" smtClean="0"/>
              <a:t>brave</a:t>
            </a:r>
            <a:r>
              <a:rPr lang="en-US" sz="2800" dirty="0" smtClean="0"/>
              <a:t> man.</a:t>
            </a:r>
          </a:p>
          <a:p>
            <a:endParaRPr lang="en-US" sz="2800" dirty="0" smtClean="0"/>
          </a:p>
          <a:p>
            <a:pPr>
              <a:buNone/>
            </a:pPr>
            <a:endParaRPr lang="ru-RU" sz="28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sz="3600" b="1" dirty="0" smtClean="0"/>
              <a:t>LITOTES – A PURPOSEFUL UNDERSTATEMENT</a:t>
            </a:r>
            <a:endParaRPr lang="ru-RU" sz="3600" b="1" dirty="0"/>
          </a:p>
        </p:txBody>
      </p:sp>
      <p:sp>
        <p:nvSpPr>
          <p:cNvPr id="3" name="Содержимое 2"/>
          <p:cNvSpPr>
            <a:spLocks noGrp="1"/>
          </p:cNvSpPr>
          <p:nvPr>
            <p:ph idx="1"/>
          </p:nvPr>
        </p:nvSpPr>
        <p:spPr/>
        <p:txBody>
          <a:bodyPr>
            <a:normAutofit/>
          </a:bodyPr>
          <a:lstStyle/>
          <a:p>
            <a:r>
              <a:rPr lang="en-US" dirty="0" smtClean="0"/>
              <a:t>LITOTES creates a purposeful understatement and the negative constructions produce a significant effect on the readers/listeners because they have an additional connotation.</a:t>
            </a:r>
          </a:p>
          <a:p>
            <a:pPr>
              <a:buNone/>
            </a:pPr>
            <a:r>
              <a:rPr lang="en-US" sz="2800" b="1" u="sng" dirty="0" smtClean="0"/>
              <a:t>E.g.</a:t>
            </a:r>
            <a:r>
              <a:rPr lang="en-US" sz="2800" dirty="0" smtClean="0"/>
              <a:t> I’m </a:t>
            </a:r>
            <a:r>
              <a:rPr lang="en-US" sz="2800" b="1" dirty="0" smtClean="0"/>
              <a:t>happy</a:t>
            </a:r>
            <a:r>
              <a:rPr lang="en-US" sz="2800" dirty="0" smtClean="0"/>
              <a:t>. – I’m </a:t>
            </a:r>
            <a:r>
              <a:rPr lang="en-US" sz="2800" b="1" dirty="0" smtClean="0"/>
              <a:t>not unhappy </a:t>
            </a:r>
            <a:r>
              <a:rPr lang="en-US" sz="2800" dirty="0" smtClean="0"/>
              <a:t>(=I’m happy, but my happiness is spoilt by something)</a:t>
            </a:r>
          </a:p>
          <a:p>
            <a:pPr>
              <a:buNone/>
            </a:pPr>
            <a:r>
              <a:rPr lang="en-US" sz="2800" b="1" dirty="0" smtClean="0"/>
              <a:t>       </a:t>
            </a:r>
            <a:r>
              <a:rPr lang="en-US" sz="2800" dirty="0" smtClean="0"/>
              <a:t>He has taste. – He is </a:t>
            </a:r>
            <a:r>
              <a:rPr lang="en-US" sz="2800" b="1" dirty="0" smtClean="0"/>
              <a:t>not without</a:t>
            </a:r>
            <a:r>
              <a:rPr lang="en-US" sz="2800" dirty="0" smtClean="0"/>
              <a:t> taste (= He has taste, but…..)</a:t>
            </a:r>
            <a:endParaRPr lang="ru-RU" sz="2800"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3600" b="1" dirty="0" smtClean="0"/>
              <a:t>EPITHET [‘</a:t>
            </a:r>
            <a:r>
              <a:rPr lang="en-US" sz="3600" b="1" dirty="0" err="1" smtClean="0"/>
              <a:t>epı</a:t>
            </a:r>
            <a:r>
              <a:rPr lang="ru-RU" sz="3600" b="1" dirty="0" smtClean="0"/>
              <a:t>Ѳ</a:t>
            </a:r>
            <a:r>
              <a:rPr lang="en-US" sz="3600" b="1" dirty="0" err="1" smtClean="0">
                <a:latin typeface="Times New Roman"/>
                <a:cs typeface="Times New Roman"/>
              </a:rPr>
              <a:t>ət</a:t>
            </a:r>
            <a:r>
              <a:rPr lang="en-US" sz="3600" b="1" dirty="0" smtClean="0"/>
              <a:t>] - </a:t>
            </a:r>
            <a:r>
              <a:rPr lang="ru-RU" sz="3600" b="1" dirty="0" smtClean="0"/>
              <a:t>эпитет</a:t>
            </a:r>
            <a:endParaRPr lang="ru-RU" sz="3600" b="1" dirty="0"/>
          </a:p>
        </p:txBody>
      </p:sp>
      <p:sp>
        <p:nvSpPr>
          <p:cNvPr id="3" name="Содержимое 2"/>
          <p:cNvSpPr>
            <a:spLocks noGrp="1"/>
          </p:cNvSpPr>
          <p:nvPr>
            <p:ph idx="1"/>
          </p:nvPr>
        </p:nvSpPr>
        <p:spPr/>
        <p:txBody>
          <a:bodyPr>
            <a:normAutofit/>
          </a:bodyPr>
          <a:lstStyle/>
          <a:p>
            <a:pPr algn="just">
              <a:buNone/>
            </a:pPr>
            <a:r>
              <a:rPr lang="en-US" dirty="0" smtClean="0"/>
              <a:t>“Epithet” is one of the most ancient terms in stylistics.</a:t>
            </a:r>
          </a:p>
          <a:p>
            <a:pPr algn="just">
              <a:buNone/>
            </a:pPr>
            <a:r>
              <a:rPr lang="en-US" dirty="0" smtClean="0"/>
              <a:t>Therefore, there exist numerous definitions of this</a:t>
            </a:r>
            <a:r>
              <a:rPr lang="ru-RU" dirty="0" smtClean="0"/>
              <a:t> </a:t>
            </a:r>
            <a:r>
              <a:rPr lang="en-US" dirty="0" smtClean="0"/>
              <a:t>phenomenon offered by such scholars as O. </a:t>
            </a:r>
            <a:r>
              <a:rPr lang="en-US" dirty="0" err="1" smtClean="0"/>
              <a:t>Akhmanova</a:t>
            </a:r>
            <a:r>
              <a:rPr lang="en-US" dirty="0" smtClean="0"/>
              <a:t>, A. </a:t>
            </a:r>
            <a:r>
              <a:rPr lang="en-US" dirty="0" err="1" smtClean="0"/>
              <a:t>Kvyatkovsky</a:t>
            </a:r>
            <a:r>
              <a:rPr lang="en-US" dirty="0" smtClean="0"/>
              <a:t>, A. </a:t>
            </a:r>
            <a:r>
              <a:rPr lang="en-US" dirty="0" err="1" smtClean="0"/>
              <a:t>Veselovsky</a:t>
            </a:r>
            <a:r>
              <a:rPr lang="en-US" dirty="0" smtClean="0"/>
              <a:t>, V. </a:t>
            </a:r>
            <a:r>
              <a:rPr lang="en-US" dirty="0" err="1" smtClean="0"/>
              <a:t>Zhirmunsky</a:t>
            </a:r>
            <a:r>
              <a:rPr lang="en-US" dirty="0" smtClean="0"/>
              <a:t>, etc</a:t>
            </a:r>
          </a:p>
          <a:p>
            <a:pPr algn="just">
              <a:buNone/>
            </a:pPr>
            <a:endParaRPr lang="en-US" sz="2400" dirty="0" smtClean="0"/>
          </a:p>
          <a:p>
            <a:pPr algn="just">
              <a:buNone/>
            </a:pPr>
            <a:endParaRPr lang="ru-RU" sz="24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sz="3600" b="1" dirty="0" smtClean="0"/>
              <a:t>LITOTES AS A MODE OF EXPRESSING IDEAS</a:t>
            </a:r>
            <a:endParaRPr lang="ru-RU" sz="3600" b="1" dirty="0"/>
          </a:p>
        </p:txBody>
      </p:sp>
      <p:sp>
        <p:nvSpPr>
          <p:cNvPr id="3" name="Содержимое 2"/>
          <p:cNvSpPr>
            <a:spLocks noGrp="1"/>
          </p:cNvSpPr>
          <p:nvPr>
            <p:ph idx="1"/>
          </p:nvPr>
        </p:nvSpPr>
        <p:spPr/>
        <p:txBody>
          <a:bodyPr>
            <a:normAutofit lnSpcReduction="10000"/>
          </a:bodyPr>
          <a:lstStyle/>
          <a:p>
            <a:pPr algn="just">
              <a:buNone/>
            </a:pPr>
            <a:r>
              <a:rPr lang="en-US" sz="2800" dirty="0" smtClean="0"/>
              <a:t>Litotes is more common in English than in Russian and is associated with a specifically English mode of expressing ideas through understatement and evasiveness.</a:t>
            </a:r>
          </a:p>
          <a:p>
            <a:pPr algn="just">
              <a:buNone/>
            </a:pPr>
            <a:r>
              <a:rPr lang="en-US" sz="2800" u="sng" dirty="0" smtClean="0"/>
              <a:t>Charles Bally</a:t>
            </a:r>
            <a:r>
              <a:rPr lang="en-US" sz="2800" dirty="0" smtClean="0"/>
              <a:t>: negative sentences are used with the purpose of “refusing to affirm”.</a:t>
            </a:r>
          </a:p>
          <a:p>
            <a:pPr algn="just">
              <a:buNone/>
            </a:pPr>
            <a:r>
              <a:rPr lang="en-US" sz="2800" b="1" u="sng" dirty="0" smtClean="0"/>
              <a:t>E.g.</a:t>
            </a:r>
            <a:r>
              <a:rPr lang="en-US" sz="2800" dirty="0" smtClean="0"/>
              <a:t> And Captain Trevelyan was </a:t>
            </a:r>
            <a:r>
              <a:rPr lang="en-US" sz="2800" b="1" i="1" dirty="0" smtClean="0"/>
              <a:t>not </a:t>
            </a:r>
            <a:r>
              <a:rPr lang="en-US" sz="2800" b="1" i="1" dirty="0" err="1" smtClean="0"/>
              <a:t>overpleased</a:t>
            </a:r>
            <a:r>
              <a:rPr lang="en-US" sz="2800" b="1" i="1" dirty="0" smtClean="0"/>
              <a:t> </a:t>
            </a:r>
            <a:r>
              <a:rPr lang="en-US" sz="2800" dirty="0" smtClean="0"/>
              <a:t>about</a:t>
            </a:r>
          </a:p>
          <a:p>
            <a:pPr>
              <a:buNone/>
            </a:pPr>
            <a:r>
              <a:rPr lang="en-US" sz="2800" dirty="0" smtClean="0"/>
              <a:t>        it (A. Christie).</a:t>
            </a:r>
          </a:p>
          <a:p>
            <a:pPr algn="just">
              <a:buNone/>
            </a:pPr>
            <a:r>
              <a:rPr lang="en-US" sz="2800" b="1" u="sng" dirty="0" smtClean="0"/>
              <a:t>E.g.</a:t>
            </a:r>
            <a:r>
              <a:rPr lang="en-US" sz="2800" dirty="0" smtClean="0"/>
              <a:t> “You </a:t>
            </a:r>
            <a:r>
              <a:rPr lang="en-US" sz="2800" b="1" i="1" dirty="0" smtClean="0"/>
              <a:t>wouldn’t exactly</a:t>
            </a:r>
            <a:r>
              <a:rPr lang="en-US" sz="2800" dirty="0" smtClean="0"/>
              <a:t> call </a:t>
            </a:r>
            <a:r>
              <a:rPr lang="en-US" sz="2800" dirty="0" err="1" smtClean="0"/>
              <a:t>Warly</a:t>
            </a:r>
            <a:r>
              <a:rPr lang="en-US" sz="2800" dirty="0" smtClean="0"/>
              <a:t> heavily industrialized” (J. Braine).</a:t>
            </a:r>
            <a:endParaRPr lang="ru-RU" sz="28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3600" b="1" dirty="0" smtClean="0"/>
              <a:t>LITOTES IN PUBLICISTIC STYLE</a:t>
            </a:r>
            <a:endParaRPr lang="ru-RU" sz="3600" b="1" dirty="0"/>
          </a:p>
        </p:txBody>
      </p:sp>
      <p:sp>
        <p:nvSpPr>
          <p:cNvPr id="3" name="Содержимое 2"/>
          <p:cNvSpPr>
            <a:spLocks noGrp="1"/>
          </p:cNvSpPr>
          <p:nvPr>
            <p:ph idx="1"/>
          </p:nvPr>
        </p:nvSpPr>
        <p:spPr/>
        <p:txBody>
          <a:bodyPr>
            <a:normAutofit lnSpcReduction="10000"/>
          </a:bodyPr>
          <a:lstStyle/>
          <a:p>
            <a:pPr algn="just">
              <a:buNone/>
            </a:pPr>
            <a:r>
              <a:rPr lang="en-US" sz="2800" dirty="0" smtClean="0"/>
              <a:t>His trick of seizing upon a phrase that has struck him (erroneously, as a rule) as a happy one, and doggedly sticking to it thereafter is one typical of a speaker who lacks all confidence. On Monday it was </a:t>
            </a:r>
            <a:r>
              <a:rPr lang="en-US" sz="2800" b="1" i="1" dirty="0" smtClean="0"/>
              <a:t>‘not unpromising’</a:t>
            </a:r>
            <a:r>
              <a:rPr lang="en-US" sz="2800" dirty="0" smtClean="0"/>
              <a:t>; three times he declared that various aspects of the Summit preparations were </a:t>
            </a:r>
            <a:r>
              <a:rPr lang="en-US" sz="2800" b="1" i="1" dirty="0" smtClean="0"/>
              <a:t>‘not unpromising’</a:t>
            </a:r>
            <a:r>
              <a:rPr lang="en-US" sz="2800" dirty="0" smtClean="0"/>
              <a:t>, and I was moved in the end to conclude that Mr. Lloyd is </a:t>
            </a:r>
            <a:r>
              <a:rPr lang="en-US" sz="2800" b="1" i="1" dirty="0" smtClean="0"/>
              <a:t>not </a:t>
            </a:r>
            <a:r>
              <a:rPr lang="en-US" sz="2800" b="1" i="1" dirty="0" err="1" smtClean="0"/>
              <a:t>unpoor</a:t>
            </a:r>
            <a:r>
              <a:rPr lang="en-US" sz="2800" b="1" i="1" dirty="0" smtClean="0"/>
              <a:t> </a:t>
            </a:r>
            <a:r>
              <a:rPr lang="en-US" sz="2800" dirty="0" smtClean="0"/>
              <a:t>Foreign Secretary, and that if he should </a:t>
            </a:r>
            <a:r>
              <a:rPr lang="en-US" sz="2800" b="1" i="1" dirty="0" smtClean="0"/>
              <a:t>not </a:t>
            </a:r>
            <a:r>
              <a:rPr lang="en-US" sz="2800" b="1" i="1" dirty="0" err="1" smtClean="0"/>
              <a:t>unshortly</a:t>
            </a:r>
            <a:r>
              <a:rPr lang="en-US" sz="2800" b="1" i="1" dirty="0" smtClean="0"/>
              <a:t> </a:t>
            </a:r>
            <a:r>
              <a:rPr lang="en-US" sz="2800" dirty="0" smtClean="0"/>
              <a:t>leave that office the </a:t>
            </a:r>
            <a:r>
              <a:rPr lang="en-US" sz="2800" b="1" i="1" dirty="0" smtClean="0"/>
              <a:t>not </a:t>
            </a:r>
            <a:r>
              <a:rPr lang="en-US" sz="2800" b="1" i="1" dirty="0" err="1" smtClean="0"/>
              <a:t>unbetter</a:t>
            </a:r>
            <a:r>
              <a:rPr lang="en-US" sz="2800" b="1" i="1" dirty="0" smtClean="0"/>
              <a:t> </a:t>
            </a:r>
            <a:r>
              <a:rPr lang="en-US" sz="2800" dirty="0" smtClean="0"/>
              <a:t>it would be for all of us, </a:t>
            </a:r>
            <a:r>
              <a:rPr lang="en-US" sz="2800" b="1" i="1" dirty="0" smtClean="0"/>
              <a:t>not </a:t>
            </a:r>
            <a:r>
              <a:rPr lang="en-US" sz="2800" b="1" i="1" dirty="0" err="1" smtClean="0"/>
              <a:t>unhim</a:t>
            </a:r>
            <a:r>
              <a:rPr lang="en-US" sz="2800" b="1" i="1" dirty="0" smtClean="0"/>
              <a:t> </a:t>
            </a:r>
            <a:r>
              <a:rPr lang="en-US" sz="2800" dirty="0" smtClean="0"/>
              <a:t>included (</a:t>
            </a:r>
            <a:r>
              <a:rPr lang="en-US" sz="2800" i="1" dirty="0" smtClean="0"/>
              <a:t>The Spectator</a:t>
            </a:r>
            <a:r>
              <a:rPr lang="en-US" sz="2800" dirty="0" smtClean="0"/>
              <a:t>, 1958)</a:t>
            </a:r>
            <a:endParaRPr lang="ru-RU" sz="28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3600" b="1" dirty="0" smtClean="0"/>
              <a:t>Irony [‘</a:t>
            </a:r>
            <a:r>
              <a:rPr lang="en-US" sz="3600" b="1" dirty="0" err="1" smtClean="0"/>
              <a:t>aır</a:t>
            </a:r>
            <a:r>
              <a:rPr lang="en-US" sz="3600" b="1" dirty="0" err="1" smtClean="0">
                <a:latin typeface="Times New Roman"/>
                <a:cs typeface="Times New Roman"/>
              </a:rPr>
              <a:t>ən</a:t>
            </a:r>
            <a:r>
              <a:rPr lang="en-US" sz="3600" b="1" dirty="0" err="1" smtClean="0"/>
              <a:t>ı</a:t>
            </a:r>
            <a:r>
              <a:rPr lang="en-US" sz="3600" b="1" dirty="0" smtClean="0"/>
              <a:t>] - </a:t>
            </a:r>
            <a:r>
              <a:rPr lang="ru-RU" sz="3600" b="1" dirty="0" smtClean="0"/>
              <a:t>ирония</a:t>
            </a:r>
            <a:endParaRPr lang="ru-RU" sz="3600" b="1" dirty="0"/>
          </a:p>
        </p:txBody>
      </p:sp>
      <p:sp>
        <p:nvSpPr>
          <p:cNvPr id="3" name="Содержимое 2"/>
          <p:cNvSpPr>
            <a:spLocks noGrp="1"/>
          </p:cNvSpPr>
          <p:nvPr>
            <p:ph idx="1"/>
          </p:nvPr>
        </p:nvSpPr>
        <p:spPr/>
        <p:txBody>
          <a:bodyPr>
            <a:normAutofit/>
          </a:bodyPr>
          <a:lstStyle/>
          <a:p>
            <a:pPr>
              <a:buNone/>
            </a:pPr>
            <a:r>
              <a:rPr lang="en-US" u="sng" dirty="0" smtClean="0"/>
              <a:t>E.g. </a:t>
            </a:r>
            <a:r>
              <a:rPr lang="en-US" dirty="0" smtClean="0"/>
              <a:t>She turned with the </a:t>
            </a:r>
            <a:r>
              <a:rPr lang="en-US" b="1" i="1" dirty="0" smtClean="0"/>
              <a:t>sweet</a:t>
            </a:r>
            <a:r>
              <a:rPr lang="en-US" dirty="0" smtClean="0"/>
              <a:t> smile of an alligator</a:t>
            </a:r>
          </a:p>
          <a:p>
            <a:pPr algn="just"/>
            <a:r>
              <a:rPr lang="en-US" dirty="0" smtClean="0"/>
              <a:t>Irony consists in stating the contrary of what is meant (E. Partridge).</a:t>
            </a:r>
          </a:p>
          <a:p>
            <a:pPr algn="just"/>
            <a:r>
              <a:rPr lang="en-US" dirty="0" smtClean="0"/>
              <a:t>Irony is a stylistic device based on the simultaneous realization of dictionary and contextual meanings which stand in opposition to each other (</a:t>
            </a:r>
            <a:r>
              <a:rPr lang="en-US" dirty="0" err="1" smtClean="0"/>
              <a:t>Galperin</a:t>
            </a:r>
            <a:r>
              <a:rPr lang="en-US" dirty="0" smtClean="0"/>
              <a:t>).</a:t>
            </a:r>
            <a:endParaRPr lang="ru-RU"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3600" b="1" dirty="0" smtClean="0"/>
              <a:t>IRONY AND CONTEXT</a:t>
            </a:r>
            <a:endParaRPr lang="ru-RU" sz="3600" b="1" dirty="0"/>
          </a:p>
        </p:txBody>
      </p:sp>
      <p:sp>
        <p:nvSpPr>
          <p:cNvPr id="3" name="Содержимое 2"/>
          <p:cNvSpPr>
            <a:spLocks noGrp="1"/>
          </p:cNvSpPr>
          <p:nvPr>
            <p:ph idx="1"/>
          </p:nvPr>
        </p:nvSpPr>
        <p:spPr/>
        <p:txBody>
          <a:bodyPr>
            <a:normAutofit/>
          </a:bodyPr>
          <a:lstStyle/>
          <a:p>
            <a:pPr algn="just">
              <a:buNone/>
            </a:pPr>
            <a:r>
              <a:rPr lang="en-US" sz="2800" dirty="0" smtClean="0"/>
              <a:t>    Irony heavily depends on context. The context is arranged so that the word positively charged is understood as a negative qualification</a:t>
            </a:r>
            <a:r>
              <a:rPr lang="ru-RU" sz="2800" dirty="0" smtClean="0"/>
              <a:t> (</a:t>
            </a:r>
            <a:r>
              <a:rPr lang="en-US" sz="2800" dirty="0" smtClean="0"/>
              <a:t>‘praise for blame’)</a:t>
            </a:r>
          </a:p>
          <a:p>
            <a:pPr algn="just">
              <a:buNone/>
            </a:pPr>
            <a:r>
              <a:rPr lang="en-US" sz="2800" u="sng" dirty="0" smtClean="0"/>
              <a:t>E.g.</a:t>
            </a:r>
            <a:r>
              <a:rPr lang="en-US" sz="2800" dirty="0" smtClean="0"/>
              <a:t>  A </a:t>
            </a:r>
            <a:r>
              <a:rPr lang="en-US" sz="2800" b="1" i="1" dirty="0" smtClean="0"/>
              <a:t>fine</a:t>
            </a:r>
            <a:r>
              <a:rPr lang="en-US" sz="2800" dirty="0" smtClean="0"/>
              <a:t> friend you are!</a:t>
            </a:r>
            <a:r>
              <a:rPr lang="ru-RU" sz="2800" dirty="0" smtClean="0"/>
              <a:t> (</a:t>
            </a:r>
            <a:r>
              <a:rPr lang="ru-RU" sz="2800" b="1" i="1" dirty="0" smtClean="0"/>
              <a:t>Хорош</a:t>
            </a:r>
            <a:r>
              <a:rPr lang="ru-RU" sz="2800" dirty="0" smtClean="0"/>
              <a:t> друг, нечего сказать!)</a:t>
            </a:r>
            <a:endParaRPr lang="en-US" sz="2800" dirty="0" smtClean="0"/>
          </a:p>
          <a:p>
            <a:pPr algn="just">
              <a:buNone/>
            </a:pPr>
            <a:r>
              <a:rPr lang="en-US" sz="2800" dirty="0" smtClean="0"/>
              <a:t>Very seldom negative concepts are used approvingly (‘blame for praise’).</a:t>
            </a:r>
          </a:p>
          <a:p>
            <a:pPr algn="just">
              <a:buNone/>
            </a:pPr>
            <a:r>
              <a:rPr lang="en-US" sz="2800" dirty="0" smtClean="0"/>
              <a:t>E.g. </a:t>
            </a:r>
            <a:r>
              <a:rPr lang="en-US" sz="2800" b="1" i="1" dirty="0" smtClean="0"/>
              <a:t>Clever </a:t>
            </a:r>
            <a:r>
              <a:rPr lang="en-US" sz="2800" dirty="0" smtClean="0"/>
              <a:t>bastard! (</a:t>
            </a:r>
            <a:r>
              <a:rPr lang="ru-RU" sz="2800" dirty="0" smtClean="0"/>
              <a:t>Вот </a:t>
            </a:r>
            <a:r>
              <a:rPr lang="ru-RU" sz="2800" b="1" i="1" dirty="0" smtClean="0"/>
              <a:t>гад</a:t>
            </a:r>
            <a:r>
              <a:rPr lang="ru-RU" sz="2800" dirty="0" smtClean="0"/>
              <a:t> дает!)</a:t>
            </a:r>
            <a:endParaRPr lang="ru-RU" sz="280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3600" b="1" dirty="0" smtClean="0"/>
              <a:t>TYPES OF IRONY</a:t>
            </a:r>
            <a:endParaRPr lang="ru-RU" sz="3600" b="1" dirty="0"/>
          </a:p>
        </p:txBody>
      </p:sp>
      <p:sp>
        <p:nvSpPr>
          <p:cNvPr id="3" name="Содержимое 2"/>
          <p:cNvSpPr>
            <a:spLocks noGrp="1"/>
          </p:cNvSpPr>
          <p:nvPr>
            <p:ph idx="1"/>
          </p:nvPr>
        </p:nvSpPr>
        <p:spPr/>
        <p:txBody>
          <a:bodyPr>
            <a:normAutofit/>
          </a:bodyPr>
          <a:lstStyle/>
          <a:p>
            <a:r>
              <a:rPr lang="en-US" sz="3600" b="1" u="sng" dirty="0" smtClean="0"/>
              <a:t>Verbal irony</a:t>
            </a:r>
          </a:p>
          <a:p>
            <a:pPr algn="just">
              <a:buNone/>
            </a:pPr>
            <a:r>
              <a:rPr lang="en-US" sz="2800" dirty="0" smtClean="0"/>
              <a:t>    </a:t>
            </a:r>
            <a:r>
              <a:rPr lang="en-US" dirty="0" smtClean="0"/>
              <a:t>With verbal irony it is always possible to indicate the word whose contextual meaning opposes the dictionary meaning.</a:t>
            </a:r>
          </a:p>
          <a:p>
            <a:pPr algn="just">
              <a:buNone/>
            </a:pPr>
            <a:r>
              <a:rPr lang="en-US" u="sng" dirty="0" smtClean="0"/>
              <a:t>E.g. </a:t>
            </a:r>
            <a:r>
              <a:rPr lang="en-US" dirty="0" smtClean="0"/>
              <a:t>It’s a downpour again. What </a:t>
            </a:r>
            <a:r>
              <a:rPr lang="en-US" b="1" i="1" dirty="0" smtClean="0"/>
              <a:t>nice</a:t>
            </a:r>
            <a:r>
              <a:rPr lang="en-US" dirty="0" smtClean="0"/>
              <a:t> weather we’re having today! </a:t>
            </a:r>
            <a:endParaRPr lang="ru-RU"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3600" b="1" dirty="0" smtClean="0"/>
              <a:t>TYPES OF IRONY</a:t>
            </a:r>
            <a:endParaRPr lang="ru-RU" sz="3600" b="1" dirty="0"/>
          </a:p>
        </p:txBody>
      </p:sp>
      <p:sp>
        <p:nvSpPr>
          <p:cNvPr id="3" name="Содержимое 2"/>
          <p:cNvSpPr>
            <a:spLocks noGrp="1"/>
          </p:cNvSpPr>
          <p:nvPr>
            <p:ph idx="1"/>
          </p:nvPr>
        </p:nvSpPr>
        <p:spPr/>
        <p:txBody>
          <a:bodyPr>
            <a:normAutofit lnSpcReduction="10000"/>
          </a:bodyPr>
          <a:lstStyle/>
          <a:p>
            <a:r>
              <a:rPr lang="en-US" b="1" u="sng" dirty="0" smtClean="0"/>
              <a:t>Sustained irony</a:t>
            </a:r>
          </a:p>
          <a:p>
            <a:pPr algn="just">
              <a:buNone/>
            </a:pPr>
            <a:r>
              <a:rPr lang="en-US" sz="2800" dirty="0" smtClean="0"/>
              <a:t>   </a:t>
            </a:r>
            <a:r>
              <a:rPr lang="en-US" sz="2400" dirty="0" smtClean="0"/>
              <a:t>The effect of irony is created by a number of statements which contain the contradiction between the said and the implied.</a:t>
            </a:r>
          </a:p>
          <a:p>
            <a:pPr algn="just">
              <a:buNone/>
            </a:pPr>
            <a:r>
              <a:rPr lang="en-US" sz="2400" dirty="0" smtClean="0"/>
              <a:t>E.g. I </a:t>
            </a:r>
            <a:r>
              <a:rPr lang="en-US" sz="2400" b="1" i="1" dirty="0" smtClean="0"/>
              <a:t>like</a:t>
            </a:r>
            <a:r>
              <a:rPr lang="en-US" sz="2400" dirty="0" smtClean="0"/>
              <a:t> a parliamentary debate,</a:t>
            </a:r>
          </a:p>
          <a:p>
            <a:pPr algn="just">
              <a:buNone/>
            </a:pPr>
            <a:r>
              <a:rPr lang="en-US" sz="2400" dirty="0" smtClean="0"/>
              <a:t>        </a:t>
            </a:r>
            <a:r>
              <a:rPr lang="en-US" sz="2400" i="1" dirty="0" smtClean="0"/>
              <a:t>Particularly when ‘tis no too late.</a:t>
            </a:r>
          </a:p>
          <a:p>
            <a:pPr algn="just">
              <a:buNone/>
            </a:pPr>
            <a:r>
              <a:rPr lang="en-US" sz="2400" dirty="0" smtClean="0"/>
              <a:t>        I </a:t>
            </a:r>
            <a:r>
              <a:rPr lang="en-US" sz="2400" b="1" i="1" dirty="0" smtClean="0"/>
              <a:t>like</a:t>
            </a:r>
            <a:r>
              <a:rPr lang="en-US" sz="2400" dirty="0" smtClean="0"/>
              <a:t> the taxes, </a:t>
            </a:r>
            <a:r>
              <a:rPr lang="en-US" sz="2400" i="1" dirty="0" smtClean="0"/>
              <a:t>when they’re not too many</a:t>
            </a:r>
            <a:r>
              <a:rPr lang="en-US" sz="2400" dirty="0" smtClean="0"/>
              <a:t>;</a:t>
            </a:r>
          </a:p>
          <a:p>
            <a:pPr algn="just">
              <a:buNone/>
            </a:pPr>
            <a:r>
              <a:rPr lang="en-US" sz="2400" dirty="0" smtClean="0"/>
              <a:t>        I like a </a:t>
            </a:r>
            <a:r>
              <a:rPr lang="en-US" sz="2400" dirty="0" err="1" smtClean="0"/>
              <a:t>seacoal</a:t>
            </a:r>
            <a:r>
              <a:rPr lang="en-US" sz="2400" dirty="0" smtClean="0"/>
              <a:t> fire, when not too dear;</a:t>
            </a:r>
          </a:p>
          <a:p>
            <a:pPr algn="just">
              <a:buNone/>
            </a:pPr>
            <a:r>
              <a:rPr lang="en-US" sz="2400" dirty="0" smtClean="0"/>
              <a:t>        I like a beef-steak, too, as well as any…</a:t>
            </a:r>
          </a:p>
          <a:p>
            <a:pPr algn="just">
              <a:buNone/>
            </a:pPr>
            <a:r>
              <a:rPr lang="en-US" sz="2400" dirty="0" smtClean="0"/>
              <a:t>        I </a:t>
            </a:r>
            <a:r>
              <a:rPr lang="en-US" sz="2400" b="1" i="1" dirty="0" smtClean="0"/>
              <a:t>like</a:t>
            </a:r>
            <a:r>
              <a:rPr lang="en-US" sz="2400" dirty="0" smtClean="0"/>
              <a:t> the weather, </a:t>
            </a:r>
            <a:r>
              <a:rPr lang="en-US" sz="2400" i="1" dirty="0" smtClean="0"/>
              <a:t>when it is not rainy</a:t>
            </a:r>
            <a:r>
              <a:rPr lang="en-US" sz="2400" dirty="0" smtClean="0"/>
              <a:t>,</a:t>
            </a:r>
          </a:p>
          <a:p>
            <a:pPr algn="just">
              <a:buNone/>
            </a:pPr>
            <a:r>
              <a:rPr lang="en-US" sz="2400" dirty="0" smtClean="0"/>
              <a:t>        That is I like </a:t>
            </a:r>
            <a:r>
              <a:rPr lang="en-US" sz="2400" i="1" dirty="0" smtClean="0"/>
              <a:t>two months of every year (‘</a:t>
            </a:r>
            <a:r>
              <a:rPr lang="en-US" sz="2400" i="1" dirty="0" err="1" smtClean="0"/>
              <a:t>Beppo</a:t>
            </a:r>
            <a:r>
              <a:rPr lang="en-US" sz="2400" i="1" dirty="0" smtClean="0"/>
              <a:t>’ Byron)</a:t>
            </a:r>
            <a:endParaRPr lang="ru-RU" sz="2400" i="1"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3600" b="1" dirty="0" smtClean="0"/>
              <a:t>FUNCTIONS OF IRONY</a:t>
            </a:r>
            <a:endParaRPr lang="ru-RU" sz="3600" b="1" dirty="0"/>
          </a:p>
        </p:txBody>
      </p:sp>
      <p:sp>
        <p:nvSpPr>
          <p:cNvPr id="3" name="Содержимое 2"/>
          <p:cNvSpPr>
            <a:spLocks noGrp="1"/>
          </p:cNvSpPr>
          <p:nvPr>
            <p:ph idx="1"/>
          </p:nvPr>
        </p:nvSpPr>
        <p:spPr/>
        <p:txBody>
          <a:bodyPr>
            <a:normAutofit/>
          </a:bodyPr>
          <a:lstStyle/>
          <a:p>
            <a:r>
              <a:rPr lang="en-US" sz="2800" dirty="0" smtClean="0"/>
              <a:t>It can produce a humorous effect.</a:t>
            </a:r>
          </a:p>
          <a:p>
            <a:r>
              <a:rPr lang="en-US" sz="2800" dirty="0" smtClean="0"/>
              <a:t>It can convey irritation, displeasure, regret</a:t>
            </a:r>
          </a:p>
          <a:p>
            <a:pPr>
              <a:buNone/>
            </a:pPr>
            <a:r>
              <a:rPr lang="en-US" sz="2800" u="sng" dirty="0" smtClean="0"/>
              <a:t>E.g.</a:t>
            </a:r>
            <a:r>
              <a:rPr lang="en-US" sz="2800" dirty="0" smtClean="0"/>
              <a:t> How </a:t>
            </a:r>
            <a:r>
              <a:rPr lang="en-US" sz="2800" b="1" i="1" dirty="0" smtClean="0"/>
              <a:t>clever</a:t>
            </a:r>
            <a:r>
              <a:rPr lang="en-US" sz="2800" dirty="0" smtClean="0"/>
              <a:t> of you!</a:t>
            </a:r>
          </a:p>
          <a:p>
            <a:pPr algn="just"/>
            <a:r>
              <a:rPr lang="en-US" sz="2800" dirty="0" smtClean="0"/>
              <a:t>It can be used with the aim of critical evaluation of the phenomenon.</a:t>
            </a:r>
          </a:p>
          <a:p>
            <a:pPr algn="just">
              <a:buNone/>
            </a:pPr>
            <a:r>
              <a:rPr lang="en-US" sz="2800" u="sng" dirty="0" smtClean="0"/>
              <a:t>E.g.</a:t>
            </a:r>
            <a:r>
              <a:rPr lang="en-US" sz="2800" dirty="0" smtClean="0"/>
              <a:t> [about life in a workhouse] “What a noble illustration of the tender laws of this </a:t>
            </a:r>
            <a:r>
              <a:rPr lang="en-US" sz="2800" dirty="0" err="1" smtClean="0"/>
              <a:t>favoured</a:t>
            </a:r>
            <a:r>
              <a:rPr lang="en-US" sz="2800" dirty="0" smtClean="0"/>
              <a:t> country! – they let the paupers go to sleep!” (Dickens)</a:t>
            </a:r>
            <a:endParaRPr lang="ru-RU" sz="2800"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3600" b="1" dirty="0" smtClean="0"/>
              <a:t>IRONY AS A HUMOROUS ASSESSMENT</a:t>
            </a:r>
            <a:endParaRPr lang="ru-RU" sz="3600" b="1" dirty="0"/>
          </a:p>
        </p:txBody>
      </p:sp>
      <p:sp>
        <p:nvSpPr>
          <p:cNvPr id="3" name="Содержимое 2"/>
          <p:cNvSpPr>
            <a:spLocks noGrp="1"/>
          </p:cNvSpPr>
          <p:nvPr>
            <p:ph idx="1"/>
          </p:nvPr>
        </p:nvSpPr>
        <p:spPr/>
        <p:txBody>
          <a:bodyPr>
            <a:normAutofit fontScale="92500"/>
          </a:bodyPr>
          <a:lstStyle/>
          <a:p>
            <a:pPr algn="just">
              <a:buNone/>
            </a:pPr>
            <a:r>
              <a:rPr lang="en-US" sz="2800" dirty="0" smtClean="0"/>
              <a:t>The term ‘irony ‘ is often used to denote a humorous assessment of the </a:t>
            </a:r>
            <a:r>
              <a:rPr lang="en-US" sz="2800" dirty="0" smtClean="0"/>
              <a:t>person/thing/event </a:t>
            </a:r>
            <a:r>
              <a:rPr lang="en-US" sz="2800" dirty="0" smtClean="0"/>
              <a:t>described without direct opposition of ideas or notions.</a:t>
            </a:r>
          </a:p>
          <a:p>
            <a:pPr algn="just">
              <a:buNone/>
            </a:pPr>
            <a:r>
              <a:rPr lang="en-US" sz="2800" dirty="0" smtClean="0"/>
              <a:t>The stylistic opposition is marked by using high-flown linguistic units to render insignificant topics.</a:t>
            </a:r>
          </a:p>
          <a:p>
            <a:pPr algn="just">
              <a:buNone/>
            </a:pPr>
            <a:r>
              <a:rPr lang="en-US" sz="2800" u="sng" dirty="0" smtClean="0"/>
              <a:t>E.g</a:t>
            </a:r>
            <a:r>
              <a:rPr lang="en-US" sz="2800" dirty="0" smtClean="0"/>
              <a:t>.</a:t>
            </a:r>
            <a:r>
              <a:rPr lang="ru-RU" sz="2800" dirty="0" smtClean="0"/>
              <a:t> </a:t>
            </a:r>
            <a:r>
              <a:rPr lang="en-US" sz="2400" dirty="0" smtClean="0"/>
              <a:t>Montmorency’s ambition in life is to get in the way and be sworn at. If he can …be a perfect nuisance,…and have things thrown at his head, then he feels his day has not been wasted. To get somebody to stumble over him, and curse him steadily…is his highest aim and object; and, when he has succeeded in accomplishing this, his conceit becomes quite unbearable (Jerome).</a:t>
            </a:r>
            <a:endParaRPr lang="ru-RU" sz="28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3600" b="1" dirty="0" smtClean="0"/>
              <a:t>EPITHET: DEFINITIONS</a:t>
            </a:r>
            <a:endParaRPr lang="ru-RU" sz="3600" b="1" dirty="0"/>
          </a:p>
        </p:txBody>
      </p:sp>
      <p:sp>
        <p:nvSpPr>
          <p:cNvPr id="3" name="Содержимое 2"/>
          <p:cNvSpPr>
            <a:spLocks noGrp="1"/>
          </p:cNvSpPr>
          <p:nvPr>
            <p:ph idx="1"/>
          </p:nvPr>
        </p:nvSpPr>
        <p:spPr/>
        <p:txBody>
          <a:bodyPr>
            <a:normAutofit/>
          </a:bodyPr>
          <a:lstStyle/>
          <a:p>
            <a:pPr marL="571500" indent="-571500" algn="just">
              <a:buNone/>
            </a:pPr>
            <a:r>
              <a:rPr lang="en-US" sz="2800" u="sng" dirty="0" smtClean="0"/>
              <a:t>Arnold:</a:t>
            </a:r>
            <a:r>
              <a:rPr lang="en-US" sz="2800" dirty="0" smtClean="0"/>
              <a:t> Epithet is a </a:t>
            </a:r>
            <a:r>
              <a:rPr lang="en-US" sz="2800" dirty="0" err="1" smtClean="0"/>
              <a:t>lexico</a:t>
            </a:r>
            <a:r>
              <a:rPr lang="en-US" sz="2800" dirty="0" smtClean="0"/>
              <a:t>-syntactical trope which </a:t>
            </a:r>
            <a:r>
              <a:rPr lang="en-US" sz="2800" dirty="0" err="1" smtClean="0"/>
              <a:t>perfoms</a:t>
            </a:r>
            <a:r>
              <a:rPr lang="en-US" sz="2800" dirty="0" smtClean="0"/>
              <a:t> the function of an attribute, adverbial modifier, or direct address in a sentence, and is characterized by emotive and expressive connotations which convey the author’s attitude towards the object described. </a:t>
            </a:r>
          </a:p>
          <a:p>
            <a:pPr marL="571500" indent="-571500" algn="just">
              <a:buNone/>
            </a:pPr>
            <a:r>
              <a:rPr lang="en-US" sz="2800" b="1" u="sng" dirty="0" smtClean="0"/>
              <a:t>E.g.</a:t>
            </a:r>
            <a:r>
              <a:rPr lang="en-US" sz="2800" dirty="0" smtClean="0"/>
              <a:t> …you shall hear the </a:t>
            </a:r>
            <a:r>
              <a:rPr lang="en-US" sz="2800" b="1" i="1" dirty="0" smtClean="0"/>
              <a:t>surly sullen</a:t>
            </a:r>
            <a:r>
              <a:rPr lang="en-US" sz="2800" dirty="0" smtClean="0"/>
              <a:t> bells (Shakespeare) </a:t>
            </a:r>
          </a:p>
          <a:p>
            <a:pPr marL="571500" indent="-571500" algn="just">
              <a:buNone/>
            </a:pPr>
            <a:r>
              <a:rPr lang="en-US" sz="2800" dirty="0" smtClean="0"/>
              <a:t>          She smiled </a:t>
            </a:r>
            <a:r>
              <a:rPr lang="en-US" sz="2800" b="1" i="1" dirty="0" smtClean="0"/>
              <a:t>cuttingly</a:t>
            </a:r>
            <a:r>
              <a:rPr lang="en-US" sz="2800" dirty="0" smtClean="0"/>
              <a:t>.</a:t>
            </a:r>
          </a:p>
          <a:p>
            <a:pPr marL="571500" indent="-571500" algn="just">
              <a:buNone/>
            </a:pPr>
            <a:r>
              <a:rPr lang="en-US" sz="2800" dirty="0" smtClean="0"/>
              <a:t>          My </a:t>
            </a:r>
            <a:r>
              <a:rPr lang="en-US" sz="2800" b="1" i="1" dirty="0" smtClean="0"/>
              <a:t>sweet</a:t>
            </a:r>
            <a:r>
              <a:rPr lang="en-US" sz="2800" dirty="0" smtClean="0"/>
              <a:t>!</a:t>
            </a:r>
            <a:endParaRPr lang="ru-RU" sz="28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3600" b="1" dirty="0" smtClean="0"/>
              <a:t>EPITHET: DEFINITIONS</a:t>
            </a:r>
            <a:endParaRPr lang="ru-RU" sz="3600" dirty="0"/>
          </a:p>
        </p:txBody>
      </p:sp>
      <p:sp>
        <p:nvSpPr>
          <p:cNvPr id="3" name="Содержимое 2"/>
          <p:cNvSpPr>
            <a:spLocks noGrp="1"/>
          </p:cNvSpPr>
          <p:nvPr>
            <p:ph idx="1"/>
          </p:nvPr>
        </p:nvSpPr>
        <p:spPr/>
        <p:txBody>
          <a:bodyPr>
            <a:normAutofit lnSpcReduction="10000"/>
          </a:bodyPr>
          <a:lstStyle/>
          <a:p>
            <a:pPr algn="just">
              <a:buNone/>
            </a:pPr>
            <a:r>
              <a:rPr lang="en-US" sz="2800" u="sng" dirty="0" err="1" smtClean="0"/>
              <a:t>Galperin</a:t>
            </a:r>
            <a:r>
              <a:rPr lang="en-US" sz="2800" u="sng" dirty="0" smtClean="0"/>
              <a:t>:</a:t>
            </a:r>
            <a:r>
              <a:rPr lang="en-US" sz="2800" dirty="0" smtClean="0"/>
              <a:t> The epithet is a stylistic device based on the interplay of emotive and logical meaning in an attributive word, phrase or even sentence, used to characterize an object and pointing out to the reader, and frequently imposing on him, some of the properties of the object with the aim of giving an individual perception or evaluation.</a:t>
            </a:r>
          </a:p>
          <a:p>
            <a:pPr algn="just">
              <a:buNone/>
            </a:pPr>
            <a:r>
              <a:rPr lang="en-US" sz="2800" b="1" u="sng" dirty="0" smtClean="0"/>
              <a:t>E.g.</a:t>
            </a:r>
            <a:r>
              <a:rPr lang="en-US" sz="2800" dirty="0" smtClean="0"/>
              <a:t> </a:t>
            </a:r>
            <a:r>
              <a:rPr lang="en-US" sz="2800" b="1" i="1" dirty="0" smtClean="0"/>
              <a:t>wild</a:t>
            </a:r>
            <a:r>
              <a:rPr lang="en-US" sz="2800" dirty="0" smtClean="0"/>
              <a:t> wind</a:t>
            </a:r>
          </a:p>
          <a:p>
            <a:pPr algn="just">
              <a:buNone/>
            </a:pPr>
            <a:r>
              <a:rPr lang="en-US" sz="2800" dirty="0" smtClean="0"/>
              <a:t>        </a:t>
            </a:r>
            <a:r>
              <a:rPr lang="en-US" sz="2800" b="1" i="1" dirty="0" smtClean="0"/>
              <a:t>heart-burning</a:t>
            </a:r>
            <a:r>
              <a:rPr lang="en-US" sz="2800" dirty="0" smtClean="0"/>
              <a:t> smile</a:t>
            </a:r>
          </a:p>
          <a:p>
            <a:pPr algn="just">
              <a:buNone/>
            </a:pPr>
            <a:r>
              <a:rPr lang="en-US" sz="2800" dirty="0" smtClean="0"/>
              <a:t>        </a:t>
            </a:r>
            <a:r>
              <a:rPr lang="en-US" sz="2800" b="1" i="1" dirty="0" smtClean="0"/>
              <a:t>destructive</a:t>
            </a:r>
            <a:r>
              <a:rPr lang="en-US" sz="2800" dirty="0" smtClean="0"/>
              <a:t> charms</a:t>
            </a:r>
            <a:endParaRPr lang="ru-RU" sz="28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sz="3600" b="1" dirty="0" smtClean="0"/>
              <a:t>EPITHET AND LOGICAL ATTRIBUTE (</a:t>
            </a:r>
            <a:r>
              <a:rPr lang="en-US" sz="3600" b="1" dirty="0" err="1" smtClean="0"/>
              <a:t>Galperin</a:t>
            </a:r>
            <a:r>
              <a:rPr lang="en-US" sz="3600" b="1" dirty="0" smtClean="0"/>
              <a:t>)</a:t>
            </a:r>
            <a:endParaRPr lang="ru-RU" sz="3600" b="1" dirty="0"/>
          </a:p>
        </p:txBody>
      </p:sp>
      <p:graphicFrame>
        <p:nvGraphicFramePr>
          <p:cNvPr id="4" name="Содержимое 3"/>
          <p:cNvGraphicFramePr>
            <a:graphicFrameLocks noGrp="1"/>
          </p:cNvGraphicFramePr>
          <p:nvPr>
            <p:ph idx="1"/>
          </p:nvPr>
        </p:nvGraphicFramePr>
        <p:xfrm>
          <a:off x="500034" y="1571612"/>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3600" b="1" dirty="0" smtClean="0"/>
              <a:t>SEMANTIC CLASSIFICATION OF EPITHETS</a:t>
            </a:r>
            <a:endParaRPr lang="ru-RU" sz="3600" b="1" dirty="0"/>
          </a:p>
        </p:txBody>
      </p:sp>
      <p:sp>
        <p:nvSpPr>
          <p:cNvPr id="3" name="Содержимое 2"/>
          <p:cNvSpPr>
            <a:spLocks noGrp="1"/>
          </p:cNvSpPr>
          <p:nvPr>
            <p:ph idx="1"/>
          </p:nvPr>
        </p:nvSpPr>
        <p:spPr>
          <a:xfrm>
            <a:off x="457200" y="1600200"/>
            <a:ext cx="8229600" cy="4525963"/>
          </a:xfrm>
        </p:spPr>
        <p:txBody>
          <a:bodyPr/>
          <a:lstStyle/>
          <a:p>
            <a:pPr>
              <a:buNone/>
            </a:pPr>
            <a:endParaRPr lang="en-US" dirty="0" smtClean="0"/>
          </a:p>
          <a:p>
            <a:pPr>
              <a:buNone/>
            </a:pPr>
            <a:endParaRPr lang="en-US" dirty="0" smtClean="0"/>
          </a:p>
          <a:p>
            <a:pPr>
              <a:buNone/>
            </a:pPr>
            <a:r>
              <a:rPr lang="en-US" sz="2800" dirty="0" smtClean="0"/>
              <a:t>CONVENTIONAL/ STANDING/                METAPHORICAL </a:t>
            </a:r>
          </a:p>
          <a:p>
            <a:pPr>
              <a:buNone/>
            </a:pPr>
            <a:r>
              <a:rPr lang="en-US" sz="2800" dirty="0" smtClean="0"/>
              <a:t>FIXED EPITHETS                                        </a:t>
            </a:r>
            <a:r>
              <a:rPr lang="en-US" sz="2800" dirty="0" err="1" smtClean="0"/>
              <a:t>EPITHETS</a:t>
            </a:r>
            <a:endParaRPr lang="en-US" sz="2800" dirty="0" smtClean="0"/>
          </a:p>
          <a:p>
            <a:pPr>
              <a:buNone/>
            </a:pPr>
            <a:r>
              <a:rPr lang="en-US" sz="2800" dirty="0" smtClean="0"/>
              <a:t>(</a:t>
            </a:r>
            <a:r>
              <a:rPr lang="ru-RU" sz="2800" dirty="0" smtClean="0"/>
              <a:t>ПОСТОЯННЫЕ ЭПИТЕТЫ)</a:t>
            </a:r>
            <a:r>
              <a:rPr lang="en-US" sz="2800" dirty="0" smtClean="0"/>
              <a:t>              (</a:t>
            </a:r>
            <a:r>
              <a:rPr lang="ru-RU" sz="2800" dirty="0" smtClean="0"/>
              <a:t>МЕТАФОРИЧЕСКИЕ</a:t>
            </a:r>
          </a:p>
          <a:p>
            <a:pPr>
              <a:buNone/>
            </a:pPr>
            <a:r>
              <a:rPr lang="en-US" sz="2800" b="1" u="sng" dirty="0" smtClean="0"/>
              <a:t>E.g.</a:t>
            </a:r>
            <a:r>
              <a:rPr lang="en-US" sz="2800" dirty="0" smtClean="0"/>
              <a:t> </a:t>
            </a:r>
            <a:r>
              <a:rPr lang="en-US" sz="2800" b="1" i="1" dirty="0" smtClean="0"/>
              <a:t>salt</a:t>
            </a:r>
            <a:r>
              <a:rPr lang="en-US" sz="2800" dirty="0" smtClean="0"/>
              <a:t> seas</a:t>
            </a:r>
            <a:r>
              <a:rPr lang="ru-RU" sz="2800" dirty="0" smtClean="0"/>
              <a:t>                                        ЭПИТЕТЫ)</a:t>
            </a:r>
            <a:endParaRPr lang="en-US" sz="2800" dirty="0" smtClean="0"/>
          </a:p>
          <a:p>
            <a:pPr>
              <a:buNone/>
            </a:pPr>
            <a:r>
              <a:rPr lang="en-US" sz="2800" dirty="0" smtClean="0"/>
              <a:t>       </a:t>
            </a:r>
            <a:r>
              <a:rPr lang="en-US" sz="2800" b="1" i="1" dirty="0" smtClean="0"/>
              <a:t>dark</a:t>
            </a:r>
            <a:r>
              <a:rPr lang="en-US" sz="2800" dirty="0" smtClean="0"/>
              <a:t> forest</a:t>
            </a:r>
            <a:r>
              <a:rPr lang="ru-RU" sz="2800" dirty="0" smtClean="0"/>
              <a:t>                                   </a:t>
            </a:r>
            <a:r>
              <a:rPr lang="en-US" sz="2800" b="1" u="sng" dirty="0" smtClean="0"/>
              <a:t>E.g.</a:t>
            </a:r>
            <a:r>
              <a:rPr lang="en-US" sz="2800" dirty="0" smtClean="0"/>
              <a:t> </a:t>
            </a:r>
            <a:r>
              <a:rPr lang="en-US" sz="2800" b="1" i="1" dirty="0" smtClean="0"/>
              <a:t>howling</a:t>
            </a:r>
            <a:r>
              <a:rPr lang="en-US" sz="2800" dirty="0" smtClean="0"/>
              <a:t> sea</a:t>
            </a:r>
          </a:p>
          <a:p>
            <a:pPr>
              <a:buNone/>
            </a:pPr>
            <a:r>
              <a:rPr lang="en-US" sz="2800" dirty="0" smtClean="0"/>
              <a:t>                                                                      </a:t>
            </a:r>
            <a:r>
              <a:rPr lang="en-US" sz="2800" b="1" i="1" dirty="0" smtClean="0"/>
              <a:t>sullen</a:t>
            </a:r>
            <a:r>
              <a:rPr lang="en-US" sz="2800" dirty="0" smtClean="0"/>
              <a:t> forest</a:t>
            </a:r>
          </a:p>
        </p:txBody>
      </p:sp>
      <p:cxnSp>
        <p:nvCxnSpPr>
          <p:cNvPr id="5" name="Прямая со стрелкой 4"/>
          <p:cNvCxnSpPr/>
          <p:nvPr/>
        </p:nvCxnSpPr>
        <p:spPr>
          <a:xfrm>
            <a:off x="4643438" y="1357298"/>
            <a:ext cx="1857388" cy="142876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 name="Прямая со стрелкой 6"/>
          <p:cNvCxnSpPr/>
          <p:nvPr/>
        </p:nvCxnSpPr>
        <p:spPr>
          <a:xfrm rot="10800000" flipV="1">
            <a:off x="2857488" y="1357298"/>
            <a:ext cx="1785950" cy="142876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3600" b="1" dirty="0" smtClean="0"/>
              <a:t>CONVENTIONAL/FIXED EPITHETS</a:t>
            </a:r>
            <a:endParaRPr lang="ru-RU" sz="3600" b="1" dirty="0"/>
          </a:p>
        </p:txBody>
      </p:sp>
      <p:sp>
        <p:nvSpPr>
          <p:cNvPr id="3" name="Содержимое 2"/>
          <p:cNvSpPr>
            <a:spLocks noGrp="1"/>
          </p:cNvSpPr>
          <p:nvPr>
            <p:ph idx="1"/>
          </p:nvPr>
        </p:nvSpPr>
        <p:spPr/>
        <p:txBody>
          <a:bodyPr>
            <a:normAutofit/>
          </a:bodyPr>
          <a:lstStyle/>
          <a:p>
            <a:pPr algn="just"/>
            <a:r>
              <a:rPr lang="en-US" sz="2800" dirty="0" smtClean="0"/>
              <a:t>Originate in folklore genres (epics, ballads, folk songs, etc).</a:t>
            </a:r>
          </a:p>
          <a:p>
            <a:pPr algn="just"/>
            <a:r>
              <a:rPr lang="en-US" sz="2800" dirty="0" smtClean="0"/>
              <a:t>The epithet and the noun form a specific unit which does not lose its poetic </a:t>
            </a:r>
            <a:r>
              <a:rPr lang="en-US" sz="2800" dirty="0" err="1" smtClean="0"/>
              <a:t>flavour</a:t>
            </a:r>
            <a:r>
              <a:rPr lang="en-US" sz="2800" dirty="0" smtClean="0"/>
              <a:t>:</a:t>
            </a:r>
          </a:p>
          <a:p>
            <a:pPr algn="just">
              <a:buNone/>
            </a:pPr>
            <a:r>
              <a:rPr lang="en-US" sz="2800" b="1" u="sng" dirty="0" smtClean="0"/>
              <a:t>E.g.</a:t>
            </a:r>
            <a:r>
              <a:rPr lang="en-US" sz="2800" dirty="0" smtClean="0"/>
              <a:t> </a:t>
            </a:r>
            <a:r>
              <a:rPr lang="en-US" sz="2800" b="1" i="1" dirty="0" smtClean="0"/>
              <a:t>fair</a:t>
            </a:r>
            <a:r>
              <a:rPr lang="en-US" sz="2800" dirty="0" smtClean="0"/>
              <a:t> lady, </a:t>
            </a:r>
            <a:r>
              <a:rPr lang="en-US" sz="2800" b="1" i="1" dirty="0" smtClean="0"/>
              <a:t>true </a:t>
            </a:r>
            <a:r>
              <a:rPr lang="en-US" sz="2800" dirty="0" smtClean="0"/>
              <a:t>love, </a:t>
            </a:r>
            <a:r>
              <a:rPr lang="en-US" sz="2800" b="1" i="1" dirty="0" smtClean="0"/>
              <a:t>merry old</a:t>
            </a:r>
            <a:r>
              <a:rPr lang="en-US" sz="2800" dirty="0" smtClean="0"/>
              <a:t> England, </a:t>
            </a:r>
            <a:r>
              <a:rPr lang="en-US" sz="2800" b="1" i="1" dirty="0" smtClean="0"/>
              <a:t>good old </a:t>
            </a:r>
            <a:r>
              <a:rPr lang="en-US" sz="2800" dirty="0" smtClean="0"/>
              <a:t>days.</a:t>
            </a:r>
          </a:p>
          <a:p>
            <a:pPr>
              <a:buNone/>
            </a:pPr>
            <a:r>
              <a:rPr lang="en-US" sz="2800" u="sng" dirty="0" smtClean="0"/>
              <a:t>Tautological epithets: </a:t>
            </a:r>
            <a:r>
              <a:rPr lang="en-US" sz="2800" b="1" i="1" dirty="0" smtClean="0"/>
              <a:t>green</a:t>
            </a:r>
            <a:r>
              <a:rPr lang="en-US" sz="2800" dirty="0" smtClean="0"/>
              <a:t> wood.</a:t>
            </a:r>
          </a:p>
          <a:p>
            <a:pPr>
              <a:buNone/>
            </a:pPr>
            <a:r>
              <a:rPr lang="en-US" sz="2800" u="sng" dirty="0" smtClean="0"/>
              <a:t>Evaluative epithets:</a:t>
            </a:r>
            <a:r>
              <a:rPr lang="en-US" sz="2800" dirty="0" smtClean="0"/>
              <a:t>  </a:t>
            </a:r>
            <a:r>
              <a:rPr lang="en-US" sz="2800" b="1" i="1" dirty="0" smtClean="0"/>
              <a:t>bonnie</a:t>
            </a:r>
            <a:r>
              <a:rPr lang="en-US" sz="2800" dirty="0" smtClean="0"/>
              <a:t> isle/ship; </a:t>
            </a:r>
            <a:r>
              <a:rPr lang="en-US" sz="2800" b="1" i="1" dirty="0" smtClean="0"/>
              <a:t>false</a:t>
            </a:r>
            <a:r>
              <a:rPr lang="en-US" sz="2800" dirty="0" smtClean="0"/>
              <a:t> steward.</a:t>
            </a:r>
          </a:p>
          <a:p>
            <a:pPr>
              <a:buNone/>
            </a:pPr>
            <a:r>
              <a:rPr lang="en-US" sz="2800" u="sng" dirty="0" smtClean="0"/>
              <a:t>Descriptive epithets:</a:t>
            </a:r>
            <a:r>
              <a:rPr lang="en-US" sz="2800" dirty="0" smtClean="0"/>
              <a:t>  </a:t>
            </a:r>
            <a:r>
              <a:rPr lang="en-US" sz="2800" b="1" i="1" dirty="0" smtClean="0"/>
              <a:t>silver</a:t>
            </a:r>
            <a:r>
              <a:rPr lang="en-US" sz="2800" dirty="0" smtClean="0"/>
              <a:t> cups.</a:t>
            </a:r>
            <a:endParaRPr lang="ru-RU" sz="2800" u="sng"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3600" b="1" dirty="0" smtClean="0"/>
              <a:t>METAPHORICAL EPITHETS</a:t>
            </a:r>
            <a:endParaRPr lang="ru-RU" sz="3600" b="1" dirty="0"/>
          </a:p>
        </p:txBody>
      </p:sp>
      <p:sp>
        <p:nvSpPr>
          <p:cNvPr id="3" name="Содержимое 2"/>
          <p:cNvSpPr>
            <a:spLocks noGrp="1"/>
          </p:cNvSpPr>
          <p:nvPr>
            <p:ph idx="1"/>
          </p:nvPr>
        </p:nvSpPr>
        <p:spPr/>
        <p:txBody>
          <a:bodyPr>
            <a:normAutofit/>
          </a:bodyPr>
          <a:lstStyle/>
          <a:p>
            <a:r>
              <a:rPr lang="en-US" sz="2800" dirty="0" smtClean="0"/>
              <a:t>Metaphorical epithets are based on similarity of the properties of two objects which belong to different classes</a:t>
            </a:r>
          </a:p>
          <a:p>
            <a:r>
              <a:rPr lang="en-US" sz="2800" dirty="0" smtClean="0"/>
              <a:t>Often properties of human beings are ascribed to lifeless things</a:t>
            </a:r>
          </a:p>
          <a:p>
            <a:pPr>
              <a:buNone/>
            </a:pPr>
            <a:r>
              <a:rPr lang="en-US" sz="2800" b="1" u="sng" dirty="0" smtClean="0"/>
              <a:t>E.g.</a:t>
            </a:r>
            <a:r>
              <a:rPr lang="en-US" sz="2800" dirty="0" smtClean="0"/>
              <a:t>  </a:t>
            </a:r>
            <a:r>
              <a:rPr lang="en-US" sz="2800" b="1" i="1" dirty="0" smtClean="0"/>
              <a:t>laughing</a:t>
            </a:r>
            <a:r>
              <a:rPr lang="en-US" sz="2800" dirty="0" smtClean="0"/>
              <a:t> valleys</a:t>
            </a:r>
          </a:p>
          <a:p>
            <a:pPr>
              <a:buNone/>
            </a:pPr>
            <a:r>
              <a:rPr lang="en-US" sz="2800" dirty="0" smtClean="0"/>
              <a:t>         </a:t>
            </a:r>
            <a:r>
              <a:rPr lang="en-US" sz="2800" b="1" i="1" dirty="0" smtClean="0"/>
              <a:t>voiceless </a:t>
            </a:r>
            <a:r>
              <a:rPr lang="en-US" sz="2800" dirty="0" smtClean="0"/>
              <a:t>sands</a:t>
            </a:r>
            <a:endParaRPr lang="ru-RU" sz="28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368412"/>
          </a:xfrm>
        </p:spPr>
        <p:txBody>
          <a:bodyPr>
            <a:normAutofit fontScale="90000"/>
          </a:bodyPr>
          <a:lstStyle/>
          <a:p>
            <a:r>
              <a:rPr lang="en-US" sz="3600" b="1" dirty="0" smtClean="0"/>
              <a:t>STRUCTURAL CLASSIFICATION OF EPITHETS ACCORDING TO THEIR COMPOSITION (</a:t>
            </a:r>
            <a:r>
              <a:rPr lang="en-US" sz="3600" b="1" dirty="0" err="1" smtClean="0"/>
              <a:t>Galperin</a:t>
            </a:r>
            <a:r>
              <a:rPr lang="en-US" sz="3600" b="1" dirty="0" smtClean="0"/>
              <a:t>)</a:t>
            </a:r>
            <a:endParaRPr lang="ru-RU" sz="3600" b="1" dirty="0"/>
          </a:p>
        </p:txBody>
      </p:sp>
      <p:sp>
        <p:nvSpPr>
          <p:cNvPr id="3" name="Содержимое 2"/>
          <p:cNvSpPr>
            <a:spLocks noGrp="1"/>
          </p:cNvSpPr>
          <p:nvPr>
            <p:ph idx="1"/>
          </p:nvPr>
        </p:nvSpPr>
        <p:spPr>
          <a:xfrm>
            <a:off x="457200" y="1785926"/>
            <a:ext cx="8229600" cy="4340237"/>
          </a:xfrm>
        </p:spPr>
        <p:txBody>
          <a:bodyPr>
            <a:normAutofit lnSpcReduction="10000"/>
          </a:bodyPr>
          <a:lstStyle/>
          <a:p>
            <a:pPr>
              <a:buNone/>
            </a:pPr>
            <a:endParaRPr lang="ru-RU" sz="4000" dirty="0" smtClean="0"/>
          </a:p>
          <a:p>
            <a:pPr>
              <a:buNone/>
            </a:pPr>
            <a:endParaRPr lang="ru-RU" sz="4000" dirty="0" smtClean="0"/>
          </a:p>
          <a:p>
            <a:pPr>
              <a:buNone/>
            </a:pPr>
            <a:r>
              <a:rPr lang="en-US" sz="4000" dirty="0" smtClean="0"/>
              <a:t>SIMPLE</a:t>
            </a:r>
            <a:r>
              <a:rPr lang="ru-RU" sz="4000" dirty="0" smtClean="0"/>
              <a:t>                                    </a:t>
            </a:r>
            <a:r>
              <a:rPr lang="en-US" sz="4000" dirty="0" smtClean="0"/>
              <a:t>PHRASE</a:t>
            </a:r>
            <a:endParaRPr lang="ru-RU" sz="4000" dirty="0" smtClean="0"/>
          </a:p>
          <a:p>
            <a:pPr>
              <a:buNone/>
            </a:pPr>
            <a:r>
              <a:rPr lang="en-US" sz="4000" dirty="0" smtClean="0"/>
              <a:t> EPITHETS                               </a:t>
            </a:r>
            <a:r>
              <a:rPr lang="en-US" sz="4000" dirty="0" err="1" smtClean="0"/>
              <a:t>EPITHETS</a:t>
            </a:r>
            <a:endParaRPr lang="en-US" sz="4000" dirty="0" smtClean="0"/>
          </a:p>
          <a:p>
            <a:pPr>
              <a:buNone/>
            </a:pPr>
            <a:r>
              <a:rPr lang="ru-RU" sz="4000" dirty="0" smtClean="0"/>
              <a:t>                     </a:t>
            </a:r>
            <a:r>
              <a:rPr lang="en-US" sz="4000" dirty="0" smtClean="0"/>
              <a:t>COMPOUND</a:t>
            </a:r>
            <a:endParaRPr lang="ru-RU" sz="4000" dirty="0" smtClean="0"/>
          </a:p>
          <a:p>
            <a:pPr>
              <a:buNone/>
            </a:pPr>
            <a:r>
              <a:rPr lang="ru-RU" sz="4000" dirty="0" smtClean="0"/>
              <a:t>                       </a:t>
            </a:r>
            <a:r>
              <a:rPr lang="en-US" sz="4000" dirty="0" smtClean="0"/>
              <a:t> EPITHETS</a:t>
            </a:r>
          </a:p>
          <a:p>
            <a:pPr>
              <a:buNone/>
            </a:pPr>
            <a:endParaRPr lang="ru-RU" sz="4000" dirty="0"/>
          </a:p>
        </p:txBody>
      </p:sp>
      <p:cxnSp>
        <p:nvCxnSpPr>
          <p:cNvPr id="5" name="Прямая со стрелкой 4"/>
          <p:cNvCxnSpPr>
            <a:stCxn id="3" idx="0"/>
          </p:cNvCxnSpPr>
          <p:nvPr/>
        </p:nvCxnSpPr>
        <p:spPr>
          <a:xfrm rot="16200000" flipH="1" flipV="1">
            <a:off x="2714612" y="1071546"/>
            <a:ext cx="1143008" cy="2571768"/>
          </a:xfrm>
          <a:prstGeom prst="straightConnector1">
            <a:avLst/>
          </a:prstGeom>
          <a:ln cmpd="sng">
            <a:solidFill>
              <a:schemeClr val="tx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7" name="Прямая со стрелкой 6"/>
          <p:cNvCxnSpPr>
            <a:stCxn id="3" idx="0"/>
          </p:cNvCxnSpPr>
          <p:nvPr/>
        </p:nvCxnSpPr>
        <p:spPr>
          <a:xfrm rot="16200000" flipH="1">
            <a:off x="3357554" y="3000372"/>
            <a:ext cx="2428892" cy="1588"/>
          </a:xfrm>
          <a:prstGeom prst="straightConnector1">
            <a:avLst/>
          </a:prstGeom>
          <a:ln>
            <a:solidFill>
              <a:schemeClr val="tx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9" name="Прямая со стрелкой 8"/>
          <p:cNvCxnSpPr>
            <a:stCxn id="3" idx="0"/>
          </p:cNvCxnSpPr>
          <p:nvPr/>
        </p:nvCxnSpPr>
        <p:spPr>
          <a:xfrm rot="16200000" flipH="1">
            <a:off x="4964909" y="1393017"/>
            <a:ext cx="1214446" cy="2000264"/>
          </a:xfrm>
          <a:prstGeom prst="straightConnector1">
            <a:avLst/>
          </a:prstGeom>
          <a:ln>
            <a:solidFill>
              <a:schemeClr val="tx2">
                <a:lumMod val="75000"/>
              </a:schemeClr>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855</TotalTime>
  <Words>1891</Words>
  <PresentationFormat>Экран (4:3)</PresentationFormat>
  <Paragraphs>154</Paragraphs>
  <Slides>27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27</vt:i4>
      </vt:variant>
    </vt:vector>
  </HeadingPairs>
  <TitlesOfParts>
    <vt:vector size="28" baseType="lpstr">
      <vt:lpstr>Тема Office</vt:lpstr>
      <vt:lpstr>LECTURE 6</vt:lpstr>
      <vt:lpstr>EPITHET [‘epıѲət] - эпитет</vt:lpstr>
      <vt:lpstr>EPITHET: DEFINITIONS</vt:lpstr>
      <vt:lpstr>EPITHET: DEFINITIONS</vt:lpstr>
      <vt:lpstr>EPITHET AND LOGICAL ATTRIBUTE (Galperin)</vt:lpstr>
      <vt:lpstr>SEMANTIC CLASSIFICATION OF EPITHETS</vt:lpstr>
      <vt:lpstr>CONVENTIONAL/FIXED EPITHETS</vt:lpstr>
      <vt:lpstr>METAPHORICAL EPITHETS</vt:lpstr>
      <vt:lpstr>STRUCTURAL CLASSIFICATION OF EPITHETS ACCORDING TO THEIR COMPOSITION (Galperin)</vt:lpstr>
      <vt:lpstr>SIMPLE AND COMPOUND EPITHETS</vt:lpstr>
      <vt:lpstr>PHRASE EPITHETS</vt:lpstr>
      <vt:lpstr>REVERSED EPITHETS</vt:lpstr>
      <vt:lpstr>STRING OF EPITHETS</vt:lpstr>
      <vt:lpstr>HYPERBOLE, LITOTES, IRONY (Geoffrey Leech)</vt:lpstr>
      <vt:lpstr>HYPERBOLE [haı‘pə:bəlı] – гипербола</vt:lpstr>
      <vt:lpstr>LANGUAGE/ TRITE HYPERBOLE</vt:lpstr>
      <vt:lpstr>EXPRESSIVE HYPERBOLE</vt:lpstr>
      <vt:lpstr>LITOTES [‘laıtəuti:z] - литота</vt:lpstr>
      <vt:lpstr>LITOTES – A PURPOSEFUL UNDERSTATEMENT</vt:lpstr>
      <vt:lpstr>LITOTES AS A MODE OF EXPRESSING IDEAS</vt:lpstr>
      <vt:lpstr>LITOTES IN PUBLICISTIC STYLE</vt:lpstr>
      <vt:lpstr>Irony [‘aırənı] - ирония</vt:lpstr>
      <vt:lpstr>IRONY AND CONTEXT</vt:lpstr>
      <vt:lpstr>TYPES OF IRONY</vt:lpstr>
      <vt:lpstr>TYPES OF IRONY</vt:lpstr>
      <vt:lpstr>FUNCTIONS OF IRONY</vt:lpstr>
      <vt:lpstr>IRONY AS A HUMOROUS ASSESSMENT</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cp:lastModifiedBy>Admin</cp:lastModifiedBy>
  <cp:revision>132</cp:revision>
  <dcterms:modified xsi:type="dcterms:W3CDTF">2010-09-02T16:39:35Z</dcterms:modified>
</cp:coreProperties>
</file>