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38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Lecture 7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sz="4000" dirty="0" smtClean="0"/>
              <a:t>Figures of contrast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Zeugma</a:t>
            </a:r>
            <a:endParaRPr lang="en-US" sz="4000" dirty="0" smtClean="0"/>
          </a:p>
          <a:p>
            <a:pPr marL="514350" indent="-514350">
              <a:buAutoNum type="arabicPeriod"/>
            </a:pPr>
            <a:r>
              <a:rPr lang="en-US" sz="4000" dirty="0" smtClean="0"/>
              <a:t>Oxymoron</a:t>
            </a:r>
            <a:endParaRPr lang="en-US" sz="4000" dirty="0" smtClean="0"/>
          </a:p>
          <a:p>
            <a:pPr marL="514350" indent="-514350">
              <a:buAutoNum type="arabicPeriod"/>
            </a:pPr>
            <a:r>
              <a:rPr lang="en-US" sz="4000" dirty="0" smtClean="0"/>
              <a:t>Paradox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en-US" sz="4000" dirty="0" smtClean="0"/>
              <a:t>Pun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OXYMORONS IN FICTION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err="1" smtClean="0"/>
              <a:t>Oxymorons</a:t>
            </a:r>
            <a:r>
              <a:rPr lang="en-US" sz="2800" dirty="0" smtClean="0"/>
              <a:t> in fiction are often employed to convey the author’s individual perception and evaluation of the phenomenon’s contradictory nature.</a:t>
            </a:r>
          </a:p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I despise its very vastness and power. It has the poorest millionaires, the littlest great men, the haughtiest beggars, the plainest beauties, the lowest skyscrapers, the </a:t>
            </a:r>
            <a:r>
              <a:rPr lang="en-US" sz="2800" dirty="0" err="1" smtClean="0"/>
              <a:t>dolefulest</a:t>
            </a:r>
            <a:r>
              <a:rPr lang="en-US" sz="2800" dirty="0" smtClean="0"/>
              <a:t> pleasures of any town I ever saw </a:t>
            </a:r>
            <a:r>
              <a:rPr lang="ru-RU" sz="2800" dirty="0" smtClean="0"/>
              <a:t>(</a:t>
            </a:r>
            <a:r>
              <a:rPr lang="en-US" sz="2800" dirty="0" err="1" smtClean="0"/>
              <a:t>O.Henry</a:t>
            </a:r>
            <a:r>
              <a:rPr lang="ru-RU" sz="2800" dirty="0" smtClean="0"/>
              <a:t> </a:t>
            </a:r>
            <a:r>
              <a:rPr lang="en-US" sz="2800" i="1" dirty="0" smtClean="0"/>
              <a:t>The Duel</a:t>
            </a:r>
            <a:r>
              <a:rPr lang="en-US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Paradox [‘</a:t>
            </a:r>
            <a:r>
              <a:rPr lang="en-US" sz="4000" b="1" dirty="0" err="1" smtClean="0"/>
              <a:t>pær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doks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парадокс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    A statement contradictory to what is accepted as a self-evident truth.</a:t>
            </a:r>
          </a:p>
          <a:p>
            <a:pPr algn="just">
              <a:buNone/>
            </a:pPr>
            <a:r>
              <a:rPr lang="en-US" sz="2800" dirty="0" smtClean="0"/>
              <a:t>   </a:t>
            </a:r>
            <a:r>
              <a:rPr lang="en-US" sz="2400" dirty="0" smtClean="0"/>
              <a:t>Literary paradoxes involve examining apparently contradictory statements and drawing conclusions to reconcile them or explain their presence.</a:t>
            </a:r>
          </a:p>
          <a:p>
            <a:pPr algn="just">
              <a:buNone/>
            </a:pPr>
            <a:r>
              <a:rPr lang="en-US" sz="2400" dirty="0" smtClean="0"/>
              <a:t>E.g. Wine costs money, blood costs nothing (Shaw).</a:t>
            </a:r>
          </a:p>
          <a:p>
            <a:pPr algn="just">
              <a:buNone/>
            </a:pPr>
            <a:r>
              <a:rPr lang="en-US" sz="2400" dirty="0" smtClean="0"/>
              <a:t>        I can resist anything except temptation (Wilde).</a:t>
            </a:r>
          </a:p>
          <a:p>
            <a:pPr algn="just">
              <a:buNone/>
            </a:pPr>
            <a:r>
              <a:rPr lang="en-US" sz="2400" dirty="0" smtClean="0"/>
              <a:t>        Life is far too important a thing ever to talk about it seriously 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                                           (Wilde)</a:t>
            </a:r>
          </a:p>
          <a:p>
            <a:pPr algn="just">
              <a:buNone/>
            </a:pPr>
            <a:r>
              <a:rPr lang="en-US" sz="2400" dirty="0" smtClean="0"/>
              <a:t>        Though this be madness, yet there is method </a:t>
            </a:r>
            <a:r>
              <a:rPr lang="en-US" sz="2400" dirty="0" err="1" smtClean="0"/>
              <a:t>in’t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                  (Shakespeare)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PUN [p</a:t>
            </a:r>
            <a:r>
              <a:rPr lang="el-GR" sz="4000" b="1" dirty="0" smtClean="0"/>
              <a:t>Λ</a:t>
            </a:r>
            <a:r>
              <a:rPr lang="en-US" sz="4000" b="1" dirty="0" smtClean="0"/>
              <a:t>n] - </a:t>
            </a:r>
            <a:r>
              <a:rPr lang="ru-RU" sz="4000" b="1" dirty="0" smtClean="0"/>
              <a:t>каламбур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The term is synonymous with the expression ‘play on words’.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‘Have you been </a:t>
            </a:r>
            <a:r>
              <a:rPr lang="en-US" sz="2800" b="1" dirty="0" smtClean="0"/>
              <a:t>seeing</a:t>
            </a:r>
            <a:r>
              <a:rPr lang="en-US" sz="2800" dirty="0" smtClean="0"/>
              <a:t> any </a:t>
            </a:r>
            <a:r>
              <a:rPr lang="en-US" sz="2800" b="1" dirty="0" smtClean="0"/>
              <a:t>spirits</a:t>
            </a:r>
            <a:r>
              <a:rPr lang="en-US" sz="2800" dirty="0" smtClean="0"/>
              <a:t>?’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‘Or </a:t>
            </a:r>
            <a:r>
              <a:rPr lang="en-US" sz="2800" b="1" dirty="0" smtClean="0"/>
              <a:t>taking </a:t>
            </a:r>
            <a:r>
              <a:rPr lang="en-US" sz="2800" dirty="0" smtClean="0"/>
              <a:t>any?’ (Dickens)</a:t>
            </a:r>
          </a:p>
          <a:p>
            <a:pPr marL="514350" indent="-514350" algn="just">
              <a:buAutoNum type="arabicParenBoth"/>
            </a:pPr>
            <a:r>
              <a:rPr lang="en-US" sz="2800" dirty="0" smtClean="0"/>
              <a:t>spirits = ‘ghosts’, ‘apparitions’</a:t>
            </a:r>
          </a:p>
          <a:p>
            <a:pPr marL="514350" indent="-514350" algn="just">
              <a:buAutoNum type="arabicParenBoth"/>
            </a:pPr>
            <a:r>
              <a:rPr lang="en-US" sz="2800" dirty="0" smtClean="0"/>
              <a:t>s</a:t>
            </a:r>
            <a:r>
              <a:rPr lang="en-US" sz="2800" dirty="0" smtClean="0"/>
              <a:t>pirits = ‘alcohol’, ‘strong drinks’</a:t>
            </a:r>
          </a:p>
          <a:p>
            <a:pPr marL="514350" indent="-514350" algn="just">
              <a:buNone/>
            </a:pPr>
            <a:r>
              <a:rPr lang="en-US" sz="2800" dirty="0" smtClean="0"/>
              <a:t>      </a:t>
            </a:r>
            <a:r>
              <a:rPr lang="en-US" sz="2800" i="1" dirty="0" smtClean="0"/>
              <a:t>The pun is a stylistic device based on the interaction of two well-known meanings of a word or phrase (</a:t>
            </a:r>
            <a:r>
              <a:rPr lang="en-US" sz="2800" i="1" dirty="0" err="1" smtClean="0"/>
              <a:t>Galperin</a:t>
            </a:r>
            <a:r>
              <a:rPr lang="en-US" sz="2800" i="1" dirty="0" smtClean="0"/>
              <a:t>).</a:t>
            </a:r>
            <a:endParaRPr lang="ru-RU" sz="28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PUN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b="1" dirty="0" smtClean="0"/>
              <a:t>Zeugma</a:t>
            </a:r>
            <a:r>
              <a:rPr lang="en-US" sz="2800" b="1" dirty="0" smtClean="0"/>
              <a:t>   </a:t>
            </a:r>
            <a:r>
              <a:rPr lang="en-US" sz="2800" dirty="0" smtClean="0"/>
              <a:t>                                                            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                                   </a:t>
            </a:r>
            <a:r>
              <a:rPr lang="en-US" sz="2800" b="1" dirty="0" smtClean="0"/>
              <a:t>Puns based on</a:t>
            </a:r>
          </a:p>
          <a:p>
            <a:pPr>
              <a:buNone/>
            </a:pPr>
            <a:r>
              <a:rPr lang="en-US" sz="2800" b="1" dirty="0" smtClean="0"/>
              <a:t>                                                                         homonymy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                             </a:t>
            </a:r>
            <a:r>
              <a:rPr lang="en-US" b="1" dirty="0" smtClean="0"/>
              <a:t>Puns based on</a:t>
            </a:r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                                   </a:t>
            </a:r>
            <a:r>
              <a:rPr lang="en-US" b="1" dirty="0" err="1" smtClean="0"/>
              <a:t>polysemy</a:t>
            </a:r>
            <a:endParaRPr lang="ru-RU" b="1" dirty="0"/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 flipV="1">
            <a:off x="2514592" y="585774"/>
            <a:ext cx="1042982" cy="307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3301204" y="2913846"/>
            <a:ext cx="25431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0"/>
          </p:cNvCxnSpPr>
          <p:nvPr/>
        </p:nvCxnSpPr>
        <p:spPr>
          <a:xfrm rot="16200000" flipH="1">
            <a:off x="5372112" y="800088"/>
            <a:ext cx="1257296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Zeugma as a kind of pun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Zeugma may be qualified as a peculiar kind of pun, the difference between them being structural: zeugma actualizes two meanings with the help of a verb to which homogeneous objects or subjects refer. </a:t>
            </a:r>
            <a:r>
              <a:rPr lang="en-US" dirty="0" smtClean="0"/>
              <a:t>A</a:t>
            </a:r>
            <a:r>
              <a:rPr lang="en-US" dirty="0" smtClean="0"/>
              <a:t> pun-word doesn’t necessarily refer to another word.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She </a:t>
            </a:r>
            <a:r>
              <a:rPr lang="en-US" b="1" dirty="0" smtClean="0"/>
              <a:t>dropped</a:t>
            </a:r>
            <a:r>
              <a:rPr lang="en-US" dirty="0" smtClean="0"/>
              <a:t> a </a:t>
            </a:r>
            <a:r>
              <a:rPr lang="en-US" i="1" dirty="0" smtClean="0"/>
              <a:t>tear </a:t>
            </a:r>
            <a:r>
              <a:rPr lang="en-US" dirty="0" smtClean="0"/>
              <a:t>and her </a:t>
            </a:r>
            <a:r>
              <a:rPr lang="en-US" i="1" dirty="0" smtClean="0"/>
              <a:t>pocket handkerchief </a:t>
            </a:r>
            <a:r>
              <a:rPr lang="en-US" dirty="0" smtClean="0"/>
              <a:t>(zeugma).</a:t>
            </a:r>
          </a:p>
          <a:p>
            <a:pPr algn="just">
              <a:buNone/>
            </a:pPr>
            <a:r>
              <a:rPr lang="en-US" dirty="0" smtClean="0"/>
              <a:t>One </a:t>
            </a:r>
            <a:r>
              <a:rPr lang="en-US" i="1" dirty="0" smtClean="0"/>
              <a:t>swallow</a:t>
            </a:r>
            <a:r>
              <a:rPr lang="en-US" dirty="0" smtClean="0"/>
              <a:t> does not make a summer (pun).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Puns based on </a:t>
            </a:r>
            <a:r>
              <a:rPr lang="en-US" sz="4000" b="1" dirty="0" err="1" smtClean="0"/>
              <a:t>polysemy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Polysemy</a:t>
            </a:r>
            <a:r>
              <a:rPr lang="en-US" dirty="0" smtClean="0"/>
              <a:t> is actualized in one utterance which has at least two meanings.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There comes a </a:t>
            </a:r>
            <a:r>
              <a:rPr lang="en-US" b="1" i="1" dirty="0" smtClean="0"/>
              <a:t>period</a:t>
            </a:r>
            <a:r>
              <a:rPr lang="en-US" dirty="0" smtClean="0"/>
              <a:t> in every man’s life, but she is just a </a:t>
            </a:r>
            <a:r>
              <a:rPr lang="en-US" i="1" dirty="0" smtClean="0"/>
              <a:t>semicolon</a:t>
            </a:r>
            <a:r>
              <a:rPr lang="en-US" dirty="0" smtClean="0"/>
              <a:t> in his (</a:t>
            </a:r>
            <a:r>
              <a:rPr lang="en-US" dirty="0" err="1" smtClean="0"/>
              <a:t>B.Evans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Period – (1) a lapse of time;</a:t>
            </a:r>
          </a:p>
          <a:p>
            <a:pPr>
              <a:buNone/>
            </a:pPr>
            <a:r>
              <a:rPr lang="en-US" dirty="0" smtClean="0"/>
              <a:t>                (2) full stop (US English)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Art for </a:t>
            </a:r>
            <a:r>
              <a:rPr lang="en-US" b="1" i="1" dirty="0" smtClean="0"/>
              <a:t>heart’s</a:t>
            </a:r>
            <a:r>
              <a:rPr lang="en-US" dirty="0" smtClean="0"/>
              <a:t> sake (R. Goldberg)</a:t>
            </a:r>
          </a:p>
          <a:p>
            <a:pPr>
              <a:buNone/>
            </a:pPr>
            <a:r>
              <a:rPr lang="en-US" dirty="0" smtClean="0"/>
              <a:t>Heart – (1) the organ in one’s chest;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(2) soul.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Puns based on homonymy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The Importance of being </a:t>
            </a:r>
            <a:r>
              <a:rPr lang="en-US" b="1" i="1" dirty="0" smtClean="0"/>
              <a:t>Earnest </a:t>
            </a:r>
            <a:r>
              <a:rPr lang="en-US" dirty="0" smtClean="0"/>
              <a:t>(O. Wilde)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Earnest = male name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earnest = seriously-minded</a:t>
            </a:r>
          </a:p>
          <a:p>
            <a:pPr>
              <a:buNone/>
            </a:pPr>
            <a:r>
              <a:rPr lang="en-US" dirty="0" smtClean="0"/>
              <a:t>E.g. ‘What trade art thou?’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‘A trade, sir … It is a mender of bad </a:t>
            </a:r>
            <a:r>
              <a:rPr lang="en-US" b="1" i="1" dirty="0" smtClean="0"/>
              <a:t>soles</a:t>
            </a:r>
            <a:r>
              <a:rPr lang="en-US" dirty="0" smtClean="0"/>
              <a:t>’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   (Shakespeare)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sole [soul] – the bottom part of a shoe;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soul [soul] – the spiritual part of a person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Pun and context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/>
              <a:t>Pun often requires an expanded context to be realized.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‘Bow to the </a:t>
            </a:r>
            <a:r>
              <a:rPr lang="en-US" b="1" i="1" dirty="0" smtClean="0"/>
              <a:t>board</a:t>
            </a:r>
            <a:r>
              <a:rPr lang="en-US" dirty="0" smtClean="0"/>
              <a:t>,’ said Bumble. Oliver brushed away two or three tears that were lingering in his eyes; and seeing </a:t>
            </a:r>
            <a:r>
              <a:rPr lang="en-US" b="1" i="1" dirty="0" smtClean="0"/>
              <a:t>no board but the table</a:t>
            </a:r>
            <a:r>
              <a:rPr lang="en-US" dirty="0" smtClean="0"/>
              <a:t>, fortunately bowed to that (Dickens).</a:t>
            </a:r>
          </a:p>
          <a:p>
            <a:pPr algn="just">
              <a:buNone/>
            </a:pPr>
            <a:r>
              <a:rPr lang="en-US" dirty="0" smtClean="0"/>
              <a:t>b</a:t>
            </a:r>
            <a:r>
              <a:rPr lang="en-US" dirty="0" smtClean="0"/>
              <a:t>oard(1) – a group of officials with administrative functions;</a:t>
            </a:r>
          </a:p>
          <a:p>
            <a:pPr algn="just">
              <a:buNone/>
            </a:pPr>
            <a:r>
              <a:rPr lang="en-US" dirty="0" smtClean="0"/>
              <a:t>b</a:t>
            </a:r>
            <a:r>
              <a:rPr lang="en-US" dirty="0" smtClean="0"/>
              <a:t>oard (2) – a flat piece of wood.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Pun and pretended misunderstanding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The pun-word is seemingly misunderstood by the interlocutor and used in its primary meaning.</a:t>
            </a:r>
          </a:p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‘Why, you cannot deny that he </a:t>
            </a:r>
            <a:r>
              <a:rPr lang="en-US" b="1" i="1" dirty="0" smtClean="0"/>
              <a:t>has good turns</a:t>
            </a:r>
            <a:r>
              <a:rPr lang="en-US" dirty="0" smtClean="0"/>
              <a:t> in him’.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‘So </a:t>
            </a:r>
            <a:r>
              <a:rPr lang="en-US" b="1" i="1" dirty="0" smtClean="0"/>
              <a:t>has the </a:t>
            </a:r>
            <a:r>
              <a:rPr lang="en-US" b="1" i="1" dirty="0" err="1" smtClean="0"/>
              <a:t>cockscrew</a:t>
            </a:r>
            <a:r>
              <a:rPr lang="en-US" dirty="0" smtClean="0"/>
              <a:t>’ (Behan)</a:t>
            </a:r>
          </a:p>
          <a:p>
            <a:pPr algn="just">
              <a:buNone/>
            </a:pPr>
            <a:r>
              <a:rPr lang="en-US" dirty="0" smtClean="0"/>
              <a:t>E.g. ‘I suppose you are thinking of </a:t>
            </a:r>
            <a:r>
              <a:rPr lang="en-US" dirty="0" err="1" smtClean="0"/>
              <a:t>Ada</a:t>
            </a:r>
            <a:r>
              <a:rPr lang="en-US" dirty="0" smtClean="0"/>
              <a:t> Fergusson’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‘</a:t>
            </a:r>
            <a:r>
              <a:rPr lang="en-US" b="1" i="1" dirty="0" smtClean="0"/>
              <a:t>Hang </a:t>
            </a:r>
            <a:r>
              <a:rPr lang="en-US" dirty="0" err="1" smtClean="0"/>
              <a:t>Ada</a:t>
            </a:r>
            <a:r>
              <a:rPr lang="en-US" dirty="0" smtClean="0"/>
              <a:t> Fergusson’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‘I think </a:t>
            </a:r>
            <a:r>
              <a:rPr lang="en-US" b="1" i="1" dirty="0" smtClean="0"/>
              <a:t>it’s rather drastic punishment</a:t>
            </a:r>
            <a:r>
              <a:rPr lang="en-US" dirty="0" smtClean="0"/>
              <a:t>’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Translating puns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‘What </a:t>
            </a:r>
            <a:r>
              <a:rPr lang="en-US" b="1" i="1" dirty="0" smtClean="0"/>
              <a:t>gear</a:t>
            </a:r>
            <a:r>
              <a:rPr lang="en-US" dirty="0" smtClean="0"/>
              <a:t> were you in at the moment of impact?’</a:t>
            </a:r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    ‘Gucci’s sweats and Reeboks’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   </a:t>
            </a:r>
            <a:r>
              <a:rPr lang="ru-RU" dirty="0" smtClean="0"/>
              <a:t>- На какой передаче Вы были в момент столкновения?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- «Последние </a:t>
            </a:r>
            <a:r>
              <a:rPr lang="ru-RU" smtClean="0"/>
              <a:t>известия»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Zeugma [</a:t>
            </a:r>
            <a:r>
              <a:rPr lang="en-US" sz="4000" b="1" dirty="0" err="1" smtClean="0"/>
              <a:t>zju:gm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зевгма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He </a:t>
            </a:r>
            <a:r>
              <a:rPr lang="en-US" sz="2800" b="1" dirty="0" smtClean="0"/>
              <a:t>TOOK</a:t>
            </a:r>
            <a:r>
              <a:rPr lang="en-US" sz="2800" dirty="0" smtClean="0"/>
              <a:t> his </a:t>
            </a:r>
            <a:r>
              <a:rPr lang="en-US" sz="2800" b="1" i="1" dirty="0" smtClean="0"/>
              <a:t>hat</a:t>
            </a:r>
            <a:r>
              <a:rPr lang="en-US" sz="2800" dirty="0" smtClean="0"/>
              <a:t> and his </a:t>
            </a:r>
            <a:r>
              <a:rPr lang="en-US" sz="2800" b="1" i="1" dirty="0" smtClean="0"/>
              <a:t>leave (homogeneous</a:t>
            </a:r>
          </a:p>
          <a:p>
            <a:pPr>
              <a:buNone/>
            </a:pPr>
            <a:r>
              <a:rPr lang="en-US" sz="2800" b="1" i="1" dirty="0" smtClean="0"/>
              <a:t>                                                                     objects)</a:t>
            </a:r>
          </a:p>
          <a:p>
            <a:pPr>
              <a:buNone/>
            </a:pPr>
            <a:endParaRPr lang="en-US" sz="2800" b="1" i="1" dirty="0" smtClean="0"/>
          </a:p>
          <a:p>
            <a:pPr algn="just"/>
            <a:r>
              <a:rPr lang="en-US" sz="2800" dirty="0" smtClean="0"/>
              <a:t>Zeugma involves two or more notions which are syntactically homogeneous and semantically incompatible.</a:t>
            </a:r>
          </a:p>
          <a:p>
            <a:pPr algn="just"/>
            <a:r>
              <a:rPr lang="en-US" sz="2800" dirty="0" smtClean="0"/>
              <a:t>Zeugma is the use of a word in the same grammatical but different semantic relations to two words in the context. The semantic relations are on the one hand literal, and on the other – transferred (</a:t>
            </a:r>
            <a:r>
              <a:rPr lang="en-US" sz="2800" dirty="0" err="1" smtClean="0"/>
              <a:t>Galperin</a:t>
            </a:r>
            <a:r>
              <a:rPr lang="en-US" sz="2800" dirty="0" smtClean="0"/>
              <a:t>).</a:t>
            </a:r>
            <a:endParaRPr lang="ru-RU" sz="2800" dirty="0"/>
          </a:p>
        </p:txBody>
      </p:sp>
      <p:sp>
        <p:nvSpPr>
          <p:cNvPr id="15" name="Выгнутая вниз стрелка 14"/>
          <p:cNvSpPr/>
          <p:nvPr/>
        </p:nvSpPr>
        <p:spPr>
          <a:xfrm>
            <a:off x="2000232" y="2143116"/>
            <a:ext cx="1143008" cy="35719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>
            <a:off x="1714480" y="2214554"/>
            <a:ext cx="3286148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4000" dirty="0" smtClean="0"/>
              <a:t>Zeugma revives the original meanings of the words and makes them prominent:</a:t>
            </a:r>
          </a:p>
          <a:p>
            <a:pPr algn="just">
              <a:buNone/>
            </a:pPr>
            <a:r>
              <a:rPr lang="en-US" sz="4000" u="sng" dirty="0" smtClean="0"/>
              <a:t>E.g.</a:t>
            </a:r>
            <a:r>
              <a:rPr lang="en-US" sz="4000" dirty="0" smtClean="0"/>
              <a:t> People put their pride into their pockets together with their bus tickets.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STRUCTURAL PATTERNS OF ZEUGMA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u="sng" dirty="0" smtClean="0"/>
              <a:t>Verb + Object + Object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You are free to </a:t>
            </a:r>
            <a:r>
              <a:rPr lang="en-US" sz="2400" b="1" dirty="0" smtClean="0"/>
              <a:t>execute</a:t>
            </a:r>
            <a:r>
              <a:rPr lang="en-US" sz="2400" dirty="0" smtClean="0"/>
              <a:t> your </a:t>
            </a:r>
            <a:r>
              <a:rPr lang="en-US" sz="2400" b="1" i="1" dirty="0" smtClean="0"/>
              <a:t>laws</a:t>
            </a:r>
            <a:r>
              <a:rPr lang="en-US" sz="2400" dirty="0" smtClean="0"/>
              <a:t>, and your </a:t>
            </a:r>
            <a:r>
              <a:rPr lang="en-US" sz="2400" b="1" i="1" dirty="0" smtClean="0"/>
              <a:t>citizens</a:t>
            </a:r>
            <a:r>
              <a:rPr lang="en-US" sz="2400" dirty="0" smtClean="0"/>
              <a:t>, as you see fit (TV program).</a:t>
            </a:r>
          </a:p>
          <a:p>
            <a:pPr algn="just"/>
            <a:r>
              <a:rPr lang="en-US" sz="2800" b="1" u="sng" dirty="0" smtClean="0"/>
              <a:t>Subject + Subject + Verb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Either </a:t>
            </a:r>
            <a:r>
              <a:rPr lang="en-US" sz="2400" b="1" i="1" dirty="0" smtClean="0"/>
              <a:t>you</a:t>
            </a:r>
            <a:r>
              <a:rPr lang="en-US" sz="2400" dirty="0" smtClean="0"/>
              <a:t> or your </a:t>
            </a:r>
            <a:r>
              <a:rPr lang="en-US" sz="2400" b="1" i="1" dirty="0" smtClean="0"/>
              <a:t>head</a:t>
            </a:r>
            <a:r>
              <a:rPr lang="en-US" sz="2400" dirty="0" smtClean="0"/>
              <a:t> </a:t>
            </a:r>
            <a:r>
              <a:rPr lang="en-US" sz="2400" b="1" dirty="0" smtClean="0"/>
              <a:t>must be off</a:t>
            </a:r>
            <a:r>
              <a:rPr lang="en-US" sz="2400" dirty="0" smtClean="0"/>
              <a:t>! (</a:t>
            </a:r>
            <a:r>
              <a:rPr lang="en-US" sz="2400" dirty="0" err="1" smtClean="0"/>
              <a:t>Carrol</a:t>
            </a:r>
            <a:r>
              <a:rPr lang="en-US" sz="2400" dirty="0" smtClean="0"/>
              <a:t>)</a:t>
            </a:r>
          </a:p>
          <a:p>
            <a:pPr algn="just">
              <a:buNone/>
            </a:pPr>
            <a:r>
              <a:rPr lang="en-US" sz="2400" dirty="0" smtClean="0"/>
              <a:t>        My </a:t>
            </a:r>
            <a:r>
              <a:rPr lang="en-US" sz="2400" b="1" i="1" dirty="0" smtClean="0"/>
              <a:t>teeth</a:t>
            </a:r>
            <a:r>
              <a:rPr lang="en-US" sz="2400" dirty="0" smtClean="0"/>
              <a:t> and my </a:t>
            </a:r>
            <a:r>
              <a:rPr lang="en-US" sz="2400" b="1" i="1" dirty="0" smtClean="0"/>
              <a:t>ambitions</a:t>
            </a:r>
            <a:r>
              <a:rPr lang="en-US" sz="2400" dirty="0" smtClean="0"/>
              <a:t> </a:t>
            </a:r>
            <a:r>
              <a:rPr lang="en-US" sz="2400" b="1" dirty="0" smtClean="0"/>
              <a:t>are bared</a:t>
            </a:r>
            <a:r>
              <a:rPr lang="en-US" sz="2400" dirty="0" smtClean="0"/>
              <a:t>: be prepared! (T. Rice </a:t>
            </a:r>
            <a:r>
              <a:rPr lang="en-US" sz="2400" i="1" dirty="0" smtClean="0"/>
              <a:t>The Lion King</a:t>
            </a:r>
            <a:r>
              <a:rPr lang="en-US" sz="2400" dirty="0" smtClean="0"/>
              <a:t>).</a:t>
            </a:r>
          </a:p>
          <a:p>
            <a:pPr algn="just"/>
            <a:r>
              <a:rPr lang="en-US" sz="2400" b="1" u="sng" dirty="0" smtClean="0"/>
              <a:t>Verb + Object + Verb + Object</a:t>
            </a:r>
          </a:p>
          <a:p>
            <a:pPr algn="just">
              <a:buNone/>
            </a:pPr>
            <a:r>
              <a:rPr lang="en-US" sz="2400" u="sng" dirty="0" smtClean="0"/>
              <a:t>E.g.</a:t>
            </a:r>
            <a:r>
              <a:rPr lang="en-US" sz="2400" dirty="0" smtClean="0"/>
              <a:t> And May’s mother always </a:t>
            </a:r>
            <a:r>
              <a:rPr lang="en-US" sz="2400" b="1" dirty="0" smtClean="0"/>
              <a:t>stood</a:t>
            </a:r>
            <a:r>
              <a:rPr lang="en-US" sz="2400" dirty="0" smtClean="0"/>
              <a:t> </a:t>
            </a:r>
            <a:r>
              <a:rPr lang="en-US" sz="2400" b="1" dirty="0" smtClean="0"/>
              <a:t>on</a:t>
            </a:r>
            <a:r>
              <a:rPr lang="en-US" sz="2400" dirty="0" smtClean="0"/>
              <a:t> her </a:t>
            </a:r>
            <a:r>
              <a:rPr lang="en-US" sz="2400" b="1" i="1" dirty="0" smtClean="0"/>
              <a:t>gentility</a:t>
            </a:r>
            <a:r>
              <a:rPr lang="en-US" sz="2400" dirty="0" smtClean="0"/>
              <a:t>; and Dot’s mother never </a:t>
            </a:r>
            <a:r>
              <a:rPr lang="en-US" sz="2400" b="1" dirty="0" smtClean="0"/>
              <a:t>stood</a:t>
            </a:r>
            <a:r>
              <a:rPr lang="en-US" sz="2400" dirty="0" smtClean="0"/>
              <a:t> </a:t>
            </a:r>
            <a:r>
              <a:rPr lang="en-US" sz="2400" b="1" dirty="0" smtClean="0"/>
              <a:t>on </a:t>
            </a:r>
            <a:r>
              <a:rPr lang="en-US" sz="2400" dirty="0" smtClean="0"/>
              <a:t>anything but her active little </a:t>
            </a:r>
            <a:r>
              <a:rPr lang="en-US" sz="2400" b="1" i="1" dirty="0" smtClean="0"/>
              <a:t>feet </a:t>
            </a:r>
            <a:r>
              <a:rPr lang="en-US" sz="2400" dirty="0" smtClean="0"/>
              <a:t>(Dickens).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Zeugma is often found in humorous texts</a:t>
            </a:r>
          </a:p>
          <a:p>
            <a:pPr>
              <a:buNone/>
            </a:pPr>
            <a:r>
              <a:rPr lang="en-US" sz="4000" u="sng" dirty="0" smtClean="0"/>
              <a:t>E.g.</a:t>
            </a:r>
            <a:r>
              <a:rPr lang="en-US" sz="4000" dirty="0" smtClean="0"/>
              <a:t> At noon </a:t>
            </a:r>
            <a:r>
              <a:rPr lang="en-US" sz="4000" dirty="0" err="1" smtClean="0"/>
              <a:t>Mrs</a:t>
            </a:r>
            <a:r>
              <a:rPr lang="en-US" sz="4000" dirty="0" smtClean="0"/>
              <a:t> Turpin would get out of bed and humor, put on kimono, airs and the water to boil for coffee (</a:t>
            </a:r>
            <a:r>
              <a:rPr lang="en-US" sz="4000" dirty="0" err="1" smtClean="0"/>
              <a:t>O.Henry</a:t>
            </a:r>
            <a:r>
              <a:rPr lang="en-US" sz="4000" dirty="0" smtClean="0"/>
              <a:t>).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Oxymoron [</a:t>
            </a:r>
            <a:r>
              <a:rPr lang="en-US" sz="4000" b="1" dirty="0" err="1" smtClean="0"/>
              <a:t>oksı‘mo:r</a:t>
            </a:r>
            <a:r>
              <a:rPr lang="en-US" sz="4000" b="1" dirty="0" err="1" smtClean="0">
                <a:latin typeface="Times New Roman"/>
                <a:cs typeface="Times New Roman"/>
              </a:rPr>
              <a:t>ə</a:t>
            </a:r>
            <a:r>
              <a:rPr lang="en-US" sz="4000" b="1" dirty="0" err="1" smtClean="0"/>
              <a:t>n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оксюморон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   A combination of two words in which the meanings of the two clash, being opposite in sense.</a:t>
            </a:r>
          </a:p>
          <a:p>
            <a:pPr algn="just">
              <a:buNone/>
            </a:pPr>
            <a:r>
              <a:rPr lang="en-US" u="sng" dirty="0" smtClean="0"/>
              <a:t>E.g. </a:t>
            </a:r>
            <a:r>
              <a:rPr lang="en-US" dirty="0" smtClean="0"/>
              <a:t>And </a:t>
            </a:r>
            <a:r>
              <a:rPr lang="en-US" b="1" i="1" dirty="0" smtClean="0"/>
              <a:t>painful pleasure</a:t>
            </a:r>
            <a:r>
              <a:rPr lang="en-US" dirty="0" smtClean="0"/>
              <a:t> turns to </a:t>
            </a:r>
            <a:r>
              <a:rPr lang="en-US" b="1" i="1" smtClean="0"/>
              <a:t>pleasing pain. </a:t>
            </a:r>
            <a:endParaRPr lang="en-US" b="1" i="1" dirty="0" smtClean="0"/>
          </a:p>
          <a:p>
            <a:pPr algn="just">
              <a:buNone/>
            </a:pPr>
            <a:r>
              <a:rPr lang="en-US" b="1" i="1" dirty="0" smtClean="0"/>
              <a:t>                                                                </a:t>
            </a:r>
            <a:r>
              <a:rPr lang="en-US" dirty="0" smtClean="0"/>
              <a:t>(Spencer)</a:t>
            </a:r>
            <a:r>
              <a:rPr lang="en-US" b="1" i="1" dirty="0" smtClean="0"/>
              <a:t>                    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His </a:t>
            </a:r>
            <a:r>
              <a:rPr lang="en-US" dirty="0" err="1" smtClean="0"/>
              <a:t>honour</a:t>
            </a:r>
            <a:r>
              <a:rPr lang="en-US" dirty="0" smtClean="0"/>
              <a:t> rooted in </a:t>
            </a:r>
            <a:r>
              <a:rPr lang="en-US" dirty="0" err="1" smtClean="0"/>
              <a:t>dishonour</a:t>
            </a:r>
            <a:r>
              <a:rPr lang="en-US" dirty="0" smtClean="0"/>
              <a:t> stood</a:t>
            </a:r>
          </a:p>
          <a:p>
            <a:pPr algn="just">
              <a:buNone/>
            </a:pPr>
            <a:r>
              <a:rPr lang="en-US" dirty="0" smtClean="0"/>
              <a:t>     And </a:t>
            </a:r>
            <a:r>
              <a:rPr lang="en-US" b="1" i="1" dirty="0" smtClean="0"/>
              <a:t>faith unfaithful </a:t>
            </a:r>
            <a:r>
              <a:rPr lang="en-US" dirty="0" smtClean="0"/>
              <a:t>kept him </a:t>
            </a:r>
            <a:r>
              <a:rPr lang="en-US" b="1" i="1" dirty="0" smtClean="0"/>
              <a:t>falsely true.</a:t>
            </a:r>
          </a:p>
          <a:p>
            <a:pPr algn="just">
              <a:buNone/>
            </a:pPr>
            <a:r>
              <a:rPr lang="en-US" b="1" i="1" dirty="0" smtClean="0"/>
              <a:t>                                                         </a:t>
            </a:r>
            <a:r>
              <a:rPr lang="en-US" dirty="0" smtClean="0"/>
              <a:t>(Tennyson)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/>
              <a:t>Oxymoron→Intensifier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/>
              <a:t>    If the primary meaning of the qualifying word is weakened, it becomes an intensifier and the oxymoronic effect is lost.</a:t>
            </a:r>
          </a:p>
          <a:p>
            <a:pPr algn="just">
              <a:buNone/>
            </a:pPr>
            <a:r>
              <a:rPr lang="en-US" dirty="0" smtClean="0"/>
              <a:t>E.g. I’m </a:t>
            </a:r>
            <a:r>
              <a:rPr lang="en-US" b="1" i="1" dirty="0" smtClean="0"/>
              <a:t>terribly</a:t>
            </a:r>
            <a:r>
              <a:rPr lang="en-US" dirty="0" smtClean="0"/>
              <a:t> </a:t>
            </a:r>
            <a:r>
              <a:rPr lang="en-US" i="1" dirty="0" smtClean="0"/>
              <a:t>sorry/ pleased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        I’m </a:t>
            </a:r>
            <a:r>
              <a:rPr lang="en-US" b="1" i="1" dirty="0" smtClean="0"/>
              <a:t>awfully</a:t>
            </a:r>
            <a:r>
              <a:rPr lang="en-US" i="1" dirty="0" smtClean="0"/>
              <a:t> glad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        It’s </a:t>
            </a:r>
            <a:r>
              <a:rPr lang="en-US" b="1" i="1" dirty="0" smtClean="0"/>
              <a:t>pretty</a:t>
            </a:r>
            <a:r>
              <a:rPr lang="en-US" dirty="0" smtClean="0"/>
              <a:t> </a:t>
            </a:r>
            <a:r>
              <a:rPr lang="en-US" i="1" dirty="0" smtClean="0"/>
              <a:t>awful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        </a:t>
            </a:r>
            <a:r>
              <a:rPr lang="ru-RU" dirty="0" smtClean="0"/>
              <a:t>Я ужасно виноват/рад. Было ужасно весело.</a:t>
            </a:r>
          </a:p>
          <a:p>
            <a:pPr algn="just">
              <a:buNone/>
            </a:pPr>
            <a:r>
              <a:rPr lang="ru-RU" dirty="0" smtClean="0"/>
              <a:t>        Она страшно/жутко красивая.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STRUCTURAL MODELS OF OXYMORON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Adjective + Noun</a:t>
            </a:r>
          </a:p>
          <a:p>
            <a:pPr>
              <a:buNone/>
            </a:pPr>
            <a:r>
              <a:rPr lang="en-US" sz="2400" u="sng" dirty="0" err="1" smtClean="0"/>
              <a:t>E.g.</a:t>
            </a:r>
            <a:r>
              <a:rPr lang="en-US" sz="2400" dirty="0" err="1" smtClean="0"/>
              <a:t>O</a:t>
            </a:r>
            <a:r>
              <a:rPr lang="en-US" sz="2400" dirty="0" smtClean="0"/>
              <a:t> loving hate!</a:t>
            </a:r>
          </a:p>
          <a:p>
            <a:pPr>
              <a:buNone/>
            </a:pPr>
            <a:r>
              <a:rPr lang="en-US" sz="2400" dirty="0" smtClean="0"/>
              <a:t>       O heavy lightness! serious vanity!</a:t>
            </a:r>
          </a:p>
          <a:p>
            <a:pPr>
              <a:buNone/>
            </a:pPr>
            <a:r>
              <a:rPr lang="en-US" sz="2400" dirty="0" smtClean="0"/>
              <a:t>       Feather of lead, bright smoke, cold fire, sick health!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(Shakespeare)</a:t>
            </a:r>
          </a:p>
          <a:p>
            <a:pPr>
              <a:buNone/>
            </a:pPr>
            <a:r>
              <a:rPr lang="en-US" sz="2400" dirty="0" smtClean="0"/>
              <a:t>        Peopled desert</a:t>
            </a:r>
          </a:p>
          <a:p>
            <a:pPr>
              <a:buNone/>
            </a:pPr>
            <a:r>
              <a:rPr lang="en-US" sz="2400" dirty="0" smtClean="0"/>
              <a:t>        proud humility</a:t>
            </a:r>
          </a:p>
          <a:p>
            <a:pPr>
              <a:buNone/>
            </a:pPr>
            <a:r>
              <a:rPr lang="en-US" sz="2400" dirty="0" smtClean="0"/>
              <a:t>        sweet sorrow</a:t>
            </a:r>
          </a:p>
          <a:p>
            <a:pPr>
              <a:buNone/>
            </a:pPr>
            <a:r>
              <a:rPr lang="en-US" sz="2400" dirty="0" smtClean="0"/>
              <a:t>        deafening silence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STRUCTURAL MODELS OF OXYMORON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Adverb + Adjective </a:t>
            </a:r>
            <a:r>
              <a:rPr lang="en-US" b="1" dirty="0" smtClean="0"/>
              <a:t>[</a:t>
            </a:r>
            <a:r>
              <a:rPr lang="ru-RU" b="1" dirty="0" smtClean="0"/>
              <a:t> </a:t>
            </a:r>
            <a:r>
              <a:rPr lang="en-US" b="1" dirty="0" smtClean="0"/>
              <a:t>the adverb is likely to change its meaning and become an intensifier]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a </a:t>
            </a:r>
            <a:r>
              <a:rPr lang="en-US" i="1" dirty="0" smtClean="0"/>
              <a:t>pleasantly ugly </a:t>
            </a:r>
            <a:r>
              <a:rPr lang="en-US" dirty="0" smtClean="0"/>
              <a:t>face</a:t>
            </a:r>
          </a:p>
          <a:p>
            <a:pPr>
              <a:buNone/>
            </a:pPr>
            <a:r>
              <a:rPr lang="en-US" dirty="0" smtClean="0"/>
              <a:t>        a </a:t>
            </a:r>
            <a:r>
              <a:rPr lang="en-US" i="1" dirty="0" smtClean="0"/>
              <a:t>terribly moving </a:t>
            </a:r>
            <a:r>
              <a:rPr lang="en-US" dirty="0" smtClean="0"/>
              <a:t>film</a:t>
            </a:r>
          </a:p>
          <a:p>
            <a:r>
              <a:rPr lang="en-US" b="1" u="sng" dirty="0" smtClean="0"/>
              <a:t>Verb + Adverb</a:t>
            </a:r>
          </a:p>
          <a:p>
            <a:pPr>
              <a:buNone/>
            </a:pPr>
            <a:r>
              <a:rPr lang="en-US" dirty="0" smtClean="0"/>
              <a:t>E.g. ‘It was you who made me a liar,’ she </a:t>
            </a:r>
            <a:r>
              <a:rPr lang="en-US" i="1" dirty="0" smtClean="0"/>
              <a:t>cried silently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1153</Words>
  <PresentationFormat>Экран (4:3)</PresentationFormat>
  <Paragraphs>121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Lecture 7</vt:lpstr>
      <vt:lpstr>Zeugma [zju:gmə] - зевгма</vt:lpstr>
      <vt:lpstr>Слайд 3</vt:lpstr>
      <vt:lpstr>STRUCTURAL PATTERNS OF ZEUGMA</vt:lpstr>
      <vt:lpstr>Слайд 5</vt:lpstr>
      <vt:lpstr>Oxymoron [oksı‘mo:rən] - оксюморон</vt:lpstr>
      <vt:lpstr>Oxymoron→Intensifier</vt:lpstr>
      <vt:lpstr>STRUCTURAL MODELS OF OXYMORON</vt:lpstr>
      <vt:lpstr>STRUCTURAL MODELS OF OXYMORON</vt:lpstr>
      <vt:lpstr>OXYMORONS IN FICTION</vt:lpstr>
      <vt:lpstr>Paradox [‘pærədoks] - парадокс</vt:lpstr>
      <vt:lpstr>PUN [pΛn] - каламбур</vt:lpstr>
      <vt:lpstr>TYPES OF PUN</vt:lpstr>
      <vt:lpstr>Zeugma as a kind of pun</vt:lpstr>
      <vt:lpstr>Puns based on polysemy</vt:lpstr>
      <vt:lpstr>Puns based on homonymy</vt:lpstr>
      <vt:lpstr>Pun and context</vt:lpstr>
      <vt:lpstr>Pun and pretended misunderstanding</vt:lpstr>
      <vt:lpstr>Translating puns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7</dc:title>
  <cp:lastModifiedBy>Admin</cp:lastModifiedBy>
  <cp:revision>49</cp:revision>
  <dcterms:modified xsi:type="dcterms:W3CDTF">2010-09-10T18:13:21Z</dcterms:modified>
</cp:coreProperties>
</file>