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LECTURE 8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4000" dirty="0" smtClean="0"/>
              <a:t>Periphrasis.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Euphemism as a variety of periphrasis.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Lexical repetitions. Synonymous repetitions. Lexical repetitions and </a:t>
            </a:r>
            <a:r>
              <a:rPr lang="en-US" sz="4000" dirty="0" err="1" smtClean="0"/>
              <a:t>polysemy</a:t>
            </a:r>
            <a:r>
              <a:rPr lang="en-US" sz="4000" dirty="0" smtClean="0"/>
              <a:t>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Euphemisms and political correctness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3600" u="sng" dirty="0" smtClean="0"/>
              <a:t>E.g.</a:t>
            </a:r>
            <a:r>
              <a:rPr lang="en-US" sz="3600" dirty="0" smtClean="0"/>
              <a:t> chronologically-challenged people </a:t>
            </a:r>
          </a:p>
          <a:p>
            <a:pPr algn="just"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(= old)</a:t>
            </a:r>
          </a:p>
          <a:p>
            <a:pPr algn="just"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senior citizens (= pensioners)</a:t>
            </a:r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mentally-challenged people </a:t>
            </a:r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low IQ (= stupid)</a:t>
            </a:r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the disabled (= invalids)</a:t>
            </a:r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animal companion (= pet)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Euphemisms in fiction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Euphemisms can convey subtle nuances of meaning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We were all going direct to Heaven, we were all going direct </a:t>
            </a:r>
            <a:r>
              <a:rPr lang="en-US" sz="2800" b="1" i="1" dirty="0" smtClean="0"/>
              <a:t>the other way (= to Hell)</a:t>
            </a:r>
            <a:r>
              <a:rPr lang="en-US" sz="2800" dirty="0" smtClean="0"/>
              <a:t> (Dickens)</a:t>
            </a:r>
          </a:p>
          <a:p>
            <a:r>
              <a:rPr lang="en-US" sz="2800" dirty="0" smtClean="0"/>
              <a:t>Euphemisms can create a satirical effect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In private I should merely call him </a:t>
            </a:r>
            <a:r>
              <a:rPr lang="en-US" sz="2800" b="1" i="1" dirty="0" smtClean="0"/>
              <a:t>a liar</a:t>
            </a:r>
            <a:r>
              <a:rPr lang="en-US" sz="2800" dirty="0" smtClean="0"/>
              <a:t>. In the Press you should use the words: </a:t>
            </a:r>
            <a:r>
              <a:rPr lang="en-US" sz="2800" b="1" i="1" dirty="0" smtClean="0"/>
              <a:t>‘Reckless disregard for truth’</a:t>
            </a:r>
            <a:r>
              <a:rPr lang="en-US" sz="2800" dirty="0" smtClean="0"/>
              <a:t> and in Parliament – that you regret he </a:t>
            </a:r>
            <a:r>
              <a:rPr lang="en-US" sz="2800" b="1" i="1" dirty="0" smtClean="0"/>
              <a:t>‘should have been so misinformed’ </a:t>
            </a:r>
            <a:r>
              <a:rPr lang="en-US" sz="2800" dirty="0" smtClean="0"/>
              <a:t>(Galsworthy).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Lexical repetitions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Lexical repetition consists in repeating a word or a phrase within a sentence, passage or the whole text (Arnold).</a:t>
            </a:r>
          </a:p>
          <a:p>
            <a:r>
              <a:rPr lang="en-US" dirty="0" smtClean="0"/>
              <a:t>The number of occurrences can be different, but readers should be able to notice them.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‘rain’ in Hemingway’s prose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‘silence’ in </a:t>
            </a:r>
            <a:r>
              <a:rPr lang="en-US" dirty="0" err="1" smtClean="0"/>
              <a:t>Fowles’s</a:t>
            </a:r>
            <a:r>
              <a:rPr lang="en-US" dirty="0" smtClean="0"/>
              <a:t> novels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of lexical repetitions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u="sng" dirty="0" smtClean="0"/>
              <a:t>i</a:t>
            </a:r>
            <a:r>
              <a:rPr lang="en-US" sz="2800" u="sng" dirty="0" smtClean="0"/>
              <a:t>ntensifying function, emotional charge</a:t>
            </a:r>
          </a:p>
          <a:p>
            <a:pPr>
              <a:buNone/>
            </a:pPr>
            <a:r>
              <a:rPr lang="en-US" sz="2800" u="sng" dirty="0" smtClean="0"/>
              <a:t>E.g. </a:t>
            </a:r>
            <a:r>
              <a:rPr lang="en-US" sz="2800" b="1" i="1" dirty="0" smtClean="0"/>
              <a:t>Fight</a:t>
            </a:r>
            <a:r>
              <a:rPr lang="en-US" sz="2800" dirty="0" smtClean="0"/>
              <a:t> your little </a:t>
            </a:r>
            <a:r>
              <a:rPr lang="en-US" sz="2800" b="1" i="1" dirty="0" smtClean="0"/>
              <a:t>fight</a:t>
            </a:r>
            <a:r>
              <a:rPr lang="en-US" sz="2800" dirty="0" smtClean="0"/>
              <a:t>, my boy,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</a:t>
            </a:r>
            <a:r>
              <a:rPr lang="en-US" sz="2800" b="1" i="1" dirty="0" smtClean="0"/>
              <a:t>Fight</a:t>
            </a:r>
            <a:r>
              <a:rPr lang="en-US" sz="2800" dirty="0" smtClean="0"/>
              <a:t> and be a man (D. Lawrence)</a:t>
            </a:r>
          </a:p>
          <a:p>
            <a:r>
              <a:rPr lang="en-US" sz="2800" u="sng" dirty="0" smtClean="0"/>
              <a:t>p</a:t>
            </a:r>
            <a:r>
              <a:rPr lang="en-US" sz="2800" u="sng" dirty="0" smtClean="0"/>
              <a:t>arodying function, satirical effect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Don’t be a </a:t>
            </a:r>
            <a:r>
              <a:rPr lang="en-US" sz="2800" b="1" i="1" dirty="0" smtClean="0"/>
              <a:t>good little</a:t>
            </a:r>
            <a:r>
              <a:rPr lang="en-US" sz="2800" dirty="0" smtClean="0"/>
              <a:t>, </a:t>
            </a:r>
            <a:r>
              <a:rPr lang="en-US" sz="2800" b="1" i="1" dirty="0" smtClean="0"/>
              <a:t>good little</a:t>
            </a:r>
            <a:r>
              <a:rPr lang="en-US" sz="2800" dirty="0" smtClean="0"/>
              <a:t> boy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being as </a:t>
            </a:r>
            <a:r>
              <a:rPr lang="en-US" sz="2800" b="1" i="1" dirty="0" smtClean="0"/>
              <a:t>good</a:t>
            </a:r>
            <a:r>
              <a:rPr lang="en-US" sz="2800" dirty="0" smtClean="0"/>
              <a:t> as you can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and agreeing with all the </a:t>
            </a:r>
            <a:r>
              <a:rPr lang="en-US" sz="2800" b="1" i="1" dirty="0" smtClean="0"/>
              <a:t>mealy-mouthed</a:t>
            </a:r>
            <a:r>
              <a:rPr lang="en-US" sz="2800" dirty="0" smtClean="0"/>
              <a:t>, 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                      </a:t>
            </a:r>
            <a:r>
              <a:rPr lang="en-US" sz="2800" b="1" i="1" dirty="0" smtClean="0"/>
              <a:t>mealy-mouthed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truths that the sly trot out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to protect themselves and their </a:t>
            </a:r>
            <a:r>
              <a:rPr lang="en-US" sz="2800" b="1" i="1" dirty="0" smtClean="0"/>
              <a:t>greedy-mouthed</a:t>
            </a:r>
            <a:r>
              <a:rPr lang="en-US" sz="2800" dirty="0" smtClean="0"/>
              <a:t>,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                      </a:t>
            </a:r>
            <a:r>
              <a:rPr lang="en-US" sz="2800" b="1" i="1" dirty="0" smtClean="0"/>
              <a:t>greedy-mouthed</a:t>
            </a:r>
          </a:p>
          <a:p>
            <a:pPr>
              <a:buNone/>
            </a:pPr>
            <a:r>
              <a:rPr lang="en-US" sz="2800" dirty="0" smtClean="0"/>
              <a:t>        cowardice, every old lout (D. Lawrence)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Lexical repetitions and </a:t>
            </a:r>
            <a:r>
              <a:rPr lang="en-US" sz="4000" b="1" dirty="0" err="1" smtClean="0"/>
              <a:t>polysemy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sz="2800" dirty="0" smtClean="0"/>
              <a:t>   Lexical repetitions can actualize different </a:t>
            </a:r>
            <a:r>
              <a:rPr lang="en-US" sz="2800" dirty="0" err="1" smtClean="0"/>
              <a:t>lexico</a:t>
            </a:r>
            <a:r>
              <a:rPr lang="en-US" sz="2800" dirty="0" smtClean="0"/>
              <a:t>-</a:t>
            </a:r>
            <a:r>
              <a:rPr lang="en-US" sz="2800" dirty="0" smtClean="0"/>
              <a:t>semantic variants of a word revealing a variety of connotations.</a:t>
            </a:r>
          </a:p>
          <a:p>
            <a:pPr algn="just">
              <a:buNone/>
            </a:pPr>
            <a:r>
              <a:rPr lang="en-US" sz="2800" u="sng" dirty="0" smtClean="0"/>
              <a:t>E.g. </a:t>
            </a:r>
            <a:r>
              <a:rPr lang="en-US" sz="2800" dirty="0" smtClean="0"/>
              <a:t>Don’t long to have dear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, dear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boys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whom you’ll have to educate […]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Nor a dear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home with its cost, its cost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that you have to pay…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Do hold yourself together and fight…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and a comfortable feeling at night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that you’ve let in a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air.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A </a:t>
            </a:r>
            <a:r>
              <a:rPr lang="en-US" sz="2800" b="1" i="1" dirty="0" smtClean="0"/>
              <a:t>little </a:t>
            </a:r>
            <a:r>
              <a:rPr lang="en-US" sz="2800" dirty="0" smtClean="0"/>
              <a:t>fresh air in the money sty,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knocked a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hole in the holy prison,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done your own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bit, made your own </a:t>
            </a:r>
            <a:r>
              <a:rPr lang="en-US" sz="2800" b="1" i="1" dirty="0" smtClean="0"/>
              <a:t>little</a:t>
            </a:r>
            <a:r>
              <a:rPr lang="en-US" sz="2800" dirty="0" smtClean="0"/>
              <a:t> try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that the risen Christ should be risen (D. Lawrence) 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Synonymous repetition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Synonyms can be used to avoid monotonous repetition of the same word in a sentence or passage (synonymic ‘replacers’)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The </a:t>
            </a:r>
            <a:r>
              <a:rPr lang="en-US" b="1" i="1" dirty="0" smtClean="0"/>
              <a:t>little boy </a:t>
            </a:r>
            <a:r>
              <a:rPr lang="en-US" dirty="0" smtClean="0"/>
              <a:t>was crying. It was the </a:t>
            </a:r>
            <a:r>
              <a:rPr lang="en-US" b="1" i="1" dirty="0" smtClean="0"/>
              <a:t>child’s</a:t>
            </a:r>
            <a:r>
              <a:rPr lang="en-US" dirty="0" smtClean="0"/>
              <a:t> usual time for going to bed, but no one paid attention to the </a:t>
            </a:r>
            <a:r>
              <a:rPr lang="en-US" b="1" i="1" dirty="0" smtClean="0"/>
              <a:t>kid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synonymic ‘replacers’ in scientific prose: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investigate-analyze-study-consider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Excessive repetition of the same words can effectively characterize a hero’s vocabulary and manner of speech.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Well, </a:t>
            </a:r>
            <a:r>
              <a:rPr lang="en-US" sz="2800" dirty="0" err="1" smtClean="0"/>
              <a:t>ain’t</a:t>
            </a:r>
            <a:r>
              <a:rPr lang="en-US" sz="2800" dirty="0" smtClean="0"/>
              <a:t> you the lucky one? Piggy’s an awful </a:t>
            </a:r>
            <a:r>
              <a:rPr lang="en-US" sz="2800" b="1" i="1" dirty="0" smtClean="0"/>
              <a:t>swell</a:t>
            </a:r>
            <a:r>
              <a:rPr lang="en-US" sz="2800" dirty="0" smtClean="0"/>
              <a:t>; and he always takes  a girl to </a:t>
            </a:r>
            <a:r>
              <a:rPr lang="en-US" sz="2800" b="1" i="1" dirty="0" smtClean="0"/>
              <a:t>swell </a:t>
            </a:r>
            <a:r>
              <a:rPr lang="en-US" sz="2800" dirty="0" smtClean="0"/>
              <a:t>places. He took Blanche up to the Hoffman House one evening, where they have </a:t>
            </a:r>
            <a:r>
              <a:rPr lang="en-US" sz="2800" b="1" i="1" dirty="0" smtClean="0"/>
              <a:t>swell </a:t>
            </a:r>
            <a:r>
              <a:rPr lang="en-US" sz="2800" dirty="0" smtClean="0"/>
              <a:t>music, and you see a lot of </a:t>
            </a:r>
            <a:r>
              <a:rPr lang="en-US" sz="2800" b="1" i="1" dirty="0" smtClean="0"/>
              <a:t>swells</a:t>
            </a:r>
            <a:r>
              <a:rPr lang="en-US" sz="2800" dirty="0" smtClean="0"/>
              <a:t>. You’ll have a </a:t>
            </a:r>
            <a:r>
              <a:rPr lang="en-US" sz="2800" b="1" i="1" dirty="0" smtClean="0"/>
              <a:t>swell</a:t>
            </a:r>
            <a:r>
              <a:rPr lang="en-US" sz="2800" dirty="0" smtClean="0"/>
              <a:t> time, </a:t>
            </a:r>
            <a:r>
              <a:rPr lang="en-US" sz="2800" dirty="0" err="1" smtClean="0"/>
              <a:t>Dulce</a:t>
            </a:r>
            <a:r>
              <a:rPr lang="en-US" sz="2800" dirty="0" smtClean="0"/>
              <a:t> (</a:t>
            </a:r>
            <a:r>
              <a:rPr lang="en-US" sz="2800" dirty="0" err="1" smtClean="0"/>
              <a:t>O.Henry</a:t>
            </a:r>
            <a:r>
              <a:rPr lang="en-US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Synonymous repetitions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Repeated synonyms can be introduced to make the description more exhaustive and provide additional shades of meaning. Here the difference in denotative meaning and connotations is especially important.</a:t>
            </a:r>
          </a:p>
          <a:p>
            <a:pPr>
              <a:buNone/>
            </a:pPr>
            <a:r>
              <a:rPr lang="en-US" sz="2800" u="sng" dirty="0" smtClean="0"/>
              <a:t>E.g. </a:t>
            </a:r>
            <a:r>
              <a:rPr lang="en-US" sz="2800" b="1" i="1" dirty="0" smtClean="0"/>
              <a:t>Is it thy will </a:t>
            </a:r>
            <a:r>
              <a:rPr lang="en-US" sz="2800" dirty="0" smtClean="0"/>
              <a:t>thy </a:t>
            </a:r>
            <a:r>
              <a:rPr lang="en-US" sz="2800" i="1" dirty="0" smtClean="0"/>
              <a:t>image</a:t>
            </a:r>
            <a:r>
              <a:rPr lang="en-US" sz="2800" dirty="0" smtClean="0"/>
              <a:t> should </a:t>
            </a:r>
            <a:r>
              <a:rPr lang="en-US" sz="2800" b="1" i="1" dirty="0" smtClean="0"/>
              <a:t>keep open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</a:t>
            </a:r>
            <a:r>
              <a:rPr lang="en-US" sz="2800" b="1" i="1" dirty="0" smtClean="0"/>
              <a:t>My heavy eyelids </a:t>
            </a:r>
            <a:r>
              <a:rPr lang="en-US" sz="2800" dirty="0" smtClean="0"/>
              <a:t>to the weary night?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</a:t>
            </a:r>
            <a:r>
              <a:rPr lang="en-US" sz="2800" b="1" i="1" dirty="0" smtClean="0"/>
              <a:t>Dost thou desire </a:t>
            </a:r>
            <a:r>
              <a:rPr lang="en-US" sz="2800" dirty="0" smtClean="0"/>
              <a:t>my </a:t>
            </a:r>
            <a:r>
              <a:rPr lang="en-US" sz="2800" b="1" i="1" dirty="0" smtClean="0"/>
              <a:t>slumbers should be broken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While </a:t>
            </a:r>
            <a:r>
              <a:rPr lang="en-US" sz="2800" i="1" dirty="0" smtClean="0"/>
              <a:t>shadow</a:t>
            </a:r>
            <a:r>
              <a:rPr lang="en-US" sz="2800" dirty="0" smtClean="0"/>
              <a:t>s like to thee do mock my sight?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Is it thy </a:t>
            </a:r>
            <a:r>
              <a:rPr lang="en-US" sz="2800" i="1" dirty="0" smtClean="0"/>
              <a:t>spirit</a:t>
            </a:r>
            <a:r>
              <a:rPr lang="en-US" sz="2800" dirty="0" smtClean="0"/>
              <a:t> that thou </a:t>
            </a:r>
            <a:r>
              <a:rPr lang="en-US" sz="2800" dirty="0" err="1" smtClean="0"/>
              <a:t>send’st</a:t>
            </a:r>
            <a:r>
              <a:rPr lang="en-US" sz="2800" dirty="0" smtClean="0"/>
              <a:t> from thee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So far from home into my deeds to </a:t>
            </a:r>
            <a:r>
              <a:rPr lang="en-US" sz="2800" b="1" i="1" dirty="0" smtClean="0"/>
              <a:t>pry</a:t>
            </a:r>
            <a:r>
              <a:rPr lang="en-US" sz="2800" dirty="0" smtClean="0"/>
              <a:t>,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To </a:t>
            </a:r>
            <a:r>
              <a:rPr lang="en-US" sz="2800" b="1" i="1" dirty="0" smtClean="0"/>
              <a:t>find out </a:t>
            </a:r>
            <a:r>
              <a:rPr lang="en-US" sz="2800" dirty="0" smtClean="0"/>
              <a:t>shames and idle hours in me […]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It is my love that </a:t>
            </a:r>
            <a:r>
              <a:rPr lang="en-US" sz="2800" b="1" i="1" dirty="0" smtClean="0"/>
              <a:t>keeps mine eye awake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Mine own true love that </a:t>
            </a:r>
            <a:r>
              <a:rPr lang="en-US" sz="2800" b="1" i="1" dirty="0" smtClean="0"/>
              <a:t>doth my rest defeat</a:t>
            </a:r>
            <a:r>
              <a:rPr lang="en-US" sz="2800" dirty="0" smtClean="0"/>
              <a:t>… (Sonnet LXI)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Situational synonyms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smtClean="0"/>
              <a:t>   Words </a:t>
            </a:r>
            <a:r>
              <a:rPr lang="en-US" sz="2800" dirty="0" smtClean="0"/>
              <a:t>or phrases which are not actual synonyms can become situational synonyms </a:t>
            </a:r>
            <a:r>
              <a:rPr lang="en-US" sz="2800" smtClean="0"/>
              <a:t>when they </a:t>
            </a:r>
            <a:r>
              <a:rPr lang="en-US" sz="2800" dirty="0" smtClean="0"/>
              <a:t>have one and the same referent in the context.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She </a:t>
            </a:r>
            <a:r>
              <a:rPr lang="en-US" sz="2800" b="1" i="1" dirty="0" smtClean="0"/>
              <a:t>told </a:t>
            </a:r>
            <a:r>
              <a:rPr lang="en-US" sz="2800" dirty="0" smtClean="0"/>
              <a:t>his name to the trees. She </a:t>
            </a:r>
            <a:r>
              <a:rPr lang="en-US" sz="2800" b="1" i="1" dirty="0" smtClean="0"/>
              <a:t>whispered</a:t>
            </a:r>
            <a:r>
              <a:rPr lang="en-US" sz="2800" dirty="0" smtClean="0"/>
              <a:t> it to the flowers. She </a:t>
            </a:r>
            <a:r>
              <a:rPr lang="en-US" sz="2800" b="1" i="1" dirty="0" smtClean="0"/>
              <a:t>breathed</a:t>
            </a:r>
            <a:r>
              <a:rPr lang="en-US" sz="2800" dirty="0" smtClean="0"/>
              <a:t> it to the birds […] At times she would ride her palfrey… and </a:t>
            </a:r>
            <a:r>
              <a:rPr lang="en-US" sz="2800" b="1" i="1" dirty="0" smtClean="0"/>
              <a:t>call</a:t>
            </a:r>
            <a:r>
              <a:rPr lang="en-US" sz="2800" dirty="0" smtClean="0"/>
              <a:t> ‘Guido’ to the waves (Leacock).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Joe was a </a:t>
            </a:r>
            <a:r>
              <a:rPr lang="en-US" sz="2800" b="1" i="1" dirty="0" smtClean="0"/>
              <a:t>mild, good-natured, sweet-tempered, easy-going, foolish</a:t>
            </a:r>
            <a:r>
              <a:rPr lang="en-US" sz="2800" dirty="0" smtClean="0"/>
              <a:t> </a:t>
            </a:r>
            <a:r>
              <a:rPr lang="en-US" sz="2800" b="1" i="1" dirty="0" smtClean="0"/>
              <a:t>dear</a:t>
            </a:r>
            <a:r>
              <a:rPr lang="en-US" sz="2800" dirty="0" smtClean="0"/>
              <a:t> fellow (Dickens).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PERIPHRASIS [</a:t>
            </a:r>
            <a:r>
              <a:rPr lang="en-US" sz="4000" b="1" dirty="0" err="1" smtClean="0"/>
              <a:t>p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’rıfr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sıs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перифраз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    Periphrasis is the re-naming of an object by a phrase that brings out some particular feature of the object (</a:t>
            </a:r>
            <a:r>
              <a:rPr lang="en-US" dirty="0" err="1" smtClean="0"/>
              <a:t>Galperin</a:t>
            </a:r>
            <a:r>
              <a:rPr lang="en-US" dirty="0" smtClean="0"/>
              <a:t>).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Periphrasis as a stylistic device that can be identified only in context.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And Harold stands upon </a:t>
            </a:r>
            <a:r>
              <a:rPr lang="en-US" sz="2800" b="1" i="1" dirty="0" smtClean="0"/>
              <a:t>the place of skulls</a:t>
            </a:r>
            <a:r>
              <a:rPr lang="en-US" sz="2800" dirty="0" smtClean="0"/>
              <a:t>,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</a:t>
            </a:r>
            <a:r>
              <a:rPr lang="en-US" sz="2800" b="1" i="1" dirty="0" smtClean="0"/>
              <a:t>The grave of France</a:t>
            </a:r>
            <a:r>
              <a:rPr lang="en-US" sz="2800" dirty="0" smtClean="0"/>
              <a:t>, </a:t>
            </a:r>
            <a:r>
              <a:rPr lang="en-US" sz="2800" i="1" dirty="0" smtClean="0"/>
              <a:t>the deadly Waterloo</a:t>
            </a:r>
            <a:r>
              <a:rPr lang="en-US" sz="2800" dirty="0" smtClean="0"/>
              <a:t>!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                             (Byron)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PERIPHRASIS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4000" dirty="0" smtClean="0"/>
              <a:t>Traditional/language               Speech</a:t>
            </a:r>
          </a:p>
          <a:p>
            <a:pPr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 periphrasis                           </a:t>
            </a:r>
            <a:r>
              <a:rPr lang="en-US" sz="4000" dirty="0" err="1" smtClean="0"/>
              <a:t>periphrasis</a:t>
            </a:r>
            <a:endParaRPr lang="en-US" sz="4000" dirty="0" smtClean="0"/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 flipV="1">
            <a:off x="2478873" y="764369"/>
            <a:ext cx="1257296" cy="2928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>
            <a:off x="5122079" y="1050121"/>
            <a:ext cx="1471610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Language periphrasis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4000" dirty="0" smtClean="0"/>
              <a:t>Language periphrasis can be understood without context.</a:t>
            </a:r>
          </a:p>
          <a:p>
            <a:pPr algn="just">
              <a:buNone/>
            </a:pPr>
            <a:r>
              <a:rPr lang="en-US" sz="4000" u="sng" dirty="0" smtClean="0"/>
              <a:t>E.g.</a:t>
            </a:r>
            <a:r>
              <a:rPr lang="en-US" sz="4000" dirty="0" smtClean="0"/>
              <a:t> the fair sex (= women)</a:t>
            </a:r>
          </a:p>
          <a:p>
            <a:pPr algn="just"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       my better half (= wife)</a:t>
            </a:r>
          </a:p>
          <a:p>
            <a:pPr algn="just"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       to tie the knot (= to marry)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Speech periphrasis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   A new nomination of an object that brings out some of its qualities and makes them represent the object.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I understand you are poor, and wish to earn money by nursing the little boy, my son, who has been…deprived of </a:t>
            </a:r>
            <a:r>
              <a:rPr lang="en-US" b="1" i="1" dirty="0" smtClean="0"/>
              <a:t>what can never be replaced (= mother)</a:t>
            </a:r>
            <a:r>
              <a:rPr lang="en-US" dirty="0" smtClean="0"/>
              <a:t> (Dickens).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periphrasis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en-US" sz="2800" b="1" u="sng" dirty="0" smtClean="0"/>
              <a:t>Logical</a:t>
            </a:r>
            <a:r>
              <a:rPr lang="en-US" sz="2800" dirty="0" smtClean="0"/>
              <a:t>                                                      </a:t>
            </a:r>
            <a:r>
              <a:rPr lang="en-US" sz="2800" b="1" u="sng" dirty="0" smtClean="0"/>
              <a:t>Figurative</a:t>
            </a:r>
          </a:p>
          <a:p>
            <a:pPr>
              <a:buNone/>
            </a:pPr>
            <a:r>
              <a:rPr lang="en-US" sz="2800" dirty="0" smtClean="0"/>
              <a:t>It is based on one of the                  It is based on either</a:t>
            </a:r>
          </a:p>
          <a:p>
            <a:pPr>
              <a:buNone/>
            </a:pPr>
            <a:r>
              <a:rPr lang="en-US" sz="2800" dirty="0" smtClean="0"/>
              <a:t>p</a:t>
            </a:r>
            <a:r>
              <a:rPr lang="en-US" sz="2800" dirty="0" smtClean="0"/>
              <a:t>roperties of the object              metaphor o</a:t>
            </a:r>
            <a:r>
              <a:rPr lang="en-US" sz="2800" dirty="0" smtClean="0"/>
              <a:t>r</a:t>
            </a:r>
            <a:r>
              <a:rPr lang="ru-RU" sz="2800" dirty="0" smtClean="0"/>
              <a:t> </a:t>
            </a:r>
            <a:r>
              <a:rPr lang="en-US" sz="2800" dirty="0" smtClean="0"/>
              <a:t>metonymy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instruments of                    </a:t>
            </a:r>
            <a:r>
              <a:rPr lang="en-US" sz="2800" u="sng" dirty="0" smtClean="0"/>
              <a:t>E.g.</a:t>
            </a:r>
            <a:r>
              <a:rPr lang="en-US" sz="2800" dirty="0" smtClean="0"/>
              <a:t> the punctual servant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destruction (= pistols)          of all work (=the sun)</a:t>
            </a:r>
            <a:endParaRPr lang="ru-RU" sz="2800" dirty="0"/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 flipV="1">
            <a:off x="2714612" y="571480"/>
            <a:ext cx="857256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>
            <a:off x="5393537" y="750075"/>
            <a:ext cx="1000132" cy="26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EUPHEMISM ['</a:t>
            </a:r>
            <a:r>
              <a:rPr lang="en-US" sz="4000" b="1" dirty="0" err="1" smtClean="0"/>
              <a:t>ju:f</a:t>
            </a:r>
            <a:r>
              <a:rPr lang="en-US" sz="4000" b="1" dirty="0" err="1" smtClean="0">
                <a:latin typeface="Times New Roman"/>
                <a:cs typeface="Times New Roman"/>
              </a:rPr>
              <a:t>əmızəm</a:t>
            </a:r>
            <a:r>
              <a:rPr lang="en-US" sz="4000" b="1" dirty="0" smtClean="0"/>
              <a:t>] - </a:t>
            </a:r>
            <a:r>
              <a:rPr lang="ru-RU" sz="4000" b="1" dirty="0" err="1" smtClean="0"/>
              <a:t>эвфемеизм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   A word or phrase used to replace an unpleasant word or expression by a conventionally more acceptable one.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Euphemisms are synonyms that produce a deliberately mild effect.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i="1" dirty="0" smtClean="0"/>
              <a:t>to pass away, to be no more, to expire, to depart, to join the majority, to give up the ghost, to go west.</a:t>
            </a:r>
          </a:p>
          <a:p>
            <a:pPr algn="just">
              <a:buNone/>
            </a:pPr>
            <a:r>
              <a:rPr lang="en-US" sz="2800" dirty="0" smtClean="0"/>
              <a:t>Such euphemistic expressions have become expressive means of the language. They refer us directly to the concept and are fixed in dictionaries.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Euphemism as a stylistic device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dirty="0" smtClean="0"/>
              <a:t>Euphemism as a SD refers us to the concept through the medium of another word.</a:t>
            </a:r>
          </a:p>
          <a:p>
            <a:pPr>
              <a:buNone/>
            </a:pPr>
            <a:r>
              <a:rPr lang="en-US" sz="3600" u="sng" dirty="0" smtClean="0"/>
              <a:t>E.g.</a:t>
            </a:r>
            <a:r>
              <a:rPr lang="en-US" sz="3600" dirty="0" smtClean="0"/>
              <a:t> They think we </a:t>
            </a:r>
            <a:r>
              <a:rPr lang="en-US" sz="3600" b="1" i="1" dirty="0" smtClean="0"/>
              <a:t>have come by this horse in some dishonest manner (= have stolen it).</a:t>
            </a:r>
          </a:p>
          <a:p>
            <a:pPr algn="just"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                                                    (Dickens)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Euphemisms: spheres of usage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    Euphemisms are typically used in religious, medical and political discourse.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The Evil One (= the Devil)</a:t>
            </a:r>
          </a:p>
          <a:p>
            <a:pPr>
              <a:buNone/>
            </a:pPr>
            <a:r>
              <a:rPr lang="en-US" sz="2800" dirty="0" smtClean="0"/>
              <a:t>        The Lord, Almighty, Goodness, Heavens (= the God)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lunatic asylum → mental hospital (= madhouse)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patients of severely subnormal personality (= imbeciles, the feeble-minded)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undernourishment of children (= starvation)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reorganization of the enterprise (= firing employees)</a:t>
            </a:r>
          </a:p>
          <a:p>
            <a:pPr algn="just">
              <a:buNone/>
            </a:pPr>
            <a:r>
              <a:rPr lang="en-US" sz="2800" dirty="0" smtClean="0"/>
              <a:t>        unemployment benefit (=dole)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lower income brackets (= poor)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collateral damage (= soldiers killed by fellow soldiers)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1235</Words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LECTURE 8</vt:lpstr>
      <vt:lpstr>PERIPHRASIS [pə’rıfrəsıs] - перифраз</vt:lpstr>
      <vt:lpstr>TYPES OF PERIPHRASIS</vt:lpstr>
      <vt:lpstr>Language periphrasis</vt:lpstr>
      <vt:lpstr>Speech periphrasis</vt:lpstr>
      <vt:lpstr>Types of periphrasis</vt:lpstr>
      <vt:lpstr>EUPHEMISM ['ju:fəmızəm] - эвфемеизм</vt:lpstr>
      <vt:lpstr>Euphemism as a stylistic device</vt:lpstr>
      <vt:lpstr>Euphemisms: spheres of usage</vt:lpstr>
      <vt:lpstr>Euphemisms and political correctness</vt:lpstr>
      <vt:lpstr>Euphemisms in fiction</vt:lpstr>
      <vt:lpstr>Lexical repetitions</vt:lpstr>
      <vt:lpstr>Functions of lexical repetitions</vt:lpstr>
      <vt:lpstr>Lexical repetitions and polysemy</vt:lpstr>
      <vt:lpstr>Synonymous repetition</vt:lpstr>
      <vt:lpstr>Слайд 16</vt:lpstr>
      <vt:lpstr>Synonymous repetitions</vt:lpstr>
      <vt:lpstr>Situational synonyms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8</dc:title>
  <cp:lastModifiedBy>Admin</cp:lastModifiedBy>
  <cp:revision>41</cp:revision>
  <dcterms:modified xsi:type="dcterms:W3CDTF">2010-09-11T18:31:41Z</dcterms:modified>
</cp:coreProperties>
</file>