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5" d="100"/>
          <a:sy n="85" d="100"/>
        </p:scale>
        <p:origin x="-907"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27.09.2010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27.09.2010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27.09.2010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27.09.2010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27.09.2010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27.09.2010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27.09.2010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27.09.2010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en-US" sz="4000" b="1" dirty="0" smtClean="0"/>
              <a:t>LECTURE 9</a:t>
            </a:r>
            <a:endParaRPr lang="ru-RU" sz="4000" b="1" dirty="0"/>
          </a:p>
        </p:txBody>
      </p:sp>
      <p:sp>
        <p:nvSpPr>
          <p:cNvPr id="5" name="Содержимое 4"/>
          <p:cNvSpPr>
            <a:spLocks noGrp="1"/>
          </p:cNvSpPr>
          <p:nvPr>
            <p:ph idx="1"/>
          </p:nvPr>
        </p:nvSpPr>
        <p:spPr/>
        <p:txBody>
          <a:bodyPr>
            <a:normAutofit fontScale="92500"/>
          </a:bodyPr>
          <a:lstStyle/>
          <a:p>
            <a:pPr algn="ctr">
              <a:buNone/>
            </a:pPr>
            <a:r>
              <a:rPr lang="en-US" b="1" dirty="0" smtClean="0"/>
              <a:t>Syntactical stylistic devices and expressive means</a:t>
            </a:r>
          </a:p>
          <a:p>
            <a:pPr marL="514350" indent="-514350" algn="just">
              <a:buAutoNum type="arabicPeriod"/>
            </a:pPr>
            <a:r>
              <a:rPr lang="en-US" sz="2800" dirty="0" smtClean="0"/>
              <a:t>Units of syntactical analysis. Syntactical EMs and SDs.</a:t>
            </a:r>
          </a:p>
          <a:p>
            <a:pPr marL="514350" indent="-514350" algn="just">
              <a:buAutoNum type="arabicPeriod"/>
            </a:pPr>
            <a:r>
              <a:rPr lang="en-US" sz="2800" dirty="0" smtClean="0"/>
              <a:t>Inversion.</a:t>
            </a:r>
          </a:p>
          <a:p>
            <a:pPr marL="514350" indent="-514350" algn="just">
              <a:buAutoNum type="arabicPeriod"/>
            </a:pPr>
            <a:r>
              <a:rPr lang="en-US" sz="2800" dirty="0" smtClean="0"/>
              <a:t>Detachment.</a:t>
            </a:r>
          </a:p>
          <a:p>
            <a:pPr marL="514350" indent="-514350" algn="just">
              <a:buAutoNum type="arabicPeriod"/>
            </a:pPr>
            <a:r>
              <a:rPr lang="en-US" sz="2800" dirty="0" smtClean="0"/>
              <a:t>Syntactical parallelism.</a:t>
            </a:r>
          </a:p>
          <a:p>
            <a:pPr marL="514350" indent="-514350" algn="just">
              <a:buAutoNum type="arabicPeriod"/>
            </a:pPr>
            <a:r>
              <a:rPr lang="en-US" sz="2800" dirty="0" err="1" smtClean="0"/>
              <a:t>Lexico</a:t>
            </a:r>
            <a:r>
              <a:rPr lang="en-US" sz="2800" dirty="0" smtClean="0"/>
              <a:t>-syntactical repetitions: anaphora, </a:t>
            </a:r>
            <a:r>
              <a:rPr lang="en-US" sz="2800" dirty="0" err="1" smtClean="0"/>
              <a:t>epiphora</a:t>
            </a:r>
            <a:r>
              <a:rPr lang="en-US" sz="2800" dirty="0" smtClean="0"/>
              <a:t>, framing, anadiplosis.</a:t>
            </a:r>
          </a:p>
          <a:p>
            <a:pPr marL="514350" indent="-514350" algn="just">
              <a:buAutoNum type="arabicPeriod"/>
            </a:pPr>
            <a:r>
              <a:rPr lang="en-US" sz="2800" dirty="0" smtClean="0"/>
              <a:t>Chiasmus.</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Marking detachment in writing</a:t>
            </a:r>
            <a:endParaRPr lang="ru-RU" sz="4000" b="1" dirty="0"/>
          </a:p>
        </p:txBody>
      </p:sp>
      <p:sp>
        <p:nvSpPr>
          <p:cNvPr id="3" name="Содержимое 2"/>
          <p:cNvSpPr>
            <a:spLocks noGrp="1"/>
          </p:cNvSpPr>
          <p:nvPr>
            <p:ph idx="1"/>
          </p:nvPr>
        </p:nvSpPr>
        <p:spPr/>
        <p:txBody>
          <a:bodyPr>
            <a:normAutofit/>
          </a:bodyPr>
          <a:lstStyle/>
          <a:p>
            <a:pPr algn="just">
              <a:buNone/>
            </a:pPr>
            <a:r>
              <a:rPr lang="en-US" sz="2800" dirty="0" smtClean="0"/>
              <a:t>A detached construction can be separated by means of</a:t>
            </a:r>
          </a:p>
          <a:p>
            <a:pPr algn="just"/>
            <a:r>
              <a:rPr lang="en-US" sz="2800" i="1" u="sng" dirty="0" smtClean="0"/>
              <a:t>comma</a:t>
            </a:r>
            <a:r>
              <a:rPr lang="en-US" sz="2800" dirty="0" smtClean="0"/>
              <a:t> </a:t>
            </a:r>
          </a:p>
          <a:p>
            <a:pPr algn="just">
              <a:buNone/>
            </a:pPr>
            <a:r>
              <a:rPr lang="en-US" sz="2800" u="sng" dirty="0" smtClean="0"/>
              <a:t>E.g.</a:t>
            </a:r>
            <a:r>
              <a:rPr lang="en-US" sz="2800" dirty="0" smtClean="0"/>
              <a:t> ‘I want to go,’ he said</a:t>
            </a:r>
            <a:r>
              <a:rPr lang="en-US" sz="2800" b="1" i="1" dirty="0" smtClean="0"/>
              <a:t>, miserable </a:t>
            </a:r>
            <a:r>
              <a:rPr lang="en-US" sz="2800" dirty="0" smtClean="0"/>
              <a:t>(Galsworthy).</a:t>
            </a:r>
          </a:p>
          <a:p>
            <a:pPr algn="just"/>
            <a:r>
              <a:rPr lang="en-US" sz="2800" i="1" u="sng" dirty="0" smtClean="0"/>
              <a:t>dash</a:t>
            </a:r>
          </a:p>
          <a:p>
            <a:pPr algn="just">
              <a:buNone/>
            </a:pPr>
            <a:r>
              <a:rPr lang="en-US" sz="2800" u="sng" dirty="0" smtClean="0"/>
              <a:t>E.g.</a:t>
            </a:r>
            <a:r>
              <a:rPr lang="en-US" sz="2800" dirty="0" smtClean="0"/>
              <a:t> She was lovely; all of her </a:t>
            </a:r>
            <a:r>
              <a:rPr lang="en-US" sz="2800" b="1" i="1" dirty="0" smtClean="0"/>
              <a:t>– delightful </a:t>
            </a:r>
            <a:r>
              <a:rPr lang="en-US" sz="2800" dirty="0" smtClean="0"/>
              <a:t>(Dreiser).</a:t>
            </a:r>
          </a:p>
          <a:p>
            <a:pPr algn="just"/>
            <a:r>
              <a:rPr lang="en-US" sz="2800" i="1" u="sng" dirty="0" smtClean="0"/>
              <a:t>full stop</a:t>
            </a:r>
          </a:p>
          <a:p>
            <a:pPr algn="just">
              <a:buNone/>
            </a:pPr>
            <a:r>
              <a:rPr lang="en-US" sz="2800" u="sng" dirty="0" smtClean="0"/>
              <a:t>E.g.</a:t>
            </a:r>
            <a:r>
              <a:rPr lang="en-US" sz="2800" dirty="0" smtClean="0"/>
              <a:t> She was crazy about you</a:t>
            </a:r>
            <a:r>
              <a:rPr lang="en-US" sz="2800" b="1" i="1" dirty="0" smtClean="0"/>
              <a:t>. In the beginning.</a:t>
            </a:r>
            <a:endParaRPr lang="ru-RU" sz="2800" b="1"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Secondary parts that can be detached</a:t>
            </a:r>
            <a:endParaRPr lang="ru-RU" sz="4000" b="1" dirty="0"/>
          </a:p>
        </p:txBody>
      </p:sp>
      <p:sp>
        <p:nvSpPr>
          <p:cNvPr id="3" name="Содержимое 2"/>
          <p:cNvSpPr>
            <a:spLocks noGrp="1"/>
          </p:cNvSpPr>
          <p:nvPr>
            <p:ph idx="1"/>
          </p:nvPr>
        </p:nvSpPr>
        <p:spPr/>
        <p:txBody>
          <a:bodyPr>
            <a:normAutofit/>
          </a:bodyPr>
          <a:lstStyle/>
          <a:p>
            <a:r>
              <a:rPr lang="en-US" sz="2800" i="1" u="sng" dirty="0" smtClean="0"/>
              <a:t>Attribute</a:t>
            </a:r>
          </a:p>
          <a:p>
            <a:pPr algn="just">
              <a:buNone/>
            </a:pPr>
            <a:r>
              <a:rPr lang="en-US" sz="2800" u="sng" dirty="0" smtClean="0"/>
              <a:t>E.g.</a:t>
            </a:r>
            <a:r>
              <a:rPr lang="en-US" sz="2800" dirty="0" smtClean="0"/>
              <a:t> </a:t>
            </a:r>
            <a:r>
              <a:rPr lang="en-US" sz="2800" b="1" i="1" dirty="0" smtClean="0"/>
              <a:t>Very small and child-like</a:t>
            </a:r>
            <a:r>
              <a:rPr lang="en-US" sz="2800" dirty="0" smtClean="0"/>
              <a:t>, he never looked more than 14.</a:t>
            </a:r>
          </a:p>
          <a:p>
            <a:pPr algn="just"/>
            <a:r>
              <a:rPr lang="en-US" sz="2800" u="sng" dirty="0" smtClean="0"/>
              <a:t>Adverbial modifier</a:t>
            </a:r>
          </a:p>
          <a:p>
            <a:pPr algn="just">
              <a:buNone/>
            </a:pPr>
            <a:r>
              <a:rPr lang="en-US" sz="2800" u="sng" dirty="0" smtClean="0"/>
              <a:t>E.g.</a:t>
            </a:r>
            <a:r>
              <a:rPr lang="en-US" sz="2800" dirty="0" smtClean="0"/>
              <a:t> Sir Pitt came in first, … </a:t>
            </a:r>
            <a:r>
              <a:rPr lang="en-US" sz="2800" b="1" i="1" dirty="0" smtClean="0"/>
              <a:t>rather unsteady in his gate</a:t>
            </a:r>
            <a:r>
              <a:rPr lang="en-US" sz="2800" dirty="0" smtClean="0"/>
              <a:t> (Thackeray).</a:t>
            </a:r>
          </a:p>
          <a:p>
            <a:pPr algn="just"/>
            <a:r>
              <a:rPr lang="en-US" sz="2800" i="1" u="sng" dirty="0" smtClean="0"/>
              <a:t>(nominal) phrase introduced into the sentence</a:t>
            </a:r>
          </a:p>
          <a:p>
            <a:pPr algn="just">
              <a:buNone/>
            </a:pPr>
            <a:r>
              <a:rPr lang="en-US" sz="2800" u="sng" dirty="0" smtClean="0"/>
              <a:t>E.g.</a:t>
            </a:r>
            <a:r>
              <a:rPr lang="en-US" sz="2800" dirty="0" smtClean="0"/>
              <a:t> Daylight was dying, the moon rising, </a:t>
            </a:r>
            <a:r>
              <a:rPr lang="en-US" sz="2800" b="1" i="1" dirty="0" smtClean="0"/>
              <a:t>gold behind the poplars</a:t>
            </a:r>
            <a:r>
              <a:rPr lang="en-US" sz="2800" dirty="0" smtClean="0"/>
              <a:t> (Galsworthy).</a:t>
            </a:r>
            <a:endParaRPr lang="ru-RU"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Functions of detachment</a:t>
            </a:r>
            <a:endParaRPr lang="ru-RU" sz="4000" b="1" dirty="0"/>
          </a:p>
        </p:txBody>
      </p:sp>
      <p:sp>
        <p:nvSpPr>
          <p:cNvPr id="3" name="Содержимое 2"/>
          <p:cNvSpPr>
            <a:spLocks noGrp="1"/>
          </p:cNvSpPr>
          <p:nvPr>
            <p:ph idx="1"/>
          </p:nvPr>
        </p:nvSpPr>
        <p:spPr/>
        <p:txBody>
          <a:bodyPr>
            <a:normAutofit/>
          </a:bodyPr>
          <a:lstStyle/>
          <a:p>
            <a:r>
              <a:rPr lang="en-US" sz="2800" dirty="0" smtClean="0"/>
              <a:t>emphasizing  the word or phrase:</a:t>
            </a:r>
          </a:p>
          <a:p>
            <a:pPr>
              <a:buNone/>
            </a:pPr>
            <a:r>
              <a:rPr lang="en-US" sz="2800" u="sng" dirty="0" smtClean="0"/>
              <a:t>E.g.</a:t>
            </a:r>
            <a:r>
              <a:rPr lang="en-US" sz="2800" dirty="0" smtClean="0"/>
              <a:t> I had a feeling… of the most peculiar closeness to him – </a:t>
            </a:r>
            <a:r>
              <a:rPr lang="en-US" sz="2800" i="1" dirty="0" smtClean="0"/>
              <a:t>not</a:t>
            </a:r>
            <a:r>
              <a:rPr lang="en-US" sz="2800" dirty="0" smtClean="0"/>
              <a:t> </a:t>
            </a:r>
            <a:r>
              <a:rPr lang="en-US" sz="2800" b="1" i="1" dirty="0" smtClean="0"/>
              <a:t>love or attraction or sympathy in any way</a:t>
            </a:r>
            <a:r>
              <a:rPr lang="en-US" sz="2800" dirty="0" smtClean="0"/>
              <a:t>. </a:t>
            </a:r>
            <a:r>
              <a:rPr lang="en-US" sz="2800" b="1" i="1" dirty="0" smtClean="0"/>
              <a:t>But linked destiny </a:t>
            </a:r>
            <a:r>
              <a:rPr lang="en-US" sz="2800" dirty="0" smtClean="0"/>
              <a:t>(</a:t>
            </a:r>
            <a:r>
              <a:rPr lang="en-US" sz="2800" dirty="0" err="1" smtClean="0"/>
              <a:t>Fowles</a:t>
            </a:r>
            <a:r>
              <a:rPr lang="en-US" sz="2800" dirty="0" smtClean="0"/>
              <a:t>).</a:t>
            </a:r>
          </a:p>
          <a:p>
            <a:pPr algn="just"/>
            <a:r>
              <a:rPr lang="en-US" sz="2800" dirty="0" smtClean="0"/>
              <a:t>giving additional characteristics or explanatory information:</a:t>
            </a:r>
          </a:p>
          <a:p>
            <a:pPr algn="just">
              <a:buNone/>
            </a:pPr>
            <a:r>
              <a:rPr lang="en-US" sz="2800" u="sng" dirty="0" smtClean="0"/>
              <a:t>E.g.</a:t>
            </a:r>
            <a:r>
              <a:rPr lang="en-US" sz="2800" dirty="0" smtClean="0"/>
              <a:t> June stood in front, fending off his idle curiosity – </a:t>
            </a:r>
            <a:r>
              <a:rPr lang="en-US" sz="2800" b="1" i="1" dirty="0" smtClean="0"/>
              <a:t>a little bit of a thing, … ‘all hair and spirit’</a:t>
            </a:r>
            <a:r>
              <a:rPr lang="en-US" sz="2800" dirty="0" smtClean="0"/>
              <a:t> (Galsworthy).</a:t>
            </a:r>
            <a:endParaRPr lang="ru-RU"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1143000"/>
          </a:xfrm>
        </p:spPr>
        <p:txBody>
          <a:bodyPr>
            <a:noAutofit/>
          </a:bodyPr>
          <a:lstStyle/>
          <a:p>
            <a:r>
              <a:rPr lang="en-US" sz="2800" b="1" dirty="0" smtClean="0"/>
              <a:t>SYNTACTICAL PARALLELISM – </a:t>
            </a:r>
            <a:r>
              <a:rPr lang="ru-RU" sz="2800" b="1" dirty="0" smtClean="0"/>
              <a:t>синтаксический параллелизм</a:t>
            </a:r>
            <a:r>
              <a:rPr lang="en-US" sz="2800" b="1" dirty="0" smtClean="0"/>
              <a:t/>
            </a:r>
            <a:br>
              <a:rPr lang="en-US" sz="2800" b="1" dirty="0" smtClean="0"/>
            </a:br>
            <a:r>
              <a:rPr lang="ru-RU" sz="2800" b="1" dirty="0" smtClean="0"/>
              <a:t>(</a:t>
            </a:r>
            <a:r>
              <a:rPr lang="en-US" sz="2800" b="1" dirty="0" smtClean="0"/>
              <a:t>PARALLEL CONSTRUCTION</a:t>
            </a:r>
            <a:r>
              <a:rPr lang="ru-RU" sz="2800" b="1" dirty="0" smtClean="0"/>
              <a:t>)</a:t>
            </a:r>
            <a:endParaRPr lang="ru-RU" sz="2800" b="1" dirty="0"/>
          </a:p>
        </p:txBody>
      </p:sp>
      <p:sp>
        <p:nvSpPr>
          <p:cNvPr id="3" name="Содержимое 2"/>
          <p:cNvSpPr>
            <a:spLocks noGrp="1"/>
          </p:cNvSpPr>
          <p:nvPr>
            <p:ph idx="1"/>
          </p:nvPr>
        </p:nvSpPr>
        <p:spPr/>
        <p:txBody>
          <a:bodyPr>
            <a:normAutofit/>
          </a:bodyPr>
          <a:lstStyle/>
          <a:p>
            <a:pPr algn="just"/>
            <a:r>
              <a:rPr lang="en-US" sz="2800" dirty="0" smtClean="0"/>
              <a:t>Identical, or similar, syntactical structure in two or more </a:t>
            </a:r>
            <a:r>
              <a:rPr lang="en-US" sz="2800" dirty="0" err="1" smtClean="0"/>
              <a:t>neighbouring</a:t>
            </a:r>
            <a:r>
              <a:rPr lang="en-US" sz="2800" dirty="0" smtClean="0"/>
              <a:t> sentences or parts of a sentence (</a:t>
            </a:r>
            <a:r>
              <a:rPr lang="en-US" sz="2800" dirty="0" err="1" smtClean="0"/>
              <a:t>Galperin</a:t>
            </a:r>
            <a:r>
              <a:rPr lang="en-US" sz="2800" dirty="0" smtClean="0"/>
              <a:t>).</a:t>
            </a:r>
          </a:p>
          <a:p>
            <a:pPr algn="just"/>
            <a:r>
              <a:rPr lang="en-US" sz="2800" dirty="0" smtClean="0"/>
              <a:t>Repetition of syntactical constructions which makes sentences identical or analogous (</a:t>
            </a:r>
            <a:r>
              <a:rPr lang="en-US" sz="2800" dirty="0" err="1" smtClean="0"/>
              <a:t>Skrebnev</a:t>
            </a:r>
            <a:r>
              <a:rPr lang="en-US" sz="2800" dirty="0" smtClean="0"/>
              <a:t>).</a:t>
            </a:r>
          </a:p>
          <a:p>
            <a:pPr algn="just">
              <a:buNone/>
            </a:pPr>
            <a:r>
              <a:rPr lang="en-US" sz="2800" u="sng" dirty="0" smtClean="0"/>
              <a:t>E.g.</a:t>
            </a:r>
            <a:r>
              <a:rPr lang="en-US" sz="2800" dirty="0" smtClean="0"/>
              <a:t> So long as </a:t>
            </a:r>
            <a:r>
              <a:rPr lang="en-US" sz="2800" b="1" i="1" dirty="0" smtClean="0"/>
              <a:t>men can breathe </a:t>
            </a:r>
            <a:r>
              <a:rPr lang="en-US" sz="2800" dirty="0" smtClean="0"/>
              <a:t>or </a:t>
            </a:r>
            <a:r>
              <a:rPr lang="en-US" sz="2800" b="1" i="1" dirty="0" smtClean="0"/>
              <a:t>eyes can see… </a:t>
            </a:r>
          </a:p>
          <a:p>
            <a:pPr algn="just">
              <a:buNone/>
            </a:pPr>
            <a:r>
              <a:rPr lang="en-US" sz="2800" b="1" i="1" dirty="0" smtClean="0"/>
              <a:t>                                                               </a:t>
            </a:r>
            <a:r>
              <a:rPr lang="en-US" sz="2800" dirty="0" smtClean="0"/>
              <a:t>(Shakespeare)</a:t>
            </a:r>
          </a:p>
          <a:p>
            <a:pPr algn="just">
              <a:buNone/>
            </a:pPr>
            <a:r>
              <a:rPr lang="en-US" sz="2800" dirty="0" smtClean="0"/>
              <a:t>       </a:t>
            </a:r>
            <a:r>
              <a:rPr lang="en-US" sz="2800" i="1" dirty="0" smtClean="0"/>
              <a:t>The cock is crowing</a:t>
            </a:r>
          </a:p>
          <a:p>
            <a:pPr algn="just">
              <a:buNone/>
            </a:pPr>
            <a:r>
              <a:rPr lang="en-US" sz="2800" i="1" dirty="0" smtClean="0"/>
              <a:t>        The stream is flowing</a:t>
            </a:r>
            <a:r>
              <a:rPr lang="en-US" sz="2800" dirty="0" smtClean="0"/>
              <a:t>… (Wordsworth)</a:t>
            </a:r>
            <a:endParaRPr lang="ru-RU"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Partial parallelism</a:t>
            </a:r>
            <a:endParaRPr lang="ru-RU" sz="4000" b="1" dirty="0"/>
          </a:p>
        </p:txBody>
      </p:sp>
      <p:sp>
        <p:nvSpPr>
          <p:cNvPr id="3" name="Содержимое 2"/>
          <p:cNvSpPr>
            <a:spLocks noGrp="1"/>
          </p:cNvSpPr>
          <p:nvPr>
            <p:ph idx="1"/>
          </p:nvPr>
        </p:nvSpPr>
        <p:spPr/>
        <p:txBody>
          <a:bodyPr/>
          <a:lstStyle/>
          <a:p>
            <a:pPr algn="just"/>
            <a:r>
              <a:rPr lang="en-US" dirty="0" smtClean="0"/>
              <a:t>Repetition of some parts of successive sentences or clauses</a:t>
            </a:r>
          </a:p>
          <a:p>
            <a:pPr algn="just">
              <a:buNone/>
            </a:pPr>
            <a:r>
              <a:rPr lang="en-US" u="sng" dirty="0" smtClean="0"/>
              <a:t>E.g.</a:t>
            </a:r>
            <a:r>
              <a:rPr lang="en-US" dirty="0" smtClean="0"/>
              <a:t> It is the mob </a:t>
            </a:r>
            <a:r>
              <a:rPr lang="en-US" b="1" i="1" dirty="0" smtClean="0"/>
              <a:t>that </a:t>
            </a:r>
            <a:r>
              <a:rPr lang="en-US" b="1" i="1" dirty="0" err="1" smtClean="0"/>
              <a:t>labour</a:t>
            </a:r>
            <a:r>
              <a:rPr lang="en-US" b="1" i="1" dirty="0" smtClean="0"/>
              <a:t> in your fields and serve in your houses – that man your navy and recruit your army, - that have enabled you to defy all the world</a:t>
            </a:r>
            <a:r>
              <a:rPr lang="en-US" dirty="0" smtClean="0"/>
              <a:t>, and can also defy you when neglect and calamity have driven them to despair (Byron).</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Complete parallelism</a:t>
            </a:r>
            <a:endParaRPr lang="ru-RU" sz="4000" b="1" dirty="0"/>
          </a:p>
        </p:txBody>
      </p:sp>
      <p:sp>
        <p:nvSpPr>
          <p:cNvPr id="3" name="Содержимое 2"/>
          <p:cNvSpPr>
            <a:spLocks noGrp="1"/>
          </p:cNvSpPr>
          <p:nvPr>
            <p:ph idx="1"/>
          </p:nvPr>
        </p:nvSpPr>
        <p:spPr/>
        <p:txBody>
          <a:bodyPr/>
          <a:lstStyle/>
          <a:p>
            <a:pPr algn="just"/>
            <a:r>
              <a:rPr lang="en-US" dirty="0" smtClean="0"/>
              <a:t>Complete parallelism maintains identical syntactical structures throughout the </a:t>
            </a:r>
            <a:r>
              <a:rPr lang="en-US" dirty="0" err="1" smtClean="0"/>
              <a:t>neighbouring</a:t>
            </a:r>
            <a:r>
              <a:rPr lang="en-US" dirty="0" smtClean="0"/>
              <a:t> sentences</a:t>
            </a:r>
          </a:p>
          <a:p>
            <a:pPr algn="just">
              <a:buNone/>
            </a:pPr>
            <a:r>
              <a:rPr lang="en-US" u="sng" dirty="0" smtClean="0"/>
              <a:t>E.g.</a:t>
            </a:r>
            <a:r>
              <a:rPr lang="en-US" dirty="0" smtClean="0"/>
              <a:t> The seeds ye</a:t>
            </a:r>
            <a:r>
              <a:rPr lang="ru-RU" dirty="0" smtClean="0"/>
              <a:t> </a:t>
            </a:r>
            <a:r>
              <a:rPr lang="en-US" dirty="0" smtClean="0"/>
              <a:t>sow – another reaps,</a:t>
            </a:r>
          </a:p>
          <a:p>
            <a:pPr algn="just">
              <a:buNone/>
            </a:pPr>
            <a:r>
              <a:rPr lang="en-US" dirty="0" smtClean="0"/>
              <a:t>        The robes ye</a:t>
            </a:r>
            <a:r>
              <a:rPr lang="ru-RU" dirty="0" smtClean="0"/>
              <a:t> </a:t>
            </a:r>
            <a:r>
              <a:rPr lang="en-US" dirty="0" smtClean="0"/>
              <a:t>weave – another wears,</a:t>
            </a:r>
          </a:p>
          <a:p>
            <a:pPr algn="just">
              <a:buNone/>
            </a:pPr>
            <a:r>
              <a:rPr lang="en-US" dirty="0" smtClean="0"/>
              <a:t>        The arms ye</a:t>
            </a:r>
            <a:r>
              <a:rPr lang="ru-RU" dirty="0" smtClean="0"/>
              <a:t> </a:t>
            </a:r>
            <a:r>
              <a:rPr lang="en-US" dirty="0" smtClean="0"/>
              <a:t>forge – another bears</a:t>
            </a:r>
          </a:p>
          <a:p>
            <a:pPr algn="just">
              <a:buNone/>
            </a:pPr>
            <a:r>
              <a:rPr lang="en-US" dirty="0" smtClean="0"/>
              <a:t>                                                    (Shelley)</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Functions </a:t>
            </a:r>
            <a:r>
              <a:rPr lang="en-US" sz="4000" b="1" smtClean="0"/>
              <a:t>of syntactical parallellism</a:t>
            </a:r>
            <a:endParaRPr lang="ru-RU" sz="4000" b="1" dirty="0"/>
          </a:p>
        </p:txBody>
      </p:sp>
      <p:sp>
        <p:nvSpPr>
          <p:cNvPr id="3" name="Содержимое 2"/>
          <p:cNvSpPr>
            <a:spLocks noGrp="1"/>
          </p:cNvSpPr>
          <p:nvPr>
            <p:ph idx="1"/>
          </p:nvPr>
        </p:nvSpPr>
        <p:spPr/>
        <p:txBody>
          <a:bodyPr>
            <a:normAutofit fontScale="92500"/>
          </a:bodyPr>
          <a:lstStyle/>
          <a:p>
            <a:pPr algn="just"/>
            <a:r>
              <a:rPr lang="en-US" sz="2800" dirty="0" smtClean="0"/>
              <a:t>In belle-</a:t>
            </a:r>
            <a:r>
              <a:rPr lang="en-US" sz="2800" dirty="0" err="1" smtClean="0"/>
              <a:t>lettres</a:t>
            </a:r>
            <a:r>
              <a:rPr lang="en-US" sz="2800" dirty="0" smtClean="0"/>
              <a:t> style carries an emotive function accompanying such SDs as antithesis, gradation, climax;</a:t>
            </a:r>
          </a:p>
          <a:p>
            <a:pPr algn="just"/>
            <a:r>
              <a:rPr lang="en-US" sz="2800" dirty="0" smtClean="0"/>
              <a:t>Creates a particular rhythmical design and melody</a:t>
            </a:r>
          </a:p>
          <a:p>
            <a:pPr algn="just">
              <a:buNone/>
            </a:pPr>
            <a:r>
              <a:rPr lang="en-US" sz="2800" u="sng" dirty="0" smtClean="0"/>
              <a:t>E.g.</a:t>
            </a:r>
            <a:r>
              <a:rPr lang="en-US" sz="2800" dirty="0" smtClean="0"/>
              <a:t> It was the best of times, it was the worst of times, it was the age of wisdom, it was the age of foolishness, it was the epoch of belief, it was the epoch of incredulity, it was the season of Light, it was the season of Darkness,…we had everything before us, we had nothing before us, we were all going direct to Heaven, we were all going direct the other way (Dickens).</a:t>
            </a:r>
            <a:endParaRPr lang="ru-RU"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LEXICO-SYNTACTICAL REPETITIONS</a:t>
            </a:r>
            <a:endParaRPr lang="ru-RU" sz="4000" b="1" dirty="0"/>
          </a:p>
        </p:txBody>
      </p:sp>
      <p:sp>
        <p:nvSpPr>
          <p:cNvPr id="3" name="Содержимое 2"/>
          <p:cNvSpPr>
            <a:spLocks noGrp="1"/>
          </p:cNvSpPr>
          <p:nvPr>
            <p:ph idx="1"/>
          </p:nvPr>
        </p:nvSpPr>
        <p:spPr/>
        <p:txBody>
          <a:bodyPr/>
          <a:lstStyle/>
          <a:p>
            <a:pPr>
              <a:buNone/>
            </a:pPr>
            <a:r>
              <a:rPr lang="en-US" dirty="0" err="1" smtClean="0"/>
              <a:t>Lexico</a:t>
            </a:r>
            <a:r>
              <a:rPr lang="en-US" dirty="0" smtClean="0"/>
              <a:t>-syntactical repetitions include:</a:t>
            </a:r>
          </a:p>
          <a:p>
            <a:r>
              <a:rPr lang="en-US" dirty="0" smtClean="0"/>
              <a:t>Anaphora;</a:t>
            </a:r>
          </a:p>
          <a:p>
            <a:r>
              <a:rPr lang="en-US" dirty="0" err="1" smtClean="0"/>
              <a:t>Epiphora</a:t>
            </a:r>
            <a:r>
              <a:rPr lang="en-US" dirty="0" smtClean="0"/>
              <a:t>;</a:t>
            </a:r>
          </a:p>
          <a:p>
            <a:r>
              <a:rPr lang="en-US" dirty="0" smtClean="0"/>
              <a:t>Framing;</a:t>
            </a:r>
          </a:p>
          <a:p>
            <a:pPr algn="just"/>
            <a:r>
              <a:rPr lang="en-US" dirty="0" smtClean="0"/>
              <a:t>Anadiplosis (chain repetition, linking, reduplication).</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ANAPHORA [</a:t>
            </a:r>
            <a:r>
              <a:rPr lang="en-US" sz="4000" b="1" dirty="0" err="1" smtClean="0">
                <a:latin typeface="Times New Roman"/>
                <a:cs typeface="Times New Roman"/>
              </a:rPr>
              <a:t>ə‘næfərə</a:t>
            </a:r>
            <a:r>
              <a:rPr lang="en-US" sz="4000" b="1" dirty="0" smtClean="0"/>
              <a:t>] - </a:t>
            </a:r>
            <a:r>
              <a:rPr lang="ru-RU" sz="4000" b="1" dirty="0" smtClean="0"/>
              <a:t>анафора</a:t>
            </a:r>
            <a:endParaRPr lang="ru-RU" sz="4000" b="1" dirty="0"/>
          </a:p>
        </p:txBody>
      </p:sp>
      <p:sp>
        <p:nvSpPr>
          <p:cNvPr id="3" name="Содержимое 2"/>
          <p:cNvSpPr>
            <a:spLocks noGrp="1"/>
          </p:cNvSpPr>
          <p:nvPr>
            <p:ph idx="1"/>
          </p:nvPr>
        </p:nvSpPr>
        <p:spPr/>
        <p:txBody>
          <a:bodyPr>
            <a:normAutofit lnSpcReduction="10000"/>
          </a:bodyPr>
          <a:lstStyle/>
          <a:p>
            <a:pPr algn="just"/>
            <a:r>
              <a:rPr lang="en-US" sz="3600" dirty="0" smtClean="0"/>
              <a:t>Repetition of one or several initial elements in adjacent or semantically connected sentences. As a result, the repeated elements are emphasized:</a:t>
            </a:r>
          </a:p>
          <a:p>
            <a:pPr algn="just">
              <a:buNone/>
            </a:pPr>
            <a:r>
              <a:rPr lang="en-US" sz="3600" b="1" dirty="0" smtClean="0"/>
              <a:t>A</a:t>
            </a:r>
            <a:r>
              <a:rPr lang="en-US" sz="3600" dirty="0" smtClean="0"/>
              <a:t>………….  </a:t>
            </a:r>
            <a:r>
              <a:rPr lang="en-US" sz="3600" b="1" dirty="0" smtClean="0"/>
              <a:t>A</a:t>
            </a:r>
            <a:r>
              <a:rPr lang="en-US" sz="3600" dirty="0" smtClean="0"/>
              <a:t>…………… </a:t>
            </a:r>
            <a:r>
              <a:rPr lang="en-US" sz="3600" b="1" dirty="0" smtClean="0"/>
              <a:t>A</a:t>
            </a:r>
            <a:r>
              <a:rPr lang="en-US" sz="3600" dirty="0" smtClean="0"/>
              <a:t>…………….</a:t>
            </a:r>
          </a:p>
          <a:p>
            <a:pPr algn="just"/>
            <a:r>
              <a:rPr lang="en-US" sz="3600" dirty="0" smtClean="0"/>
              <a:t>It helps the reader fix the recurring element in memory and creates rhythmical regularity.</a:t>
            </a:r>
          </a:p>
          <a:p>
            <a:pPr algn="just">
              <a:buNone/>
            </a:pPr>
            <a:endParaRPr lang="ru-RU" sz="4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ANAPHORA</a:t>
            </a:r>
            <a:endParaRPr lang="ru-RU" sz="4000" b="1" dirty="0"/>
          </a:p>
        </p:txBody>
      </p:sp>
      <p:sp>
        <p:nvSpPr>
          <p:cNvPr id="3" name="Содержимое 2"/>
          <p:cNvSpPr>
            <a:spLocks noGrp="1"/>
          </p:cNvSpPr>
          <p:nvPr>
            <p:ph idx="1"/>
          </p:nvPr>
        </p:nvSpPr>
        <p:spPr/>
        <p:txBody>
          <a:bodyPr>
            <a:normAutofit fontScale="92500" lnSpcReduction="20000"/>
          </a:bodyPr>
          <a:lstStyle/>
          <a:p>
            <a:pPr>
              <a:buNone/>
            </a:pPr>
            <a:r>
              <a:rPr lang="en-US" u="sng" dirty="0" smtClean="0"/>
              <a:t>E.g.</a:t>
            </a:r>
            <a:r>
              <a:rPr lang="en-US" dirty="0" smtClean="0"/>
              <a:t> </a:t>
            </a:r>
            <a:r>
              <a:rPr lang="en-US" b="1" i="1" dirty="0" smtClean="0"/>
              <a:t>My heart’s in the Highlands</a:t>
            </a:r>
            <a:r>
              <a:rPr lang="en-US" dirty="0" smtClean="0"/>
              <a:t>, my heart is not</a:t>
            </a:r>
          </a:p>
          <a:p>
            <a:pPr>
              <a:buNone/>
            </a:pPr>
            <a:r>
              <a:rPr lang="en-US" dirty="0" smtClean="0"/>
              <a:t>                                                                          here,</a:t>
            </a:r>
          </a:p>
          <a:p>
            <a:pPr algn="just">
              <a:buNone/>
            </a:pPr>
            <a:r>
              <a:rPr lang="en-US" dirty="0" smtClean="0"/>
              <a:t>       </a:t>
            </a:r>
            <a:r>
              <a:rPr lang="en-US" b="1" i="1" dirty="0" smtClean="0"/>
              <a:t>My heart’s in the Highlands</a:t>
            </a:r>
            <a:r>
              <a:rPr lang="en-US" dirty="0" smtClean="0"/>
              <a:t>, a-chasing </a:t>
            </a:r>
          </a:p>
          <a:p>
            <a:pPr algn="just">
              <a:buNone/>
            </a:pPr>
            <a:r>
              <a:rPr lang="en-US" dirty="0" smtClean="0"/>
              <a:t>                                                          a deer (Burns)</a:t>
            </a:r>
          </a:p>
          <a:p>
            <a:pPr algn="just">
              <a:buNone/>
            </a:pPr>
            <a:r>
              <a:rPr lang="en-US" u="sng" dirty="0" smtClean="0"/>
              <a:t>E.g.</a:t>
            </a:r>
            <a:r>
              <a:rPr lang="en-US" dirty="0" smtClean="0"/>
              <a:t> </a:t>
            </a:r>
            <a:r>
              <a:rPr lang="en-US" b="1" i="1" dirty="0" smtClean="0"/>
              <a:t>She knew </a:t>
            </a:r>
            <a:r>
              <a:rPr lang="en-US" dirty="0" smtClean="0"/>
              <a:t>of their existence by hundreds and thousands. </a:t>
            </a:r>
            <a:r>
              <a:rPr lang="en-US" b="1" i="1" dirty="0" smtClean="0"/>
              <a:t>She knew </a:t>
            </a:r>
            <a:r>
              <a:rPr lang="en-US" dirty="0" smtClean="0"/>
              <a:t>what results in work a given number of them produce… </a:t>
            </a:r>
            <a:r>
              <a:rPr lang="en-US" b="1" i="1" dirty="0" smtClean="0"/>
              <a:t>She knew </a:t>
            </a:r>
            <a:r>
              <a:rPr lang="en-US" dirty="0" smtClean="0"/>
              <a:t>them in crowds passing… like ants or beetles. But </a:t>
            </a:r>
            <a:r>
              <a:rPr lang="en-US" b="1" i="1" dirty="0" smtClean="0"/>
              <a:t>she knew</a:t>
            </a:r>
            <a:r>
              <a:rPr lang="en-US" dirty="0" smtClean="0"/>
              <a:t> from her reading…more of the ways of toiling insects, than of these toiling men and women (Dickens).</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smtClean="0"/>
              <a:t>SENTENCE AS A BASIC UNIT OF SYNTACTICAL ANALYSIS</a:t>
            </a:r>
            <a:endParaRPr lang="ru-RU" sz="2800" b="1" dirty="0"/>
          </a:p>
        </p:txBody>
      </p:sp>
      <p:sp>
        <p:nvSpPr>
          <p:cNvPr id="3" name="Содержимое 2"/>
          <p:cNvSpPr>
            <a:spLocks noGrp="1"/>
          </p:cNvSpPr>
          <p:nvPr>
            <p:ph idx="1"/>
          </p:nvPr>
        </p:nvSpPr>
        <p:spPr/>
        <p:txBody>
          <a:bodyPr>
            <a:normAutofit lnSpcReduction="10000"/>
          </a:bodyPr>
          <a:lstStyle/>
          <a:p>
            <a:pPr algn="just"/>
            <a:r>
              <a:rPr lang="en-US" sz="2800" dirty="0" smtClean="0"/>
              <a:t>Traditional syntax focuses on analysis of two basic units – phrase and sentence.</a:t>
            </a:r>
          </a:p>
          <a:p>
            <a:pPr algn="just"/>
            <a:r>
              <a:rPr lang="en-US" sz="2800" dirty="0" smtClean="0"/>
              <a:t>Sentence, its types and the relations between  its members have been studied since the times of rhetoric. In Modern Grammars structural analysis of sentence still remains an important issue.</a:t>
            </a:r>
          </a:p>
          <a:p>
            <a:pPr algn="just">
              <a:buNone/>
            </a:pPr>
            <a:r>
              <a:rPr lang="en-US" sz="2800" u="sng" dirty="0" smtClean="0"/>
              <a:t>E.g.</a:t>
            </a:r>
            <a:r>
              <a:rPr lang="en-US" sz="2800" dirty="0" smtClean="0"/>
              <a:t> Theoretical Grammar studies sentence patterns (1-Member – </a:t>
            </a:r>
            <a:r>
              <a:rPr lang="ru-RU" sz="2800" dirty="0" smtClean="0"/>
              <a:t> 2-</a:t>
            </a:r>
            <a:r>
              <a:rPr lang="en-US" sz="2800" dirty="0" smtClean="0"/>
              <a:t>Member, extended – </a:t>
            </a:r>
            <a:r>
              <a:rPr lang="en-US" sz="2800" dirty="0" err="1" smtClean="0"/>
              <a:t>unextended</a:t>
            </a:r>
            <a:r>
              <a:rPr lang="en-US" sz="2800" dirty="0" smtClean="0"/>
              <a:t>, elliptical – non-elliptical; simple – compound – complex), word order, etc. </a:t>
            </a:r>
            <a:endParaRPr lang="ru-RU"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EPIPHORA [</a:t>
            </a:r>
            <a:r>
              <a:rPr lang="en-US" sz="4000" b="1" dirty="0" err="1" smtClean="0">
                <a:latin typeface="Times New Roman"/>
                <a:cs typeface="Times New Roman"/>
              </a:rPr>
              <a:t>ə‘pıfərə</a:t>
            </a:r>
            <a:r>
              <a:rPr lang="en-US" sz="4000" b="1" dirty="0" smtClean="0"/>
              <a:t>] - </a:t>
            </a:r>
            <a:r>
              <a:rPr lang="ru-RU" sz="4000" b="1" dirty="0" smtClean="0"/>
              <a:t>эпифора</a:t>
            </a:r>
            <a:endParaRPr lang="ru-RU" sz="4000" b="1" dirty="0"/>
          </a:p>
        </p:txBody>
      </p:sp>
      <p:sp>
        <p:nvSpPr>
          <p:cNvPr id="3" name="Содержимое 2"/>
          <p:cNvSpPr>
            <a:spLocks noGrp="1"/>
          </p:cNvSpPr>
          <p:nvPr>
            <p:ph idx="1"/>
          </p:nvPr>
        </p:nvSpPr>
        <p:spPr/>
        <p:txBody>
          <a:bodyPr>
            <a:normAutofit fontScale="77500" lnSpcReduction="20000"/>
          </a:bodyPr>
          <a:lstStyle/>
          <a:p>
            <a:pPr algn="just"/>
            <a:r>
              <a:rPr lang="en-US" dirty="0" smtClean="0"/>
              <a:t>Repetition of one or several elements concluding two (or more) syntactical units (verse lines, sentences, paragraphs):</a:t>
            </a:r>
          </a:p>
          <a:p>
            <a:pPr algn="just">
              <a:buNone/>
            </a:pPr>
            <a:r>
              <a:rPr lang="en-US" dirty="0" smtClean="0"/>
              <a:t>     </a:t>
            </a:r>
            <a:r>
              <a:rPr lang="en-US" b="1" dirty="0" smtClean="0"/>
              <a:t>………A ………A ………..A</a:t>
            </a:r>
          </a:p>
          <a:p>
            <a:pPr algn="just"/>
            <a:r>
              <a:rPr lang="en-US" dirty="0" smtClean="0"/>
              <a:t>It emphasizes the elements that precede the repeated part and creates regular rhythm.</a:t>
            </a:r>
          </a:p>
          <a:p>
            <a:pPr algn="just">
              <a:buNone/>
            </a:pPr>
            <a:r>
              <a:rPr lang="en-US" u="sng" dirty="0" smtClean="0"/>
              <a:t>E.g.</a:t>
            </a:r>
            <a:r>
              <a:rPr lang="en-US" dirty="0" smtClean="0"/>
              <a:t> Now this gentleman had a younger brother…who had tried life as a cornet of dragoons, </a:t>
            </a:r>
            <a:r>
              <a:rPr lang="en-US" b="1" i="1" dirty="0" smtClean="0"/>
              <a:t>and found it a bore</a:t>
            </a:r>
            <a:r>
              <a:rPr lang="en-US" dirty="0" smtClean="0"/>
              <a:t>; and afterwards tried it in the train of an English minister abroad, </a:t>
            </a:r>
            <a:r>
              <a:rPr lang="en-US" b="1" i="1" dirty="0" smtClean="0"/>
              <a:t>and found it a bore</a:t>
            </a:r>
            <a:r>
              <a:rPr lang="en-US" dirty="0" smtClean="0"/>
              <a:t>; and had then strolled to Jerusalem, </a:t>
            </a:r>
            <a:r>
              <a:rPr lang="en-US" b="1" i="1" dirty="0" smtClean="0"/>
              <a:t>and got bored there</a:t>
            </a:r>
            <a:r>
              <a:rPr lang="en-US" dirty="0" smtClean="0"/>
              <a:t>; and had then gone yachting about the world, </a:t>
            </a:r>
            <a:r>
              <a:rPr lang="en-US" b="1" i="1" dirty="0" smtClean="0"/>
              <a:t>and got bored everywhere</a:t>
            </a:r>
            <a:r>
              <a:rPr lang="en-US" dirty="0" smtClean="0"/>
              <a:t> (Dickens).</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SYMPLOCA [</a:t>
            </a:r>
            <a:r>
              <a:rPr lang="en-US" b="1" dirty="0" err="1" smtClean="0"/>
              <a:t>sım’plok</a:t>
            </a:r>
            <a:r>
              <a:rPr lang="en-US" b="1" dirty="0" err="1" smtClean="0">
                <a:latin typeface="Times New Roman"/>
                <a:cs typeface="Times New Roman"/>
              </a:rPr>
              <a:t>ə</a:t>
            </a:r>
            <a:r>
              <a:rPr lang="en-US" b="1" dirty="0" smtClean="0"/>
              <a:t>]</a:t>
            </a:r>
            <a:endParaRPr lang="ru-RU" b="1" dirty="0"/>
          </a:p>
        </p:txBody>
      </p:sp>
      <p:sp>
        <p:nvSpPr>
          <p:cNvPr id="3" name="Содержимое 2"/>
          <p:cNvSpPr>
            <a:spLocks noGrp="1"/>
          </p:cNvSpPr>
          <p:nvPr>
            <p:ph idx="1"/>
          </p:nvPr>
        </p:nvSpPr>
        <p:spPr/>
        <p:txBody>
          <a:bodyPr/>
          <a:lstStyle/>
          <a:p>
            <a:r>
              <a:rPr lang="en-US" dirty="0" smtClean="0"/>
              <a:t>A combination of anaphora and </a:t>
            </a:r>
            <a:r>
              <a:rPr lang="en-US" dirty="0" err="1" smtClean="0"/>
              <a:t>epiphora</a:t>
            </a:r>
            <a:r>
              <a:rPr lang="en-US" dirty="0" smtClean="0"/>
              <a:t> in two or more adjacent sentences:</a:t>
            </a:r>
          </a:p>
          <a:p>
            <a:pPr>
              <a:buNone/>
            </a:pPr>
            <a:r>
              <a:rPr lang="en-US" u="sng" dirty="0" smtClean="0"/>
              <a:t>E.g.</a:t>
            </a:r>
            <a:r>
              <a:rPr lang="en-US" dirty="0" smtClean="0"/>
              <a:t> If he wishes to float into fairyland, he reads  a book; if he wishes to dash into the thick of battle, he reads a book; if he wishes to soar into heaven, he reads a book (Chesterton).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FRAMING [‘</a:t>
            </a:r>
            <a:r>
              <a:rPr lang="en-US" sz="4000" b="1" dirty="0" err="1" smtClean="0"/>
              <a:t>freımıŋ</a:t>
            </a:r>
            <a:r>
              <a:rPr lang="en-US" sz="4000" b="1" dirty="0" smtClean="0"/>
              <a:t>] – </a:t>
            </a:r>
            <a:r>
              <a:rPr lang="ru-RU" sz="4000" b="1" dirty="0" smtClean="0"/>
              <a:t>рамочный (кольцевой) повтор</a:t>
            </a:r>
            <a:endParaRPr lang="ru-RU" sz="4000" b="1" dirty="0"/>
          </a:p>
        </p:txBody>
      </p:sp>
      <p:sp>
        <p:nvSpPr>
          <p:cNvPr id="3" name="Содержимое 2"/>
          <p:cNvSpPr>
            <a:spLocks noGrp="1"/>
          </p:cNvSpPr>
          <p:nvPr>
            <p:ph idx="1"/>
          </p:nvPr>
        </p:nvSpPr>
        <p:spPr/>
        <p:txBody>
          <a:bodyPr>
            <a:normAutofit/>
          </a:bodyPr>
          <a:lstStyle/>
          <a:p>
            <a:pPr algn="just"/>
            <a:r>
              <a:rPr lang="en-US" sz="2800" dirty="0" smtClean="0"/>
              <a:t>Repetition of the initial segment at the end of the syntactical unit (sentence, paragraph, stanza):</a:t>
            </a:r>
          </a:p>
          <a:p>
            <a:pPr algn="just">
              <a:buNone/>
            </a:pPr>
            <a:r>
              <a:rPr lang="en-US" sz="2800" b="1" dirty="0" smtClean="0"/>
              <a:t>    A…………………………….A</a:t>
            </a:r>
          </a:p>
          <a:p>
            <a:pPr algn="just"/>
            <a:r>
              <a:rPr lang="en-US" sz="2800" dirty="0" smtClean="0"/>
              <a:t>It makes the utterance more compact and complete; effectively singles out paragraphs.</a:t>
            </a:r>
          </a:p>
          <a:p>
            <a:pPr algn="just">
              <a:buNone/>
            </a:pPr>
            <a:r>
              <a:rPr lang="en-US" sz="2800" u="sng" dirty="0" smtClean="0"/>
              <a:t>E.g.</a:t>
            </a:r>
            <a:r>
              <a:rPr lang="en-US" sz="2800" dirty="0" smtClean="0"/>
              <a:t> </a:t>
            </a:r>
            <a:r>
              <a:rPr lang="en-US" sz="2800" b="1" i="1" dirty="0" smtClean="0"/>
              <a:t>Never wonder</a:t>
            </a:r>
            <a:r>
              <a:rPr lang="en-US" sz="2800" dirty="0" smtClean="0"/>
              <a:t>. By means of addition, subtraction, multiplication, and division, settle everything somehow, and </a:t>
            </a:r>
            <a:r>
              <a:rPr lang="en-US" sz="2800" b="1" i="1" dirty="0" smtClean="0"/>
              <a:t>never wonder </a:t>
            </a:r>
            <a:r>
              <a:rPr lang="en-US" sz="2800" dirty="0" smtClean="0"/>
              <a:t>(Dickens).</a:t>
            </a:r>
          </a:p>
          <a:p>
            <a:pPr algn="just">
              <a:buNone/>
            </a:pPr>
            <a:r>
              <a:rPr lang="en-US" sz="2800" u="sng" dirty="0" smtClean="0"/>
              <a:t>E.g.</a:t>
            </a:r>
            <a:r>
              <a:rPr lang="en-US" sz="2800" dirty="0" smtClean="0"/>
              <a:t> </a:t>
            </a:r>
            <a:r>
              <a:rPr lang="en-US" sz="2800" b="1" i="1" dirty="0" smtClean="0"/>
              <a:t>Money </a:t>
            </a:r>
            <a:r>
              <a:rPr lang="en-US" sz="2800" dirty="0" smtClean="0"/>
              <a:t>is what he’s after, </a:t>
            </a:r>
            <a:r>
              <a:rPr lang="en-US" sz="2800" b="1" i="1" dirty="0" smtClean="0"/>
              <a:t>money</a:t>
            </a:r>
            <a:r>
              <a:rPr lang="en-US" sz="2800" dirty="0" smtClean="0"/>
              <a:t>! (Galore)</a:t>
            </a:r>
          </a:p>
          <a:p>
            <a:pPr algn="just">
              <a:buNone/>
            </a:pP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ANADIPLOSIS [,</a:t>
            </a:r>
            <a:r>
              <a:rPr lang="en-US" sz="4000" b="1" dirty="0" err="1" smtClean="0"/>
              <a:t>æn</a:t>
            </a:r>
            <a:r>
              <a:rPr lang="en-US" sz="4000" b="1" dirty="0" err="1" smtClean="0">
                <a:latin typeface="Times New Roman"/>
                <a:cs typeface="Times New Roman"/>
              </a:rPr>
              <a:t>ədı’plousıs</a:t>
            </a:r>
            <a:r>
              <a:rPr lang="en-US" sz="4000" b="1" dirty="0" smtClean="0"/>
              <a:t>] – </a:t>
            </a:r>
            <a:r>
              <a:rPr lang="ru-RU" sz="4000" b="1" dirty="0" err="1" smtClean="0"/>
              <a:t>анадипл</a:t>
            </a:r>
            <a:r>
              <a:rPr lang="ru-RU" sz="4000" b="1" u="sng" dirty="0" err="1" smtClean="0"/>
              <a:t>о</a:t>
            </a:r>
            <a:r>
              <a:rPr lang="ru-RU" sz="4000" b="1" dirty="0" err="1" smtClean="0"/>
              <a:t>зис</a:t>
            </a:r>
            <a:r>
              <a:rPr lang="en-US" sz="4000" b="1" dirty="0" smtClean="0"/>
              <a:t> (</a:t>
            </a:r>
            <a:r>
              <a:rPr lang="ru-RU" sz="4000" b="1" dirty="0" smtClean="0"/>
              <a:t>подхват)</a:t>
            </a:r>
            <a:endParaRPr lang="ru-RU" sz="4000" b="1" dirty="0"/>
          </a:p>
        </p:txBody>
      </p:sp>
      <p:sp>
        <p:nvSpPr>
          <p:cNvPr id="3" name="Содержимое 2"/>
          <p:cNvSpPr>
            <a:spLocks noGrp="1"/>
          </p:cNvSpPr>
          <p:nvPr>
            <p:ph idx="1"/>
          </p:nvPr>
        </p:nvSpPr>
        <p:spPr/>
        <p:txBody>
          <a:bodyPr>
            <a:normAutofit/>
          </a:bodyPr>
          <a:lstStyle/>
          <a:p>
            <a:pPr algn="just"/>
            <a:r>
              <a:rPr lang="en-US" sz="2800" dirty="0" smtClean="0"/>
              <a:t>The final element(s) of a sentence (paragraph, stanza) recur at the very beginning of the next syntactical unit:</a:t>
            </a:r>
          </a:p>
          <a:p>
            <a:pPr algn="just">
              <a:buNone/>
            </a:pPr>
            <a:r>
              <a:rPr lang="en-US" sz="2800" dirty="0" smtClean="0"/>
              <a:t>     </a:t>
            </a:r>
            <a:r>
              <a:rPr lang="en-US" sz="2800" b="1" dirty="0" smtClean="0"/>
              <a:t>…………………..A, A…………………..</a:t>
            </a:r>
          </a:p>
          <a:p>
            <a:pPr algn="just"/>
            <a:r>
              <a:rPr lang="en-US" sz="2800" dirty="0" smtClean="0"/>
              <a:t>Other terms to denote this type of LS repetition – chain repetition, linking, reduplication.</a:t>
            </a:r>
          </a:p>
          <a:p>
            <a:pPr algn="just">
              <a:buNone/>
            </a:pPr>
            <a:r>
              <a:rPr lang="en-US" sz="2800" u="sng" dirty="0" smtClean="0"/>
              <a:t>E.g.</a:t>
            </a:r>
            <a:r>
              <a:rPr lang="en-US" sz="2800" dirty="0" smtClean="0"/>
              <a:t> For glances beget ogles, ogles sighs, sighs wishes, wishes words, and words a letter (Byron).</a:t>
            </a:r>
            <a:endParaRPr lang="ru-RU"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Anadiplosis examples</a:t>
            </a:r>
            <a:endParaRPr lang="ru-RU" sz="4000" b="1" dirty="0"/>
          </a:p>
        </p:txBody>
      </p:sp>
      <p:sp>
        <p:nvSpPr>
          <p:cNvPr id="3" name="Содержимое 2"/>
          <p:cNvSpPr>
            <a:spLocks noGrp="1"/>
          </p:cNvSpPr>
          <p:nvPr>
            <p:ph idx="1"/>
          </p:nvPr>
        </p:nvSpPr>
        <p:spPr/>
        <p:txBody>
          <a:bodyPr>
            <a:normAutofit lnSpcReduction="10000"/>
          </a:bodyPr>
          <a:lstStyle/>
          <a:p>
            <a:r>
              <a:rPr lang="en-US" dirty="0" smtClean="0"/>
              <a:t>Talent is an adornment; an adornment is also a concealment (Nietzsche).</a:t>
            </a:r>
          </a:p>
          <a:p>
            <a:r>
              <a:rPr lang="en-US" dirty="0" smtClean="0"/>
              <a:t>The poor wish to be rich, the rich wish to be happy, the single wish to be married, and the married wish to be dead (Ann Landers).</a:t>
            </a:r>
          </a:p>
          <a:p>
            <a:r>
              <a:rPr lang="en-US" dirty="0" smtClean="0"/>
              <a:t>We glory in tribulations also, knowing that tribulation </a:t>
            </a:r>
            <a:r>
              <a:rPr lang="en-US" dirty="0" err="1" smtClean="0"/>
              <a:t>worketh</a:t>
            </a:r>
            <a:r>
              <a:rPr lang="en-US" dirty="0" smtClean="0"/>
              <a:t> patience; and patience, experience; and experience, hope, and hope </a:t>
            </a:r>
            <a:r>
              <a:rPr lang="en-US" dirty="0" err="1" smtClean="0"/>
              <a:t>maketh</a:t>
            </a:r>
            <a:r>
              <a:rPr lang="en-US" dirty="0" smtClean="0"/>
              <a:t> man not ashamed (St Paul).    </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a:bodyPr>
          <a:lstStyle/>
          <a:p>
            <a:pPr>
              <a:buNone/>
            </a:pPr>
            <a:r>
              <a:rPr lang="en-US" sz="4000" dirty="0" smtClean="0"/>
              <a:t>Living is the art of loving,</a:t>
            </a:r>
          </a:p>
          <a:p>
            <a:pPr>
              <a:buNone/>
            </a:pPr>
            <a:r>
              <a:rPr lang="en-US" sz="4000" dirty="0" smtClean="0"/>
              <a:t>Loving is the art of caring, </a:t>
            </a:r>
          </a:p>
          <a:p>
            <a:pPr>
              <a:buNone/>
            </a:pPr>
            <a:r>
              <a:rPr lang="en-US" sz="4000" dirty="0" smtClean="0"/>
              <a:t>Caring is the art of sharing,</a:t>
            </a:r>
          </a:p>
          <a:p>
            <a:pPr>
              <a:buNone/>
            </a:pPr>
            <a:r>
              <a:rPr lang="en-US" sz="4000" dirty="0" smtClean="0"/>
              <a:t>Sharing is the art of living.</a:t>
            </a:r>
          </a:p>
          <a:p>
            <a:pPr>
              <a:buNone/>
            </a:pPr>
            <a:r>
              <a:rPr lang="en-US" sz="4000" dirty="0" smtClean="0"/>
              <a:t>                                   </a:t>
            </a:r>
            <a:r>
              <a:rPr lang="ru-RU" sz="4000" dirty="0" smtClean="0"/>
              <a:t>(</a:t>
            </a:r>
            <a:r>
              <a:rPr lang="en-US" sz="4000" dirty="0" smtClean="0"/>
              <a:t>W.H.</a:t>
            </a:r>
            <a:r>
              <a:rPr lang="ru-RU" sz="4000" dirty="0" smtClean="0"/>
              <a:t> </a:t>
            </a:r>
            <a:r>
              <a:rPr lang="en-US" sz="4000" dirty="0" smtClean="0"/>
              <a:t>Davies)</a:t>
            </a:r>
            <a:endParaRPr lang="ru-RU" sz="4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CHIASMUS [</a:t>
            </a:r>
            <a:r>
              <a:rPr lang="en-US" sz="4000" b="1" dirty="0" err="1" smtClean="0"/>
              <a:t>kaı'æzm</a:t>
            </a:r>
            <a:r>
              <a:rPr lang="en-US" sz="4000" b="1" dirty="0" err="1" smtClean="0">
                <a:latin typeface="Times New Roman"/>
                <a:cs typeface="Times New Roman"/>
              </a:rPr>
              <a:t>əs</a:t>
            </a:r>
            <a:r>
              <a:rPr lang="en-US" sz="4000" b="1" dirty="0" smtClean="0"/>
              <a:t>] - </a:t>
            </a:r>
            <a:r>
              <a:rPr lang="ru-RU" sz="4000" b="1" dirty="0" smtClean="0"/>
              <a:t>хи</a:t>
            </a:r>
            <a:r>
              <a:rPr lang="ru-RU" sz="4000" b="1" u="sng" dirty="0" smtClean="0"/>
              <a:t>а</a:t>
            </a:r>
            <a:r>
              <a:rPr lang="ru-RU" sz="4000" b="1" dirty="0" smtClean="0"/>
              <a:t>зм</a:t>
            </a:r>
            <a:endParaRPr lang="ru-RU" sz="4000" b="1" dirty="0"/>
          </a:p>
        </p:txBody>
      </p:sp>
      <p:sp>
        <p:nvSpPr>
          <p:cNvPr id="3" name="Содержимое 2"/>
          <p:cNvSpPr>
            <a:spLocks noGrp="1"/>
          </p:cNvSpPr>
          <p:nvPr>
            <p:ph idx="1"/>
          </p:nvPr>
        </p:nvSpPr>
        <p:spPr/>
        <p:txBody>
          <a:bodyPr>
            <a:normAutofit/>
          </a:bodyPr>
          <a:lstStyle/>
          <a:p>
            <a:pPr algn="just">
              <a:buNone/>
            </a:pPr>
            <a:r>
              <a:rPr lang="en-US" sz="2400" dirty="0" smtClean="0"/>
              <a:t>Derived from </a:t>
            </a:r>
            <a:r>
              <a:rPr lang="en-US" sz="2400" i="1" dirty="0" smtClean="0"/>
              <a:t>Greek</a:t>
            </a:r>
            <a:r>
              <a:rPr lang="en-US" sz="2400" dirty="0" smtClean="0"/>
              <a:t> </a:t>
            </a:r>
            <a:r>
              <a:rPr lang="el-GR" sz="2400" dirty="0" smtClean="0"/>
              <a:t>χιασμός</a:t>
            </a:r>
            <a:r>
              <a:rPr lang="en-US" sz="2400" dirty="0" smtClean="0"/>
              <a:t> – “crossing, diagonal arrangement”</a:t>
            </a:r>
          </a:p>
          <a:p>
            <a:pPr algn="just"/>
            <a:r>
              <a:rPr lang="en-US" sz="2800" dirty="0" smtClean="0"/>
              <a:t>A SD based on the repetition of a syntactical pattern which has a crossed order of words. It may be termed “reversed parallelism”:</a:t>
            </a:r>
          </a:p>
          <a:p>
            <a:pPr algn="just">
              <a:buNone/>
            </a:pPr>
            <a:r>
              <a:rPr lang="en-US" sz="2800" u="sng" dirty="0" smtClean="0"/>
              <a:t>E.g</a:t>
            </a:r>
            <a:r>
              <a:rPr lang="en-US" u="sng" dirty="0" smtClean="0"/>
              <a:t>.</a:t>
            </a:r>
            <a:r>
              <a:rPr lang="en-US" dirty="0" smtClean="0"/>
              <a:t> </a:t>
            </a:r>
            <a:r>
              <a:rPr lang="en-US" dirty="0" smtClean="0"/>
              <a:t> </a:t>
            </a:r>
            <a:r>
              <a:rPr lang="en-US" dirty="0" smtClean="0"/>
              <a:t>          I </a:t>
            </a:r>
            <a:r>
              <a:rPr lang="en-US" b="1" dirty="0" smtClean="0"/>
              <a:t>love</a:t>
            </a:r>
            <a:r>
              <a:rPr lang="en-US" dirty="0" smtClean="0"/>
              <a:t> my </a:t>
            </a:r>
            <a:r>
              <a:rPr lang="en-US" b="1" dirty="0" smtClean="0"/>
              <a:t>Love</a:t>
            </a:r>
          </a:p>
          <a:p>
            <a:pPr algn="just">
              <a:buNone/>
            </a:pPr>
            <a:r>
              <a:rPr lang="en-US" dirty="0" smtClean="0"/>
              <a:t> </a:t>
            </a:r>
            <a:r>
              <a:rPr lang="en-US" dirty="0" smtClean="0"/>
              <a:t>          </a:t>
            </a:r>
          </a:p>
          <a:p>
            <a:pPr algn="just">
              <a:buNone/>
            </a:pPr>
            <a:r>
              <a:rPr lang="en-US" dirty="0" smtClean="0"/>
              <a:t> </a:t>
            </a:r>
            <a:r>
              <a:rPr lang="en-US" dirty="0" smtClean="0"/>
              <a:t>             and my </a:t>
            </a:r>
            <a:r>
              <a:rPr lang="en-US" b="1" dirty="0" smtClean="0"/>
              <a:t>Love</a:t>
            </a:r>
            <a:r>
              <a:rPr lang="en-US" dirty="0" smtClean="0"/>
              <a:t> </a:t>
            </a:r>
            <a:r>
              <a:rPr lang="en-US" b="1" dirty="0" smtClean="0"/>
              <a:t>loves</a:t>
            </a:r>
            <a:r>
              <a:rPr lang="en-US" dirty="0" smtClean="0"/>
              <a:t> me   </a:t>
            </a:r>
            <a:r>
              <a:rPr lang="en-US" sz="2800" dirty="0" smtClean="0"/>
              <a:t>(Coleridge)</a:t>
            </a:r>
          </a:p>
          <a:p>
            <a:pPr algn="just"/>
            <a:r>
              <a:rPr lang="en-US" sz="2400" dirty="0" smtClean="0"/>
              <a:t>Chiasmus can appear only when two successive sentences or coordinate parts of a sentence are present.</a:t>
            </a:r>
            <a:endParaRPr lang="ru-RU" sz="2400" dirty="0"/>
          </a:p>
        </p:txBody>
      </p:sp>
      <p:cxnSp>
        <p:nvCxnSpPr>
          <p:cNvPr id="5" name="Прямая со стрелкой 4"/>
          <p:cNvCxnSpPr/>
          <p:nvPr/>
        </p:nvCxnSpPr>
        <p:spPr>
          <a:xfrm>
            <a:off x="2786050" y="3929066"/>
            <a:ext cx="1643074" cy="857256"/>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rot="5400000">
            <a:off x="3250397" y="3964785"/>
            <a:ext cx="928694" cy="71438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Structural variants of chiasmus</a:t>
            </a:r>
            <a:endParaRPr lang="ru-RU" b="1" dirty="0"/>
          </a:p>
        </p:txBody>
      </p:sp>
      <p:sp>
        <p:nvSpPr>
          <p:cNvPr id="3" name="Содержимое 2"/>
          <p:cNvSpPr>
            <a:spLocks noGrp="1"/>
          </p:cNvSpPr>
          <p:nvPr>
            <p:ph idx="1"/>
          </p:nvPr>
        </p:nvSpPr>
        <p:spPr/>
        <p:txBody>
          <a:bodyPr>
            <a:normAutofit fontScale="92500"/>
          </a:bodyPr>
          <a:lstStyle/>
          <a:p>
            <a:pPr algn="just"/>
            <a:r>
              <a:rPr lang="en-US" sz="2800" i="1" dirty="0" smtClean="0"/>
              <a:t>Chiasmus accompanying the relation of cause and effect:</a:t>
            </a:r>
          </a:p>
          <a:p>
            <a:pPr algn="just">
              <a:buNone/>
            </a:pPr>
            <a:r>
              <a:rPr lang="en-US" sz="2800" u="sng" dirty="0" smtClean="0"/>
              <a:t>E.g.</a:t>
            </a:r>
            <a:r>
              <a:rPr lang="en-US" sz="2800" dirty="0" smtClean="0"/>
              <a:t> </a:t>
            </a:r>
            <a:r>
              <a:rPr lang="en-US" sz="2800" b="1" dirty="0" smtClean="0"/>
              <a:t>Down</a:t>
            </a:r>
            <a:r>
              <a:rPr lang="en-US" sz="2800" dirty="0" smtClean="0"/>
              <a:t> </a:t>
            </a:r>
            <a:r>
              <a:rPr lang="en-US" sz="2800" b="1" dirty="0" smtClean="0"/>
              <a:t>dropped</a:t>
            </a:r>
            <a:r>
              <a:rPr lang="en-US" sz="2800" dirty="0" smtClean="0"/>
              <a:t> the breeze,</a:t>
            </a:r>
          </a:p>
          <a:p>
            <a:pPr algn="just">
              <a:buNone/>
            </a:pPr>
            <a:r>
              <a:rPr lang="en-US" sz="2800" dirty="0" smtClean="0"/>
              <a:t> </a:t>
            </a:r>
            <a:r>
              <a:rPr lang="en-US" sz="2800" dirty="0" smtClean="0"/>
              <a:t>       The sails </a:t>
            </a:r>
            <a:r>
              <a:rPr lang="en-US" sz="2800" b="1" dirty="0" smtClean="0"/>
              <a:t>dropped down </a:t>
            </a:r>
            <a:r>
              <a:rPr lang="en-US" sz="2800" dirty="0" smtClean="0"/>
              <a:t>(Coleridge).</a:t>
            </a:r>
          </a:p>
          <a:p>
            <a:pPr algn="just"/>
            <a:r>
              <a:rPr lang="en-US" sz="2800" i="1" dirty="0" smtClean="0"/>
              <a:t>Chiasmus achieved by a change from active to passive voice:</a:t>
            </a:r>
          </a:p>
          <a:p>
            <a:pPr algn="just">
              <a:buNone/>
            </a:pPr>
            <a:r>
              <a:rPr lang="en-US" sz="2800" u="sng" dirty="0" smtClean="0"/>
              <a:t>E.g.</a:t>
            </a:r>
            <a:r>
              <a:rPr lang="en-US" sz="2800" dirty="0" smtClean="0"/>
              <a:t> He didn’t want </a:t>
            </a:r>
            <a:r>
              <a:rPr lang="en-US" sz="2800" b="1" dirty="0" smtClean="0"/>
              <a:t>to kill </a:t>
            </a:r>
            <a:r>
              <a:rPr lang="en-US" sz="2800" dirty="0" smtClean="0"/>
              <a:t>or </a:t>
            </a:r>
            <a:r>
              <a:rPr lang="en-US" sz="2800" b="1" dirty="0" smtClean="0"/>
              <a:t>be killed.</a:t>
            </a:r>
          </a:p>
          <a:p>
            <a:pPr algn="just"/>
            <a:r>
              <a:rPr lang="en-US" sz="2800" i="1" dirty="0" smtClean="0"/>
              <a:t>Chiasmus in a complex sentence (+ antithesis):</a:t>
            </a:r>
          </a:p>
          <a:p>
            <a:pPr algn="just">
              <a:buNone/>
            </a:pPr>
            <a:r>
              <a:rPr lang="en-US" sz="2800" u="sng" dirty="0" smtClean="0"/>
              <a:t>E.g.</a:t>
            </a:r>
            <a:r>
              <a:rPr lang="en-US" sz="2800" dirty="0" smtClean="0"/>
              <a:t> </a:t>
            </a:r>
            <a:r>
              <a:rPr lang="en-US" sz="2800" b="1" dirty="0" smtClean="0"/>
              <a:t>As high </a:t>
            </a:r>
            <a:r>
              <a:rPr lang="en-US" sz="2800" dirty="0" smtClean="0"/>
              <a:t>as we have mounted </a:t>
            </a:r>
            <a:r>
              <a:rPr lang="en-US" sz="2800" b="1" dirty="0" smtClean="0"/>
              <a:t>in delight</a:t>
            </a:r>
          </a:p>
          <a:p>
            <a:pPr algn="just">
              <a:buNone/>
            </a:pPr>
            <a:r>
              <a:rPr lang="en-US" sz="2800" dirty="0" smtClean="0"/>
              <a:t> </a:t>
            </a:r>
            <a:r>
              <a:rPr lang="en-US" sz="2800" dirty="0" smtClean="0"/>
              <a:t>       </a:t>
            </a:r>
            <a:r>
              <a:rPr lang="en-US" sz="2800" b="1" dirty="0" smtClean="0"/>
              <a:t>In our dejection </a:t>
            </a:r>
            <a:r>
              <a:rPr lang="en-US" sz="2800" dirty="0" smtClean="0"/>
              <a:t>do we sink </a:t>
            </a:r>
            <a:r>
              <a:rPr lang="en-US" sz="2800" b="1" dirty="0" smtClean="0"/>
              <a:t>as low </a:t>
            </a:r>
            <a:r>
              <a:rPr lang="en-US" sz="2800" dirty="0" smtClean="0"/>
              <a:t>(Wordsworth).</a:t>
            </a:r>
            <a:endParaRPr lang="ru-RU"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Lexical chiasmus</a:t>
            </a:r>
            <a:endParaRPr lang="ru-RU" sz="4000" b="1" dirty="0"/>
          </a:p>
        </p:txBody>
      </p:sp>
      <p:sp>
        <p:nvSpPr>
          <p:cNvPr id="3" name="Содержимое 2"/>
          <p:cNvSpPr>
            <a:spLocks noGrp="1"/>
          </p:cNvSpPr>
          <p:nvPr>
            <p:ph idx="1"/>
          </p:nvPr>
        </p:nvSpPr>
        <p:spPr/>
        <p:txBody>
          <a:bodyPr>
            <a:normAutofit/>
          </a:bodyPr>
          <a:lstStyle/>
          <a:p>
            <a:pPr algn="just"/>
            <a:r>
              <a:rPr lang="en-US" sz="2800" dirty="0" smtClean="0"/>
              <a:t>Reversed syntactical parallelism is accompanied by </a:t>
            </a:r>
            <a:r>
              <a:rPr lang="en-US" sz="2800" dirty="0" err="1" smtClean="0"/>
              <a:t>lexico</a:t>
            </a:r>
            <a:r>
              <a:rPr lang="en-US" sz="2800" dirty="0" smtClean="0"/>
              <a:t>-syntactical repetitions (framing and anadiplosis).</a:t>
            </a:r>
          </a:p>
          <a:p>
            <a:pPr algn="just">
              <a:buNone/>
            </a:pPr>
            <a:r>
              <a:rPr lang="en-US" sz="2800" u="sng" dirty="0" smtClean="0"/>
              <a:t>E.g.</a:t>
            </a:r>
            <a:r>
              <a:rPr lang="en-US" sz="2800" dirty="0" smtClean="0"/>
              <a:t> ‘T is </a:t>
            </a:r>
            <a:r>
              <a:rPr lang="en-US" sz="2800" b="1" dirty="0" smtClean="0"/>
              <a:t>strange</a:t>
            </a:r>
            <a:r>
              <a:rPr lang="en-US" sz="2800" dirty="0" smtClean="0"/>
              <a:t>, - but </a:t>
            </a:r>
            <a:r>
              <a:rPr lang="en-US" sz="2800" b="1" dirty="0" smtClean="0"/>
              <a:t>true</a:t>
            </a:r>
            <a:r>
              <a:rPr lang="en-US" sz="2800" dirty="0" smtClean="0"/>
              <a:t>; for </a:t>
            </a:r>
            <a:r>
              <a:rPr lang="en-US" sz="2800" b="1" dirty="0" smtClean="0"/>
              <a:t>truth</a:t>
            </a:r>
            <a:r>
              <a:rPr lang="en-US" sz="2800" dirty="0" smtClean="0"/>
              <a:t> is always </a:t>
            </a:r>
            <a:r>
              <a:rPr lang="en-US" sz="2800" b="1" dirty="0" smtClean="0"/>
              <a:t>strange</a:t>
            </a:r>
            <a:r>
              <a:rPr lang="en-US" sz="2800" dirty="0" smtClean="0"/>
              <a:t>. </a:t>
            </a:r>
          </a:p>
          <a:p>
            <a:pPr algn="just">
              <a:buNone/>
            </a:pPr>
            <a:r>
              <a:rPr lang="en-US" sz="2800" dirty="0" smtClean="0"/>
              <a:t> </a:t>
            </a:r>
            <a:r>
              <a:rPr lang="en-US" sz="2800" dirty="0" smtClean="0"/>
              <a:t>                                                                                    (Byron)</a:t>
            </a:r>
          </a:p>
          <a:p>
            <a:pPr algn="just">
              <a:buNone/>
            </a:pPr>
            <a:r>
              <a:rPr lang="en-US" sz="2800" dirty="0" smtClean="0"/>
              <a:t> </a:t>
            </a:r>
            <a:r>
              <a:rPr lang="en-US" sz="2800" dirty="0" smtClean="0"/>
              <a:t>       In the days of old </a:t>
            </a:r>
            <a:r>
              <a:rPr lang="en-US" sz="2800" b="1" dirty="0" smtClean="0"/>
              <a:t>men</a:t>
            </a:r>
            <a:r>
              <a:rPr lang="en-US" sz="2800" dirty="0" smtClean="0"/>
              <a:t> made </a:t>
            </a:r>
            <a:r>
              <a:rPr lang="en-US" sz="2800" b="1" dirty="0" smtClean="0"/>
              <a:t>manners</a:t>
            </a:r>
            <a:r>
              <a:rPr lang="en-US" sz="2800" dirty="0" smtClean="0"/>
              <a:t>;</a:t>
            </a:r>
          </a:p>
          <a:p>
            <a:pPr algn="just">
              <a:buNone/>
            </a:pPr>
            <a:r>
              <a:rPr lang="en-US" sz="2800" dirty="0" smtClean="0"/>
              <a:t> </a:t>
            </a:r>
            <a:r>
              <a:rPr lang="en-US" sz="2800" dirty="0" smtClean="0"/>
              <a:t>       </a:t>
            </a:r>
            <a:r>
              <a:rPr lang="en-US" sz="2800" b="1" dirty="0" smtClean="0"/>
              <a:t>Manners</a:t>
            </a:r>
            <a:r>
              <a:rPr lang="en-US" sz="2800" dirty="0" smtClean="0"/>
              <a:t> now make </a:t>
            </a:r>
            <a:r>
              <a:rPr lang="en-US" sz="2800" b="1" dirty="0" smtClean="0"/>
              <a:t>men</a:t>
            </a:r>
            <a:r>
              <a:rPr lang="en-US" sz="2800" dirty="0" smtClean="0"/>
              <a:t> (Byron).</a:t>
            </a:r>
            <a:endParaRPr lang="ru-RU"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Functions of chiasmus</a:t>
            </a:r>
            <a:endParaRPr lang="ru-RU" b="1" dirty="0"/>
          </a:p>
        </p:txBody>
      </p:sp>
      <p:sp>
        <p:nvSpPr>
          <p:cNvPr id="3" name="Содержимое 2"/>
          <p:cNvSpPr>
            <a:spLocks noGrp="1"/>
          </p:cNvSpPr>
          <p:nvPr>
            <p:ph idx="1"/>
          </p:nvPr>
        </p:nvSpPr>
        <p:spPr/>
        <p:txBody>
          <a:bodyPr>
            <a:normAutofit/>
          </a:bodyPr>
          <a:lstStyle/>
          <a:p>
            <a:pPr algn="just"/>
            <a:r>
              <a:rPr lang="en-US" dirty="0" smtClean="0"/>
              <a:t>It brings in a new shade of meaning by placing emphasis on the part with reversed parallelism:</a:t>
            </a:r>
          </a:p>
          <a:p>
            <a:pPr algn="just">
              <a:buNone/>
            </a:pPr>
            <a:r>
              <a:rPr lang="en-US" u="sng" dirty="0" smtClean="0"/>
              <a:t>E.g.</a:t>
            </a:r>
            <a:r>
              <a:rPr lang="en-US" dirty="0" smtClean="0"/>
              <a:t> </a:t>
            </a:r>
            <a:r>
              <a:rPr lang="en-US" b="1" dirty="0" smtClean="0"/>
              <a:t>Fair</a:t>
            </a:r>
            <a:r>
              <a:rPr lang="en-US" dirty="0" smtClean="0"/>
              <a:t> is </a:t>
            </a:r>
            <a:r>
              <a:rPr lang="en-US" b="1" dirty="0" smtClean="0"/>
              <a:t>foul</a:t>
            </a:r>
            <a:r>
              <a:rPr lang="en-US" dirty="0" smtClean="0"/>
              <a:t>, and </a:t>
            </a:r>
            <a:r>
              <a:rPr lang="en-US" b="1" dirty="0" smtClean="0"/>
              <a:t>foul</a:t>
            </a:r>
            <a:r>
              <a:rPr lang="en-US" dirty="0" smtClean="0"/>
              <a:t> is </a:t>
            </a:r>
            <a:r>
              <a:rPr lang="en-US" b="1" dirty="0" smtClean="0"/>
              <a:t>fair</a:t>
            </a:r>
            <a:r>
              <a:rPr lang="en-US" dirty="0" smtClean="0"/>
              <a:t> (Shakespeare).</a:t>
            </a:r>
          </a:p>
          <a:p>
            <a:pPr algn="just"/>
            <a:r>
              <a:rPr lang="en-US" dirty="0" smtClean="0"/>
              <a:t>It contributes to the rhythmical arrangement of the utterance:</a:t>
            </a:r>
          </a:p>
          <a:p>
            <a:pPr algn="just">
              <a:buNone/>
            </a:pPr>
            <a:r>
              <a:rPr lang="en-US" u="sng" dirty="0" smtClean="0"/>
              <a:t>E.g.</a:t>
            </a:r>
            <a:r>
              <a:rPr lang="en-US" dirty="0" smtClean="0"/>
              <a:t> But </a:t>
            </a:r>
            <a:r>
              <a:rPr lang="en-US" b="1" dirty="0" smtClean="0"/>
              <a:t>Tom’s</a:t>
            </a:r>
            <a:r>
              <a:rPr lang="en-US" dirty="0" smtClean="0"/>
              <a:t> </a:t>
            </a:r>
            <a:r>
              <a:rPr lang="en-US" b="1" dirty="0" smtClean="0"/>
              <a:t>no more </a:t>
            </a:r>
            <a:r>
              <a:rPr lang="en-US" dirty="0" smtClean="0"/>
              <a:t>– and so </a:t>
            </a:r>
            <a:r>
              <a:rPr lang="en-US" b="1" dirty="0" smtClean="0"/>
              <a:t>no more </a:t>
            </a:r>
            <a:r>
              <a:rPr lang="en-US" dirty="0" smtClean="0"/>
              <a:t>of</a:t>
            </a:r>
            <a:r>
              <a:rPr lang="en-US" b="1" dirty="0" smtClean="0"/>
              <a:t> Tom </a:t>
            </a:r>
            <a:r>
              <a:rPr lang="en-US" dirty="0" smtClean="0"/>
              <a:t>(Byron).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smtClean="0"/>
              <a:t>UNITS OF SYNTACTICAL ANALYSIS LARGER THAN SENTENCE</a:t>
            </a:r>
            <a:endParaRPr lang="ru-RU" sz="3200" b="1" dirty="0"/>
          </a:p>
        </p:txBody>
      </p:sp>
      <p:sp>
        <p:nvSpPr>
          <p:cNvPr id="3" name="Содержимое 2"/>
          <p:cNvSpPr>
            <a:spLocks noGrp="1"/>
          </p:cNvSpPr>
          <p:nvPr>
            <p:ph idx="1"/>
          </p:nvPr>
        </p:nvSpPr>
        <p:spPr/>
        <p:txBody>
          <a:bodyPr>
            <a:normAutofit lnSpcReduction="10000"/>
          </a:bodyPr>
          <a:lstStyle/>
          <a:p>
            <a:pPr algn="just"/>
            <a:r>
              <a:rPr lang="en-US" sz="2800" b="1" u="sng" dirty="0" smtClean="0"/>
              <a:t>Syntactical whole/super-phrasal unit </a:t>
            </a:r>
            <a:r>
              <a:rPr lang="en-US" sz="2400" dirty="0" smtClean="0"/>
              <a:t>(</a:t>
            </a:r>
            <a:r>
              <a:rPr lang="ru-RU" sz="2400" dirty="0" smtClean="0"/>
              <a:t>сложное синтаксическое целое, сверхфразовое единство) – </a:t>
            </a:r>
            <a:r>
              <a:rPr lang="en-US" sz="2400" dirty="0" smtClean="0"/>
              <a:t>comprises a number of sentences interdependent structurally and semantically which convey a complete thought and possess a rhythmic and melodic unity.</a:t>
            </a:r>
          </a:p>
          <a:p>
            <a:pPr algn="just"/>
            <a:r>
              <a:rPr lang="en-US" sz="2800" b="1" u="sng" dirty="0" smtClean="0"/>
              <a:t>Paragraph</a:t>
            </a:r>
            <a:r>
              <a:rPr lang="en-US" sz="2800" dirty="0" smtClean="0"/>
              <a:t> (</a:t>
            </a:r>
            <a:r>
              <a:rPr lang="ru-RU" sz="2800" dirty="0" smtClean="0"/>
              <a:t>абзац</a:t>
            </a:r>
            <a:r>
              <a:rPr lang="en-US" sz="2800" dirty="0" smtClean="0"/>
              <a:t>) – </a:t>
            </a:r>
            <a:r>
              <a:rPr lang="en-US" sz="2400" dirty="0" smtClean="0"/>
              <a:t>a group of sentences marked off graphically by indentation which shows internal logical coherence accompanied by appropriate linguistic expression and intonation.</a:t>
            </a:r>
          </a:p>
          <a:p>
            <a:pPr algn="just">
              <a:buNone/>
            </a:pPr>
            <a:r>
              <a:rPr lang="en-US" sz="2400" dirty="0" smtClean="0"/>
              <a:t>     A paragraph can coincide with a syntactical whole or comprise </a:t>
            </a:r>
            <a:r>
              <a:rPr lang="en-US" sz="2400" smtClean="0"/>
              <a:t>several units.</a:t>
            </a:r>
            <a:endParaRPr lang="en-US" sz="2400" dirty="0" smtClean="0"/>
          </a:p>
          <a:p>
            <a:pPr algn="just"/>
            <a:r>
              <a:rPr lang="en-US" sz="2800" b="1" u="sng" dirty="0" smtClean="0"/>
              <a:t>Text</a:t>
            </a:r>
          </a:p>
          <a:p>
            <a:pPr algn="just"/>
            <a:endParaRPr lang="ru-RU" sz="2800" b="1" u="sng"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Chiasmus and humor</a:t>
            </a:r>
            <a:endParaRPr lang="ru-RU" sz="4000" b="1" dirty="0"/>
          </a:p>
        </p:txBody>
      </p:sp>
      <p:sp>
        <p:nvSpPr>
          <p:cNvPr id="3" name="Содержимое 2"/>
          <p:cNvSpPr>
            <a:spLocks noGrp="1"/>
          </p:cNvSpPr>
          <p:nvPr>
            <p:ph idx="1"/>
          </p:nvPr>
        </p:nvSpPr>
        <p:spPr/>
        <p:txBody>
          <a:bodyPr/>
          <a:lstStyle/>
          <a:p>
            <a:r>
              <a:rPr lang="en-US" i="1" dirty="0" smtClean="0"/>
              <a:t>Chiasmus in paradoxical statements:</a:t>
            </a:r>
          </a:p>
          <a:p>
            <a:pPr algn="just">
              <a:buNone/>
            </a:pPr>
            <a:r>
              <a:rPr lang="en-US" u="sng" dirty="0" smtClean="0"/>
              <a:t>E.g.</a:t>
            </a:r>
            <a:r>
              <a:rPr lang="en-US" dirty="0" smtClean="0"/>
              <a:t> You forget what you want to remember, and you remember what you want to forget (</a:t>
            </a:r>
            <a:r>
              <a:rPr lang="en-US" dirty="0" err="1" smtClean="0"/>
              <a:t>Cormac</a:t>
            </a:r>
            <a:r>
              <a:rPr lang="en-US" dirty="0" smtClean="0"/>
              <a:t> McCarthy).</a:t>
            </a:r>
          </a:p>
          <a:p>
            <a:pPr algn="just"/>
            <a:r>
              <a:rPr lang="en-US" i="1" dirty="0" smtClean="0"/>
              <a:t>Chiasmus accompanying pun:</a:t>
            </a:r>
          </a:p>
          <a:p>
            <a:pPr algn="just">
              <a:buNone/>
            </a:pPr>
            <a:r>
              <a:rPr lang="en-US" u="sng" dirty="0" smtClean="0"/>
              <a:t>E.g.</a:t>
            </a:r>
            <a:r>
              <a:rPr lang="en-US" dirty="0" smtClean="0"/>
              <a:t> Soldiers face powder, girls powder faces.</a:t>
            </a:r>
          </a:p>
          <a:p>
            <a:pPr algn="just">
              <a:buNone/>
            </a:pPr>
            <a:r>
              <a:rPr lang="en-US" dirty="0" smtClean="0"/>
              <a:t> </a:t>
            </a:r>
            <a:r>
              <a:rPr lang="en-US" dirty="0" smtClean="0"/>
              <a:t>       A handsome man kisses misses, an ugly one misses kisses.</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Syntactical EMs and SDs (</a:t>
            </a:r>
            <a:r>
              <a:rPr lang="en-US" sz="4000" b="1" dirty="0" err="1" smtClean="0"/>
              <a:t>Galperin</a:t>
            </a:r>
            <a:r>
              <a:rPr lang="en-US" sz="4000" b="1" dirty="0" smtClean="0"/>
              <a:t>)</a:t>
            </a:r>
            <a:endParaRPr lang="ru-RU" sz="4000" b="1" dirty="0"/>
          </a:p>
        </p:txBody>
      </p:sp>
      <p:sp>
        <p:nvSpPr>
          <p:cNvPr id="3" name="Содержимое 2"/>
          <p:cNvSpPr>
            <a:spLocks noGrp="1"/>
          </p:cNvSpPr>
          <p:nvPr>
            <p:ph idx="1"/>
          </p:nvPr>
        </p:nvSpPr>
        <p:spPr/>
        <p:txBody>
          <a:bodyPr>
            <a:normAutofit fontScale="70000" lnSpcReduction="20000"/>
          </a:bodyPr>
          <a:lstStyle/>
          <a:p>
            <a:pPr algn="just"/>
            <a:r>
              <a:rPr lang="en-US" sz="3600" dirty="0" smtClean="0"/>
              <a:t>Stylistics studies SDs and EMs which are based on some significant structural point in an utterance which may consist of one or several sentences.</a:t>
            </a:r>
          </a:p>
          <a:p>
            <a:pPr algn="just"/>
            <a:r>
              <a:rPr lang="en-US" sz="3600" dirty="0" smtClean="0"/>
              <a:t>Stylistic syntactical patterns should not be regarded as violations but rather as fluctuations and variants of existing syntactical patterns, which bear an emotional </a:t>
            </a:r>
            <a:r>
              <a:rPr lang="en-US" sz="3600" dirty="0" err="1" smtClean="0"/>
              <a:t>colouring</a:t>
            </a:r>
            <a:r>
              <a:rPr lang="en-US" sz="3600" dirty="0" smtClean="0"/>
              <a:t>.</a:t>
            </a:r>
          </a:p>
          <a:p>
            <a:pPr algn="just">
              <a:buNone/>
            </a:pPr>
            <a:r>
              <a:rPr lang="en-US" u="sng" dirty="0" smtClean="0"/>
              <a:t>E.g.</a:t>
            </a:r>
            <a:r>
              <a:rPr lang="en-US" dirty="0" smtClean="0"/>
              <a:t> </a:t>
            </a:r>
            <a:r>
              <a:rPr lang="en-US" b="1" i="1" dirty="0" smtClean="0"/>
              <a:t>Rude am I </a:t>
            </a:r>
            <a:r>
              <a:rPr lang="en-US" dirty="0" smtClean="0"/>
              <a:t>in my speech (Shakespeare) [variation of word order]</a:t>
            </a:r>
          </a:p>
          <a:p>
            <a:pPr algn="just">
              <a:buNone/>
            </a:pPr>
            <a:r>
              <a:rPr lang="en-US" u="sng" dirty="0" smtClean="0"/>
              <a:t>E.g.</a:t>
            </a:r>
            <a:r>
              <a:rPr lang="en-US" dirty="0" smtClean="0"/>
              <a:t> Work – work – work!</a:t>
            </a:r>
          </a:p>
          <a:p>
            <a:pPr algn="just">
              <a:buNone/>
            </a:pPr>
            <a:r>
              <a:rPr lang="en-US" dirty="0" smtClean="0"/>
              <a:t>        Till the brain begins to swim!</a:t>
            </a:r>
          </a:p>
          <a:p>
            <a:pPr algn="just">
              <a:buNone/>
            </a:pPr>
            <a:r>
              <a:rPr lang="en-US" dirty="0" smtClean="0"/>
              <a:t>         Work – work - work</a:t>
            </a:r>
          </a:p>
          <a:p>
            <a:pPr algn="just">
              <a:buNone/>
            </a:pPr>
            <a:r>
              <a:rPr lang="en-US" dirty="0" smtClean="0"/>
              <a:t>        Till the eyes are heavy and dim! (Hood)</a:t>
            </a:r>
          </a:p>
          <a:p>
            <a:pPr algn="just">
              <a:buNone/>
            </a:pPr>
            <a:r>
              <a:rPr lang="en-US" dirty="0" smtClean="0"/>
              <a:t>        [identical syntactical structure in two sentences]</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INVERSION [</a:t>
            </a:r>
            <a:r>
              <a:rPr lang="en-US" sz="4000" b="1" dirty="0" err="1" smtClean="0"/>
              <a:t>ın’v</a:t>
            </a:r>
            <a:r>
              <a:rPr lang="en-US" sz="4000" b="1" dirty="0" err="1" smtClean="0">
                <a:latin typeface="Times New Roman"/>
                <a:cs typeface="Times New Roman"/>
              </a:rPr>
              <a:t>ə</a:t>
            </a:r>
            <a:r>
              <a:rPr lang="en-US" sz="4000" b="1" dirty="0" smtClean="0">
                <a:latin typeface="Times New Roman"/>
                <a:cs typeface="Times New Roman"/>
              </a:rPr>
              <a:t>:</a:t>
            </a:r>
            <a:r>
              <a:rPr lang="el-GR" sz="4000" b="1" dirty="0" smtClean="0">
                <a:latin typeface="Times New Roman"/>
                <a:cs typeface="Times New Roman"/>
              </a:rPr>
              <a:t>ς</a:t>
            </a:r>
            <a:r>
              <a:rPr lang="en-US" sz="4000" b="1" dirty="0" smtClean="0">
                <a:latin typeface="Times New Roman"/>
                <a:cs typeface="Times New Roman"/>
              </a:rPr>
              <a:t>n</a:t>
            </a:r>
            <a:r>
              <a:rPr lang="en-US" sz="4000" b="1" dirty="0" smtClean="0"/>
              <a:t>] - </a:t>
            </a:r>
            <a:r>
              <a:rPr lang="ru-RU" sz="4000" b="1" dirty="0" smtClean="0"/>
              <a:t>инверсия</a:t>
            </a:r>
            <a:endParaRPr lang="ru-RU" sz="4000" b="1" dirty="0"/>
          </a:p>
        </p:txBody>
      </p:sp>
      <p:sp>
        <p:nvSpPr>
          <p:cNvPr id="3" name="Содержимое 2"/>
          <p:cNvSpPr>
            <a:spLocks noGrp="1"/>
          </p:cNvSpPr>
          <p:nvPr>
            <p:ph idx="1"/>
          </p:nvPr>
        </p:nvSpPr>
        <p:spPr/>
        <p:txBody>
          <a:bodyPr>
            <a:normAutofit lnSpcReduction="10000"/>
          </a:bodyPr>
          <a:lstStyle/>
          <a:p>
            <a:pPr algn="just"/>
            <a:r>
              <a:rPr lang="en-US" sz="2800" dirty="0" smtClean="0"/>
              <a:t>Fixed word order is characteristic of the English language, the predominant structure being:</a:t>
            </a:r>
          </a:p>
          <a:p>
            <a:pPr algn="just">
              <a:buNone/>
            </a:pPr>
            <a:r>
              <a:rPr lang="en-US" dirty="0" smtClean="0"/>
              <a:t>    </a:t>
            </a:r>
            <a:r>
              <a:rPr lang="en-US" sz="3600" b="1" dirty="0" smtClean="0"/>
              <a:t>S (Subject) – P (Predicate) – O (Object)</a:t>
            </a:r>
          </a:p>
          <a:p>
            <a:pPr algn="just">
              <a:buNone/>
            </a:pPr>
            <a:r>
              <a:rPr lang="en-US" sz="2800" dirty="0" smtClean="0"/>
              <a:t>As a result, any relocation of sentence parts becomes conspicuous:</a:t>
            </a:r>
          </a:p>
          <a:p>
            <a:pPr algn="just">
              <a:buNone/>
            </a:pPr>
            <a:r>
              <a:rPr lang="en-US" sz="2800" u="sng" dirty="0" smtClean="0"/>
              <a:t>E.g.</a:t>
            </a:r>
            <a:r>
              <a:rPr lang="en-US" sz="2800" dirty="0" smtClean="0"/>
              <a:t> </a:t>
            </a:r>
            <a:r>
              <a:rPr lang="en-US" sz="2800" b="1" i="1" dirty="0" smtClean="0"/>
              <a:t>Talent</a:t>
            </a:r>
            <a:r>
              <a:rPr lang="en-US" sz="2800" dirty="0" smtClean="0"/>
              <a:t> </a:t>
            </a:r>
            <a:r>
              <a:rPr lang="en-US" sz="2800" dirty="0" err="1" smtClean="0"/>
              <a:t>Mr</a:t>
            </a:r>
            <a:r>
              <a:rPr lang="en-US" sz="2800" dirty="0" smtClean="0"/>
              <a:t> </a:t>
            </a:r>
            <a:r>
              <a:rPr lang="en-US" sz="2800" dirty="0" err="1" smtClean="0"/>
              <a:t>Micawber</a:t>
            </a:r>
            <a:r>
              <a:rPr lang="en-US" sz="2800" dirty="0" smtClean="0"/>
              <a:t> </a:t>
            </a:r>
            <a:r>
              <a:rPr lang="en-US" sz="2800" b="1" i="1" dirty="0" smtClean="0"/>
              <a:t>has</a:t>
            </a:r>
            <a:r>
              <a:rPr lang="en-US" sz="2800" dirty="0" smtClean="0"/>
              <a:t>; </a:t>
            </a:r>
            <a:r>
              <a:rPr lang="en-US" sz="2800" b="1" i="1" dirty="0" smtClean="0"/>
              <a:t>capital</a:t>
            </a:r>
            <a:r>
              <a:rPr lang="en-US" sz="2800" dirty="0" smtClean="0"/>
              <a:t> </a:t>
            </a:r>
            <a:r>
              <a:rPr lang="en-US" sz="2800" dirty="0" err="1" smtClean="0"/>
              <a:t>Mr</a:t>
            </a:r>
            <a:r>
              <a:rPr lang="en-US" sz="2800" dirty="0" smtClean="0"/>
              <a:t> </a:t>
            </a:r>
            <a:r>
              <a:rPr lang="en-US" sz="2800" dirty="0" err="1" smtClean="0"/>
              <a:t>Micawber</a:t>
            </a:r>
            <a:r>
              <a:rPr lang="en-US" sz="2800" dirty="0" smtClean="0"/>
              <a:t> </a:t>
            </a:r>
            <a:r>
              <a:rPr lang="en-US" sz="2800" b="1" i="1" dirty="0" smtClean="0"/>
              <a:t>has not </a:t>
            </a:r>
            <a:r>
              <a:rPr lang="en-US" sz="2800" dirty="0" smtClean="0"/>
              <a:t>(Dickens).</a:t>
            </a:r>
          </a:p>
          <a:p>
            <a:pPr algn="just">
              <a:buNone/>
            </a:pPr>
            <a:r>
              <a:rPr lang="en-US" sz="2800" dirty="0" smtClean="0"/>
              <a:t>The initial and final positions are the most prominent ones. Words that occupy them become inevitably emphasized.</a:t>
            </a:r>
            <a:endParaRPr lang="ru-RU"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Grammatical and stylistic inversion</a:t>
            </a:r>
            <a:endParaRPr lang="ru-RU" sz="4000" b="1" dirty="0"/>
          </a:p>
        </p:txBody>
      </p:sp>
      <p:sp>
        <p:nvSpPr>
          <p:cNvPr id="3" name="Содержимое 2"/>
          <p:cNvSpPr>
            <a:spLocks noGrp="1"/>
          </p:cNvSpPr>
          <p:nvPr>
            <p:ph idx="1"/>
          </p:nvPr>
        </p:nvSpPr>
        <p:spPr/>
        <p:txBody>
          <a:bodyPr>
            <a:normAutofit fontScale="92500"/>
          </a:bodyPr>
          <a:lstStyle/>
          <a:p>
            <a:pPr algn="just"/>
            <a:r>
              <a:rPr lang="en-US" sz="2800" b="1" dirty="0" smtClean="0"/>
              <a:t>GRAMMATICAL INVERSION </a:t>
            </a:r>
            <a:r>
              <a:rPr lang="en-US" sz="2800" dirty="0" smtClean="0"/>
              <a:t>brings about a change in the grammatical meaning of the syntactical structure:</a:t>
            </a:r>
          </a:p>
          <a:p>
            <a:pPr algn="just">
              <a:buNone/>
            </a:pPr>
            <a:r>
              <a:rPr lang="en-US" sz="2800" u="sng" dirty="0" smtClean="0"/>
              <a:t>E.g. </a:t>
            </a:r>
            <a:r>
              <a:rPr lang="en-US" sz="2800" dirty="0" smtClean="0"/>
              <a:t>You have come. – </a:t>
            </a:r>
            <a:r>
              <a:rPr lang="en-US" sz="2800" b="1" i="1" dirty="0" smtClean="0"/>
              <a:t>Have you </a:t>
            </a:r>
            <a:r>
              <a:rPr lang="en-US" sz="2800" dirty="0" smtClean="0"/>
              <a:t>come?</a:t>
            </a:r>
          </a:p>
          <a:p>
            <a:pPr algn="just"/>
            <a:r>
              <a:rPr lang="en-US" sz="2800" b="1" dirty="0" smtClean="0"/>
              <a:t>STYLISTIC INVERSION </a:t>
            </a:r>
            <a:r>
              <a:rPr lang="en-US" sz="2800" dirty="0" smtClean="0"/>
              <a:t>does not change the grammatical meaning. It attaches logical stress and emotional </a:t>
            </a:r>
            <a:r>
              <a:rPr lang="en-US" sz="2800" dirty="0" err="1" smtClean="0"/>
              <a:t>colouring</a:t>
            </a:r>
            <a:r>
              <a:rPr lang="en-US" sz="2800" dirty="0" smtClean="0"/>
              <a:t> to the relocated sentence member. Stylistic inversion is considered to be an EM of the language (</a:t>
            </a:r>
            <a:r>
              <a:rPr lang="en-US" sz="2800" dirty="0" err="1" smtClean="0"/>
              <a:t>Galpein</a:t>
            </a:r>
            <a:r>
              <a:rPr lang="en-US" sz="2800" dirty="0" smtClean="0"/>
              <a:t>).</a:t>
            </a:r>
          </a:p>
          <a:p>
            <a:pPr algn="just">
              <a:buNone/>
            </a:pPr>
            <a:r>
              <a:rPr lang="en-US" sz="2800" u="sng" dirty="0" smtClean="0"/>
              <a:t>E.g.</a:t>
            </a:r>
            <a:r>
              <a:rPr lang="en-US" sz="2800" dirty="0" smtClean="0"/>
              <a:t> </a:t>
            </a:r>
            <a:r>
              <a:rPr lang="en-US" sz="2800" b="1" i="1" dirty="0" smtClean="0"/>
              <a:t>Down came </a:t>
            </a:r>
            <a:r>
              <a:rPr lang="en-US" sz="2800" dirty="0" smtClean="0"/>
              <a:t>the storm, and smote again</a:t>
            </a:r>
          </a:p>
          <a:p>
            <a:pPr algn="just">
              <a:buNone/>
            </a:pPr>
            <a:r>
              <a:rPr lang="en-US" sz="2800" dirty="0" smtClean="0"/>
              <a:t>        The vessel in its strength… (Longfellow).</a:t>
            </a:r>
            <a:endParaRPr lang="ru-RU"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Patterns of stylistic inversion</a:t>
            </a:r>
            <a:endParaRPr lang="ru-RU" sz="4000" b="1" dirty="0"/>
          </a:p>
        </p:txBody>
      </p:sp>
      <p:sp>
        <p:nvSpPr>
          <p:cNvPr id="3" name="Содержимое 2"/>
          <p:cNvSpPr>
            <a:spLocks noGrp="1"/>
          </p:cNvSpPr>
          <p:nvPr>
            <p:ph idx="1"/>
          </p:nvPr>
        </p:nvSpPr>
        <p:spPr/>
        <p:txBody>
          <a:bodyPr>
            <a:normAutofit lnSpcReduction="10000"/>
          </a:bodyPr>
          <a:lstStyle/>
          <a:p>
            <a:r>
              <a:rPr lang="en-US" sz="2800" i="1" u="sng" dirty="0" smtClean="0"/>
              <a:t>Direct object in the initial position</a:t>
            </a:r>
          </a:p>
          <a:p>
            <a:pPr algn="just">
              <a:buNone/>
            </a:pPr>
            <a:r>
              <a:rPr lang="en-US" sz="2800" u="sng" dirty="0" smtClean="0"/>
              <a:t>E.g.</a:t>
            </a:r>
            <a:r>
              <a:rPr lang="en-US" sz="2800" dirty="0" smtClean="0"/>
              <a:t> </a:t>
            </a:r>
            <a:r>
              <a:rPr lang="en-US" sz="2800" b="1" i="1" dirty="0" smtClean="0"/>
              <a:t>Her love letters </a:t>
            </a:r>
            <a:r>
              <a:rPr lang="en-US" sz="2800" dirty="0" smtClean="0"/>
              <a:t>I returned to the detectives for filing (Greene).</a:t>
            </a:r>
          </a:p>
          <a:p>
            <a:pPr algn="just"/>
            <a:r>
              <a:rPr lang="en-US" sz="2800" i="1" u="sng" dirty="0" smtClean="0"/>
              <a:t>Predicative before Subject</a:t>
            </a:r>
          </a:p>
          <a:p>
            <a:pPr algn="just">
              <a:buNone/>
            </a:pPr>
            <a:r>
              <a:rPr lang="en-US" sz="2800" u="sng" dirty="0" smtClean="0"/>
              <a:t>E.g.</a:t>
            </a:r>
            <a:r>
              <a:rPr lang="en-US" sz="2800" dirty="0" smtClean="0"/>
              <a:t> </a:t>
            </a:r>
            <a:r>
              <a:rPr lang="en-US" sz="2800" b="1" i="1" dirty="0" smtClean="0"/>
              <a:t>Beautiful </a:t>
            </a:r>
            <a:r>
              <a:rPr lang="en-US" sz="2800" dirty="0" smtClean="0"/>
              <a:t>those donkeys were! (Mansfield)</a:t>
            </a:r>
          </a:p>
          <a:p>
            <a:pPr algn="just"/>
            <a:r>
              <a:rPr lang="en-US" sz="2800" i="1" u="sng" dirty="0" smtClean="0"/>
              <a:t>Predicative before link verb</a:t>
            </a:r>
          </a:p>
          <a:p>
            <a:pPr algn="just">
              <a:buNone/>
            </a:pPr>
            <a:r>
              <a:rPr lang="en-US" sz="2800" u="sng" dirty="0" smtClean="0"/>
              <a:t>E.g.</a:t>
            </a:r>
            <a:r>
              <a:rPr lang="en-US" sz="2800" dirty="0" smtClean="0"/>
              <a:t> </a:t>
            </a:r>
            <a:r>
              <a:rPr lang="en-US" sz="2800" b="1" i="1" dirty="0" smtClean="0"/>
              <a:t>Rude</a:t>
            </a:r>
            <a:r>
              <a:rPr lang="en-US" sz="2800" dirty="0" smtClean="0"/>
              <a:t> am I in speech (Shakespeare).</a:t>
            </a:r>
          </a:p>
          <a:p>
            <a:pPr algn="just"/>
            <a:r>
              <a:rPr lang="en-US" sz="2800" i="1" u="sng" dirty="0" smtClean="0"/>
              <a:t>Adverbial modifier in the initial position</a:t>
            </a:r>
          </a:p>
          <a:p>
            <a:pPr algn="just">
              <a:buNone/>
            </a:pPr>
            <a:r>
              <a:rPr lang="en-US" sz="2800" u="sng" dirty="0" smtClean="0"/>
              <a:t>E.g.</a:t>
            </a:r>
            <a:r>
              <a:rPr lang="en-US" sz="2800" dirty="0" smtClean="0"/>
              <a:t> </a:t>
            </a:r>
            <a:r>
              <a:rPr lang="en-US" sz="2800" b="1" i="1" dirty="0" smtClean="0"/>
              <a:t>Eagerly </a:t>
            </a:r>
            <a:r>
              <a:rPr lang="en-US" sz="2800" dirty="0" smtClean="0"/>
              <a:t>I wished the morrow (Poe).</a:t>
            </a:r>
          </a:p>
          <a:p>
            <a:pPr algn="just">
              <a:buNone/>
            </a:pPr>
            <a:endParaRPr lang="ru-RU"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Patterns of stylistic inversion</a:t>
            </a:r>
            <a:endParaRPr lang="ru-RU" sz="4000" dirty="0"/>
          </a:p>
        </p:txBody>
      </p:sp>
      <p:sp>
        <p:nvSpPr>
          <p:cNvPr id="3" name="Содержимое 2"/>
          <p:cNvSpPr>
            <a:spLocks noGrp="1"/>
          </p:cNvSpPr>
          <p:nvPr>
            <p:ph idx="1"/>
          </p:nvPr>
        </p:nvSpPr>
        <p:spPr/>
        <p:txBody>
          <a:bodyPr>
            <a:normAutofit fontScale="92500" lnSpcReduction="10000"/>
          </a:bodyPr>
          <a:lstStyle/>
          <a:p>
            <a:r>
              <a:rPr lang="en-US" sz="2800" i="1" u="sng" dirty="0" smtClean="0"/>
              <a:t>Particle  before Predicate and Subject</a:t>
            </a:r>
          </a:p>
          <a:p>
            <a:pPr algn="just">
              <a:buNone/>
            </a:pPr>
            <a:r>
              <a:rPr lang="en-US" sz="2800" u="sng" dirty="0" smtClean="0"/>
              <a:t>E.g.</a:t>
            </a:r>
            <a:r>
              <a:rPr lang="en-US" sz="2800" dirty="0" smtClean="0"/>
              <a:t> …when suddenly, thump! </a:t>
            </a:r>
            <a:r>
              <a:rPr lang="en-US" sz="2800" b="1" i="1" dirty="0" smtClean="0"/>
              <a:t>down </a:t>
            </a:r>
            <a:r>
              <a:rPr lang="en-US" sz="2800" dirty="0" smtClean="0"/>
              <a:t>she came upon a heap of sticks and dry leaves, and the fall was over (</a:t>
            </a:r>
            <a:r>
              <a:rPr lang="en-US" sz="2800" dirty="0" err="1" smtClean="0"/>
              <a:t>Carrol</a:t>
            </a:r>
            <a:r>
              <a:rPr lang="en-US" sz="2800" dirty="0" smtClean="0"/>
              <a:t>).</a:t>
            </a:r>
          </a:p>
          <a:p>
            <a:pPr algn="just">
              <a:buNone/>
            </a:pPr>
            <a:r>
              <a:rPr lang="en-US" sz="2800" u="sng" dirty="0" smtClean="0"/>
              <a:t>E.g.</a:t>
            </a:r>
            <a:r>
              <a:rPr lang="en-US" sz="2800" dirty="0" smtClean="0"/>
              <a:t> </a:t>
            </a:r>
            <a:r>
              <a:rPr lang="en-US" sz="2800" b="1" i="1" dirty="0" smtClean="0"/>
              <a:t>Out</a:t>
            </a:r>
            <a:r>
              <a:rPr lang="en-US" sz="2800" dirty="0" smtClean="0"/>
              <a:t> came the chase – </a:t>
            </a:r>
            <a:r>
              <a:rPr lang="en-US" sz="2800" b="1" i="1" dirty="0" smtClean="0"/>
              <a:t>in</a:t>
            </a:r>
            <a:r>
              <a:rPr lang="en-US" sz="2800" dirty="0" smtClean="0"/>
              <a:t> went the horses – </a:t>
            </a:r>
            <a:r>
              <a:rPr lang="en-US" sz="2800" b="1" i="1" dirty="0" smtClean="0"/>
              <a:t>on</a:t>
            </a:r>
            <a:r>
              <a:rPr lang="en-US" sz="2800" dirty="0" smtClean="0"/>
              <a:t> sprang the boys – </a:t>
            </a:r>
            <a:r>
              <a:rPr lang="en-US" sz="2800" b="1" i="1" dirty="0" smtClean="0"/>
              <a:t>in </a:t>
            </a:r>
            <a:r>
              <a:rPr lang="en-US" sz="2800" dirty="0" smtClean="0"/>
              <a:t>went the </a:t>
            </a:r>
            <a:r>
              <a:rPr lang="en-US" sz="2800" dirty="0" err="1" smtClean="0"/>
              <a:t>travellers</a:t>
            </a:r>
            <a:r>
              <a:rPr lang="en-US" sz="2800" dirty="0" smtClean="0"/>
              <a:t> (Dickens).</a:t>
            </a:r>
          </a:p>
          <a:p>
            <a:pPr algn="just"/>
            <a:r>
              <a:rPr lang="en-US" sz="2800" i="1" u="sng" dirty="0" smtClean="0"/>
              <a:t>Attributes in postposition (common in poetry)</a:t>
            </a:r>
          </a:p>
          <a:p>
            <a:pPr algn="just">
              <a:buNone/>
            </a:pPr>
            <a:r>
              <a:rPr lang="en-US" sz="2800" u="sng" dirty="0" smtClean="0"/>
              <a:t>E.g.</a:t>
            </a:r>
            <a:r>
              <a:rPr lang="en-US" sz="2800" dirty="0" smtClean="0"/>
              <a:t> Once upon a midnight </a:t>
            </a:r>
            <a:r>
              <a:rPr lang="en-US" sz="2800" b="1" i="1" dirty="0" smtClean="0"/>
              <a:t>dreary</a:t>
            </a:r>
            <a:r>
              <a:rPr lang="en-US" sz="2800" dirty="0" smtClean="0"/>
              <a:t>… (Poe)</a:t>
            </a:r>
          </a:p>
          <a:p>
            <a:pPr algn="just">
              <a:buNone/>
            </a:pPr>
            <a:r>
              <a:rPr lang="en-US" sz="2800" dirty="0" smtClean="0"/>
              <a:t>    And the eyes </a:t>
            </a:r>
            <a:r>
              <a:rPr lang="en-US" sz="2800" b="1" i="1" dirty="0" smtClean="0"/>
              <a:t>watchful, waiting, perceiving, indifferent</a:t>
            </a:r>
            <a:r>
              <a:rPr lang="en-US" sz="2800" dirty="0" smtClean="0"/>
              <a:t> (Eliot).</a:t>
            </a:r>
          </a:p>
          <a:p>
            <a:pPr algn="just">
              <a:buNone/>
            </a:pPr>
            <a:r>
              <a:rPr lang="en-US" sz="2800" u="sng" dirty="0" smtClean="0"/>
              <a:t>E.g.</a:t>
            </a:r>
            <a:r>
              <a:rPr lang="en-US" sz="2800" dirty="0" smtClean="0"/>
              <a:t> [in</a:t>
            </a:r>
            <a:r>
              <a:rPr lang="ru-RU" sz="2800" dirty="0" smtClean="0"/>
              <a:t> </a:t>
            </a:r>
            <a:r>
              <a:rPr lang="en-US" sz="2800" dirty="0" smtClean="0"/>
              <a:t>prose] Spring begins with the first narcissus, rather </a:t>
            </a:r>
            <a:r>
              <a:rPr lang="en-US" sz="2800" b="1" i="1" dirty="0" smtClean="0"/>
              <a:t>cold and shy and wintry </a:t>
            </a:r>
            <a:r>
              <a:rPr lang="en-US" sz="2800" dirty="0" smtClean="0"/>
              <a:t>(Lawrence) – poetic rhythm.</a:t>
            </a:r>
            <a:endParaRPr lang="ru-RU"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DETACHMENT [</a:t>
            </a:r>
            <a:r>
              <a:rPr lang="en-US" sz="4000" b="1" dirty="0" err="1" smtClean="0"/>
              <a:t>dı’tæt</a:t>
            </a:r>
            <a:r>
              <a:rPr lang="el-GR" sz="4000" b="1" dirty="0" smtClean="0">
                <a:latin typeface="Times New Roman"/>
                <a:cs typeface="Times New Roman"/>
              </a:rPr>
              <a:t>ς</a:t>
            </a:r>
            <a:r>
              <a:rPr lang="en-US" sz="4000" b="1" dirty="0" err="1" smtClean="0">
                <a:latin typeface="Times New Roman"/>
                <a:cs typeface="Times New Roman"/>
              </a:rPr>
              <a:t>mənt</a:t>
            </a:r>
            <a:r>
              <a:rPr lang="en-US" sz="4000" b="1" dirty="0" smtClean="0"/>
              <a:t>] – </a:t>
            </a:r>
            <a:r>
              <a:rPr lang="ru-RU" sz="4000" b="1" dirty="0" smtClean="0"/>
              <a:t>обособленная конструкция</a:t>
            </a:r>
            <a:endParaRPr lang="ru-RU" sz="4000" b="1" dirty="0"/>
          </a:p>
        </p:txBody>
      </p:sp>
      <p:sp>
        <p:nvSpPr>
          <p:cNvPr id="3" name="Содержимое 2"/>
          <p:cNvSpPr>
            <a:spLocks noGrp="1"/>
          </p:cNvSpPr>
          <p:nvPr>
            <p:ph idx="1"/>
          </p:nvPr>
        </p:nvSpPr>
        <p:spPr/>
        <p:txBody>
          <a:bodyPr>
            <a:noAutofit/>
          </a:bodyPr>
          <a:lstStyle/>
          <a:p>
            <a:pPr algn="just"/>
            <a:r>
              <a:rPr lang="en-US" dirty="0" smtClean="0"/>
              <a:t>A</a:t>
            </a:r>
            <a:r>
              <a:rPr lang="ru-RU" dirty="0" smtClean="0"/>
              <a:t> </a:t>
            </a:r>
            <a:r>
              <a:rPr lang="en-US" dirty="0" smtClean="0"/>
              <a:t>secondary part of the sentence is placed so that it seems formally independent of the word it refers to and looks as if it were isolated (</a:t>
            </a:r>
            <a:r>
              <a:rPr lang="en-US" dirty="0" err="1" smtClean="0"/>
              <a:t>Galperin</a:t>
            </a:r>
            <a:r>
              <a:rPr lang="en-US" dirty="0" smtClean="0"/>
              <a:t>).</a:t>
            </a:r>
          </a:p>
          <a:p>
            <a:pPr algn="just">
              <a:buNone/>
            </a:pPr>
            <a:r>
              <a:rPr lang="en-US" u="sng" dirty="0" smtClean="0"/>
              <a:t>E.g.</a:t>
            </a:r>
            <a:r>
              <a:rPr lang="en-US" dirty="0" smtClean="0"/>
              <a:t> I have to beg you for money. </a:t>
            </a:r>
            <a:r>
              <a:rPr lang="en-US" b="1" i="1" dirty="0" smtClean="0"/>
              <a:t>Daily.</a:t>
            </a:r>
          </a:p>
          <a:p>
            <a:pPr algn="just"/>
            <a:r>
              <a:rPr lang="en-US" dirty="0" smtClean="0"/>
              <a:t>The detached part acquires a greater significance and is marked off by specific intonation (pauses and stress).</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476</TotalTime>
  <Words>2199</Words>
  <PresentationFormat>Экран (4:3)</PresentationFormat>
  <Paragraphs>176</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LECTURE 9</vt:lpstr>
      <vt:lpstr>SENTENCE AS A BASIC UNIT OF SYNTACTICAL ANALYSIS</vt:lpstr>
      <vt:lpstr>UNITS OF SYNTACTICAL ANALYSIS LARGER THAN SENTENCE</vt:lpstr>
      <vt:lpstr>Syntactical EMs and SDs (Galperin)</vt:lpstr>
      <vt:lpstr>INVERSION [ın’və:ςn] - инверсия</vt:lpstr>
      <vt:lpstr>Grammatical and stylistic inversion</vt:lpstr>
      <vt:lpstr>Patterns of stylistic inversion</vt:lpstr>
      <vt:lpstr>Patterns of stylistic inversion</vt:lpstr>
      <vt:lpstr>DETACHMENT [dı’tætςmənt] – обособленная конструкция</vt:lpstr>
      <vt:lpstr>Marking detachment in writing</vt:lpstr>
      <vt:lpstr>Secondary parts that can be detached</vt:lpstr>
      <vt:lpstr>Functions of detachment</vt:lpstr>
      <vt:lpstr>SYNTACTICAL PARALLELISM – синтаксический параллелизм (PARALLEL CONSTRUCTION)</vt:lpstr>
      <vt:lpstr>Partial parallelism</vt:lpstr>
      <vt:lpstr>Complete parallelism</vt:lpstr>
      <vt:lpstr>Functions of syntactical parallellism</vt:lpstr>
      <vt:lpstr>LEXICO-SYNTACTICAL REPETITIONS</vt:lpstr>
      <vt:lpstr>ANAPHORA [ə‘næfərə] - анафора</vt:lpstr>
      <vt:lpstr>ANAPHORA</vt:lpstr>
      <vt:lpstr>EPIPHORA [ə‘pıfərə] - эпифора</vt:lpstr>
      <vt:lpstr>SYMPLOCA [sım’plokə]</vt:lpstr>
      <vt:lpstr>FRAMING [‘freımıŋ] – рамочный (кольцевой) повтор</vt:lpstr>
      <vt:lpstr>ANADIPLOSIS [,ænədı’plousıs] – анадиплозис (подхват)</vt:lpstr>
      <vt:lpstr>Anadiplosis examples</vt:lpstr>
      <vt:lpstr>Слайд 25</vt:lpstr>
      <vt:lpstr>CHIASMUS [kaı'æzməs] - хиазм</vt:lpstr>
      <vt:lpstr>Structural variants of chiasmus</vt:lpstr>
      <vt:lpstr>Lexical chiasmus</vt:lpstr>
      <vt:lpstr>Functions of chiasmus</vt:lpstr>
      <vt:lpstr>Chiasmus and humor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9</dc:title>
  <cp:lastModifiedBy>Admin</cp:lastModifiedBy>
  <cp:revision>99</cp:revision>
  <dcterms:modified xsi:type="dcterms:W3CDTF">2010-09-27T04:55:43Z</dcterms:modified>
</cp:coreProperties>
</file>