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5" d="100"/>
          <a:sy n="85" d="100"/>
        </p:scale>
        <p:origin x="-907" y="-8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10.10.2010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10.10.2010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10.10.2010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10.10.2010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10.10.2010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10.10.2010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10.10.2010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10.10.2010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10.10.2010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10.10.2010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10.10.2010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10.10.2010</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normAutofit/>
          </a:bodyPr>
          <a:lstStyle/>
          <a:p>
            <a:r>
              <a:rPr lang="en-US" sz="4000" b="1" dirty="0" smtClean="0"/>
              <a:t>LECTURE 10</a:t>
            </a:r>
            <a:endParaRPr lang="ru-RU" sz="4000" b="1" dirty="0"/>
          </a:p>
        </p:txBody>
      </p:sp>
      <p:sp>
        <p:nvSpPr>
          <p:cNvPr id="5" name="Содержимое 4"/>
          <p:cNvSpPr>
            <a:spLocks noGrp="1"/>
          </p:cNvSpPr>
          <p:nvPr>
            <p:ph idx="1"/>
          </p:nvPr>
        </p:nvSpPr>
        <p:spPr/>
        <p:txBody>
          <a:bodyPr/>
          <a:lstStyle/>
          <a:p>
            <a:pPr marL="514350" indent="-514350">
              <a:buAutoNum type="arabicPeriod"/>
            </a:pPr>
            <a:r>
              <a:rPr lang="en-US" dirty="0" smtClean="0"/>
              <a:t>Climax (gradation).</a:t>
            </a:r>
          </a:p>
          <a:p>
            <a:pPr marL="514350" indent="-514350">
              <a:buAutoNum type="arabicPeriod"/>
            </a:pPr>
            <a:r>
              <a:rPr lang="en-US" dirty="0" smtClean="0"/>
              <a:t>Anti-climax.</a:t>
            </a:r>
          </a:p>
          <a:p>
            <a:pPr marL="514350" indent="-514350">
              <a:buAutoNum type="arabicPeriod"/>
            </a:pPr>
            <a:r>
              <a:rPr lang="en-US" dirty="0" smtClean="0"/>
              <a:t>Antithesis.</a:t>
            </a:r>
          </a:p>
          <a:p>
            <a:pPr marL="514350" indent="-514350">
              <a:buAutoNum type="arabicPeriod"/>
            </a:pPr>
            <a:r>
              <a:rPr lang="en-US" dirty="0" smtClean="0"/>
              <a:t>Asyndeton.</a:t>
            </a:r>
          </a:p>
          <a:p>
            <a:pPr marL="514350" indent="-514350">
              <a:buAutoNum type="arabicPeriod"/>
            </a:pPr>
            <a:r>
              <a:rPr lang="en-US" dirty="0" err="1" smtClean="0"/>
              <a:t>Polysyndeton</a:t>
            </a:r>
            <a:r>
              <a:rPr lang="en-US" dirty="0" smtClean="0"/>
              <a:t>.</a:t>
            </a:r>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4000" b="1" dirty="0" smtClean="0"/>
              <a:t>ANTI-CLIMAX: EFFECT</a:t>
            </a:r>
            <a:endParaRPr lang="ru-RU" sz="4000" b="1" dirty="0"/>
          </a:p>
        </p:txBody>
      </p:sp>
      <p:sp>
        <p:nvSpPr>
          <p:cNvPr id="3" name="Содержимое 2"/>
          <p:cNvSpPr>
            <a:spLocks noGrp="1"/>
          </p:cNvSpPr>
          <p:nvPr>
            <p:ph idx="1"/>
          </p:nvPr>
        </p:nvSpPr>
        <p:spPr/>
        <p:txBody>
          <a:bodyPr>
            <a:normAutofit fontScale="92500" lnSpcReduction="10000"/>
          </a:bodyPr>
          <a:lstStyle/>
          <a:p>
            <a:pPr algn="just"/>
            <a:r>
              <a:rPr lang="en-US" dirty="0" smtClean="0"/>
              <a:t>The effect produced by anti-climax is usually humorous or ironical. </a:t>
            </a:r>
          </a:p>
          <a:p>
            <a:pPr algn="just">
              <a:buNone/>
            </a:pPr>
            <a:r>
              <a:rPr lang="en-US" b="1" u="sng" dirty="0" smtClean="0"/>
              <a:t>E.g.</a:t>
            </a:r>
            <a:r>
              <a:rPr lang="en-US" dirty="0" smtClean="0"/>
              <a:t> The holy passion of Friendship is of so sweet and steady and loyal and enduring a nature that it will last through a whole lifetime, </a:t>
            </a:r>
            <a:r>
              <a:rPr lang="en-US" b="1" i="1" dirty="0" smtClean="0"/>
              <a:t>if not asked to lend money</a:t>
            </a:r>
            <a:r>
              <a:rPr lang="en-US" i="1" dirty="0" smtClean="0"/>
              <a:t> </a:t>
            </a:r>
            <a:r>
              <a:rPr lang="en-US" dirty="0" smtClean="0"/>
              <a:t>(Twain).</a:t>
            </a:r>
          </a:p>
          <a:p>
            <a:pPr algn="just">
              <a:buNone/>
            </a:pPr>
            <a:r>
              <a:rPr lang="en-US" b="1" u="sng" dirty="0" smtClean="0"/>
              <a:t>E.g.</a:t>
            </a:r>
            <a:r>
              <a:rPr lang="en-US" dirty="0" smtClean="0"/>
              <a:t> In moments of crisis I size up the situation in a flash, set my teeth, contract my muscles, take a firm grip on myself and, without a tremor, </a:t>
            </a:r>
            <a:r>
              <a:rPr lang="en-US" b="1" i="1" dirty="0" smtClean="0"/>
              <a:t>always do the wrong thing</a:t>
            </a:r>
            <a:r>
              <a:rPr lang="en-US" i="1" dirty="0" smtClean="0"/>
              <a:t> </a:t>
            </a:r>
            <a:r>
              <a:rPr lang="en-US" dirty="0" smtClean="0"/>
              <a:t>(B. Shaw).</a:t>
            </a:r>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sz="4000" b="1" dirty="0" smtClean="0"/>
              <a:t>ANTITHESIS [</a:t>
            </a:r>
            <a:r>
              <a:rPr lang="en-US" sz="4000" b="1" dirty="0" err="1" smtClean="0"/>
              <a:t>æn‘tı</a:t>
            </a:r>
            <a:r>
              <a:rPr lang="el-GR" sz="4000" b="1" dirty="0" smtClean="0"/>
              <a:t>θ</a:t>
            </a:r>
            <a:r>
              <a:rPr lang="en-US" sz="4000" b="1" dirty="0" err="1" smtClean="0">
                <a:latin typeface="Times New Roman"/>
                <a:cs typeface="Times New Roman"/>
              </a:rPr>
              <a:t>ə</a:t>
            </a:r>
            <a:r>
              <a:rPr lang="en-US" sz="4000" b="1" dirty="0" err="1" smtClean="0"/>
              <a:t>sıs</a:t>
            </a:r>
            <a:r>
              <a:rPr lang="en-US" sz="4000" b="1" dirty="0" smtClean="0"/>
              <a:t>] – </a:t>
            </a:r>
            <a:r>
              <a:rPr lang="ru-RU" sz="4000" b="1" dirty="0" smtClean="0"/>
              <a:t>антитеза (противопоставление)</a:t>
            </a:r>
            <a:endParaRPr lang="ru-RU" sz="4000" b="1" dirty="0"/>
          </a:p>
        </p:txBody>
      </p:sp>
      <p:sp>
        <p:nvSpPr>
          <p:cNvPr id="3" name="Содержимое 2"/>
          <p:cNvSpPr>
            <a:spLocks noGrp="1"/>
          </p:cNvSpPr>
          <p:nvPr>
            <p:ph idx="1"/>
          </p:nvPr>
        </p:nvSpPr>
        <p:spPr/>
        <p:txBody>
          <a:bodyPr>
            <a:normAutofit fontScale="85000" lnSpcReduction="10000"/>
          </a:bodyPr>
          <a:lstStyle/>
          <a:p>
            <a:pPr>
              <a:buNone/>
            </a:pPr>
            <a:r>
              <a:rPr lang="en-US" b="1" u="sng" dirty="0" smtClean="0"/>
              <a:t>E.g.</a:t>
            </a:r>
            <a:r>
              <a:rPr lang="en-US" dirty="0" smtClean="0"/>
              <a:t> Youth is lovely, age is lonely,</a:t>
            </a:r>
          </a:p>
          <a:p>
            <a:pPr>
              <a:buNone/>
            </a:pPr>
            <a:r>
              <a:rPr lang="en-US" dirty="0" smtClean="0"/>
              <a:t>        Youth is fiery, age is frosty (Longfellow)</a:t>
            </a:r>
          </a:p>
          <a:p>
            <a:pPr algn="just"/>
            <a:r>
              <a:rPr lang="en-US" dirty="0" smtClean="0"/>
              <a:t>Antithesis is a SD based on relative opposition which arises out of the context through the expansion of objectively contrasting pairs (</a:t>
            </a:r>
            <a:r>
              <a:rPr lang="en-US" dirty="0" err="1" smtClean="0"/>
              <a:t>Galperin</a:t>
            </a:r>
            <a:r>
              <a:rPr lang="en-US" dirty="0" smtClean="0"/>
              <a:t>).</a:t>
            </a:r>
          </a:p>
          <a:p>
            <a:pPr algn="just"/>
            <a:r>
              <a:rPr lang="en-US" dirty="0" smtClean="0"/>
              <a:t>Any identification of contrast meant to be noticed by the reader and often represented by antonymic notions (</a:t>
            </a:r>
            <a:r>
              <a:rPr lang="en-US" dirty="0" err="1" smtClean="0"/>
              <a:t>Skrebnev</a:t>
            </a:r>
            <a:r>
              <a:rPr lang="en-US" dirty="0" smtClean="0"/>
              <a:t>).</a:t>
            </a:r>
          </a:p>
          <a:p>
            <a:pPr algn="just">
              <a:buNone/>
            </a:pPr>
            <a:r>
              <a:rPr lang="en-US" b="1" u="sng" dirty="0" smtClean="0"/>
              <a:t>E.g.</a:t>
            </a:r>
            <a:r>
              <a:rPr lang="en-US" dirty="0" smtClean="0"/>
              <a:t> Better to reign in hell than serve in heaven.</a:t>
            </a:r>
          </a:p>
          <a:p>
            <a:pPr algn="just">
              <a:buNone/>
            </a:pPr>
            <a:r>
              <a:rPr lang="en-US" dirty="0" smtClean="0"/>
              <a:t>                                                                         (Milton)                 </a:t>
            </a:r>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4000" b="1" dirty="0" smtClean="0"/>
              <a:t>VARIETIES OF ANTITHESIS</a:t>
            </a:r>
            <a:endParaRPr lang="ru-RU" sz="4000" b="1" dirty="0"/>
          </a:p>
        </p:txBody>
      </p:sp>
      <p:sp>
        <p:nvSpPr>
          <p:cNvPr id="3" name="Содержимое 2"/>
          <p:cNvSpPr>
            <a:spLocks noGrp="1"/>
          </p:cNvSpPr>
          <p:nvPr>
            <p:ph idx="1"/>
          </p:nvPr>
        </p:nvSpPr>
        <p:spPr/>
        <p:txBody>
          <a:bodyPr>
            <a:normAutofit fontScale="92500"/>
          </a:bodyPr>
          <a:lstStyle/>
          <a:p>
            <a:pPr algn="just"/>
            <a:r>
              <a:rPr lang="en-US" sz="2800" dirty="0" smtClean="0"/>
              <a:t>The two opposed notions refer to the same phenomenon demonstrating its contradictory nature:</a:t>
            </a:r>
          </a:p>
          <a:p>
            <a:pPr algn="just">
              <a:buNone/>
            </a:pPr>
            <a:r>
              <a:rPr lang="en-US" sz="2800" b="1" u="sng" dirty="0" smtClean="0"/>
              <a:t>E.g.</a:t>
            </a:r>
            <a:r>
              <a:rPr lang="en-US" sz="2800" dirty="0" smtClean="0"/>
              <a:t> … it was </a:t>
            </a:r>
            <a:r>
              <a:rPr lang="en-US" sz="2800" b="1" i="1" dirty="0" smtClean="0"/>
              <a:t>the season of Light</a:t>
            </a:r>
            <a:r>
              <a:rPr lang="en-US" sz="2800" dirty="0" smtClean="0"/>
              <a:t>, it was </a:t>
            </a:r>
            <a:r>
              <a:rPr lang="en-US" sz="2800" b="1" i="1" dirty="0" smtClean="0"/>
              <a:t>the season of Darkness</a:t>
            </a:r>
            <a:r>
              <a:rPr lang="en-US" sz="2800" dirty="0" smtClean="0"/>
              <a:t>, it was </a:t>
            </a:r>
            <a:r>
              <a:rPr lang="en-US" sz="2800" b="1" i="1" dirty="0" smtClean="0"/>
              <a:t>the spring of hope</a:t>
            </a:r>
            <a:r>
              <a:rPr lang="en-US" sz="2800" dirty="0" smtClean="0"/>
              <a:t>, it was </a:t>
            </a:r>
            <a:r>
              <a:rPr lang="en-US" sz="2800" b="1" i="1" dirty="0" smtClean="0"/>
              <a:t>the winter of despair</a:t>
            </a:r>
            <a:r>
              <a:rPr lang="en-US" sz="2800" dirty="0" smtClean="0"/>
              <a:t>… (Dickens).</a:t>
            </a:r>
          </a:p>
          <a:p>
            <a:pPr algn="just"/>
            <a:r>
              <a:rPr lang="en-US" sz="2800" dirty="0" smtClean="0"/>
              <a:t>The opposed notions concern two different phenomena which are considered incompatible by the author:</a:t>
            </a:r>
          </a:p>
          <a:p>
            <a:pPr algn="just">
              <a:buNone/>
            </a:pPr>
            <a:r>
              <a:rPr lang="en-US" sz="2800" b="1" u="sng" dirty="0" smtClean="0"/>
              <a:t>E.g.</a:t>
            </a:r>
            <a:r>
              <a:rPr lang="en-US" sz="2800" dirty="0" smtClean="0"/>
              <a:t> His fees were </a:t>
            </a:r>
            <a:r>
              <a:rPr lang="en-US" sz="2800" b="1" i="1" dirty="0" smtClean="0"/>
              <a:t>high</a:t>
            </a:r>
            <a:r>
              <a:rPr lang="en-US" sz="2800" dirty="0" smtClean="0"/>
              <a:t>; his lessons were </a:t>
            </a:r>
            <a:r>
              <a:rPr lang="en-US" sz="2800" b="1" i="1" dirty="0" smtClean="0"/>
              <a:t>light</a:t>
            </a:r>
            <a:r>
              <a:rPr lang="en-US" sz="2800" dirty="0" smtClean="0"/>
              <a:t> (O. Henry)</a:t>
            </a:r>
            <a:endParaRPr lang="ru-RU" sz="28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sz="4000" b="1" dirty="0" smtClean="0"/>
              <a:t>STRUCTURAL PECULIARITIES OF ANTITHESIS</a:t>
            </a:r>
            <a:endParaRPr lang="ru-RU" sz="4000" b="1" dirty="0"/>
          </a:p>
        </p:txBody>
      </p:sp>
      <p:sp>
        <p:nvSpPr>
          <p:cNvPr id="3" name="Содержимое 2"/>
          <p:cNvSpPr>
            <a:spLocks noGrp="1"/>
          </p:cNvSpPr>
          <p:nvPr>
            <p:ph idx="1"/>
          </p:nvPr>
        </p:nvSpPr>
        <p:spPr/>
        <p:txBody>
          <a:bodyPr>
            <a:normAutofit fontScale="92500" lnSpcReduction="10000"/>
          </a:bodyPr>
          <a:lstStyle/>
          <a:p>
            <a:pPr algn="just"/>
            <a:r>
              <a:rPr lang="en-US" sz="2800" dirty="0" smtClean="0"/>
              <a:t>Antithesis is usually actualized on the basis of syntactical parallelism, which makes antagonistic features easily perceived.</a:t>
            </a:r>
          </a:p>
          <a:p>
            <a:pPr algn="just">
              <a:buNone/>
            </a:pPr>
            <a:r>
              <a:rPr lang="en-US" sz="2800" b="1" u="sng" dirty="0" smtClean="0"/>
              <a:t>E.g.</a:t>
            </a:r>
            <a:r>
              <a:rPr lang="en-US" sz="2800" dirty="0" smtClean="0"/>
              <a:t> Love is an ideal thing, marriage a real thing.</a:t>
            </a:r>
          </a:p>
          <a:p>
            <a:pPr algn="just">
              <a:buNone/>
            </a:pPr>
            <a:r>
              <a:rPr lang="en-US" sz="2800" dirty="0" smtClean="0"/>
              <a:t>                                                                       (Goethe)</a:t>
            </a:r>
          </a:p>
          <a:p>
            <a:pPr algn="just"/>
            <a:r>
              <a:rPr lang="en-US" sz="2800" dirty="0" smtClean="0"/>
              <a:t>Antithesis may be introduced by means of </a:t>
            </a:r>
            <a:r>
              <a:rPr lang="en-US" sz="2800" i="1" dirty="0" smtClean="0"/>
              <a:t>BUT:</a:t>
            </a:r>
          </a:p>
          <a:p>
            <a:pPr algn="just">
              <a:buNone/>
            </a:pPr>
            <a:r>
              <a:rPr lang="en-US" sz="2800" b="1" u="sng" dirty="0" smtClean="0"/>
              <a:t>E.g.</a:t>
            </a:r>
            <a:r>
              <a:rPr lang="en-US" sz="2800" dirty="0" smtClean="0"/>
              <a:t> The cold in clime are cold in blood</a:t>
            </a:r>
          </a:p>
          <a:p>
            <a:pPr algn="just">
              <a:buNone/>
            </a:pPr>
            <a:r>
              <a:rPr lang="en-US" sz="2800" dirty="0" smtClean="0"/>
              <a:t>        Their love can scarce deserve the name;</a:t>
            </a:r>
          </a:p>
          <a:p>
            <a:pPr algn="just">
              <a:buNone/>
            </a:pPr>
            <a:r>
              <a:rPr lang="en-US" sz="2800" dirty="0" smtClean="0"/>
              <a:t>        </a:t>
            </a:r>
            <a:r>
              <a:rPr lang="en-US" sz="2800" b="1" i="1" dirty="0" smtClean="0"/>
              <a:t>But</a:t>
            </a:r>
            <a:r>
              <a:rPr lang="en-US" sz="2800" dirty="0" smtClean="0"/>
              <a:t> mine was like a lava flood.</a:t>
            </a:r>
          </a:p>
          <a:p>
            <a:pPr algn="just">
              <a:buNone/>
            </a:pPr>
            <a:r>
              <a:rPr lang="en-US" sz="2800" dirty="0" smtClean="0"/>
              <a:t>        That boils in Etna’s breast of flame (Byron).</a:t>
            </a:r>
            <a:endParaRPr lang="ru-RU" sz="28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4000" b="1" dirty="0" smtClean="0"/>
              <a:t>FUNCTIONS OF ANTITHESIS</a:t>
            </a:r>
            <a:endParaRPr lang="ru-RU" sz="4000" b="1" dirty="0"/>
          </a:p>
        </p:txBody>
      </p:sp>
      <p:sp>
        <p:nvSpPr>
          <p:cNvPr id="3" name="Содержимое 2"/>
          <p:cNvSpPr>
            <a:spLocks noGrp="1"/>
          </p:cNvSpPr>
          <p:nvPr>
            <p:ph idx="1"/>
          </p:nvPr>
        </p:nvSpPr>
        <p:spPr/>
        <p:txBody>
          <a:bodyPr>
            <a:normAutofit fontScale="92500" lnSpcReduction="10000"/>
          </a:bodyPr>
          <a:lstStyle/>
          <a:p>
            <a:r>
              <a:rPr lang="en-US" sz="2800" dirty="0" smtClean="0"/>
              <a:t>Comparative (it reveals contrasting features)</a:t>
            </a:r>
          </a:p>
          <a:p>
            <a:r>
              <a:rPr lang="en-US" sz="2800" dirty="0" smtClean="0"/>
              <a:t>Rhythm-forming</a:t>
            </a:r>
          </a:p>
          <a:p>
            <a:pPr>
              <a:buNone/>
            </a:pPr>
            <a:r>
              <a:rPr lang="en-US" sz="2800" b="1" u="sng" dirty="0" smtClean="0"/>
              <a:t>E.g.</a:t>
            </a:r>
            <a:r>
              <a:rPr lang="en-US" sz="2800" dirty="0" smtClean="0"/>
              <a:t> Crabbed age and youth</a:t>
            </a:r>
          </a:p>
          <a:p>
            <a:pPr>
              <a:buNone/>
            </a:pPr>
            <a:r>
              <a:rPr lang="en-US" sz="2800" dirty="0" smtClean="0"/>
              <a:t>        Cannot live together:</a:t>
            </a:r>
          </a:p>
          <a:p>
            <a:pPr>
              <a:buNone/>
            </a:pPr>
            <a:r>
              <a:rPr lang="en-US" sz="2800" dirty="0" smtClean="0"/>
              <a:t>        Youth is full of pleasance,</a:t>
            </a:r>
          </a:p>
          <a:p>
            <a:pPr>
              <a:buNone/>
            </a:pPr>
            <a:r>
              <a:rPr lang="en-US" sz="2800" dirty="0" smtClean="0"/>
              <a:t>        Age is full of care;</a:t>
            </a:r>
          </a:p>
          <a:p>
            <a:pPr>
              <a:buNone/>
            </a:pPr>
            <a:r>
              <a:rPr lang="en-US" sz="2800" dirty="0" smtClean="0"/>
              <a:t>        Youth like summer morn,</a:t>
            </a:r>
          </a:p>
          <a:p>
            <a:pPr>
              <a:buNone/>
            </a:pPr>
            <a:r>
              <a:rPr lang="en-US" sz="2800" dirty="0" smtClean="0"/>
              <a:t>        Age like winter weather,</a:t>
            </a:r>
          </a:p>
          <a:p>
            <a:pPr>
              <a:buNone/>
            </a:pPr>
            <a:r>
              <a:rPr lang="en-US" sz="2800" dirty="0" smtClean="0"/>
              <a:t>        Youth like summer brave,</a:t>
            </a:r>
          </a:p>
          <a:p>
            <a:pPr>
              <a:buNone/>
            </a:pPr>
            <a:r>
              <a:rPr lang="en-US" sz="2800" dirty="0" smtClean="0"/>
              <a:t>        Age like winter bare….</a:t>
            </a:r>
          </a:p>
          <a:p>
            <a:pPr>
              <a:buNone/>
            </a:pPr>
            <a:endParaRPr lang="en-US" sz="2800" dirty="0" smtClean="0"/>
          </a:p>
          <a:p>
            <a:pPr>
              <a:buNone/>
            </a:pPr>
            <a:endParaRPr lang="en-US" sz="2800" dirty="0" smtClean="0"/>
          </a:p>
          <a:p>
            <a:pPr>
              <a:buNone/>
            </a:pPr>
            <a:endParaRPr lang="en-US" sz="2800" dirty="0" smtClean="0"/>
          </a:p>
          <a:p>
            <a:pPr>
              <a:buNone/>
            </a:pPr>
            <a:endParaRPr lang="ru-RU" sz="28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sz="4000" b="1" dirty="0" smtClean="0"/>
              <a:t>ASYNDETON [</a:t>
            </a:r>
            <a:r>
              <a:rPr lang="en-US" sz="4000" b="1" dirty="0" err="1" smtClean="0"/>
              <a:t>æ‘sınd</a:t>
            </a:r>
            <a:r>
              <a:rPr lang="en-US" sz="4000" b="1" dirty="0" err="1" smtClean="0">
                <a:latin typeface="Times New Roman"/>
                <a:cs typeface="Times New Roman"/>
              </a:rPr>
              <a:t>ə</a:t>
            </a:r>
            <a:r>
              <a:rPr lang="en-US" sz="4000" b="1" dirty="0" err="1" smtClean="0"/>
              <a:t>t</a:t>
            </a:r>
            <a:r>
              <a:rPr lang="en-US" sz="4000" b="1" dirty="0" err="1" smtClean="0">
                <a:latin typeface="Times New Roman"/>
                <a:cs typeface="Times New Roman"/>
              </a:rPr>
              <a:t>ə</a:t>
            </a:r>
            <a:r>
              <a:rPr lang="en-US" sz="4000" b="1" dirty="0" err="1" smtClean="0"/>
              <a:t>n</a:t>
            </a:r>
            <a:r>
              <a:rPr lang="en-US" sz="4000" b="1" dirty="0" smtClean="0"/>
              <a:t>] - </a:t>
            </a:r>
            <a:r>
              <a:rPr lang="ru-RU" sz="4000" b="1" dirty="0" smtClean="0"/>
              <a:t>бессоюзие</a:t>
            </a:r>
            <a:endParaRPr lang="ru-RU" sz="4000" b="1" dirty="0"/>
          </a:p>
        </p:txBody>
      </p:sp>
      <p:sp>
        <p:nvSpPr>
          <p:cNvPr id="3" name="Содержимое 2"/>
          <p:cNvSpPr>
            <a:spLocks noGrp="1"/>
          </p:cNvSpPr>
          <p:nvPr>
            <p:ph idx="1"/>
          </p:nvPr>
        </p:nvSpPr>
        <p:spPr/>
        <p:txBody>
          <a:bodyPr>
            <a:normAutofit/>
          </a:bodyPr>
          <a:lstStyle/>
          <a:p>
            <a:pPr algn="just"/>
            <a:r>
              <a:rPr lang="en-US" sz="4000" dirty="0" smtClean="0"/>
              <a:t>Connection between parts of a sentence or between sentences without any formal signs (conjunctions), which are intentionally omitted.</a:t>
            </a:r>
          </a:p>
          <a:p>
            <a:pPr algn="just">
              <a:buNone/>
            </a:pPr>
            <a:r>
              <a:rPr lang="en-US" sz="4000" b="1" u="sng" dirty="0" smtClean="0"/>
              <a:t>E.g.</a:t>
            </a:r>
            <a:r>
              <a:rPr lang="en-US" sz="4000" dirty="0" smtClean="0"/>
              <a:t> I came, I saw, I conquered.</a:t>
            </a:r>
          </a:p>
          <a:p>
            <a:pPr algn="just">
              <a:buNone/>
            </a:pPr>
            <a:endParaRPr lang="ru-RU" sz="40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92500" lnSpcReduction="20000"/>
          </a:bodyPr>
          <a:lstStyle/>
          <a:p>
            <a:pPr algn="just"/>
            <a:r>
              <a:rPr lang="en-US" dirty="0" smtClean="0"/>
              <a:t>Asyndeton often accompanies syntactical parallelism or enumeration helping to create a specific rhythm and make the utterance energetic and dynamic.</a:t>
            </a:r>
          </a:p>
          <a:p>
            <a:pPr algn="just">
              <a:buNone/>
            </a:pPr>
            <a:r>
              <a:rPr lang="en-US" b="1" u="sng" dirty="0" smtClean="0"/>
              <a:t>E.g.</a:t>
            </a:r>
            <a:r>
              <a:rPr lang="en-US" dirty="0" smtClean="0"/>
              <a:t> We shall go on to the end, we shall fight in France, we shall fight on the seas and oceans, we shall fight with growing confidence and growing strength in the air… (Churchill).</a:t>
            </a:r>
          </a:p>
          <a:p>
            <a:pPr algn="just">
              <a:buNone/>
            </a:pPr>
            <a:r>
              <a:rPr lang="en-US" b="1" u="sng" dirty="0" smtClean="0"/>
              <a:t>E.g.</a:t>
            </a:r>
            <a:r>
              <a:rPr lang="en-US" dirty="0" smtClean="0"/>
              <a:t> Deep ditches, double drawbridge, massive stone walls, eight great towers, cannon, muskets, fire and smoke (Dickens).</a:t>
            </a:r>
            <a:endParaRPr lang="ru-RU"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sz="4000" b="1" dirty="0" smtClean="0"/>
              <a:t>POLYSYNDETON [</a:t>
            </a:r>
            <a:r>
              <a:rPr lang="en-US" sz="4000" b="1" dirty="0" err="1" smtClean="0"/>
              <a:t>polı’sınd</a:t>
            </a:r>
            <a:r>
              <a:rPr lang="en-US" sz="4000" b="1" dirty="0" err="1" smtClean="0">
                <a:latin typeface="Times New Roman"/>
                <a:cs typeface="Times New Roman"/>
              </a:rPr>
              <a:t>ə</a:t>
            </a:r>
            <a:r>
              <a:rPr lang="en-US" sz="4000" b="1" dirty="0" err="1" smtClean="0"/>
              <a:t>t</a:t>
            </a:r>
            <a:r>
              <a:rPr lang="en-US" sz="4000" b="1" dirty="0" err="1" smtClean="0">
                <a:latin typeface="Times New Roman"/>
                <a:cs typeface="Times New Roman"/>
              </a:rPr>
              <a:t>ə</a:t>
            </a:r>
            <a:r>
              <a:rPr lang="en-US" sz="4000" b="1" dirty="0" err="1" smtClean="0"/>
              <a:t>n</a:t>
            </a:r>
            <a:r>
              <a:rPr lang="en-US" sz="4000" b="1" dirty="0" smtClean="0"/>
              <a:t>] - </a:t>
            </a:r>
            <a:r>
              <a:rPr lang="ru-RU" sz="4000" b="1" dirty="0" smtClean="0"/>
              <a:t>многосоюзие</a:t>
            </a:r>
            <a:endParaRPr lang="ru-RU" sz="4000" b="1" dirty="0"/>
          </a:p>
        </p:txBody>
      </p:sp>
      <p:sp>
        <p:nvSpPr>
          <p:cNvPr id="3" name="Содержимое 2"/>
          <p:cNvSpPr>
            <a:spLocks noGrp="1"/>
          </p:cNvSpPr>
          <p:nvPr>
            <p:ph idx="1"/>
          </p:nvPr>
        </p:nvSpPr>
        <p:spPr/>
        <p:txBody>
          <a:bodyPr>
            <a:normAutofit fontScale="77500" lnSpcReduction="20000"/>
          </a:bodyPr>
          <a:lstStyle/>
          <a:p>
            <a:pPr algn="just"/>
            <a:r>
              <a:rPr lang="en-US" dirty="0" smtClean="0"/>
              <a:t>The SD of joining sentences or phrases or </a:t>
            </a:r>
            <a:r>
              <a:rPr lang="en-US" dirty="0" err="1" smtClean="0"/>
              <a:t>syntagms</a:t>
            </a:r>
            <a:r>
              <a:rPr lang="en-US" dirty="0" smtClean="0"/>
              <a:t> or words by using connectives (mostly conjunctions and prepositions) before each </a:t>
            </a:r>
            <a:r>
              <a:rPr lang="en-US" dirty="0" smtClean="0"/>
              <a:t>component</a:t>
            </a:r>
            <a:r>
              <a:rPr lang="ru-RU" dirty="0" smtClean="0"/>
              <a:t> </a:t>
            </a:r>
            <a:r>
              <a:rPr lang="en-US" dirty="0" smtClean="0"/>
              <a:t>(</a:t>
            </a:r>
            <a:r>
              <a:rPr lang="en-US" dirty="0" err="1" smtClean="0"/>
              <a:t>Galperin</a:t>
            </a:r>
            <a:r>
              <a:rPr lang="en-US" dirty="0" smtClean="0"/>
              <a:t>).</a:t>
            </a:r>
            <a:endParaRPr lang="en-US" dirty="0" smtClean="0"/>
          </a:p>
          <a:p>
            <a:pPr algn="just">
              <a:buNone/>
            </a:pPr>
            <a:r>
              <a:rPr lang="en-US" b="1" u="sng" dirty="0" smtClean="0"/>
              <a:t>E.g.</a:t>
            </a:r>
            <a:r>
              <a:rPr lang="en-US" dirty="0" smtClean="0"/>
              <a:t> We lived </a:t>
            </a:r>
            <a:r>
              <a:rPr lang="en-US" b="1" i="1" dirty="0" smtClean="0"/>
              <a:t>and</a:t>
            </a:r>
            <a:r>
              <a:rPr lang="en-US" dirty="0" smtClean="0"/>
              <a:t> laughed </a:t>
            </a:r>
            <a:r>
              <a:rPr lang="en-US" b="1" i="1" dirty="0" smtClean="0"/>
              <a:t>and</a:t>
            </a:r>
            <a:r>
              <a:rPr lang="en-US" dirty="0" smtClean="0"/>
              <a:t> loved </a:t>
            </a:r>
            <a:r>
              <a:rPr lang="en-US" b="1" i="1" dirty="0" smtClean="0"/>
              <a:t>and</a:t>
            </a:r>
            <a:r>
              <a:rPr lang="en-US" dirty="0" smtClean="0"/>
              <a:t> left (Joyce </a:t>
            </a:r>
            <a:r>
              <a:rPr lang="en-US" i="1" dirty="0" smtClean="0"/>
              <a:t>Finnegan’s Wake</a:t>
            </a:r>
            <a:r>
              <a:rPr lang="en-US" dirty="0" smtClean="0"/>
              <a:t>).</a:t>
            </a:r>
          </a:p>
          <a:p>
            <a:pPr algn="just">
              <a:buNone/>
            </a:pPr>
            <a:r>
              <a:rPr lang="en-US" b="1" u="sng" dirty="0" smtClean="0"/>
              <a:t>E.g.</a:t>
            </a:r>
            <a:r>
              <a:rPr lang="en-US" dirty="0" smtClean="0"/>
              <a:t> Should you ask me, </a:t>
            </a:r>
            <a:r>
              <a:rPr lang="en-US" b="1" i="1" dirty="0" smtClean="0"/>
              <a:t>whence</a:t>
            </a:r>
            <a:r>
              <a:rPr lang="en-US" dirty="0" smtClean="0"/>
              <a:t> these stories?</a:t>
            </a:r>
          </a:p>
          <a:p>
            <a:pPr algn="just">
              <a:buNone/>
            </a:pPr>
            <a:r>
              <a:rPr lang="en-US" dirty="0" smtClean="0"/>
              <a:t>       </a:t>
            </a:r>
            <a:r>
              <a:rPr lang="en-US" b="1" i="1" dirty="0" smtClean="0"/>
              <a:t>Whence</a:t>
            </a:r>
            <a:r>
              <a:rPr lang="en-US" dirty="0" smtClean="0"/>
              <a:t> these legends and traditions,</a:t>
            </a:r>
          </a:p>
          <a:p>
            <a:pPr algn="just">
              <a:buNone/>
            </a:pPr>
            <a:r>
              <a:rPr lang="en-US" dirty="0" smtClean="0"/>
              <a:t>       </a:t>
            </a:r>
            <a:r>
              <a:rPr lang="en-US" b="1" i="1" dirty="0" smtClean="0"/>
              <a:t>With</a:t>
            </a:r>
            <a:r>
              <a:rPr lang="en-US" dirty="0" smtClean="0"/>
              <a:t> the </a:t>
            </a:r>
            <a:r>
              <a:rPr lang="en-US" dirty="0" err="1" smtClean="0"/>
              <a:t>odours</a:t>
            </a:r>
            <a:r>
              <a:rPr lang="en-US" dirty="0" smtClean="0"/>
              <a:t> of the forest,</a:t>
            </a:r>
          </a:p>
          <a:p>
            <a:pPr algn="just">
              <a:buNone/>
            </a:pPr>
            <a:r>
              <a:rPr lang="en-US" dirty="0" smtClean="0"/>
              <a:t>       </a:t>
            </a:r>
            <a:r>
              <a:rPr lang="en-US" b="1" i="1" dirty="0" smtClean="0"/>
              <a:t>With</a:t>
            </a:r>
            <a:r>
              <a:rPr lang="en-US" dirty="0" smtClean="0"/>
              <a:t> the dew, and damp of meadows,</a:t>
            </a:r>
          </a:p>
          <a:p>
            <a:pPr algn="just">
              <a:buNone/>
            </a:pPr>
            <a:r>
              <a:rPr lang="en-US" dirty="0" smtClean="0"/>
              <a:t>       </a:t>
            </a:r>
            <a:r>
              <a:rPr lang="en-US" b="1" i="1" dirty="0" smtClean="0"/>
              <a:t>With</a:t>
            </a:r>
            <a:r>
              <a:rPr lang="en-US" dirty="0" smtClean="0"/>
              <a:t> the curling smoke of wigwams,</a:t>
            </a:r>
          </a:p>
          <a:p>
            <a:pPr algn="just">
              <a:buNone/>
            </a:pPr>
            <a:r>
              <a:rPr lang="en-US" dirty="0" smtClean="0"/>
              <a:t>       </a:t>
            </a:r>
            <a:r>
              <a:rPr lang="en-US" b="1" i="1" dirty="0" smtClean="0"/>
              <a:t>With</a:t>
            </a:r>
            <a:r>
              <a:rPr lang="en-US" dirty="0" smtClean="0"/>
              <a:t> the rushing of great rivers;</a:t>
            </a:r>
          </a:p>
          <a:p>
            <a:pPr algn="just">
              <a:buNone/>
            </a:pPr>
            <a:r>
              <a:rPr lang="en-US" dirty="0" smtClean="0"/>
              <a:t>       </a:t>
            </a:r>
            <a:r>
              <a:rPr lang="en-US" b="1" i="1" dirty="0" smtClean="0"/>
              <a:t>With</a:t>
            </a:r>
            <a:r>
              <a:rPr lang="en-US" dirty="0" smtClean="0"/>
              <a:t> their frequent repetitions… (Longfellow)</a:t>
            </a:r>
            <a:endParaRPr lang="ru-RU"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4000" b="1" dirty="0" smtClean="0"/>
              <a:t>FUNCTIONS OF POLYSYNDETON</a:t>
            </a:r>
            <a:endParaRPr lang="ru-RU" sz="4000" b="1" dirty="0"/>
          </a:p>
        </p:txBody>
      </p:sp>
      <p:sp>
        <p:nvSpPr>
          <p:cNvPr id="3" name="Содержимое 2"/>
          <p:cNvSpPr>
            <a:spLocks noGrp="1"/>
          </p:cNvSpPr>
          <p:nvPr>
            <p:ph idx="1"/>
          </p:nvPr>
        </p:nvSpPr>
        <p:spPr/>
        <p:txBody>
          <a:bodyPr>
            <a:normAutofit fontScale="85000" lnSpcReduction="10000"/>
          </a:bodyPr>
          <a:lstStyle/>
          <a:p>
            <a:r>
              <a:rPr lang="en-US" i="1" dirty="0" smtClean="0"/>
              <a:t>Rhythmical function </a:t>
            </a:r>
            <a:r>
              <a:rPr lang="en-US" dirty="0" smtClean="0"/>
              <a:t>(it makes prose sound like verse):</a:t>
            </a:r>
          </a:p>
          <a:p>
            <a:pPr algn="just">
              <a:buNone/>
            </a:pPr>
            <a:r>
              <a:rPr lang="en-US" b="1" u="sng" dirty="0" smtClean="0"/>
              <a:t>E.g.</a:t>
            </a:r>
            <a:r>
              <a:rPr lang="en-US" dirty="0" smtClean="0"/>
              <a:t> There were frowzy fields, </a:t>
            </a:r>
            <a:r>
              <a:rPr lang="en-US" b="1" i="1" dirty="0" smtClean="0"/>
              <a:t>and</a:t>
            </a:r>
            <a:r>
              <a:rPr lang="en-US" dirty="0" smtClean="0"/>
              <a:t> cow-houses, </a:t>
            </a:r>
            <a:r>
              <a:rPr lang="en-US" b="1" i="1" dirty="0" smtClean="0"/>
              <a:t>and</a:t>
            </a:r>
            <a:r>
              <a:rPr lang="en-US" dirty="0" smtClean="0"/>
              <a:t> dunghills, </a:t>
            </a:r>
            <a:r>
              <a:rPr lang="en-US" b="1" i="1" dirty="0" smtClean="0"/>
              <a:t>and</a:t>
            </a:r>
            <a:r>
              <a:rPr lang="en-US" dirty="0" smtClean="0"/>
              <a:t> </a:t>
            </a:r>
            <a:r>
              <a:rPr lang="en-US" dirty="0" err="1" smtClean="0"/>
              <a:t>dustheaps</a:t>
            </a:r>
            <a:r>
              <a:rPr lang="en-US" dirty="0" smtClean="0"/>
              <a:t>, </a:t>
            </a:r>
            <a:r>
              <a:rPr lang="en-US" b="1" i="1" dirty="0" smtClean="0"/>
              <a:t>and</a:t>
            </a:r>
            <a:r>
              <a:rPr lang="en-US" dirty="0" smtClean="0"/>
              <a:t> ditches, </a:t>
            </a:r>
            <a:r>
              <a:rPr lang="en-US" b="1" i="1" dirty="0" smtClean="0"/>
              <a:t>and</a:t>
            </a:r>
            <a:r>
              <a:rPr lang="en-US" dirty="0" smtClean="0"/>
              <a:t> gardens, </a:t>
            </a:r>
            <a:r>
              <a:rPr lang="en-US" b="1" i="1" dirty="0" smtClean="0"/>
              <a:t>and</a:t>
            </a:r>
            <a:r>
              <a:rPr lang="en-US" dirty="0" smtClean="0"/>
              <a:t> summerhouses, </a:t>
            </a:r>
            <a:r>
              <a:rPr lang="en-US" b="1" i="1" dirty="0" smtClean="0"/>
              <a:t>and</a:t>
            </a:r>
            <a:r>
              <a:rPr lang="en-US" dirty="0" smtClean="0"/>
              <a:t> carpet-beating grounds, at the very door of the Railway (Dickens).</a:t>
            </a:r>
          </a:p>
          <a:p>
            <a:pPr algn="just"/>
            <a:r>
              <a:rPr lang="en-US" i="1" dirty="0" smtClean="0"/>
              <a:t>Disintegrating function</a:t>
            </a:r>
            <a:r>
              <a:rPr lang="en-US" dirty="0" smtClean="0"/>
              <a:t> (it causes each member of a string to stand out and seem isolated):</a:t>
            </a:r>
            <a:endParaRPr lang="en-US" i="1" dirty="0" smtClean="0"/>
          </a:p>
          <a:p>
            <a:pPr algn="just">
              <a:buNone/>
            </a:pPr>
            <a:r>
              <a:rPr lang="en-US" b="1" u="sng" dirty="0" smtClean="0"/>
              <a:t>E.g.</a:t>
            </a:r>
            <a:r>
              <a:rPr lang="en-US" dirty="0" smtClean="0"/>
              <a:t> …still the deep ditch, </a:t>
            </a:r>
            <a:r>
              <a:rPr lang="en-US" b="1" i="1" dirty="0" smtClean="0"/>
              <a:t>and</a:t>
            </a:r>
            <a:r>
              <a:rPr lang="en-US" dirty="0" smtClean="0"/>
              <a:t> the single drawbridge, </a:t>
            </a:r>
            <a:r>
              <a:rPr lang="en-US" b="1" i="1" dirty="0" smtClean="0"/>
              <a:t>and</a:t>
            </a:r>
            <a:r>
              <a:rPr lang="en-US" dirty="0" smtClean="0"/>
              <a:t> the massive stone walls, </a:t>
            </a:r>
            <a:r>
              <a:rPr lang="en-US" b="1" i="1" dirty="0" smtClean="0"/>
              <a:t>and</a:t>
            </a:r>
            <a:r>
              <a:rPr lang="en-US" dirty="0" smtClean="0"/>
              <a:t> the eight great towers, </a:t>
            </a:r>
            <a:r>
              <a:rPr lang="en-US" b="1" i="1" dirty="0" smtClean="0"/>
              <a:t>and</a:t>
            </a:r>
            <a:r>
              <a:rPr lang="en-US" dirty="0" smtClean="0"/>
              <a:t> still </a:t>
            </a:r>
            <a:r>
              <a:rPr lang="en-US" dirty="0" err="1" smtClean="0"/>
              <a:t>Defarge</a:t>
            </a:r>
            <a:r>
              <a:rPr lang="en-US" dirty="0" smtClean="0"/>
              <a:t> of the wine-shop at his gun… (Dickens)</a:t>
            </a:r>
            <a:endParaRPr lang="ru-RU"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4000" b="1" dirty="0" smtClean="0"/>
              <a:t>FUNCTIONS OF POLYSYNDETON</a:t>
            </a:r>
            <a:endParaRPr lang="ru-RU" sz="4000" dirty="0"/>
          </a:p>
        </p:txBody>
      </p:sp>
      <p:sp>
        <p:nvSpPr>
          <p:cNvPr id="3" name="Содержимое 2"/>
          <p:cNvSpPr>
            <a:spLocks noGrp="1"/>
          </p:cNvSpPr>
          <p:nvPr>
            <p:ph idx="1"/>
          </p:nvPr>
        </p:nvSpPr>
        <p:spPr/>
        <p:txBody>
          <a:bodyPr/>
          <a:lstStyle/>
          <a:p>
            <a:r>
              <a:rPr lang="en-US" i="1" dirty="0" smtClean="0"/>
              <a:t>Expressing sequence</a:t>
            </a:r>
          </a:p>
          <a:p>
            <a:pPr algn="just">
              <a:buNone/>
            </a:pPr>
            <a:r>
              <a:rPr lang="en-US" b="1" u="sng" dirty="0" smtClean="0"/>
              <a:t>E.g.</a:t>
            </a:r>
            <a:r>
              <a:rPr lang="en-US" dirty="0" smtClean="0"/>
              <a:t> Then </a:t>
            </a:r>
            <a:r>
              <a:rPr lang="en-US" dirty="0" err="1" smtClean="0"/>
              <a:t>Mr</a:t>
            </a:r>
            <a:r>
              <a:rPr lang="en-US" dirty="0" smtClean="0"/>
              <a:t> </a:t>
            </a:r>
            <a:r>
              <a:rPr lang="en-US" dirty="0" err="1" smtClean="0"/>
              <a:t>Boffin</a:t>
            </a:r>
            <a:r>
              <a:rPr lang="en-US" dirty="0" smtClean="0"/>
              <a:t>… sat staring </a:t>
            </a:r>
            <a:r>
              <a:rPr lang="en-US" b="1" i="1" dirty="0" smtClean="0"/>
              <a:t>at</a:t>
            </a:r>
            <a:r>
              <a:rPr lang="en-US" dirty="0" smtClean="0"/>
              <a:t> a little bookcase of Law Practice and Law Reports, </a:t>
            </a:r>
            <a:r>
              <a:rPr lang="en-US" b="1" i="1" dirty="0" smtClean="0"/>
              <a:t>and at </a:t>
            </a:r>
            <a:r>
              <a:rPr lang="en-US" dirty="0" smtClean="0"/>
              <a:t>a window, </a:t>
            </a:r>
            <a:r>
              <a:rPr lang="en-US" b="1" i="1" dirty="0" smtClean="0"/>
              <a:t>and at </a:t>
            </a:r>
            <a:r>
              <a:rPr lang="en-US" dirty="0" smtClean="0"/>
              <a:t>an empty blue bag, </a:t>
            </a:r>
            <a:r>
              <a:rPr lang="en-US" b="1" i="1" dirty="0" smtClean="0"/>
              <a:t>and</a:t>
            </a:r>
            <a:r>
              <a:rPr lang="en-US" dirty="0" smtClean="0"/>
              <a:t> a stick of sealing-wax, </a:t>
            </a:r>
            <a:r>
              <a:rPr lang="en-US" b="1" i="1" dirty="0" smtClean="0"/>
              <a:t>and at </a:t>
            </a:r>
            <a:r>
              <a:rPr lang="en-US" dirty="0" smtClean="0"/>
              <a:t>a pen, </a:t>
            </a:r>
            <a:r>
              <a:rPr lang="en-US" b="1" i="1" dirty="0" smtClean="0"/>
              <a:t>and</a:t>
            </a:r>
            <a:r>
              <a:rPr lang="en-US" dirty="0" smtClean="0"/>
              <a:t> a box of wafers, </a:t>
            </a:r>
            <a:r>
              <a:rPr lang="en-US" b="1" i="1" dirty="0" smtClean="0"/>
              <a:t>and</a:t>
            </a:r>
            <a:r>
              <a:rPr lang="en-US" dirty="0" smtClean="0"/>
              <a:t> an apple, </a:t>
            </a:r>
            <a:r>
              <a:rPr lang="en-US" b="1" i="1" dirty="0" smtClean="0"/>
              <a:t>and</a:t>
            </a:r>
            <a:r>
              <a:rPr lang="en-US" dirty="0" smtClean="0"/>
              <a:t> a writing-pad – all very dusty… until </a:t>
            </a:r>
            <a:r>
              <a:rPr lang="en-US" dirty="0" err="1" smtClean="0"/>
              <a:t>Mr</a:t>
            </a:r>
            <a:r>
              <a:rPr lang="en-US" dirty="0" smtClean="0"/>
              <a:t> Lightwood appeared (Dickens).</a:t>
            </a:r>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sz="3600" b="1" dirty="0" smtClean="0"/>
              <a:t>CLIMAX (GRADATION) [‘</a:t>
            </a:r>
            <a:r>
              <a:rPr lang="en-US" sz="3600" b="1" dirty="0" err="1" smtClean="0"/>
              <a:t>klaım</a:t>
            </a:r>
            <a:r>
              <a:rPr lang="en-US" sz="3600" b="1" dirty="0" err="1" smtClean="0">
                <a:latin typeface="Times New Roman"/>
                <a:cs typeface="Times New Roman"/>
              </a:rPr>
              <a:t>æ</a:t>
            </a:r>
            <a:r>
              <a:rPr lang="en-US" sz="3600" b="1" dirty="0" err="1" smtClean="0"/>
              <a:t>ks</a:t>
            </a:r>
            <a:r>
              <a:rPr lang="en-US" sz="3600" b="1" dirty="0" smtClean="0"/>
              <a:t>] [</a:t>
            </a:r>
            <a:r>
              <a:rPr lang="en-US" sz="3600" b="1" dirty="0" err="1" smtClean="0"/>
              <a:t>gr</a:t>
            </a:r>
            <a:r>
              <a:rPr lang="en-US" sz="3600" b="1" dirty="0" err="1" smtClean="0">
                <a:latin typeface="Times New Roman"/>
                <a:cs typeface="Times New Roman"/>
              </a:rPr>
              <a:t>ə'deı</a:t>
            </a:r>
            <a:r>
              <a:rPr lang="el-GR" sz="3600" b="1" dirty="0" smtClean="0">
                <a:latin typeface="Times New Roman"/>
                <a:cs typeface="Times New Roman"/>
              </a:rPr>
              <a:t>ς</a:t>
            </a:r>
            <a:r>
              <a:rPr lang="en-US" sz="3600" b="1" dirty="0" smtClean="0">
                <a:latin typeface="Times New Roman"/>
                <a:cs typeface="Times New Roman"/>
              </a:rPr>
              <a:t>n</a:t>
            </a:r>
            <a:r>
              <a:rPr lang="en-US" sz="3600" b="1" dirty="0" smtClean="0"/>
              <a:t>] </a:t>
            </a:r>
            <a:r>
              <a:rPr lang="ru-RU" sz="3600" b="1" dirty="0" smtClean="0"/>
              <a:t>нарастание</a:t>
            </a:r>
            <a:endParaRPr lang="ru-RU" sz="3600" b="1" dirty="0"/>
          </a:p>
        </p:txBody>
      </p:sp>
      <p:sp>
        <p:nvSpPr>
          <p:cNvPr id="3" name="Содержимое 2"/>
          <p:cNvSpPr>
            <a:spLocks noGrp="1"/>
          </p:cNvSpPr>
          <p:nvPr>
            <p:ph idx="1"/>
          </p:nvPr>
        </p:nvSpPr>
        <p:spPr/>
        <p:txBody>
          <a:bodyPr>
            <a:normAutofit fontScale="92500" lnSpcReduction="10000"/>
          </a:bodyPr>
          <a:lstStyle/>
          <a:p>
            <a:pPr algn="just"/>
            <a:r>
              <a:rPr lang="en-US" sz="2400" dirty="0" smtClean="0"/>
              <a:t>From </a:t>
            </a:r>
            <a:r>
              <a:rPr lang="en-US" sz="2400" i="1" dirty="0" smtClean="0"/>
              <a:t>Greek</a:t>
            </a:r>
            <a:r>
              <a:rPr lang="en-US" sz="2400" dirty="0" smtClean="0"/>
              <a:t> climax – ‘ladder’, </a:t>
            </a:r>
            <a:r>
              <a:rPr lang="en-US" sz="2400" i="1" dirty="0" smtClean="0"/>
              <a:t>Latin</a:t>
            </a:r>
            <a:r>
              <a:rPr lang="en-US" sz="2400" dirty="0" smtClean="0"/>
              <a:t> </a:t>
            </a:r>
            <a:r>
              <a:rPr lang="en-US" sz="2400" dirty="0" err="1" smtClean="0"/>
              <a:t>gradatio</a:t>
            </a:r>
            <a:r>
              <a:rPr lang="en-US" sz="2400" dirty="0" smtClean="0"/>
              <a:t> – ‘ascent, climbing up’.</a:t>
            </a:r>
          </a:p>
          <a:p>
            <a:pPr algn="just">
              <a:buNone/>
            </a:pPr>
            <a:r>
              <a:rPr lang="en-US" sz="2400" dirty="0" smtClean="0"/>
              <a:t>An arrangement of sentences (or of homogeneous parts of a sentence) which secures a gradual increase in significance, importance, or emotional tension in the utterance (</a:t>
            </a:r>
            <a:r>
              <a:rPr lang="en-US" sz="2400" dirty="0" err="1" smtClean="0"/>
              <a:t>Galperin</a:t>
            </a:r>
            <a:r>
              <a:rPr lang="en-US" sz="2400" dirty="0" smtClean="0"/>
              <a:t>).</a:t>
            </a:r>
          </a:p>
          <a:p>
            <a:pPr algn="just">
              <a:buNone/>
            </a:pPr>
            <a:r>
              <a:rPr lang="en-US" sz="2400" b="1" u="sng" dirty="0" smtClean="0"/>
              <a:t>E.g.</a:t>
            </a:r>
            <a:r>
              <a:rPr lang="en-US" sz="2400" dirty="0" smtClean="0"/>
              <a:t> I am sorry, I am </a:t>
            </a:r>
            <a:r>
              <a:rPr lang="en-US" sz="2400" b="1" dirty="0" smtClean="0"/>
              <a:t>so very </a:t>
            </a:r>
            <a:r>
              <a:rPr lang="en-US" sz="2400" dirty="0" smtClean="0"/>
              <a:t>sorry, I am </a:t>
            </a:r>
            <a:r>
              <a:rPr lang="en-US" sz="2400" b="1" dirty="0" smtClean="0"/>
              <a:t>so extremely </a:t>
            </a:r>
            <a:r>
              <a:rPr lang="en-US" sz="2400" dirty="0" smtClean="0"/>
              <a:t>sorry (Chesterton).</a:t>
            </a:r>
          </a:p>
          <a:p>
            <a:pPr algn="just"/>
            <a:r>
              <a:rPr lang="en-US" sz="2400" dirty="0" smtClean="0"/>
              <a:t>Gradation involves several elements, each successive element being stronger than the previous one.</a:t>
            </a:r>
          </a:p>
          <a:p>
            <a:pPr algn="just"/>
            <a:r>
              <a:rPr lang="en-US" sz="2400" dirty="0" smtClean="0"/>
              <a:t>The notions that form gradation are supposed to belong to one and the same semantic plane (they can be termed ‘ideographic synonyms’):</a:t>
            </a:r>
          </a:p>
          <a:p>
            <a:pPr algn="just">
              <a:buNone/>
            </a:pPr>
            <a:r>
              <a:rPr lang="en-US" sz="2400" b="1" u="sng" dirty="0" smtClean="0"/>
              <a:t>E.g.</a:t>
            </a:r>
            <a:r>
              <a:rPr lang="en-US" sz="2400" dirty="0" smtClean="0"/>
              <a:t> What difference if it rained, hailed, blew, snowed, </a:t>
            </a:r>
            <a:r>
              <a:rPr lang="en-US" sz="2400" dirty="0" err="1" smtClean="0"/>
              <a:t>cycloned</a:t>
            </a:r>
            <a:r>
              <a:rPr lang="en-US" sz="2400" dirty="0" smtClean="0"/>
              <a:t>?(</a:t>
            </a:r>
            <a:r>
              <a:rPr lang="en-US" sz="2400" dirty="0" err="1" smtClean="0"/>
              <a:t>O.Henry</a:t>
            </a:r>
            <a:r>
              <a:rPr lang="en-US" sz="2400" dirty="0" smtClean="0"/>
              <a:t>)</a:t>
            </a:r>
            <a:endParaRPr lang="ru-RU" sz="24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4000" b="1" dirty="0" smtClean="0"/>
              <a:t>FRAGMENTS FOR ANALYSIS</a:t>
            </a:r>
            <a:endParaRPr lang="ru-RU" sz="4000" b="1" dirty="0"/>
          </a:p>
        </p:txBody>
      </p:sp>
      <p:sp>
        <p:nvSpPr>
          <p:cNvPr id="3" name="Содержимое 2"/>
          <p:cNvSpPr>
            <a:spLocks noGrp="1"/>
          </p:cNvSpPr>
          <p:nvPr>
            <p:ph idx="1"/>
          </p:nvPr>
        </p:nvSpPr>
        <p:spPr/>
        <p:txBody>
          <a:bodyPr/>
          <a:lstStyle/>
          <a:p>
            <a:pPr algn="just">
              <a:buNone/>
            </a:pPr>
            <a:r>
              <a:rPr lang="en-US" dirty="0" smtClean="0"/>
              <a:t>1. Let the </a:t>
            </a:r>
            <a:r>
              <a:rPr lang="en-US" dirty="0" err="1" smtClean="0"/>
              <a:t>whitefolks</a:t>
            </a:r>
            <a:r>
              <a:rPr lang="en-US" dirty="0" smtClean="0"/>
              <a:t> have their money and power and segregation and sarcasm and big houses and schools and lawns like carpets, and books, and mostly – mostly – let them have their whiteness (Maya Angelou </a:t>
            </a:r>
            <a:r>
              <a:rPr lang="en-US" i="1" dirty="0" smtClean="0"/>
              <a:t>I Know Why the Caged Bird Sings</a:t>
            </a:r>
            <a:r>
              <a:rPr lang="en-US" dirty="0" smtClean="0"/>
              <a:t>).</a:t>
            </a:r>
          </a:p>
          <a:p>
            <a:pPr algn="just">
              <a:buNone/>
            </a:pPr>
            <a:r>
              <a:rPr lang="en-US" dirty="0" smtClean="0"/>
              <a:t>2. Mankind must put an end to war or war will put an end to mankind (John F. Kennedy).</a:t>
            </a:r>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4000" b="1" dirty="0" smtClean="0"/>
              <a:t>TYPES OF CLIMAX (</a:t>
            </a:r>
            <a:r>
              <a:rPr lang="en-US" sz="4000" b="1" dirty="0" err="1" smtClean="0"/>
              <a:t>Galperin</a:t>
            </a:r>
            <a:r>
              <a:rPr lang="en-US" sz="4000" b="1" dirty="0" smtClean="0"/>
              <a:t>)</a:t>
            </a:r>
            <a:endParaRPr lang="ru-RU" sz="4000" b="1" dirty="0"/>
          </a:p>
        </p:txBody>
      </p:sp>
      <p:sp>
        <p:nvSpPr>
          <p:cNvPr id="3" name="Содержимое 2"/>
          <p:cNvSpPr>
            <a:spLocks noGrp="1"/>
          </p:cNvSpPr>
          <p:nvPr>
            <p:ph idx="1"/>
          </p:nvPr>
        </p:nvSpPr>
        <p:spPr/>
        <p:txBody>
          <a:bodyPr/>
          <a:lstStyle/>
          <a:p>
            <a:pPr>
              <a:buNone/>
            </a:pPr>
            <a:endParaRPr lang="en-US" dirty="0" smtClean="0"/>
          </a:p>
          <a:p>
            <a:pPr>
              <a:buNone/>
            </a:pPr>
            <a:endParaRPr lang="en-US" dirty="0" smtClean="0"/>
          </a:p>
          <a:p>
            <a:pPr>
              <a:buNone/>
            </a:pPr>
            <a:r>
              <a:rPr lang="en-US" b="1" dirty="0" smtClean="0"/>
              <a:t>LOGICAL                                            QUANTITATIVE</a:t>
            </a:r>
          </a:p>
          <a:p>
            <a:pPr>
              <a:buNone/>
            </a:pPr>
            <a:endParaRPr lang="en-US" dirty="0" smtClean="0"/>
          </a:p>
          <a:p>
            <a:pPr>
              <a:buNone/>
            </a:pPr>
            <a:r>
              <a:rPr lang="en-US" dirty="0" smtClean="0"/>
              <a:t>                               </a:t>
            </a:r>
            <a:r>
              <a:rPr lang="en-US" b="1" dirty="0" smtClean="0"/>
              <a:t>EMOTIONAL</a:t>
            </a:r>
            <a:endParaRPr lang="ru-RU" b="1" dirty="0"/>
          </a:p>
        </p:txBody>
      </p:sp>
      <p:cxnSp>
        <p:nvCxnSpPr>
          <p:cNvPr id="5" name="Прямая со стрелкой 4"/>
          <p:cNvCxnSpPr>
            <a:stCxn id="3" idx="0"/>
          </p:cNvCxnSpPr>
          <p:nvPr/>
        </p:nvCxnSpPr>
        <p:spPr>
          <a:xfrm rot="16200000" flipH="1" flipV="1">
            <a:off x="2621749" y="764369"/>
            <a:ext cx="1114420" cy="278608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Прямая со стрелкой 6"/>
          <p:cNvCxnSpPr>
            <a:stCxn id="3" idx="0"/>
          </p:cNvCxnSpPr>
          <p:nvPr/>
        </p:nvCxnSpPr>
        <p:spPr>
          <a:xfrm rot="16200000" flipH="1">
            <a:off x="3351217" y="2820983"/>
            <a:ext cx="244315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Прямая со стрелкой 8"/>
          <p:cNvCxnSpPr/>
          <p:nvPr/>
        </p:nvCxnSpPr>
        <p:spPr>
          <a:xfrm>
            <a:off x="4572000" y="1643050"/>
            <a:ext cx="2786082" cy="114300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4000" b="1" dirty="0" smtClean="0"/>
              <a:t>LOGICAL CLIMAX</a:t>
            </a:r>
            <a:endParaRPr lang="ru-RU" sz="4000" b="1" dirty="0"/>
          </a:p>
        </p:txBody>
      </p:sp>
      <p:sp>
        <p:nvSpPr>
          <p:cNvPr id="3" name="Содержимое 2"/>
          <p:cNvSpPr>
            <a:spLocks noGrp="1"/>
          </p:cNvSpPr>
          <p:nvPr>
            <p:ph idx="1"/>
          </p:nvPr>
        </p:nvSpPr>
        <p:spPr/>
        <p:txBody>
          <a:bodyPr/>
          <a:lstStyle/>
          <a:p>
            <a:pPr algn="just"/>
            <a:r>
              <a:rPr lang="en-US" dirty="0" smtClean="0"/>
              <a:t>Logical climax is based on the relative importance of the component parts and concepts introduced in them:</a:t>
            </a:r>
          </a:p>
          <a:p>
            <a:pPr algn="just">
              <a:buNone/>
            </a:pPr>
            <a:r>
              <a:rPr lang="en-US" b="1" u="sng" dirty="0" smtClean="0"/>
              <a:t>E.g.</a:t>
            </a:r>
            <a:r>
              <a:rPr lang="en-US" dirty="0" smtClean="0"/>
              <a:t>  Ne </a:t>
            </a:r>
            <a:r>
              <a:rPr lang="en-US" b="1" i="1" dirty="0" smtClean="0"/>
              <a:t>barrier wall</a:t>
            </a:r>
            <a:r>
              <a:rPr lang="en-US" dirty="0" smtClean="0"/>
              <a:t>, ne </a:t>
            </a:r>
            <a:r>
              <a:rPr lang="en-US" b="1" i="1" dirty="0" smtClean="0"/>
              <a:t>river</a:t>
            </a:r>
            <a:r>
              <a:rPr lang="en-US" dirty="0" smtClean="0"/>
              <a:t> deep and wide,</a:t>
            </a:r>
          </a:p>
          <a:p>
            <a:pPr algn="just">
              <a:buNone/>
            </a:pPr>
            <a:r>
              <a:rPr lang="en-US" dirty="0" smtClean="0"/>
              <a:t>        Ne horrid </a:t>
            </a:r>
            <a:r>
              <a:rPr lang="en-US" b="1" i="1" dirty="0" smtClean="0"/>
              <a:t>crags</a:t>
            </a:r>
            <a:r>
              <a:rPr lang="en-US" dirty="0" smtClean="0"/>
              <a:t>, nor </a:t>
            </a:r>
            <a:r>
              <a:rPr lang="en-US" b="1" i="1" dirty="0" smtClean="0"/>
              <a:t>mountains</a:t>
            </a:r>
            <a:r>
              <a:rPr lang="en-US" dirty="0" smtClean="0"/>
              <a:t> dark and</a:t>
            </a:r>
          </a:p>
          <a:p>
            <a:pPr algn="just">
              <a:buNone/>
            </a:pPr>
            <a:r>
              <a:rPr lang="en-US" dirty="0" smtClean="0"/>
              <a:t>                                                                         tall</a:t>
            </a:r>
          </a:p>
          <a:p>
            <a:pPr algn="just">
              <a:buNone/>
            </a:pPr>
            <a:r>
              <a:rPr lang="en-US" dirty="0" smtClean="0"/>
              <a:t>        Rise like the </a:t>
            </a:r>
            <a:r>
              <a:rPr lang="en-US" b="1" i="1" dirty="0" smtClean="0"/>
              <a:t>rocks</a:t>
            </a:r>
            <a:r>
              <a:rPr lang="en-US" dirty="0" smtClean="0"/>
              <a:t> that part Hispania’s land</a:t>
            </a:r>
          </a:p>
          <a:p>
            <a:pPr algn="just">
              <a:buNone/>
            </a:pPr>
            <a:r>
              <a:rPr lang="en-US" dirty="0" smtClean="0"/>
              <a:t>                                               from Gaul (Byron).</a:t>
            </a:r>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4000" b="1" dirty="0" smtClean="0"/>
              <a:t>EMOTIONAL CLIMAX</a:t>
            </a:r>
            <a:endParaRPr lang="ru-RU" sz="4000" b="1" dirty="0"/>
          </a:p>
        </p:txBody>
      </p:sp>
      <p:sp>
        <p:nvSpPr>
          <p:cNvPr id="3" name="Содержимое 2"/>
          <p:cNvSpPr>
            <a:spLocks noGrp="1"/>
          </p:cNvSpPr>
          <p:nvPr>
            <p:ph idx="1"/>
          </p:nvPr>
        </p:nvSpPr>
        <p:spPr/>
        <p:txBody>
          <a:bodyPr>
            <a:normAutofit/>
          </a:bodyPr>
          <a:lstStyle/>
          <a:p>
            <a:r>
              <a:rPr lang="en-US" sz="2800" dirty="0" smtClean="0"/>
              <a:t>Emotional climax is based on the relative emotional tension produced by words with emotive meaning:</a:t>
            </a:r>
          </a:p>
          <a:p>
            <a:pPr algn="just">
              <a:buNone/>
            </a:pPr>
            <a:r>
              <a:rPr lang="en-US" sz="2800" b="1" u="sng" dirty="0" smtClean="0"/>
              <a:t>E.g.</a:t>
            </a:r>
            <a:r>
              <a:rPr lang="en-US" sz="2800" dirty="0" smtClean="0"/>
              <a:t> He was </a:t>
            </a:r>
            <a:r>
              <a:rPr lang="en-US" sz="2800" b="1" i="1" dirty="0" smtClean="0"/>
              <a:t>pleased</a:t>
            </a:r>
            <a:r>
              <a:rPr lang="en-US" sz="2800" dirty="0" smtClean="0"/>
              <a:t> when the child began to adventure across floors…; he was </a:t>
            </a:r>
            <a:r>
              <a:rPr lang="en-US" sz="2800" b="1" i="1" dirty="0" smtClean="0"/>
              <a:t>gratified</a:t>
            </a:r>
            <a:r>
              <a:rPr lang="en-US" sz="2800" dirty="0" smtClean="0"/>
              <a:t>, when she managed the trick of balancing herself on two legs; he was </a:t>
            </a:r>
            <a:r>
              <a:rPr lang="en-US" sz="2800" b="1" i="1" dirty="0" smtClean="0"/>
              <a:t>delighted</a:t>
            </a:r>
            <a:r>
              <a:rPr lang="en-US" sz="2800" dirty="0" smtClean="0"/>
              <a:t> when she first said ‘</a:t>
            </a:r>
            <a:r>
              <a:rPr lang="en-US" sz="2800" dirty="0" err="1" smtClean="0"/>
              <a:t>ta-ta</a:t>
            </a:r>
            <a:r>
              <a:rPr lang="en-US" sz="2800" dirty="0" smtClean="0"/>
              <a:t>’; and he was </a:t>
            </a:r>
            <a:r>
              <a:rPr lang="en-US" sz="2800" b="1" i="1" dirty="0" smtClean="0"/>
              <a:t>rejoiced</a:t>
            </a:r>
            <a:r>
              <a:rPr lang="en-US" sz="2800" dirty="0" smtClean="0"/>
              <a:t> when she recognized him and smiled at him (A. Paton).</a:t>
            </a:r>
            <a:endParaRPr lang="ru-RU" sz="28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4000" b="1" dirty="0" smtClean="0"/>
              <a:t>QUANTITATIVE CLIMAX</a:t>
            </a:r>
            <a:endParaRPr lang="ru-RU" sz="4000" b="1" dirty="0"/>
          </a:p>
        </p:txBody>
      </p:sp>
      <p:sp>
        <p:nvSpPr>
          <p:cNvPr id="3" name="Содержимое 2"/>
          <p:cNvSpPr>
            <a:spLocks noGrp="1"/>
          </p:cNvSpPr>
          <p:nvPr>
            <p:ph idx="1"/>
          </p:nvPr>
        </p:nvSpPr>
        <p:spPr/>
        <p:txBody>
          <a:bodyPr>
            <a:normAutofit/>
          </a:bodyPr>
          <a:lstStyle/>
          <a:p>
            <a:pPr algn="just"/>
            <a:r>
              <a:rPr lang="en-US" sz="3600" dirty="0" smtClean="0"/>
              <a:t>Quantitative climax presupposes an increase in the volume of the corresponding concepts:</a:t>
            </a:r>
          </a:p>
          <a:p>
            <a:pPr algn="just">
              <a:buNone/>
            </a:pPr>
            <a:r>
              <a:rPr lang="en-US" sz="3600" b="1" u="sng" dirty="0" smtClean="0"/>
              <a:t>E.g.</a:t>
            </a:r>
            <a:r>
              <a:rPr lang="en-US" sz="3600" dirty="0" smtClean="0"/>
              <a:t> They looked at </a:t>
            </a:r>
            <a:r>
              <a:rPr lang="en-US" sz="3600" b="1" i="1" dirty="0" smtClean="0"/>
              <a:t>hundreds</a:t>
            </a:r>
            <a:r>
              <a:rPr lang="en-US" sz="3600" dirty="0" smtClean="0"/>
              <a:t> of houses; they climbed </a:t>
            </a:r>
            <a:r>
              <a:rPr lang="en-US" sz="3600" b="1" i="1" dirty="0" smtClean="0"/>
              <a:t>thousands</a:t>
            </a:r>
            <a:r>
              <a:rPr lang="en-US" sz="3600" dirty="0" smtClean="0"/>
              <a:t> of stairs; they inspected </a:t>
            </a:r>
            <a:r>
              <a:rPr lang="en-US" sz="3600" b="1" i="1" dirty="0" smtClean="0"/>
              <a:t>innumerable</a:t>
            </a:r>
            <a:r>
              <a:rPr lang="en-US" sz="3600" dirty="0" smtClean="0"/>
              <a:t> kitchens (Maugham).</a:t>
            </a:r>
            <a:endParaRPr lang="ru-RU" sz="36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sz="4000" b="1" dirty="0" smtClean="0"/>
              <a:t>LEXICO-SYNTACTICAL PECULIARITIES OF CLIMAX</a:t>
            </a:r>
            <a:endParaRPr lang="ru-RU" sz="4000" b="1" dirty="0"/>
          </a:p>
        </p:txBody>
      </p:sp>
      <p:sp>
        <p:nvSpPr>
          <p:cNvPr id="3" name="Содержимое 2"/>
          <p:cNvSpPr>
            <a:spLocks noGrp="1"/>
          </p:cNvSpPr>
          <p:nvPr>
            <p:ph idx="1"/>
          </p:nvPr>
        </p:nvSpPr>
        <p:spPr/>
        <p:txBody>
          <a:bodyPr/>
          <a:lstStyle/>
          <a:p>
            <a:pPr algn="just"/>
            <a:r>
              <a:rPr lang="en-US" dirty="0" smtClean="0"/>
              <a:t>Climax is usually accompanied by syntactical parallelism and lexical or </a:t>
            </a:r>
            <a:r>
              <a:rPr lang="en-US" dirty="0" err="1" smtClean="0"/>
              <a:t>lexico</a:t>
            </a:r>
            <a:r>
              <a:rPr lang="en-US" dirty="0" smtClean="0"/>
              <a:t>-syntactical repetitions:</a:t>
            </a:r>
          </a:p>
          <a:p>
            <a:pPr algn="just">
              <a:buNone/>
            </a:pPr>
            <a:r>
              <a:rPr lang="en-US" b="1" u="sng" dirty="0" smtClean="0"/>
              <a:t>E.g.</a:t>
            </a:r>
            <a:r>
              <a:rPr lang="en-US" dirty="0" smtClean="0"/>
              <a:t> DOOLITTLE. I’ll tell you, Governor, if you’ll only let me get a word in. I’m willing to tell you. I’m wanting to tell you. I’m waiting to tell you (Shaw).</a:t>
            </a:r>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4000" b="1" dirty="0" smtClean="0"/>
              <a:t>FUNCTIONS OF CLIMAX</a:t>
            </a:r>
            <a:endParaRPr lang="ru-RU" sz="4000" b="1" dirty="0"/>
          </a:p>
        </p:txBody>
      </p:sp>
      <p:sp>
        <p:nvSpPr>
          <p:cNvPr id="3" name="Содержимое 2"/>
          <p:cNvSpPr>
            <a:spLocks noGrp="1"/>
          </p:cNvSpPr>
          <p:nvPr>
            <p:ph idx="1"/>
          </p:nvPr>
        </p:nvSpPr>
        <p:spPr/>
        <p:txBody>
          <a:bodyPr>
            <a:normAutofit fontScale="77500" lnSpcReduction="20000"/>
          </a:bodyPr>
          <a:lstStyle/>
          <a:p>
            <a:r>
              <a:rPr lang="en-US" dirty="0" smtClean="0"/>
              <a:t>It shows the relative importance of concepts as seen by the author;</a:t>
            </a:r>
          </a:p>
          <a:p>
            <a:pPr algn="just"/>
            <a:r>
              <a:rPr lang="en-US" dirty="0" smtClean="0"/>
              <a:t>It impresses upon the reader the significance of the phenomena described:</a:t>
            </a:r>
          </a:p>
          <a:p>
            <a:pPr algn="just">
              <a:buNone/>
            </a:pPr>
            <a:r>
              <a:rPr lang="en-US" b="1" u="sng" dirty="0" smtClean="0"/>
              <a:t>E.g.</a:t>
            </a:r>
            <a:r>
              <a:rPr lang="en-US" dirty="0" smtClean="0"/>
              <a:t> </a:t>
            </a:r>
            <a:r>
              <a:rPr lang="en-GB" dirty="0" smtClean="0"/>
              <a:t>Nobody ever stopped him in the street to say, with gladsome looks "My dear Scrooge, how are you? When will you come to see me?" No beggars implored him to bestow a trifle, no children asked him what it was o'clock, no man or woman ever once in all his life inquired the way to such and such a place, of Scrooge. Even the blind men's dogs appeared to know him; and when they saw him coming on, would tug their owners into doorways and up courts; and then would wag their tails as though they said, "No eye at all is better than an evil eye, dark master!“ (Dickens)</a:t>
            </a:r>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4000" b="1" dirty="0" smtClean="0"/>
              <a:t>ANTI-CLIMAX [</a:t>
            </a:r>
            <a:r>
              <a:rPr lang="en-US" sz="4000" b="1" dirty="0" err="1" smtClean="0"/>
              <a:t>æntı’klaım</a:t>
            </a:r>
            <a:r>
              <a:rPr lang="en-US" sz="4000" b="1" dirty="0" err="1" smtClean="0">
                <a:latin typeface="Times New Roman"/>
                <a:cs typeface="Times New Roman"/>
              </a:rPr>
              <a:t>æ</a:t>
            </a:r>
            <a:r>
              <a:rPr lang="en-US" sz="4000" b="1" dirty="0" err="1" smtClean="0"/>
              <a:t>ks</a:t>
            </a:r>
            <a:r>
              <a:rPr lang="en-US" sz="4000" b="1" dirty="0" smtClean="0"/>
              <a:t>]</a:t>
            </a:r>
            <a:endParaRPr lang="ru-RU" sz="4000" b="1" dirty="0"/>
          </a:p>
        </p:txBody>
      </p:sp>
      <p:sp>
        <p:nvSpPr>
          <p:cNvPr id="3" name="Содержимое 2"/>
          <p:cNvSpPr>
            <a:spLocks noGrp="1"/>
          </p:cNvSpPr>
          <p:nvPr>
            <p:ph idx="1"/>
          </p:nvPr>
        </p:nvSpPr>
        <p:spPr/>
        <p:txBody>
          <a:bodyPr>
            <a:normAutofit fontScale="92500"/>
          </a:bodyPr>
          <a:lstStyle/>
          <a:p>
            <a:pPr algn="just"/>
            <a:r>
              <a:rPr lang="en-US" dirty="0" smtClean="0"/>
              <a:t>Anti-climax consists in adding one weaker element to one or several strong elements.</a:t>
            </a:r>
          </a:p>
          <a:p>
            <a:pPr algn="just">
              <a:buNone/>
            </a:pPr>
            <a:r>
              <a:rPr lang="en-US" b="1" u="sng" dirty="0" smtClean="0"/>
              <a:t>E.g.</a:t>
            </a:r>
            <a:r>
              <a:rPr lang="en-US" dirty="0" smtClean="0"/>
              <a:t> Women have a wonderful instinct about things. They can discover anything – </a:t>
            </a:r>
            <a:r>
              <a:rPr lang="en-US" b="1" i="1" dirty="0" smtClean="0"/>
              <a:t>except the obvious</a:t>
            </a:r>
            <a:r>
              <a:rPr lang="en-US" dirty="0" smtClean="0"/>
              <a:t>.</a:t>
            </a:r>
          </a:p>
          <a:p>
            <a:pPr algn="just"/>
            <a:r>
              <a:rPr lang="en-US" dirty="0" smtClean="0"/>
              <a:t>The device is based on </a:t>
            </a:r>
            <a:r>
              <a:rPr lang="en-US" i="1" dirty="0" smtClean="0"/>
              <a:t>defeated expectancy </a:t>
            </a:r>
            <a:r>
              <a:rPr lang="en-US" dirty="0" smtClean="0"/>
              <a:t>effect: the reader predicts a stronger element to follow, but instead some trifling, insignificant idea follows the significant ones.</a:t>
            </a:r>
          </a:p>
          <a:p>
            <a:pPr algn="just"/>
            <a:r>
              <a:rPr lang="en-US" dirty="0" smtClean="0"/>
              <a:t>Anti-climax is often accompanied by detachment.</a:t>
            </a:r>
            <a:endParaRPr lang="ru-RU" dirty="0"/>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490</TotalTime>
  <Words>1526</Words>
  <PresentationFormat>Экран (4:3)</PresentationFormat>
  <Paragraphs>109</Paragraphs>
  <Slides>20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Тема Office</vt:lpstr>
      <vt:lpstr>LECTURE 10</vt:lpstr>
      <vt:lpstr>CLIMAX (GRADATION) [‘klaımæks] [grə'deıςn] нарастание</vt:lpstr>
      <vt:lpstr>TYPES OF CLIMAX (Galperin)</vt:lpstr>
      <vt:lpstr>LOGICAL CLIMAX</vt:lpstr>
      <vt:lpstr>EMOTIONAL CLIMAX</vt:lpstr>
      <vt:lpstr>QUANTITATIVE CLIMAX</vt:lpstr>
      <vt:lpstr>LEXICO-SYNTACTICAL PECULIARITIES OF CLIMAX</vt:lpstr>
      <vt:lpstr>FUNCTIONS OF CLIMAX</vt:lpstr>
      <vt:lpstr>ANTI-CLIMAX [æntı’klaımæks]</vt:lpstr>
      <vt:lpstr>ANTI-CLIMAX: EFFECT</vt:lpstr>
      <vt:lpstr>ANTITHESIS [æn‘tıθəsıs] – антитеза (противопоставление)</vt:lpstr>
      <vt:lpstr>VARIETIES OF ANTITHESIS</vt:lpstr>
      <vt:lpstr>STRUCTURAL PECULIARITIES OF ANTITHESIS</vt:lpstr>
      <vt:lpstr>FUNCTIONS OF ANTITHESIS</vt:lpstr>
      <vt:lpstr>ASYNDETON [æ‘sındətən] - бессоюзие</vt:lpstr>
      <vt:lpstr>Слайд 16</vt:lpstr>
      <vt:lpstr>POLYSYNDETON [polı’sındətən] - многосоюзие</vt:lpstr>
      <vt:lpstr>FUNCTIONS OF POLYSYNDETON</vt:lpstr>
      <vt:lpstr>FUNCTIONS OF POLYSYNDETON</vt:lpstr>
      <vt:lpstr>FRAGMENTS FOR ANALYSIS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LECTURE 10</dc:title>
  <cp:lastModifiedBy>Admin</cp:lastModifiedBy>
  <cp:revision>81</cp:revision>
  <dcterms:modified xsi:type="dcterms:W3CDTF">2010-10-10T16:29:30Z</dcterms:modified>
</cp:coreProperties>
</file>