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LECTURE 11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SDs based on syntactical compression:</a:t>
            </a:r>
          </a:p>
          <a:p>
            <a:pPr marL="514350" indent="-514350">
              <a:buFontTx/>
              <a:buChar char="-"/>
            </a:pPr>
            <a:r>
              <a:rPr lang="en-US" sz="2800" dirty="0" smtClean="0"/>
              <a:t>Ellipsis;</a:t>
            </a:r>
          </a:p>
          <a:p>
            <a:pPr marL="514350" indent="-514350">
              <a:buFontTx/>
              <a:buChar char="-"/>
            </a:pPr>
            <a:r>
              <a:rPr lang="en-US" sz="2800" dirty="0" smtClean="0"/>
              <a:t>One-member (Nominative) sentences;</a:t>
            </a:r>
          </a:p>
          <a:p>
            <a:pPr marL="514350" indent="-514350">
              <a:buFontTx/>
              <a:buChar char="-"/>
            </a:pPr>
            <a:r>
              <a:rPr lang="en-US" sz="2800" dirty="0" smtClean="0"/>
              <a:t>Aposiopesis (Break-in-the Narrative);</a:t>
            </a:r>
          </a:p>
          <a:p>
            <a:pPr marL="514350" indent="-514350">
              <a:buFontTx/>
              <a:buChar char="-"/>
            </a:pPr>
            <a:r>
              <a:rPr lang="en-US" sz="2800" dirty="0" err="1" smtClean="0"/>
              <a:t>Apokoinu</a:t>
            </a:r>
            <a:r>
              <a:rPr lang="en-US" sz="2800" dirty="0" smtClean="0"/>
              <a:t> construction.</a:t>
            </a:r>
          </a:p>
          <a:p>
            <a:pPr marL="514350" indent="-514350">
              <a:buNone/>
            </a:pPr>
            <a:r>
              <a:rPr lang="en-US" sz="2800" dirty="0" smtClean="0"/>
              <a:t>2. SDs based on transposition of structural meaning: Rhetorical question.</a:t>
            </a:r>
          </a:p>
          <a:p>
            <a:pPr marL="514350" indent="-514350">
              <a:buNone/>
            </a:pPr>
            <a:r>
              <a:rPr lang="en-US" sz="2800" dirty="0" smtClean="0"/>
              <a:t>3. Represented speech.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Ellipsis: Spheres of Usage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Oral speech;</a:t>
            </a:r>
          </a:p>
          <a:p>
            <a:r>
              <a:rPr lang="en-US" i="1" dirty="0" smtClean="0"/>
              <a:t>Fiction (in direct speech of characters – dialogues and monologues, – or in the author’s narrative for the sake of brevity and emotional tension);</a:t>
            </a:r>
          </a:p>
          <a:p>
            <a:pPr algn="just"/>
            <a:r>
              <a:rPr lang="en-US" i="1" dirty="0" smtClean="0"/>
              <a:t>Papers or handbooks on technology or natural sciences:</a:t>
            </a:r>
          </a:p>
          <a:p>
            <a:pPr algn="just">
              <a:buNone/>
            </a:pPr>
            <a:r>
              <a:rPr lang="en-US" b="1" i="1" u="sng" dirty="0" smtClean="0"/>
              <a:t>E.g.</a:t>
            </a:r>
            <a:r>
              <a:rPr lang="en-US" i="1" dirty="0" smtClean="0"/>
              <a:t> The grindstone – a cylinder pole, diameter 2.0 dm, thickness 5.0 dm.</a:t>
            </a:r>
          </a:p>
          <a:p>
            <a:pPr algn="just"/>
            <a:endParaRPr lang="ru-RU" sz="2800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Ellipsis: Spheres of Usage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i="1" dirty="0" smtClean="0"/>
              <a:t>Advertisements and newspaper headings</a:t>
            </a:r>
          </a:p>
          <a:p>
            <a:pPr algn="just">
              <a:buNone/>
            </a:pPr>
            <a:r>
              <a:rPr lang="en-US" b="1" i="1" u="sng" dirty="0" smtClean="0"/>
              <a:t>E.g.</a:t>
            </a:r>
            <a:r>
              <a:rPr lang="en-US" i="1" dirty="0" smtClean="0"/>
              <a:t> </a:t>
            </a:r>
            <a:r>
              <a:rPr lang="en-US" b="1" i="1" dirty="0" smtClean="0"/>
              <a:t>Tough times? Want your own business? </a:t>
            </a:r>
            <a:r>
              <a:rPr lang="en-US" i="1" dirty="0" smtClean="0"/>
              <a:t>For the top franchise opportunities go to: www.dailyexpress.co.uk.</a:t>
            </a:r>
            <a:endParaRPr lang="en-US" i="1" dirty="0" smtClean="0"/>
          </a:p>
          <a:p>
            <a:pPr algn="just"/>
            <a:r>
              <a:rPr lang="en-US" i="1" dirty="0" smtClean="0"/>
              <a:t>Telegraphic messages</a:t>
            </a:r>
          </a:p>
          <a:p>
            <a:pPr algn="just">
              <a:buNone/>
            </a:pPr>
            <a:r>
              <a:rPr lang="en-US" b="1" i="1" u="sng" dirty="0" smtClean="0"/>
              <a:t>E.g.</a:t>
            </a:r>
            <a:r>
              <a:rPr lang="en-US" i="1" dirty="0" smtClean="0"/>
              <a:t> </a:t>
            </a:r>
            <a:r>
              <a:rPr lang="en-US" b="1" i="1" dirty="0" smtClean="0"/>
              <a:t>Just arrived</a:t>
            </a:r>
            <a:r>
              <a:rPr lang="en-US" i="1" dirty="0" smtClean="0"/>
              <a:t>. Elephant passed through half an hour ago… Elephant ranged around streets; </a:t>
            </a:r>
            <a:r>
              <a:rPr lang="en-US" b="1" i="1" dirty="0" smtClean="0"/>
              <a:t>two plumbers going by killed one – other escaped.</a:t>
            </a:r>
            <a:r>
              <a:rPr lang="en-US" i="1" dirty="0" smtClean="0"/>
              <a:t> </a:t>
            </a:r>
            <a:r>
              <a:rPr lang="en-US" b="1" i="1" dirty="0" smtClean="0"/>
              <a:t>Regret general.</a:t>
            </a:r>
            <a:r>
              <a:rPr lang="en-US" i="1" dirty="0" smtClean="0"/>
              <a:t> O’Flaherty, </a:t>
            </a:r>
            <a:r>
              <a:rPr lang="en-US" i="1" dirty="0" err="1" smtClean="0"/>
              <a:t>Detectve</a:t>
            </a:r>
            <a:r>
              <a:rPr lang="en-US" i="1" dirty="0" smtClean="0"/>
              <a:t>. (M. Twain)</a:t>
            </a:r>
            <a:endParaRPr lang="ru-RU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ONE-MEMBER (NOMINATIVE) SENTENCES – </a:t>
            </a:r>
            <a:r>
              <a:rPr lang="ru-RU" sz="3100" b="1" dirty="0" smtClean="0"/>
              <a:t>односоставные (назывные) предложения</a:t>
            </a:r>
            <a:endParaRPr lang="ru-RU" sz="31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A nominative sentence comprises only one member (principal part) expressed by a noun or a noun equivalent.</a:t>
            </a:r>
          </a:p>
          <a:p>
            <a:pPr algn="just"/>
            <a:r>
              <a:rPr lang="en-US" sz="2800" dirty="0" smtClean="0"/>
              <a:t>The communicative function is a statement of the existence of an object/phenomenon named by the sentence.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London. Fog everywhere. Implacable November weather.</a:t>
            </a:r>
          </a:p>
          <a:p>
            <a:pPr algn="just"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ONE-MEMBER (NOMINATIVE) SENTENCES </a:t>
            </a:r>
            <a:r>
              <a:rPr lang="en-US" b="1" dirty="0" smtClean="0"/>
              <a:t>– </a:t>
            </a:r>
            <a:r>
              <a:rPr lang="ru-RU" sz="3600" b="1" dirty="0" smtClean="0"/>
              <a:t>односоставные (назывные)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/>
              <a:t>E.g.</a:t>
            </a:r>
            <a:r>
              <a:rPr lang="en-US" dirty="0" smtClean="0"/>
              <a:t> </a:t>
            </a:r>
            <a:r>
              <a:rPr lang="ru-RU" dirty="0" smtClean="0"/>
              <a:t>Ночь, улица, фонарь, аптека,</a:t>
            </a:r>
          </a:p>
          <a:p>
            <a:pPr>
              <a:buNone/>
            </a:pPr>
            <a:r>
              <a:rPr lang="ru-RU" dirty="0" smtClean="0"/>
              <a:t>       Бессмысленный и тусклый свет.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Живи еще хоть четверть века –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Все будет так. Исхода нет.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Умрешь – начнешь опять сначала,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И повторится все как встарь,</a:t>
            </a:r>
          </a:p>
          <a:p>
            <a:pPr>
              <a:buNone/>
            </a:pPr>
            <a:r>
              <a:rPr lang="ru-RU" dirty="0" smtClean="0"/>
              <a:t>       Ночь, ледяная рябь канала,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Аптека, улица, фонарь. (А. Блок)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Peculiarities of nominative sentences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Nominative sentences are self-sufficient both structurally and semantically. Nothing is omitted.</a:t>
            </a:r>
          </a:p>
          <a:p>
            <a:pPr algn="just"/>
            <a:r>
              <a:rPr lang="en-US" sz="2800" dirty="0" smtClean="0"/>
              <a:t>NSs help us perceive a more or less isolated image, leaving its interrelations with other objects in the background.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Nothing – nothing! Just the scent of camphor, and </a:t>
            </a:r>
            <a:r>
              <a:rPr lang="en-US" sz="2800" dirty="0" err="1" smtClean="0"/>
              <a:t>dustmotes</a:t>
            </a:r>
            <a:r>
              <a:rPr lang="en-US" sz="2800" dirty="0" smtClean="0"/>
              <a:t> in a sunbeam through the fanlight over the door. The little old house! A mausoleum! (Galsworthy)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Nominative Sentences: Variety of Uses and Functions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sz="2800" i="1" dirty="0" smtClean="0"/>
              <a:t>NSs are often found in the descriptive ‘Exposition’ which introduces the reader to the setting of the narrative.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We went in through the shop. Smell of boot polish like a lion cage. Back room with an old kitchen range. Good mahogany table. Horsehair chairs. Bed in corner made up like a sofa. Glass-front bookcase full of nice books, Chamber’s Encyclopedia. Bible Dictionary. (J. Cary </a:t>
            </a:r>
            <a:r>
              <a:rPr lang="en-US" sz="2800" i="1" dirty="0" smtClean="0"/>
              <a:t>The Horse’s Mouth</a:t>
            </a:r>
            <a:r>
              <a:rPr lang="en-US" sz="2800" dirty="0" smtClean="0"/>
              <a:t>)</a:t>
            </a:r>
            <a:endParaRPr lang="en-US" sz="2800" b="1" u="sng" dirty="0" smtClean="0"/>
          </a:p>
          <a:p>
            <a:pPr algn="just"/>
            <a:r>
              <a:rPr lang="en-US" sz="2800" i="1" dirty="0" smtClean="0"/>
              <a:t>NSs are common in stage remarks (DRAMA)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Garden at the Manor House. A flight of grey stone steps. The garden, an old-fashioned one, full of roses.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        (Wilde </a:t>
            </a:r>
            <a:r>
              <a:rPr lang="en-US" sz="2800" i="1" dirty="0" smtClean="0"/>
              <a:t>The Importance of being Earnest</a:t>
            </a:r>
            <a:r>
              <a:rPr lang="en-US" sz="2800" dirty="0" smtClean="0"/>
              <a:t>)                                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Nominative Sentences: Variety of Uses and Functions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sz="2800" i="1" dirty="0" smtClean="0"/>
              <a:t>NSs can present a kaleidoscopic range of images flashing across the character’s mind.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The horror! The flight! The exposure! The police! The first to desert him – these – all save Sondra perhaps. And even she, too. Yes, she, of course. The horror in her eyes! (Dreiser </a:t>
            </a:r>
            <a:r>
              <a:rPr lang="en-US" sz="2800" i="1" dirty="0" smtClean="0"/>
              <a:t>An American Tragedy</a:t>
            </a:r>
            <a:r>
              <a:rPr lang="en-US" sz="2800" dirty="0" smtClean="0"/>
              <a:t>).</a:t>
            </a:r>
          </a:p>
          <a:p>
            <a:pPr algn="just"/>
            <a:r>
              <a:rPr lang="en-US" sz="2800" i="1" dirty="0" smtClean="0"/>
              <a:t>NSs can reflect the character’s individual world perception.  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Surrey all in one blaze like a forest fire. Great clouds of dirty yellow smoke rolling up. Nine carat gold. Sky water-green to lettuce green. A few top clouds, yellow and solid as lemons. River disappeared out of its hole. Just a gap full of the same fire, the same smoky gold, the same green. Far bank like a magic island… (J. Cary </a:t>
            </a:r>
            <a:r>
              <a:rPr lang="en-US" sz="2800" i="1" dirty="0" smtClean="0"/>
              <a:t>The Horse’s Mouth</a:t>
            </a:r>
            <a:r>
              <a:rPr lang="en-US" sz="2800" dirty="0" smtClean="0"/>
              <a:t>)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APOKOINU CONSTRUCTION [</a:t>
            </a:r>
            <a:r>
              <a:rPr lang="en-US" sz="4000" b="1" dirty="0" err="1" smtClean="0"/>
              <a:t>æp</a:t>
            </a:r>
            <a:r>
              <a:rPr lang="en-US" sz="4000" b="1" dirty="0" err="1" smtClean="0">
                <a:latin typeface="Times New Roman"/>
                <a:cs typeface="Times New Roman"/>
              </a:rPr>
              <a:t>ə‘koınu</a:t>
            </a:r>
            <a:r>
              <a:rPr lang="en-US" sz="4000" b="1" dirty="0" smtClean="0">
                <a:latin typeface="Times New Roman"/>
                <a:cs typeface="Times New Roman"/>
              </a:rPr>
              <a:t>:</a:t>
            </a:r>
            <a:r>
              <a:rPr lang="en-US" sz="4000" b="1" dirty="0" smtClean="0"/>
              <a:t>] - </a:t>
            </a:r>
            <a:r>
              <a:rPr lang="ru-RU" sz="4000" b="1" dirty="0" err="1" smtClean="0"/>
              <a:t>апокойну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blend of two clauses through a word which has two syntactical functions, one in each of the blended clauses. The connective is usually omitted.</a:t>
            </a:r>
          </a:p>
          <a:p>
            <a:pPr>
              <a:buNone/>
            </a:pPr>
            <a:r>
              <a:rPr lang="en-US" b="1" u="sng" dirty="0" smtClean="0"/>
              <a:t>E.g.</a:t>
            </a:r>
            <a:r>
              <a:rPr lang="en-US" dirty="0" smtClean="0"/>
              <a:t> There was no </a:t>
            </a:r>
            <a:r>
              <a:rPr lang="en-US" b="1" i="1" dirty="0" smtClean="0"/>
              <a:t>breeze</a:t>
            </a:r>
            <a:r>
              <a:rPr lang="en-US" dirty="0" smtClean="0"/>
              <a:t> came through the door (Hemingway).</a:t>
            </a:r>
          </a:p>
          <a:p>
            <a:r>
              <a:rPr lang="en-US" dirty="0" smtClean="0"/>
              <a:t>Usually the word common for two clauses is a predicative or an object in the first clause and the Subject in the second.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Function of </a:t>
            </a:r>
            <a:r>
              <a:rPr lang="en-US" sz="4000" b="1" dirty="0" err="1" smtClean="0"/>
              <a:t>Apokoinu</a:t>
            </a:r>
            <a:r>
              <a:rPr lang="en-US" sz="4000" b="1" dirty="0" smtClean="0"/>
              <a:t> Construction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used to characterize a personage through her/his speech which is often uneducated and careless.</a:t>
            </a:r>
          </a:p>
          <a:p>
            <a:pPr>
              <a:buNone/>
            </a:pPr>
            <a:r>
              <a:rPr lang="en-US" b="1" u="sng" dirty="0" smtClean="0"/>
              <a:t>E.g.</a:t>
            </a:r>
            <a:r>
              <a:rPr lang="en-US" dirty="0" smtClean="0"/>
              <a:t> There was </a:t>
            </a:r>
            <a:r>
              <a:rPr lang="en-US" b="1" i="1" dirty="0" smtClean="0"/>
              <a:t>a door</a:t>
            </a:r>
            <a:r>
              <a:rPr lang="en-US" dirty="0" smtClean="0"/>
              <a:t> led into the kitchen (Sh. Anderson).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I am the first </a:t>
            </a:r>
            <a:r>
              <a:rPr lang="en-US" b="1" i="1" dirty="0" smtClean="0"/>
              <a:t>one</a:t>
            </a:r>
            <a:r>
              <a:rPr lang="en-US" dirty="0" smtClean="0"/>
              <a:t> saw her.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I never met so many </a:t>
            </a:r>
            <a:r>
              <a:rPr lang="en-US" b="1" i="1" dirty="0" smtClean="0"/>
              <a:t>people</a:t>
            </a:r>
            <a:r>
              <a:rPr lang="en-US" dirty="0" smtClean="0"/>
              <a:t> didn’t own a watch.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Aposiopesis [</a:t>
            </a:r>
            <a:r>
              <a:rPr lang="en-US" sz="3600" b="1" dirty="0" err="1" smtClean="0"/>
              <a:t>æp</a:t>
            </a:r>
            <a:r>
              <a:rPr lang="en-US" sz="3600" b="1" dirty="0" err="1" smtClean="0">
                <a:latin typeface="Times New Roman"/>
                <a:cs typeface="Times New Roman"/>
              </a:rPr>
              <a:t>əsaıə'pi:sıs</a:t>
            </a:r>
            <a:r>
              <a:rPr lang="en-US" sz="3600" b="1" dirty="0" smtClean="0"/>
              <a:t>] </a:t>
            </a:r>
            <a:r>
              <a:rPr lang="ru-RU" sz="3600" b="1" dirty="0" smtClean="0"/>
              <a:t>– </a:t>
            </a:r>
            <a:r>
              <a:rPr lang="ru-RU" sz="3600" b="1" dirty="0" err="1" smtClean="0"/>
              <a:t>апозиоп</a:t>
            </a:r>
            <a:r>
              <a:rPr lang="ru-RU" sz="3600" b="1" u="sng" dirty="0" err="1" smtClean="0"/>
              <a:t>е</a:t>
            </a:r>
            <a:r>
              <a:rPr lang="ru-RU" sz="3600" b="1" dirty="0" err="1" smtClean="0"/>
              <a:t>зис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апосиопея</a:t>
            </a:r>
            <a:r>
              <a:rPr lang="ru-RU" sz="3600" b="1" dirty="0" smtClean="0"/>
              <a:t>, умолчание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From Greek “maintaining silence”. Another term to denote this SD is ‘Break-in-the-Narrative’ (</a:t>
            </a:r>
            <a:r>
              <a:rPr lang="en-US" sz="2800" dirty="0" err="1" smtClean="0"/>
              <a:t>Galperin</a:t>
            </a:r>
            <a:r>
              <a:rPr lang="en-US" sz="2800" dirty="0" smtClean="0"/>
              <a:t>).</a:t>
            </a:r>
          </a:p>
          <a:p>
            <a:pPr algn="just"/>
            <a:r>
              <a:rPr lang="en-US" sz="2800" dirty="0" smtClean="0"/>
              <a:t>A SD that involves breaking off a sentence and deliberately leaving it unfinished. It may be caused by unwillingness to proceed, uncertainty or an upsurge of emotions.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You heard what the guy said: get out or else… (Gardner)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Variability of Sentence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Sentence, being different from units of lower levels, possesses a changeable structure. It can be</a:t>
            </a:r>
          </a:p>
          <a:p>
            <a:r>
              <a:rPr lang="en-US" sz="2800" dirty="0" err="1" smtClean="0"/>
              <a:t>Unextended</a:t>
            </a:r>
            <a:r>
              <a:rPr lang="en-US" sz="2800" dirty="0" smtClean="0"/>
              <a:t> – extended;</a:t>
            </a:r>
          </a:p>
          <a:p>
            <a:r>
              <a:rPr lang="en-US" sz="2800" dirty="0" smtClean="0"/>
              <a:t>One-member – two-member;</a:t>
            </a:r>
          </a:p>
          <a:p>
            <a:r>
              <a:rPr lang="en-US" sz="2800" dirty="0" smtClean="0"/>
              <a:t>Incomplete – complete;</a:t>
            </a:r>
          </a:p>
          <a:p>
            <a:r>
              <a:rPr lang="en-US" sz="2800" dirty="0" smtClean="0"/>
              <a:t>Simple – compound – complex.</a:t>
            </a:r>
          </a:p>
          <a:p>
            <a:pPr>
              <a:buNone/>
            </a:pPr>
            <a:r>
              <a:rPr lang="en-US" sz="2800" dirty="0" smtClean="0"/>
              <a:t>Communicative type, word order are also variable.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Implications of Aposiopesis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800" dirty="0" smtClean="0"/>
              <a:t>    In writing aposiopesis heavily depends on context which is the only key to its decoding.</a:t>
            </a:r>
          </a:p>
          <a:p>
            <a:pPr algn="just">
              <a:buNone/>
            </a:pPr>
            <a:r>
              <a:rPr lang="en-US" sz="2800" b="1" dirty="0" smtClean="0"/>
              <a:t>The SD may imply:</a:t>
            </a:r>
          </a:p>
          <a:p>
            <a:pPr algn="just"/>
            <a:r>
              <a:rPr lang="en-US" sz="2400" b="1" dirty="0" smtClean="0"/>
              <a:t>t</a:t>
            </a:r>
            <a:r>
              <a:rPr lang="en-US" sz="2400" b="1" dirty="0" smtClean="0"/>
              <a:t>hreat</a:t>
            </a:r>
          </a:p>
          <a:p>
            <a:pPr algn="just">
              <a:buNone/>
            </a:pPr>
            <a:r>
              <a:rPr lang="en-US" sz="2400" b="1" u="sng" dirty="0" smtClean="0"/>
              <a:t>E.g.</a:t>
            </a:r>
            <a:r>
              <a:rPr lang="en-US" sz="2400" b="1" dirty="0" smtClean="0"/>
              <a:t> </a:t>
            </a:r>
            <a:r>
              <a:rPr lang="en-US" sz="2400" dirty="0" smtClean="0"/>
              <a:t>You just come home or I’ll…</a:t>
            </a:r>
          </a:p>
          <a:p>
            <a:pPr algn="just"/>
            <a:r>
              <a:rPr lang="en-US" sz="2400" b="1" dirty="0" smtClean="0"/>
              <a:t>w</a:t>
            </a:r>
            <a:r>
              <a:rPr lang="en-US" sz="2400" b="1" dirty="0" smtClean="0"/>
              <a:t>arning</a:t>
            </a:r>
          </a:p>
          <a:p>
            <a:pPr algn="just">
              <a:buNone/>
            </a:pPr>
            <a:r>
              <a:rPr lang="en-US" sz="2400" b="1" u="sng" dirty="0" smtClean="0"/>
              <a:t>E.g.</a:t>
            </a:r>
            <a:r>
              <a:rPr lang="en-US" sz="2400" b="1" dirty="0" smtClean="0"/>
              <a:t> </a:t>
            </a:r>
            <a:r>
              <a:rPr lang="en-US" sz="2400" dirty="0" smtClean="0"/>
              <a:t>If you continue your intemperate way of living, in six months’ time…</a:t>
            </a:r>
          </a:p>
          <a:p>
            <a:pPr algn="just"/>
            <a:r>
              <a:rPr lang="en-US" sz="2400" b="1" dirty="0" smtClean="0"/>
              <a:t>s</a:t>
            </a:r>
            <a:r>
              <a:rPr lang="en-US" sz="2400" b="1" dirty="0" smtClean="0"/>
              <a:t>trong upsurge of emotions causes inability to speak</a:t>
            </a:r>
          </a:p>
          <a:p>
            <a:pPr algn="just">
              <a:buNone/>
            </a:pPr>
            <a:r>
              <a:rPr lang="en-US" sz="2400" b="1" u="sng" dirty="0" smtClean="0"/>
              <a:t>E.g.</a:t>
            </a:r>
            <a:r>
              <a:rPr lang="en-US" sz="2400" b="1" dirty="0" smtClean="0"/>
              <a:t> </a:t>
            </a:r>
            <a:r>
              <a:rPr lang="en-US" sz="2400" dirty="0" smtClean="0"/>
              <a:t>Emily, if I do improve and make a big change…would you be…I mean: could you be… (T. Wilder).</a:t>
            </a:r>
            <a:endParaRPr lang="ru-RU" sz="24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Implications of Aposiopesis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e</a:t>
            </a:r>
            <a:r>
              <a:rPr lang="en-US" sz="2400" b="1" dirty="0" smtClean="0"/>
              <a:t>uphemistic considerations</a:t>
            </a:r>
          </a:p>
          <a:p>
            <a:pPr>
              <a:buNone/>
            </a:pPr>
            <a:r>
              <a:rPr lang="en-US" sz="2400" b="1" u="sng" dirty="0" smtClean="0"/>
              <a:t>E.g.</a:t>
            </a:r>
            <a:r>
              <a:rPr lang="en-US" sz="2400" b="1" dirty="0" smtClean="0"/>
              <a:t> </a:t>
            </a:r>
            <a:r>
              <a:rPr lang="en-US" sz="2400" dirty="0" smtClean="0"/>
              <a:t>Then, Mamma, I hardly like to let the words cross my lips, but they have wicked, wicked attractions – like dancing girls that – that charm snakes and dance </a:t>
            </a:r>
            <a:r>
              <a:rPr lang="en-US" sz="2400" i="1" dirty="0" smtClean="0"/>
              <a:t>without</a:t>
            </a:r>
            <a:r>
              <a:rPr lang="en-US" sz="2400" dirty="0" smtClean="0"/>
              <a:t> – Miss </a:t>
            </a:r>
            <a:r>
              <a:rPr lang="en-US" sz="2400" dirty="0" err="1" smtClean="0"/>
              <a:t>Moir</a:t>
            </a:r>
            <a:r>
              <a:rPr lang="en-US" sz="2400" dirty="0" smtClean="0"/>
              <a:t> with downcast eyes, broke off significantly and blushed (A. Cronin).</a:t>
            </a:r>
          </a:p>
          <a:p>
            <a:r>
              <a:rPr lang="en-US" sz="2400" b="1" dirty="0" smtClean="0"/>
              <a:t>The implication often outweighs what is expressed</a:t>
            </a:r>
          </a:p>
          <a:p>
            <a:pPr>
              <a:buNone/>
            </a:pPr>
            <a:r>
              <a:rPr lang="en-US" sz="2400" b="1" u="sng" dirty="0" smtClean="0"/>
              <a:t>E.g.</a:t>
            </a:r>
            <a:r>
              <a:rPr lang="en-US" sz="2400" b="1" dirty="0" smtClean="0"/>
              <a:t> </a:t>
            </a:r>
            <a:r>
              <a:rPr lang="en-US" sz="2400" dirty="0" smtClean="0"/>
              <a:t>Good intentions, but – </a:t>
            </a:r>
          </a:p>
          <a:p>
            <a:r>
              <a:rPr lang="en-US" sz="2400" b="1" dirty="0" smtClean="0"/>
              <a:t>Implication can function as a secret code</a:t>
            </a:r>
          </a:p>
          <a:p>
            <a:pPr>
              <a:buNone/>
            </a:pPr>
            <a:r>
              <a:rPr lang="en-US" sz="2400" b="1" u="sng" dirty="0" smtClean="0"/>
              <a:t>E.g.</a:t>
            </a:r>
            <a:r>
              <a:rPr lang="en-US" sz="2400" b="1" dirty="0" smtClean="0"/>
              <a:t> </a:t>
            </a:r>
            <a:r>
              <a:rPr lang="en-US" sz="2400" dirty="0" smtClean="0"/>
              <a:t>To –   (a poem by P.B. Shelley)</a:t>
            </a:r>
            <a:endParaRPr lang="ru-RU" sz="24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Transferred Use (Transposition) of Structural Meaning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Every syntactical structure has its function, which is called the </a:t>
            </a:r>
            <a:r>
              <a:rPr lang="en-US" sz="2800" b="1" i="1" dirty="0" smtClean="0"/>
              <a:t>structural meaning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When a structure acquires a new function, it takes on a new meaning.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</a:t>
            </a:r>
            <a:r>
              <a:rPr lang="en-US" sz="2800" b="1" dirty="0" smtClean="0"/>
              <a:t>SDs based on transferred use of structural meaning</a:t>
            </a:r>
          </a:p>
          <a:p>
            <a:pPr algn="just">
              <a:buNone/>
            </a:pPr>
            <a:endParaRPr lang="en-US" sz="2800" b="1" dirty="0" smtClean="0"/>
          </a:p>
          <a:p>
            <a:pPr algn="just">
              <a:buNone/>
            </a:pPr>
            <a:endParaRPr lang="en-US" sz="2800" b="1" dirty="0" smtClean="0"/>
          </a:p>
          <a:p>
            <a:pPr algn="just">
              <a:buNone/>
            </a:pPr>
            <a:r>
              <a:rPr lang="en-US" sz="2800" b="1" dirty="0" smtClean="0"/>
              <a:t> </a:t>
            </a:r>
            <a:r>
              <a:rPr lang="en-US" sz="2800" b="1" dirty="0" smtClean="0"/>
              <a:t> Rhetorical Question                                 Litotes</a:t>
            </a:r>
            <a:endParaRPr lang="ru-RU" sz="28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928794" y="3929066"/>
            <a:ext cx="2428892" cy="1000132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357686" y="3929066"/>
            <a:ext cx="2214578" cy="107157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RHETORICAL QUESTION [</a:t>
            </a:r>
            <a:r>
              <a:rPr lang="en-US" sz="4000" b="1" dirty="0" err="1" smtClean="0"/>
              <a:t>r</a:t>
            </a:r>
            <a:r>
              <a:rPr lang="en-US" sz="4000" b="1" dirty="0" err="1" smtClean="0">
                <a:latin typeface="Times New Roman"/>
                <a:cs typeface="Times New Roman"/>
              </a:rPr>
              <a:t>ə‘torık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err="1" smtClean="0">
                <a:latin typeface="Times New Roman"/>
                <a:cs typeface="Times New Roman"/>
              </a:rPr>
              <a:t>l</a:t>
            </a:r>
            <a:r>
              <a:rPr lang="en-US" sz="4000" b="1" dirty="0" smtClean="0"/>
              <a:t>] – </a:t>
            </a:r>
            <a:r>
              <a:rPr lang="ru-RU" sz="4000" b="1" dirty="0" smtClean="0"/>
              <a:t>риторический вопрос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2800" dirty="0" smtClean="0"/>
              <a:t>A</a:t>
            </a:r>
            <a:r>
              <a:rPr lang="ru-RU" sz="2800" dirty="0" smtClean="0"/>
              <a:t> </a:t>
            </a:r>
            <a:r>
              <a:rPr lang="en-US" sz="2800" dirty="0" smtClean="0"/>
              <a:t>SD the essence of which consists in reshaping the grammatical meaning of the interrogative sentence. The question is no longer a question but a statement expressed in the form of an interrogative sentence (</a:t>
            </a:r>
            <a:r>
              <a:rPr lang="en-US" sz="2800" dirty="0" err="1" smtClean="0"/>
              <a:t>Galperin</a:t>
            </a:r>
            <a:r>
              <a:rPr lang="en-US" sz="2800" dirty="0" smtClean="0"/>
              <a:t>).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Have I not suffered things to be forgiven? (=I have suffered things to be forgiven) (Byron).</a:t>
            </a:r>
          </a:p>
          <a:p>
            <a:pPr algn="just"/>
            <a:r>
              <a:rPr lang="en-US" sz="2800" dirty="0" smtClean="0"/>
              <a:t>RQ is interrogative in form and affirmative in meaning. It requires no answer as it already contains it.</a:t>
            </a:r>
          </a:p>
          <a:p>
            <a:pPr algn="just"/>
            <a:r>
              <a:rPr lang="en-US" sz="2800" dirty="0" smtClean="0"/>
              <a:t>The interrogative form makes the statement more categorical.</a:t>
            </a:r>
            <a:endParaRPr lang="ru-RU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Structural Patterns of Rhetorical Questions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i="1" dirty="0" smtClean="0"/>
              <a:t>Complex sentence with a subordinate clause</a:t>
            </a:r>
          </a:p>
          <a:p>
            <a:pPr>
              <a:buNone/>
            </a:pPr>
            <a:r>
              <a:rPr lang="en-US" sz="2400" b="1" i="1" u="sng" dirty="0" smtClean="0"/>
              <a:t>E.g.</a:t>
            </a:r>
            <a:r>
              <a:rPr lang="en-US" sz="2400" b="1" i="1" dirty="0" smtClean="0"/>
              <a:t> </a:t>
            </a:r>
            <a:r>
              <a:rPr lang="en-US" sz="2400" dirty="0" smtClean="0"/>
              <a:t>Shall the sons of </a:t>
            </a:r>
            <a:r>
              <a:rPr lang="en-US" sz="2400" dirty="0" err="1" smtClean="0"/>
              <a:t>Chimary</a:t>
            </a:r>
            <a:endParaRPr lang="en-US" sz="2400" dirty="0" smtClean="0"/>
          </a:p>
          <a:p>
            <a:pPr>
              <a:buNone/>
            </a:pPr>
            <a:r>
              <a:rPr lang="en-US" sz="2400" b="1" i="1" dirty="0" smtClean="0"/>
              <a:t> </a:t>
            </a:r>
            <a:r>
              <a:rPr lang="en-US" sz="2400" b="1" i="1" dirty="0" smtClean="0"/>
              <a:t>       </a:t>
            </a:r>
            <a:r>
              <a:rPr lang="en-US" sz="2400" i="1" dirty="0" smtClean="0"/>
              <a:t>Who never forgive the fault of a friend</a:t>
            </a:r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   Bid an enemy live? (Byron)</a:t>
            </a:r>
          </a:p>
          <a:p>
            <a:r>
              <a:rPr lang="en-US" sz="2400" b="1" i="1" dirty="0" smtClean="0"/>
              <a:t>Simple sentence based on negation</a:t>
            </a:r>
          </a:p>
          <a:p>
            <a:pPr>
              <a:buNone/>
            </a:pPr>
            <a:r>
              <a:rPr lang="en-US" sz="2400" b="1" i="1" dirty="0" smtClean="0"/>
              <a:t>E.g. </a:t>
            </a:r>
            <a:r>
              <a:rPr lang="en-US" sz="2400" dirty="0" smtClean="0"/>
              <a:t>Have I not had to wrestle with my lot?</a:t>
            </a:r>
          </a:p>
          <a:p>
            <a:pPr>
              <a:buNone/>
            </a:pPr>
            <a:r>
              <a:rPr lang="en-US" sz="2400" b="1" i="1" dirty="0" smtClean="0"/>
              <a:t> </a:t>
            </a:r>
            <a:r>
              <a:rPr lang="en-US" sz="2400" b="1" i="1" dirty="0" smtClean="0"/>
              <a:t>       </a:t>
            </a:r>
            <a:r>
              <a:rPr lang="en-US" sz="2400" dirty="0" smtClean="0"/>
              <a:t>Have I not suffered things to be forgiven? (Byron)</a:t>
            </a:r>
          </a:p>
          <a:p>
            <a:pPr>
              <a:buNone/>
            </a:pPr>
            <a:r>
              <a:rPr lang="en-US" sz="2400" dirty="0" smtClean="0"/>
              <a:t>    Such sentences are usually emotionally charged and convey an additional shade of meaning (assertion, doubt, etc).</a:t>
            </a:r>
            <a:endParaRPr lang="ru-RU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Functions of Rhetorical Questions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sz="3100" b="1" i="1" dirty="0" smtClean="0"/>
              <a:t>Attracting attention, heightening emotional tension, impressing the readers/listeners, creating the effect of involvement.</a:t>
            </a:r>
          </a:p>
          <a:p>
            <a:pPr>
              <a:buNone/>
            </a:pPr>
            <a:r>
              <a:rPr lang="en-US" sz="2800" dirty="0" smtClean="0"/>
              <a:t>RQs are characteristic of public speeches (oratory) and philosophical digressions (fiction).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Are these the remedies for a starving and desperate populace? (Byron) </a:t>
            </a:r>
          </a:p>
          <a:p>
            <a:pPr algn="just"/>
            <a:r>
              <a:rPr lang="en-US" sz="3100" b="1" i="1" dirty="0" smtClean="0"/>
              <a:t>Conveying various kinds of modal shades of meaning (challenge, doubt, scorn, etc).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Who is here so vile that will not love his country? (Shakespeare) – </a:t>
            </a:r>
            <a:r>
              <a:rPr lang="en-US" sz="2800" i="1" dirty="0" smtClean="0"/>
              <a:t>challenge</a:t>
            </a:r>
            <a:r>
              <a:rPr lang="en-US" sz="2800" dirty="0" smtClean="0"/>
              <a:t>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Is there not blood enough upon your penal code, that more must be poured forth…? (Byron) – </a:t>
            </a:r>
            <a:r>
              <a:rPr lang="en-US" sz="2800" i="1" dirty="0" smtClean="0"/>
              <a:t>scorn and contempt</a:t>
            </a:r>
            <a:r>
              <a:rPr lang="en-US" sz="2800" dirty="0" smtClean="0"/>
              <a:t>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How can what an Englishman believes be heresy? (Shaw) – </a:t>
            </a:r>
            <a:r>
              <a:rPr lang="en-US" sz="2800" i="1" dirty="0" smtClean="0"/>
              <a:t>satire</a:t>
            </a:r>
            <a:r>
              <a:rPr lang="en-US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Functions of Rhetorical Questions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i="1" dirty="0" smtClean="0"/>
              <a:t>Creating a humorous effect</a:t>
            </a:r>
          </a:p>
          <a:p>
            <a:pPr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Marriage is a wonderful institution, but who would want to live in an institution? (H.L. Mencken)</a:t>
            </a:r>
          </a:p>
          <a:p>
            <a:pPr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Isn’t it a bit unnerving that doctors call what they do ‘practice’? (George Carlin)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To actually see inside your ear canal – it would be fascinating, wouldn’t it? (Letter from </a:t>
            </a:r>
            <a:r>
              <a:rPr lang="en-US" sz="2800" dirty="0" err="1" smtClean="0"/>
              <a:t>Sonus</a:t>
            </a:r>
            <a:r>
              <a:rPr lang="en-US" sz="2800" dirty="0" smtClean="0"/>
              <a:t>, a hearing-aid company, “Rhetorical Questions We’d Rather Not Answer”, The New Yorker, March 24, 2003).</a:t>
            </a:r>
            <a:endParaRPr lang="ru-RU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WAYS OF REPRODUCING ACTUAL SPEECH (GALPERIN)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800" b="1" dirty="0" smtClean="0"/>
              <a:t>Direct speech                                 Represented speech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               Indirect speech</a:t>
            </a:r>
          </a:p>
          <a:p>
            <a:pPr>
              <a:buNone/>
            </a:pPr>
            <a:r>
              <a:rPr lang="en-US" sz="2800" b="1" dirty="0" smtClean="0"/>
              <a:t> </a:t>
            </a:r>
            <a:r>
              <a:rPr lang="en-US" sz="2800" b="1" dirty="0" smtClean="0"/>
              <a:t>                                                  Uttered RS          Inner RS</a:t>
            </a:r>
            <a:endParaRPr lang="ru-RU" sz="2800" b="1" dirty="0"/>
          </a:p>
        </p:txBody>
      </p:sp>
      <p:cxnSp>
        <p:nvCxnSpPr>
          <p:cNvPr id="7" name="Прямая со стрелкой 6"/>
          <p:cNvCxnSpPr>
            <a:stCxn id="3" idx="0"/>
          </p:cNvCxnSpPr>
          <p:nvPr/>
        </p:nvCxnSpPr>
        <p:spPr>
          <a:xfrm rot="16200000" flipH="1" flipV="1">
            <a:off x="2586030" y="657212"/>
            <a:ext cx="1042982" cy="2928958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3" idx="0"/>
          </p:cNvCxnSpPr>
          <p:nvPr/>
        </p:nvCxnSpPr>
        <p:spPr>
          <a:xfrm rot="16200000" flipH="1" flipV="1">
            <a:off x="2836063" y="2193129"/>
            <a:ext cx="2328866" cy="1143008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0"/>
          </p:cNvCxnSpPr>
          <p:nvPr/>
        </p:nvCxnSpPr>
        <p:spPr>
          <a:xfrm rot="16200000" flipH="1">
            <a:off x="5193517" y="978683"/>
            <a:ext cx="1328734" cy="2571768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5500694" y="3429000"/>
            <a:ext cx="1000132" cy="928694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500826" y="3429000"/>
            <a:ext cx="1143008" cy="107157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DIRECT SPEECH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2800" dirty="0" smtClean="0"/>
              <a:t>Repetition of the exact utterance as it was spoken. The term ‘direct speech’ is used to distinguish the character’s speech from the author’s narrative.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“You want your money back, I suppose,” said George with a sneer.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 “Of course, I do – I always did, didn’t I?” says Dobbin.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                                          (Thackeray </a:t>
            </a:r>
            <a:r>
              <a:rPr lang="en-US" sz="2800" i="1" dirty="0" smtClean="0"/>
              <a:t>Vanity Fair</a:t>
            </a:r>
            <a:r>
              <a:rPr lang="en-US" sz="2800" dirty="0" smtClean="0"/>
              <a:t>)</a:t>
            </a:r>
          </a:p>
          <a:p>
            <a:pPr algn="just"/>
            <a:r>
              <a:rPr lang="en-US" sz="2800" dirty="0" smtClean="0"/>
              <a:t>DS is always introduced by such verbs as </a:t>
            </a:r>
            <a:r>
              <a:rPr lang="en-US" sz="2800" i="1" dirty="0" smtClean="0"/>
              <a:t>say, declare, shout, cry, murmur, sigh, beg, assure, etc.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These verbs help to indicate the intonation of the utterance.</a:t>
            </a:r>
            <a:endParaRPr lang="ru-RU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USES OF DIRECT SPEECH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800" dirty="0" smtClean="0"/>
              <a:t>DS is introduced in fiction to depict the character through her/his speech and becomes part of the personage’s </a:t>
            </a:r>
            <a:r>
              <a:rPr lang="en-US" sz="2800" b="1" i="1" dirty="0" smtClean="0"/>
              <a:t>speech characteristic</a:t>
            </a:r>
            <a:r>
              <a:rPr lang="en-US" sz="2800" dirty="0" smtClean="0"/>
              <a:t>. It is mostly found in dialogues.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‘I suppose it was mostly about reality. Failures to capture it. […] Movies no one even remembers any more. How all the king’s plays and all the king’s scripts… and nothing in your present can ever put you together</a:t>
            </a:r>
            <a:r>
              <a:rPr lang="ru-RU" sz="2800" dirty="0" smtClean="0"/>
              <a:t> </a:t>
            </a:r>
            <a:r>
              <a:rPr lang="en-US" sz="2800" dirty="0" smtClean="0"/>
              <a:t>again.’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‘Tell me when to touch the tears from my eyes.’ (</a:t>
            </a:r>
            <a:r>
              <a:rPr lang="en-US" sz="2800" dirty="0" err="1" smtClean="0"/>
              <a:t>Fowles</a:t>
            </a:r>
            <a:r>
              <a:rPr lang="en-US" sz="2800" dirty="0" smtClean="0"/>
              <a:t> </a:t>
            </a:r>
            <a:r>
              <a:rPr lang="en-US" sz="2800" i="1" dirty="0" smtClean="0"/>
              <a:t>Daniel Martin</a:t>
            </a:r>
            <a:r>
              <a:rPr lang="en-US" sz="2800" dirty="0" smtClean="0"/>
              <a:t>)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‘Neutral’ Sentence Model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800" dirty="0" smtClean="0"/>
              <a:t>    The ‘neutral’ sentence conforms to the following requirements:</a:t>
            </a:r>
          </a:p>
          <a:p>
            <a:pPr algn="just"/>
            <a:r>
              <a:rPr lang="en-US" sz="2800" dirty="0" smtClean="0"/>
              <a:t>Two-member;</a:t>
            </a:r>
          </a:p>
          <a:p>
            <a:pPr algn="just"/>
            <a:r>
              <a:rPr lang="en-US" sz="2800" dirty="0" smtClean="0"/>
              <a:t>A few secondary parts (object, attribute, adverbial modifier);</a:t>
            </a:r>
          </a:p>
          <a:p>
            <a:pPr algn="just"/>
            <a:r>
              <a:rPr lang="en-US" sz="2800" dirty="0" smtClean="0"/>
              <a:t>Normal word order (S – P – O).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A blazing fire was burning in the hearth.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USES OF DIRECT SPEECH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DS can be used as a quotation in the </a:t>
            </a:r>
            <a:r>
              <a:rPr lang="en-US" dirty="0" err="1" smtClean="0"/>
              <a:t>publicistic</a:t>
            </a:r>
            <a:r>
              <a:rPr lang="en-US" dirty="0" smtClean="0"/>
              <a:t> style.</a:t>
            </a:r>
          </a:p>
          <a:p>
            <a:pPr algn="just"/>
            <a:r>
              <a:rPr lang="en-US" dirty="0" smtClean="0"/>
              <a:t>DS is predominant in plays.</a:t>
            </a:r>
          </a:p>
          <a:p>
            <a:pPr algn="just">
              <a:buNone/>
            </a:pPr>
            <a:r>
              <a:rPr lang="en-US" b="1" u="sng" dirty="0" smtClean="0"/>
              <a:t>E.g.</a:t>
            </a:r>
            <a:r>
              <a:rPr lang="en-US" dirty="0" smtClean="0"/>
              <a:t> JACK: I have lost both my parents.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 LADY BRACKNELL: To lose one parent, </a:t>
            </a:r>
            <a:r>
              <a:rPr lang="en-US" dirty="0" err="1" smtClean="0"/>
              <a:t>Mr</a:t>
            </a:r>
            <a:r>
              <a:rPr lang="en-US" dirty="0" smtClean="0"/>
              <a:t> </a:t>
            </a:r>
            <a:r>
              <a:rPr lang="en-US" dirty="0" err="1" smtClean="0"/>
              <a:t>Worthing</a:t>
            </a:r>
            <a:r>
              <a:rPr lang="en-US" dirty="0" smtClean="0"/>
              <a:t>, may be regarded as a misfortune; to lose both looks like carelessness.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(Wilde </a:t>
            </a:r>
            <a:r>
              <a:rPr lang="en-US" i="1" dirty="0" smtClean="0"/>
              <a:t>The Importance of Being Earnest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INDIRECT SPEECH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Conversion of the character’s utterance into the author’s mode of expression accompanied by significant changes of wording, meaning and emotional </a:t>
            </a:r>
            <a:r>
              <a:rPr lang="en-US" dirty="0" err="1" smtClean="0"/>
              <a:t>colouring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b="1" u="sng" dirty="0" smtClean="0"/>
              <a:t>E.g.</a:t>
            </a:r>
            <a:r>
              <a:rPr lang="en-US" dirty="0" smtClean="0"/>
              <a:t> Marshal asked the crowd to disperse and urged responsible diggers to prevent any disturbance… (K. Prichard).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REPRESENTED SPEECH – </a:t>
            </a:r>
            <a:r>
              <a:rPr lang="ru-RU" sz="4000" b="1" dirty="0" smtClean="0"/>
              <a:t>несобственно-прямая речь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Representation of the character’s utterance or inner speech by a second person, usually the author.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Old </a:t>
            </a:r>
            <a:r>
              <a:rPr lang="en-US" sz="2800" dirty="0" err="1" smtClean="0"/>
              <a:t>Jolyon</a:t>
            </a:r>
            <a:r>
              <a:rPr lang="en-US" sz="2800" dirty="0" smtClean="0"/>
              <a:t> was on the alert. </a:t>
            </a:r>
            <a:r>
              <a:rPr lang="en-US" sz="2800" b="1" i="1" dirty="0" smtClean="0"/>
              <a:t>Wasn’t</a:t>
            </a:r>
            <a:r>
              <a:rPr lang="en-US" sz="2800" dirty="0" smtClean="0"/>
              <a:t> the </a:t>
            </a:r>
            <a:r>
              <a:rPr lang="en-US" sz="2800" b="1" i="1" dirty="0" smtClean="0"/>
              <a:t>“man of property” </a:t>
            </a:r>
            <a:r>
              <a:rPr lang="en-US" sz="2800" dirty="0" smtClean="0"/>
              <a:t>going to live in his new house, </a:t>
            </a:r>
            <a:r>
              <a:rPr lang="en-US" sz="2800" b="1" i="1" dirty="0" smtClean="0"/>
              <a:t>then?</a:t>
            </a:r>
            <a:r>
              <a:rPr lang="en-US" sz="2800" dirty="0" smtClean="0"/>
              <a:t> […]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“No,” – June said – “he was not; </a:t>
            </a:r>
            <a:r>
              <a:rPr lang="en-US" sz="2800" b="1" i="1" dirty="0" smtClean="0"/>
              <a:t>she</a:t>
            </a:r>
            <a:r>
              <a:rPr lang="en-US" sz="2800" dirty="0" smtClean="0"/>
              <a:t> </a:t>
            </a:r>
            <a:r>
              <a:rPr lang="en-US" sz="2800" b="1" i="1" dirty="0" smtClean="0"/>
              <a:t>knew</a:t>
            </a:r>
            <a:r>
              <a:rPr lang="en-US" sz="2800" dirty="0" smtClean="0"/>
              <a:t> that he </a:t>
            </a:r>
            <a:r>
              <a:rPr lang="en-US" sz="2800" b="1" i="1" dirty="0" smtClean="0"/>
              <a:t>was</a:t>
            </a:r>
            <a:r>
              <a:rPr lang="en-US" sz="2800" dirty="0" smtClean="0"/>
              <a:t> not.”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How </a:t>
            </a:r>
            <a:r>
              <a:rPr lang="en-US" sz="2800" b="1" i="1" dirty="0" smtClean="0"/>
              <a:t>did</a:t>
            </a:r>
            <a:r>
              <a:rPr lang="en-US" sz="2800" dirty="0" smtClean="0"/>
              <a:t> </a:t>
            </a:r>
            <a:r>
              <a:rPr lang="en-US" sz="2800" b="1" i="1" dirty="0" smtClean="0"/>
              <a:t>she</a:t>
            </a:r>
            <a:r>
              <a:rPr lang="en-US" sz="2800" dirty="0" smtClean="0"/>
              <a:t> know?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She could not tell him, but </a:t>
            </a:r>
            <a:r>
              <a:rPr lang="en-US" sz="2800" b="1" i="1" dirty="0" smtClean="0"/>
              <a:t>she</a:t>
            </a:r>
            <a:r>
              <a:rPr lang="en-US" sz="2800" dirty="0" smtClean="0"/>
              <a:t> </a:t>
            </a:r>
            <a:r>
              <a:rPr lang="en-US" sz="2800" b="1" i="1" dirty="0" smtClean="0"/>
              <a:t>knew</a:t>
            </a:r>
            <a:r>
              <a:rPr lang="en-US" sz="2800" dirty="0" smtClean="0"/>
              <a:t>. </a:t>
            </a:r>
            <a:r>
              <a:rPr lang="en-US" sz="2800" b="1" i="1" dirty="0" smtClean="0"/>
              <a:t>She knew nearly for certain</a:t>
            </a:r>
            <a:r>
              <a:rPr lang="en-US" sz="2800" dirty="0" smtClean="0"/>
              <a:t>. It was most unlikely; </a:t>
            </a:r>
            <a:r>
              <a:rPr lang="en-US" sz="2800" b="1" i="1" dirty="0" smtClean="0"/>
              <a:t>circumstances had changed! </a:t>
            </a:r>
            <a:r>
              <a:rPr lang="en-US" sz="2800" dirty="0" smtClean="0"/>
              <a:t>(Galsworthy)</a:t>
            </a:r>
          </a:p>
          <a:p>
            <a:pPr algn="just"/>
            <a:r>
              <a:rPr lang="en-US" sz="2800" dirty="0" smtClean="0"/>
              <a:t>Shift to the 3d person;</a:t>
            </a:r>
          </a:p>
          <a:p>
            <a:pPr algn="just"/>
            <a:r>
              <a:rPr lang="en-US" sz="2800" dirty="0" smtClean="0"/>
              <a:t>Present → Past;</a:t>
            </a:r>
          </a:p>
          <a:p>
            <a:pPr algn="just"/>
            <a:r>
              <a:rPr lang="en-US" sz="2800" dirty="0" smtClean="0"/>
              <a:t>Usually formally unmarked (no quotation marks);</a:t>
            </a:r>
          </a:p>
          <a:p>
            <a:pPr algn="just"/>
            <a:r>
              <a:rPr lang="en-US" sz="2800" dirty="0" smtClean="0"/>
              <a:t>Use of parenthesis, interjections, intensifiers, contracted forms, ellipsis, exclamatory sentences and questions, colloquial words, character’s </a:t>
            </a:r>
            <a:r>
              <a:rPr lang="en-US" sz="2800" dirty="0" err="1" smtClean="0"/>
              <a:t>favourite</a:t>
            </a:r>
            <a:r>
              <a:rPr lang="en-US" sz="2800" dirty="0" smtClean="0"/>
              <a:t> words.</a:t>
            </a:r>
            <a:endParaRPr lang="ru-RU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INNER REPRESENTED SPEECH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sz="2800" dirty="0" smtClean="0"/>
              <a:t>Linguistic representation of the character’s inner speech characterized by fragmentary, sometimes incoherent nature, which is conveyed by aposiopesis, exclamations, one-member sentences.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An idea had occurred to </a:t>
            </a:r>
            <a:r>
              <a:rPr lang="en-US" sz="2800" dirty="0" err="1" smtClean="0"/>
              <a:t>Soames</a:t>
            </a:r>
            <a:r>
              <a:rPr lang="en-US" sz="2800" dirty="0" smtClean="0"/>
              <a:t>. His cousin </a:t>
            </a:r>
            <a:r>
              <a:rPr lang="en-US" sz="2800" dirty="0" err="1" smtClean="0"/>
              <a:t>Jolyon</a:t>
            </a:r>
            <a:r>
              <a:rPr lang="en-US" sz="2800" dirty="0" smtClean="0"/>
              <a:t> was Irene’s trustee, the first step would be to go down and see him at Robin Hill. Robin Hill! The odd – the very odd feeling those words brought back. Robin Hill – the house </a:t>
            </a:r>
            <a:r>
              <a:rPr lang="en-US" sz="2800" dirty="0" err="1" smtClean="0"/>
              <a:t>Bossiney</a:t>
            </a:r>
            <a:r>
              <a:rPr lang="en-US" sz="2800" dirty="0" smtClean="0"/>
              <a:t> had built for him and Irene – the house they never lived in – the fatal house! And </a:t>
            </a:r>
            <a:r>
              <a:rPr lang="en-US" sz="2800" dirty="0" err="1" smtClean="0"/>
              <a:t>Jolyon</a:t>
            </a:r>
            <a:r>
              <a:rPr lang="en-US" sz="2800" dirty="0" smtClean="0"/>
              <a:t> lived there now! </a:t>
            </a:r>
            <a:r>
              <a:rPr lang="en-US" sz="2800" dirty="0" err="1" smtClean="0"/>
              <a:t>H’m</a:t>
            </a:r>
            <a:r>
              <a:rPr lang="en-US" sz="2800" dirty="0" smtClean="0"/>
              <a:t>! (Galsworthy).</a:t>
            </a:r>
          </a:p>
          <a:p>
            <a:pPr algn="just"/>
            <a:r>
              <a:rPr lang="en-US" sz="2800" dirty="0" smtClean="0"/>
              <a:t>Inner RS gives us an insight into the character’s inner life and most adequately conveys her/his feelings and psychological peculiarities.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SYNTACTICAL COMPRESSION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Stylistically relevant absence of elements which are considered obligatory in a ‘neutral’ sentence construction.</a:t>
            </a:r>
          </a:p>
          <a:p>
            <a:pPr algn="just">
              <a:buNone/>
            </a:pPr>
            <a:r>
              <a:rPr lang="en-US" sz="2800" dirty="0" smtClean="0"/>
              <a:t>  </a:t>
            </a:r>
            <a:r>
              <a:rPr lang="en-US" sz="2800" b="1" i="1" u="sng" dirty="0" smtClean="0"/>
              <a:t>Syntactical compression can take on different forms</a:t>
            </a:r>
          </a:p>
          <a:p>
            <a:pPr algn="just">
              <a:buNone/>
            </a:pPr>
            <a:endParaRPr lang="en-US" sz="2800" b="1" i="1" u="sng" dirty="0" smtClean="0"/>
          </a:p>
          <a:p>
            <a:pPr algn="just">
              <a:buNone/>
            </a:pPr>
            <a:r>
              <a:rPr lang="en-US" sz="2400" b="1" i="1" u="sng" dirty="0" smtClean="0"/>
              <a:t>Ellipsis</a:t>
            </a:r>
          </a:p>
          <a:p>
            <a:pPr algn="just">
              <a:buNone/>
            </a:pPr>
            <a:r>
              <a:rPr lang="en-US" sz="2000" dirty="0" smtClean="0"/>
              <a:t>(Absence of principal parts          </a:t>
            </a:r>
            <a:r>
              <a:rPr lang="en-US" sz="2400" b="1" i="1" u="sng" dirty="0" smtClean="0"/>
              <a:t>Aposiopesis</a:t>
            </a:r>
            <a:r>
              <a:rPr lang="en-US" sz="2400" b="1" i="1" dirty="0" smtClean="0"/>
              <a:t>               </a:t>
            </a:r>
            <a:r>
              <a:rPr lang="en-US" sz="2400" b="1" i="1" u="sng" dirty="0" smtClean="0"/>
              <a:t> </a:t>
            </a:r>
            <a:r>
              <a:rPr lang="en-US" sz="2400" b="1" i="1" u="sng" dirty="0" err="1" smtClean="0"/>
              <a:t>Apokoinu</a:t>
            </a:r>
            <a:r>
              <a:rPr lang="en-US" sz="2400" b="1" i="1" u="sng" dirty="0" smtClean="0"/>
              <a:t> constr.</a:t>
            </a:r>
          </a:p>
          <a:p>
            <a:pPr algn="just">
              <a:buNone/>
            </a:pPr>
            <a:r>
              <a:rPr lang="en-US" sz="2000" dirty="0" smtClean="0"/>
              <a:t>o</a:t>
            </a:r>
            <a:r>
              <a:rPr lang="en-US" sz="2000" dirty="0" smtClean="0"/>
              <a:t>f a sentence)</a:t>
            </a:r>
            <a:r>
              <a:rPr lang="en-US" sz="2400" dirty="0" smtClean="0"/>
              <a:t> </a:t>
            </a:r>
            <a:r>
              <a:rPr lang="en-US" sz="2400" b="1" i="1" dirty="0" smtClean="0"/>
              <a:t>                         </a:t>
            </a:r>
            <a:r>
              <a:rPr lang="en-US" sz="2000" dirty="0" smtClean="0"/>
              <a:t>(Sentence deliberately    (Absence of </a:t>
            </a:r>
          </a:p>
          <a:p>
            <a:pPr algn="just">
              <a:buNone/>
            </a:pPr>
            <a:r>
              <a:rPr lang="en-US" sz="2000" b="1" i="1" dirty="0" smtClean="0"/>
              <a:t> </a:t>
            </a:r>
            <a:r>
              <a:rPr lang="en-US" sz="2000" b="1" i="1" dirty="0" smtClean="0"/>
              <a:t>                                                        </a:t>
            </a:r>
            <a:r>
              <a:rPr lang="en-US" sz="2000" dirty="0" smtClean="0"/>
              <a:t>left unfinished)</a:t>
            </a:r>
            <a:r>
              <a:rPr lang="en-US" sz="2400" b="1" i="1" dirty="0" smtClean="0"/>
              <a:t>                 </a:t>
            </a:r>
            <a:r>
              <a:rPr lang="en-US" sz="2000" dirty="0" smtClean="0"/>
              <a:t>connectives)</a:t>
            </a:r>
            <a:endParaRPr lang="ru-RU" sz="2000" u="sng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285852" y="3429000"/>
            <a:ext cx="3143272" cy="57150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3964777" y="3893347"/>
            <a:ext cx="928694" cy="1588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429124" y="3429000"/>
            <a:ext cx="2928958" cy="1000132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ELLIPSIS [</a:t>
            </a:r>
            <a:r>
              <a:rPr lang="en-US" sz="4000" b="1" dirty="0" err="1" smtClean="0"/>
              <a:t>ı‘lıpsıs</a:t>
            </a:r>
            <a:r>
              <a:rPr lang="en-US" sz="4000" b="1" dirty="0" smtClean="0"/>
              <a:t>] - </a:t>
            </a:r>
            <a:r>
              <a:rPr lang="ru-RU" sz="4000" b="1" u="sng" dirty="0" smtClean="0"/>
              <a:t>э</a:t>
            </a:r>
            <a:r>
              <a:rPr lang="ru-RU" sz="4000" b="1" dirty="0" smtClean="0"/>
              <a:t>ллипс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2800" u="sng" dirty="0" smtClean="0"/>
              <a:t>Ellipsis (elliptical sentence) </a:t>
            </a:r>
            <a:r>
              <a:rPr lang="en-US" sz="2800" dirty="0" smtClean="0"/>
              <a:t>presupposes absence of one or both principal parts of a sentence (the Subject, the Predicate). The missing parts are either present in the syntactical environment of the sentence (context), or they are implied by the situation (</a:t>
            </a:r>
            <a:r>
              <a:rPr lang="en-US" sz="2800" dirty="0" err="1" smtClean="0"/>
              <a:t>Skrebnev</a:t>
            </a:r>
            <a:r>
              <a:rPr lang="en-US" sz="2800" dirty="0" smtClean="0"/>
              <a:t>).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“Where’s the man I’m going to marry?”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“</a:t>
            </a:r>
            <a:r>
              <a:rPr lang="en-US" sz="2800" b="1" i="1" dirty="0" smtClean="0"/>
              <a:t>Out in the garden</a:t>
            </a:r>
            <a:r>
              <a:rPr lang="en-US" sz="2800" dirty="0" smtClean="0"/>
              <a:t>.” [adv. modifier of place]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“What’s he doing out there?”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“</a:t>
            </a:r>
            <a:r>
              <a:rPr lang="en-US" sz="2800" b="1" i="1" dirty="0" smtClean="0"/>
              <a:t>Annoying Father</a:t>
            </a:r>
            <a:r>
              <a:rPr lang="en-US" sz="2800" dirty="0" smtClean="0"/>
              <a:t>.” [part of simple verbal predicate +Object]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Ellipsis and incomplete sentences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b="1" u="sng" dirty="0" smtClean="0"/>
              <a:t>Arnold:</a:t>
            </a:r>
            <a:r>
              <a:rPr lang="en-US" dirty="0" smtClean="0"/>
              <a:t> Ellipsis is mostly expressed by incomplete sentences. The missing elements can be restored thanks to context.</a:t>
            </a:r>
          </a:p>
          <a:p>
            <a:pPr algn="just"/>
            <a:r>
              <a:rPr lang="en-US" b="1" u="sng" dirty="0" err="1" smtClean="0"/>
              <a:t>Galperin</a:t>
            </a:r>
            <a:r>
              <a:rPr lang="en-US" b="1" u="sng" dirty="0" smtClean="0"/>
              <a:t>:</a:t>
            </a:r>
            <a:r>
              <a:rPr lang="en-US" dirty="0" smtClean="0"/>
              <a:t> Ellipsis as a SD always imitates colloquial structures. Therefore, we cannot equate it with incomplete sentences, because in colloquial structures nothing is omitted – they are the norm of colloquial language.</a:t>
            </a:r>
          </a:p>
          <a:p>
            <a:pPr algn="just">
              <a:buNone/>
            </a:pPr>
            <a:r>
              <a:rPr lang="en-US" b="1" u="sng" dirty="0" smtClean="0"/>
              <a:t>E.g.</a:t>
            </a:r>
            <a:r>
              <a:rPr lang="en-US" dirty="0" smtClean="0"/>
              <a:t> </a:t>
            </a:r>
            <a:r>
              <a:rPr lang="en-US" i="1" dirty="0" smtClean="0"/>
              <a:t>See you tomorrow. Won’t do</a:t>
            </a:r>
            <a:r>
              <a:rPr lang="en-US" dirty="0" smtClean="0"/>
              <a:t>. – normal colloquial syntactical structures, not elliptical!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Ellipsis and Colloquial Speech (CS)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n-US" sz="2800" dirty="0" smtClean="0"/>
              <a:t>Ellipsis is typical of colloquial (oral) speech. This quality of CS assumes the features of a SD when used in written discourse.</a:t>
            </a:r>
          </a:p>
          <a:p>
            <a:pPr algn="just"/>
            <a:r>
              <a:rPr lang="en-US" sz="2800" dirty="0" smtClean="0"/>
              <a:t>Elliptical sentences are mostly introduced in dialogues to imitate the spontaneous nature and dynamism of CS. They can also reflect the character’s emotional and physical state.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‘Not good with words. Never my line.’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‘I understand what you’re saying.’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‘Don’t hate, can’t love. Can’t love, can’t paint.’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‘I understand.’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‘Bloody geometry. No good. Won’t work. All tried it. Down the hole.’ […] He seemed to lose all train (</a:t>
            </a:r>
            <a:r>
              <a:rPr lang="en-US" sz="2800" dirty="0" err="1" smtClean="0"/>
              <a:t>Fowles</a:t>
            </a:r>
            <a:r>
              <a:rPr lang="en-US" sz="2800" dirty="0" smtClean="0"/>
              <a:t> </a:t>
            </a:r>
            <a:r>
              <a:rPr lang="en-US" sz="2800" i="1" dirty="0" smtClean="0"/>
              <a:t>The Ebony Tower</a:t>
            </a:r>
            <a:r>
              <a:rPr lang="en-US" sz="2800" dirty="0" smtClean="0"/>
              <a:t>)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Ellipsis and Colloquial Speech (CS)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Ellipsis can be employed in monologues giving the character’s speech a touch of authenticity.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My dear boy. Painted to paint. All my life. Not to give clever young buggers like you a chance to show off. […] Don’t care a fart in hell where my ideas come from. Never have. Let it happen. That’s all. Couldn’t even tell you how it starts. What half it means. Don’t want to know (</a:t>
            </a:r>
            <a:r>
              <a:rPr lang="en-US" sz="2800" dirty="0" err="1" smtClean="0"/>
              <a:t>Fowles</a:t>
            </a:r>
            <a:r>
              <a:rPr lang="en-US" sz="2800" dirty="0" smtClean="0"/>
              <a:t> </a:t>
            </a:r>
            <a:r>
              <a:rPr lang="en-US" sz="2800" i="1" dirty="0" smtClean="0"/>
              <a:t>The Ebony Tower</a:t>
            </a:r>
            <a:r>
              <a:rPr lang="en-US" sz="2800" dirty="0" smtClean="0"/>
              <a:t>).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Structural Varieties of Ellipsis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i="1" u="sng" dirty="0" smtClean="0"/>
              <a:t>Absence of Subject (mostly ‘I’)</a:t>
            </a:r>
          </a:p>
          <a:p>
            <a:pPr>
              <a:buNone/>
            </a:pPr>
            <a:r>
              <a:rPr lang="en-US" sz="2800" b="1" i="1" u="sng" dirty="0" smtClean="0"/>
              <a:t>E.g.</a:t>
            </a:r>
            <a:r>
              <a:rPr lang="en-US" sz="2800" dirty="0" smtClean="0"/>
              <a:t> ‘Were they interesting books?’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‘Don’t know. Haven’t read them. Looked pretty hopeless.’ (A. Christie)</a:t>
            </a:r>
          </a:p>
          <a:p>
            <a:pPr algn="just"/>
            <a:r>
              <a:rPr lang="en-US" sz="2800" i="1" u="sng" dirty="0" smtClean="0"/>
              <a:t>Absence of the finite verb of the Predicate</a:t>
            </a:r>
          </a:p>
          <a:p>
            <a:pPr algn="just">
              <a:buNone/>
            </a:pPr>
            <a:r>
              <a:rPr lang="en-US" sz="2800" b="1" i="1" u="sng" dirty="0" smtClean="0"/>
              <a:t>E.g.</a:t>
            </a:r>
            <a:r>
              <a:rPr lang="en-US" sz="2800" dirty="0" smtClean="0"/>
              <a:t> ‘You Chester Scott?’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‘That’s right.’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‘Glad to know you.’ (Chase)</a:t>
            </a:r>
          </a:p>
          <a:p>
            <a:pPr algn="just"/>
            <a:r>
              <a:rPr lang="en-US" sz="2800" i="1" u="sng" dirty="0" smtClean="0"/>
              <a:t>Absence of everything except the auxiliary verb</a:t>
            </a:r>
          </a:p>
          <a:p>
            <a:pPr algn="just">
              <a:buNone/>
            </a:pPr>
            <a:r>
              <a:rPr lang="en-US" sz="2800" b="1" i="1" u="sng" dirty="0" smtClean="0"/>
              <a:t>E.g.</a:t>
            </a:r>
            <a:r>
              <a:rPr lang="en-US" sz="2800" b="1" i="1" dirty="0" smtClean="0"/>
              <a:t> ‘</a:t>
            </a:r>
            <a:r>
              <a:rPr lang="en-US" sz="2800" dirty="0" smtClean="0"/>
              <a:t>Stop it, Ernie.’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‘</a:t>
            </a:r>
            <a:r>
              <a:rPr lang="en-US" sz="2800" dirty="0" err="1" smtClean="0"/>
              <a:t>Sha’n’t</a:t>
            </a:r>
            <a:r>
              <a:rPr lang="en-US" sz="2800" dirty="0" smtClean="0"/>
              <a:t>.’ (A. Christie)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2802</Words>
  <PresentationFormat>Экран (4:3)</PresentationFormat>
  <Paragraphs>204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LECTURE 11</vt:lpstr>
      <vt:lpstr>Variability of Sentence</vt:lpstr>
      <vt:lpstr>‘Neutral’ Sentence Model</vt:lpstr>
      <vt:lpstr>SYNTACTICAL COMPRESSION</vt:lpstr>
      <vt:lpstr>ELLIPSIS [ı‘lıpsıs] - эллипс</vt:lpstr>
      <vt:lpstr>Ellipsis and incomplete sentences</vt:lpstr>
      <vt:lpstr>Ellipsis and Colloquial Speech (CS)</vt:lpstr>
      <vt:lpstr>Ellipsis and Colloquial Speech (CS)</vt:lpstr>
      <vt:lpstr>Structural Varieties of Ellipsis </vt:lpstr>
      <vt:lpstr>Ellipsis: Spheres of Usage</vt:lpstr>
      <vt:lpstr>Ellipsis: Spheres of Usage</vt:lpstr>
      <vt:lpstr>ONE-MEMBER (NOMINATIVE) SENTENCES – односоставные (назывные) предложения</vt:lpstr>
      <vt:lpstr>ONE-MEMBER (NOMINATIVE) SENTENCES – односоставные (назывные) предложения</vt:lpstr>
      <vt:lpstr>Peculiarities of nominative sentences</vt:lpstr>
      <vt:lpstr>Nominative Sentences: Variety of Uses and Functions</vt:lpstr>
      <vt:lpstr>Nominative Sentences: Variety of Uses and Functions</vt:lpstr>
      <vt:lpstr>APOKOINU CONSTRUCTION [æpə‘koınu:] - апокойну</vt:lpstr>
      <vt:lpstr>Function of Apokoinu Construction</vt:lpstr>
      <vt:lpstr>Aposiopesis [æpəsaıə'pi:sıs] – апозиопезис, апосиопея, умолчание</vt:lpstr>
      <vt:lpstr>Implications of Aposiopesis</vt:lpstr>
      <vt:lpstr>Implications of Aposiopesis</vt:lpstr>
      <vt:lpstr>Transferred Use (Transposition) of Structural Meaning</vt:lpstr>
      <vt:lpstr>RHETORICAL QUESTION [rə‘torıkəl] – риторический вопрос</vt:lpstr>
      <vt:lpstr>Structural Patterns of Rhetorical Questions</vt:lpstr>
      <vt:lpstr>Functions of Rhetorical Questions</vt:lpstr>
      <vt:lpstr>Functions of Rhetorical Questions</vt:lpstr>
      <vt:lpstr>WAYS OF REPRODUCING ACTUAL SPEECH (GALPERIN)</vt:lpstr>
      <vt:lpstr>DIRECT SPEECH</vt:lpstr>
      <vt:lpstr>USES OF DIRECT SPEECH</vt:lpstr>
      <vt:lpstr>USES OF DIRECT SPEECH</vt:lpstr>
      <vt:lpstr>INDIRECT SPEECH</vt:lpstr>
      <vt:lpstr>REPRESENTED SPEECH – несобственно-прямая речь</vt:lpstr>
      <vt:lpstr>INNER REPRESENTED SPEECH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11</dc:title>
  <cp:lastModifiedBy>Admin</cp:lastModifiedBy>
  <cp:revision>106</cp:revision>
  <dcterms:modified xsi:type="dcterms:W3CDTF">2010-10-16T17:31:49Z</dcterms:modified>
</cp:coreProperties>
</file>