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85" d="100"/>
          <a:sy n="85" d="100"/>
        </p:scale>
        <p:origin x="-907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LECTURE 12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Phonetic expressive means and stylistic devices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problem of ‘sound-meaning’ correlation: different perspectives.</a:t>
            </a:r>
          </a:p>
          <a:p>
            <a:pPr marL="514350" indent="-514350">
              <a:buAutoNum type="arabicPeriod"/>
            </a:pPr>
            <a:r>
              <a:rPr lang="en-US" dirty="0" smtClean="0"/>
              <a:t>Euphony. Sound </a:t>
            </a:r>
            <a:r>
              <a:rPr lang="en-US" dirty="0" err="1" smtClean="0"/>
              <a:t>instrumenting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mtClean="0"/>
              <a:t>Onomatopoeia</a:t>
            </a:r>
            <a:r>
              <a:rPr lang="en-US" dirty="0" smtClean="0"/>
              <a:t>. </a:t>
            </a:r>
            <a:r>
              <a:rPr lang="en-US" dirty="0" err="1" smtClean="0"/>
              <a:t>Graphon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Alliteration. Assonance.</a:t>
            </a:r>
          </a:p>
          <a:p>
            <a:pPr marL="514350" indent="-514350">
              <a:buAutoNum type="arabicPeriod"/>
            </a:pPr>
            <a:r>
              <a:rPr lang="en-US" dirty="0" smtClean="0"/>
              <a:t>Rhyme. Types of rhyme.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ONOMATOPOEIA [</a:t>
            </a:r>
            <a:r>
              <a:rPr lang="en-US" sz="4000" b="1" dirty="0" err="1" smtClean="0"/>
              <a:t>onoumæt</a:t>
            </a:r>
            <a:r>
              <a:rPr lang="en-US" sz="4000" b="1" dirty="0" err="1" smtClean="0">
                <a:latin typeface="Times New Roman"/>
                <a:cs typeface="Times New Roman"/>
              </a:rPr>
              <a:t>ə'pi:ə</a:t>
            </a:r>
            <a:r>
              <a:rPr lang="en-US" sz="4000" b="1" dirty="0" smtClean="0"/>
              <a:t>] – </a:t>
            </a:r>
            <a:r>
              <a:rPr lang="ru-RU" sz="4000" b="1" dirty="0" smtClean="0"/>
              <a:t>ономатоп</a:t>
            </a:r>
            <a:r>
              <a:rPr lang="ru-RU" sz="4000" b="1" u="sng" dirty="0" smtClean="0"/>
              <a:t>е</a:t>
            </a:r>
            <a:r>
              <a:rPr lang="ru-RU" sz="4000" b="1" dirty="0" smtClean="0"/>
              <a:t>я, звукоподражание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A</a:t>
            </a:r>
            <a:r>
              <a:rPr lang="ru-RU" sz="2800" dirty="0" smtClean="0"/>
              <a:t> </a:t>
            </a:r>
            <a:r>
              <a:rPr lang="en-US" sz="2800" dirty="0" smtClean="0"/>
              <a:t>combination of speech-sounds which aims at imitating sounds produced in nature (wind, thunder, etc), by animals, people (laughter, sighing, etc), things (tools, machines, etc).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</a:t>
            </a:r>
            <a:r>
              <a:rPr lang="ru-RU" sz="2800" dirty="0" smtClean="0"/>
              <a:t>Шуршать – </a:t>
            </a:r>
            <a:r>
              <a:rPr lang="en-US" sz="2800" dirty="0" smtClean="0"/>
              <a:t>to rustle;</a:t>
            </a:r>
            <a:r>
              <a:rPr lang="ru-RU" sz="2800" dirty="0" smtClean="0"/>
              <a:t> греметь – </a:t>
            </a:r>
            <a:r>
              <a:rPr lang="en-US" sz="2800" dirty="0" smtClean="0"/>
              <a:t>to roar; </a:t>
            </a:r>
            <a:r>
              <a:rPr lang="ru-RU" sz="2800" dirty="0" smtClean="0"/>
              <a:t>жужжать –</a:t>
            </a:r>
            <a:r>
              <a:rPr lang="en-US" sz="2800" dirty="0" smtClean="0"/>
              <a:t> to buzz;</a:t>
            </a:r>
            <a:r>
              <a:rPr lang="ru-RU" sz="2800" dirty="0" smtClean="0"/>
              <a:t> хихикать –</a:t>
            </a:r>
            <a:r>
              <a:rPr lang="en-US" sz="2800" dirty="0" smtClean="0"/>
              <a:t> to giggle;</a:t>
            </a:r>
            <a:r>
              <a:rPr lang="ru-RU" sz="2800" dirty="0" smtClean="0"/>
              <a:t> ворчать –</a:t>
            </a:r>
            <a:r>
              <a:rPr lang="en-US" sz="2800" dirty="0" smtClean="0"/>
              <a:t> to grumble;</a:t>
            </a:r>
            <a:r>
              <a:rPr lang="ru-RU" sz="2800" dirty="0" smtClean="0"/>
              <a:t> мурлыкать – </a:t>
            </a:r>
            <a:r>
              <a:rPr lang="en-US" sz="2800" dirty="0" smtClean="0"/>
              <a:t> to purr; </a:t>
            </a:r>
            <a:r>
              <a:rPr lang="ru-RU" sz="2800" dirty="0" smtClean="0"/>
              <a:t>свист –</a:t>
            </a:r>
            <a:r>
              <a:rPr lang="en-US" sz="2800" dirty="0" smtClean="0"/>
              <a:t> whistle;</a:t>
            </a:r>
            <a:r>
              <a:rPr lang="ru-RU" sz="2800" dirty="0" smtClean="0"/>
              <a:t> всплеск –</a:t>
            </a:r>
            <a:r>
              <a:rPr lang="en-US" sz="2800" dirty="0" smtClean="0"/>
              <a:t> a splash.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Onomatopoeia (</a:t>
            </a:r>
            <a:r>
              <a:rPr lang="en-US" sz="4000" b="1" dirty="0" err="1" smtClean="0"/>
              <a:t>Galperin</a:t>
            </a:r>
            <a:r>
              <a:rPr lang="en-US" sz="4000" b="1" dirty="0" smtClean="0"/>
              <a:t>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Direct Onomatopoeia</a:t>
            </a:r>
          </a:p>
          <a:p>
            <a:pPr algn="just">
              <a:buNone/>
            </a:pPr>
            <a:r>
              <a:rPr lang="en-US" sz="2800" dirty="0" smtClean="0"/>
              <a:t>    Words that imitate natural sounds and bring to mind the phenomenon that produces the sound.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a cuckoo; to mew; tintinnabulation; to roar.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… where white horses and black horses and brown horses and white and black horses </a:t>
            </a:r>
            <a:r>
              <a:rPr lang="en-US" sz="2800" b="1" i="1" dirty="0" smtClean="0"/>
              <a:t>trotted tap-tap-tap tap-tap-</a:t>
            </a:r>
            <a:r>
              <a:rPr lang="en-US" sz="2800" b="1" i="1" dirty="0" err="1" smtClean="0"/>
              <a:t>tappety</a:t>
            </a:r>
            <a:r>
              <a:rPr lang="en-US" sz="2800" b="1" i="1" dirty="0" smtClean="0"/>
              <a:t>-tap </a:t>
            </a:r>
            <a:r>
              <a:rPr lang="en-US" sz="2800" dirty="0" smtClean="0"/>
              <a:t>over cobble stones. </a:t>
            </a:r>
          </a:p>
          <a:p>
            <a:pPr algn="just">
              <a:buNone/>
            </a:pPr>
            <a:r>
              <a:rPr lang="en-US" sz="2800" dirty="0" smtClean="0"/>
              <a:t>                                                                        (S. O’Casey)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Onomatopoeia (</a:t>
            </a:r>
            <a:r>
              <a:rPr lang="en-US" sz="4000" b="1" dirty="0" err="1" smtClean="0"/>
              <a:t>Galperin</a:t>
            </a:r>
            <a:r>
              <a:rPr lang="en-US" sz="4000" b="1" dirty="0" smtClean="0"/>
              <a:t>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u="sng" dirty="0" smtClean="0"/>
              <a:t>Indirect Onomatopoeia</a:t>
            </a:r>
          </a:p>
          <a:p>
            <a:pPr algn="just">
              <a:buNone/>
            </a:pPr>
            <a:r>
              <a:rPr lang="en-US" sz="2800" dirty="0" smtClean="0"/>
              <a:t>    A combination of sounds the aim of which is to make the sound of the utterance an echo of its sense. A group of non-onomatopoeic words produces an onomatopoeic effect.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And the </a:t>
            </a:r>
            <a:r>
              <a:rPr lang="en-US" sz="2800" b="1" u="sng" dirty="0" smtClean="0"/>
              <a:t>s</a:t>
            </a:r>
            <a:r>
              <a:rPr lang="en-US" sz="2800" dirty="0" smtClean="0"/>
              <a:t>ilken, </a:t>
            </a:r>
            <a:r>
              <a:rPr lang="en-US" sz="2800" b="1" u="sng" dirty="0" smtClean="0"/>
              <a:t>s</a:t>
            </a:r>
            <a:r>
              <a:rPr lang="en-US" sz="2800" dirty="0" smtClean="0"/>
              <a:t>ad, un</a:t>
            </a:r>
            <a:r>
              <a:rPr lang="en-US" sz="2800" b="1" u="sng" dirty="0" smtClean="0"/>
              <a:t>c</a:t>
            </a:r>
            <a:r>
              <a:rPr lang="en-US" sz="2800" dirty="0" smtClean="0"/>
              <a:t>ertain</a:t>
            </a:r>
          </a:p>
          <a:p>
            <a:pPr algn="just">
              <a:buNone/>
            </a:pPr>
            <a:r>
              <a:rPr lang="en-US" sz="2800" dirty="0" smtClean="0"/>
              <a:t>        ru</a:t>
            </a:r>
            <a:r>
              <a:rPr lang="en-US" sz="2800" b="1" u="sng" dirty="0" smtClean="0"/>
              <a:t>s</a:t>
            </a:r>
            <a:r>
              <a:rPr lang="en-US" sz="2800" dirty="0" smtClean="0"/>
              <a:t>tling of each purple curtain… (Poe)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We’re foot - slog - slog - slog - </a:t>
            </a:r>
            <a:r>
              <a:rPr lang="en-US" sz="2800" dirty="0" err="1" smtClean="0"/>
              <a:t>sloggin</a:t>
            </a:r>
            <a:r>
              <a:rPr lang="en-US" sz="2800" dirty="0" smtClean="0"/>
              <a:t>’ over Africa-</a:t>
            </a:r>
          </a:p>
          <a:p>
            <a:pPr algn="just">
              <a:buNone/>
            </a:pPr>
            <a:r>
              <a:rPr lang="en-US" sz="2800" dirty="0" smtClean="0"/>
              <a:t>        Foot – foot – foot – foot – </a:t>
            </a:r>
            <a:r>
              <a:rPr lang="en-US" sz="2800" dirty="0" err="1" smtClean="0"/>
              <a:t>sloggin</a:t>
            </a:r>
            <a:r>
              <a:rPr lang="en-US" sz="2800" dirty="0" smtClean="0"/>
              <a:t>’ over Africa.</a:t>
            </a:r>
          </a:p>
          <a:p>
            <a:pPr algn="just">
              <a:buNone/>
            </a:pPr>
            <a:r>
              <a:rPr lang="en-US" sz="2800" dirty="0" smtClean="0"/>
              <a:t>        (Boots – boots – boots – boots – </a:t>
            </a:r>
            <a:r>
              <a:rPr lang="en-US" sz="2800" dirty="0" err="1" smtClean="0"/>
              <a:t>movin</a:t>
            </a:r>
            <a:r>
              <a:rPr lang="en-US" sz="2800" dirty="0" smtClean="0"/>
              <a:t>’ up and down</a:t>
            </a:r>
          </a:p>
          <a:p>
            <a:pPr algn="just">
              <a:buNone/>
            </a:pPr>
            <a:r>
              <a:rPr lang="en-US" sz="2800" dirty="0" smtClean="0"/>
              <a:t>                                                            again!) (Kipling)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GRAPHON ['</a:t>
            </a:r>
            <a:r>
              <a:rPr lang="en-US" sz="4000" b="1" dirty="0" err="1" smtClean="0"/>
              <a:t>græf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n</a:t>
            </a:r>
            <a:r>
              <a:rPr lang="en-US" sz="4000" b="1" dirty="0" smtClean="0"/>
              <a:t>] - </a:t>
            </a:r>
            <a:r>
              <a:rPr lang="ru-RU" sz="4000" b="1" dirty="0" err="1" smtClean="0"/>
              <a:t>графф</a:t>
            </a:r>
            <a:r>
              <a:rPr lang="ru-RU" sz="4000" b="1" u="sng" dirty="0" err="1" smtClean="0"/>
              <a:t>о</a:t>
            </a:r>
            <a:r>
              <a:rPr lang="ru-RU" sz="4000" b="1" dirty="0" err="1" smtClean="0"/>
              <a:t>н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/>
              <a:t>In imaginative prose, advertising and mass media sound is </a:t>
            </a:r>
            <a:r>
              <a:rPr lang="en-US" sz="2800" dirty="0" err="1" smtClean="0"/>
              <a:t>foregrounded</a:t>
            </a:r>
            <a:r>
              <a:rPr lang="en-US" sz="2800" dirty="0" smtClean="0"/>
              <a:t> through the change of its accepted graphical representation. This intentional violation of the graphical shape of a word (word combination) used to reflect its authentic pronunciation is called </a:t>
            </a:r>
            <a:r>
              <a:rPr lang="en-US" sz="2800" b="1" i="1" dirty="0" err="1" smtClean="0"/>
              <a:t>graphon</a:t>
            </a:r>
            <a:r>
              <a:rPr lang="en-US" sz="2800" dirty="0" smtClean="0"/>
              <a:t> (</a:t>
            </a:r>
            <a:r>
              <a:rPr lang="en-US" sz="2800" dirty="0" err="1" smtClean="0"/>
              <a:t>Kukharenko</a:t>
            </a:r>
            <a:r>
              <a:rPr lang="en-US" sz="2800" dirty="0" smtClean="0"/>
              <a:t>).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800" dirty="0" err="1" smtClean="0"/>
              <a:t>Whattaya</a:t>
            </a:r>
            <a:r>
              <a:rPr lang="en-US" sz="2800" dirty="0" smtClean="0"/>
              <a:t> </a:t>
            </a:r>
            <a:r>
              <a:rPr lang="en-US" sz="2800" dirty="0" err="1" smtClean="0"/>
              <a:t>doin</a:t>
            </a:r>
            <a:r>
              <a:rPr lang="en-US" sz="2800" dirty="0" smtClean="0"/>
              <a:t>’?</a:t>
            </a:r>
          </a:p>
          <a:p>
            <a:pPr algn="just"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Whatch</a:t>
            </a:r>
            <a:r>
              <a:rPr lang="en-US" sz="2800" dirty="0" smtClean="0"/>
              <a:t>’ </a:t>
            </a:r>
            <a:r>
              <a:rPr lang="en-US" sz="2800" dirty="0" err="1" smtClean="0"/>
              <a:t>yu</a:t>
            </a:r>
            <a:r>
              <a:rPr lang="en-US" sz="2800" dirty="0" smtClean="0"/>
              <a:t> want?</a:t>
            </a:r>
          </a:p>
          <a:p>
            <a:pPr algn="just"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Whadayou</a:t>
            </a:r>
            <a:r>
              <a:rPr lang="en-US" sz="2800" dirty="0" smtClean="0"/>
              <a:t> mean?</a:t>
            </a:r>
          </a:p>
          <a:p>
            <a:pPr algn="just"/>
            <a:r>
              <a:rPr lang="en-US" sz="2800" dirty="0" err="1" smtClean="0"/>
              <a:t>Graphons</a:t>
            </a:r>
            <a:r>
              <a:rPr lang="en-US" sz="2800" dirty="0" smtClean="0"/>
              <a:t> have been occasionally introduced into English novels and journalism since the beginning of the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Types of </a:t>
            </a:r>
            <a:r>
              <a:rPr lang="en-US" sz="4000" b="1" dirty="0" err="1" smtClean="0"/>
              <a:t>Graphon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i="1" dirty="0" err="1" smtClean="0"/>
              <a:t>Graphon</a:t>
            </a:r>
            <a:r>
              <a:rPr lang="en-US" sz="2400" i="1" dirty="0" smtClean="0"/>
              <a:t> can reflect individual phonetic irregularities (permanent or temporary) of the character’s speech.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dirty="0" err="1" smtClean="0"/>
              <a:t>Th</a:t>
            </a:r>
            <a:r>
              <a:rPr lang="en-US" sz="2400" dirty="0" err="1" smtClean="0"/>
              <a:t>quire</a:t>
            </a:r>
            <a:r>
              <a:rPr lang="en-US" sz="2400" dirty="0" smtClean="0"/>
              <a:t>!... Your </a:t>
            </a:r>
            <a:r>
              <a:rPr lang="en-US" sz="2400" b="1" dirty="0" err="1" smtClean="0"/>
              <a:t>th</a:t>
            </a:r>
            <a:r>
              <a:rPr lang="en-US" sz="2400" dirty="0" err="1" smtClean="0"/>
              <a:t>ervant</a:t>
            </a:r>
            <a:r>
              <a:rPr lang="en-US" sz="2400" dirty="0" smtClean="0"/>
              <a:t>! </a:t>
            </a:r>
            <a:r>
              <a:rPr lang="en-US" sz="2400" dirty="0" err="1" smtClean="0"/>
              <a:t>Thi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 a bad </a:t>
            </a:r>
            <a:r>
              <a:rPr lang="en-US" sz="2400" dirty="0" err="1" smtClean="0"/>
              <a:t>pie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 of </a:t>
            </a:r>
            <a:r>
              <a:rPr lang="en-US" sz="2400" dirty="0" err="1" smtClean="0"/>
              <a:t>bi</a:t>
            </a:r>
            <a:r>
              <a:rPr lang="en-US" sz="2400" b="1" dirty="0" err="1" smtClean="0"/>
              <a:t>th</a:t>
            </a:r>
            <a:r>
              <a:rPr lang="en-US" sz="2400" dirty="0" err="1" smtClean="0"/>
              <a:t>ni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, </a:t>
            </a:r>
            <a:r>
              <a:rPr lang="en-US" sz="2400" dirty="0" err="1" smtClean="0"/>
              <a:t>thi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b="1" dirty="0" err="1" smtClean="0"/>
              <a:t>th</a:t>
            </a:r>
            <a:r>
              <a:rPr lang="en-US" sz="2400" dirty="0" smtClean="0"/>
              <a:t>… (Dickens </a:t>
            </a:r>
            <a:r>
              <a:rPr lang="en-US" sz="2400" i="1" dirty="0" smtClean="0"/>
              <a:t>Hard Times</a:t>
            </a:r>
            <a:r>
              <a:rPr lang="en-US" sz="2400" dirty="0" smtClean="0"/>
              <a:t>) – lisping.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The </a:t>
            </a:r>
            <a:r>
              <a:rPr lang="en-US" sz="2400" b="1" dirty="0" smtClean="0"/>
              <a:t>b-b-b-b-b</a:t>
            </a:r>
            <a:r>
              <a:rPr lang="en-US" sz="2400" dirty="0" smtClean="0"/>
              <a:t>as-</a:t>
            </a:r>
            <a:r>
              <a:rPr lang="en-US" sz="2400" dirty="0" err="1" smtClean="0"/>
              <a:t>tud</a:t>
            </a:r>
            <a:r>
              <a:rPr lang="en-US" sz="2400" dirty="0" smtClean="0"/>
              <a:t> – he seen me </a:t>
            </a:r>
            <a:r>
              <a:rPr lang="en-US" sz="2400" b="1" dirty="0" smtClean="0"/>
              <a:t>c-c-c-c-c</a:t>
            </a:r>
            <a:r>
              <a:rPr lang="en-US" sz="2400" dirty="0" smtClean="0"/>
              <a:t>oming (Warren) - stammering.</a:t>
            </a:r>
          </a:p>
          <a:p>
            <a:pPr algn="just"/>
            <a:r>
              <a:rPr lang="en-US" sz="2400" i="1" dirty="0" err="1" smtClean="0"/>
              <a:t>Graphon</a:t>
            </a:r>
            <a:r>
              <a:rPr lang="en-US" sz="2400" i="1" dirty="0" smtClean="0"/>
              <a:t> serves to convey features of territorial dialect of the speaker, or foreign accent.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dirty="0" err="1" smtClean="0"/>
              <a:t>Goot</a:t>
            </a:r>
            <a:r>
              <a:rPr lang="en-US" sz="2400" dirty="0" smtClean="0"/>
              <a:t>, </a:t>
            </a:r>
            <a:r>
              <a:rPr lang="en-US" sz="2400" dirty="0" err="1" smtClean="0"/>
              <a:t>goot</a:t>
            </a:r>
            <a:r>
              <a:rPr lang="en-US" sz="2400" dirty="0" smtClean="0"/>
              <a:t>, </a:t>
            </a:r>
            <a:r>
              <a:rPr lang="en-US" sz="2400" dirty="0" err="1" smtClean="0"/>
              <a:t>goot</a:t>
            </a:r>
            <a:r>
              <a:rPr lang="en-US" sz="2400" dirty="0" smtClean="0"/>
              <a:t>! Und here’s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liddle</a:t>
            </a:r>
            <a:r>
              <a:rPr lang="en-US" sz="2400" dirty="0" smtClean="0"/>
              <a:t> Ariel! (Huxley)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dirty="0" smtClean="0"/>
              <a:t>Cockney speech (dropping of H’s, [</a:t>
            </a:r>
            <a:r>
              <a:rPr lang="en-US" sz="2400" b="1" dirty="0" err="1" smtClean="0"/>
              <a:t>eı</a:t>
            </a:r>
            <a:r>
              <a:rPr lang="en-US" sz="2400" b="1" dirty="0" smtClean="0"/>
              <a:t>] → [</a:t>
            </a:r>
            <a:r>
              <a:rPr lang="en-US" sz="2400" b="1" dirty="0" err="1" smtClean="0"/>
              <a:t>aı</a:t>
            </a:r>
            <a:r>
              <a:rPr lang="en-US" sz="2400" b="1" dirty="0" smtClean="0"/>
              <a:t>] )</a:t>
            </a:r>
          </a:p>
          <a:p>
            <a:pPr algn="just">
              <a:buNone/>
            </a:pPr>
            <a:r>
              <a:rPr lang="en-US" sz="2400" dirty="0" smtClean="0"/>
              <a:t>Is that my wife? I see it is, from your </a:t>
            </a:r>
            <a:r>
              <a:rPr lang="en-US" sz="2400" dirty="0" err="1" smtClean="0"/>
              <a:t>f</a:t>
            </a:r>
            <a:r>
              <a:rPr lang="en-US" sz="2400" b="1" dirty="0" err="1" smtClean="0"/>
              <a:t>y</a:t>
            </a:r>
            <a:r>
              <a:rPr lang="en-US" sz="2400" dirty="0" err="1" smtClean="0"/>
              <a:t>ce</a:t>
            </a:r>
            <a:r>
              <a:rPr lang="en-US" sz="2400" dirty="0" smtClean="0"/>
              <a:t> … I want the truth – I must </a:t>
            </a:r>
            <a:r>
              <a:rPr lang="en-US" sz="2400" b="1" dirty="0" smtClean="0"/>
              <a:t>’</a:t>
            </a:r>
            <a:r>
              <a:rPr lang="en-US" sz="2400" b="1" dirty="0" err="1" smtClean="0"/>
              <a:t>ave</a:t>
            </a:r>
            <a:r>
              <a:rPr lang="en-US" sz="2400" b="1" dirty="0" smtClean="0"/>
              <a:t> </a:t>
            </a:r>
            <a:r>
              <a:rPr lang="en-US" sz="2400" dirty="0" smtClean="0"/>
              <a:t>it! … If that’s </a:t>
            </a:r>
            <a:r>
              <a:rPr lang="en-US" sz="2400" b="1" dirty="0" smtClean="0"/>
              <a:t>’</a:t>
            </a:r>
            <a:r>
              <a:rPr lang="en-US" sz="2400" b="1" dirty="0" err="1" smtClean="0"/>
              <a:t>er</a:t>
            </a:r>
            <a:r>
              <a:rPr lang="en-US" sz="2400" dirty="0" smtClean="0"/>
              <a:t> </a:t>
            </a:r>
            <a:r>
              <a:rPr lang="en-US" sz="2400" dirty="0" err="1" smtClean="0"/>
              <a:t>f</a:t>
            </a:r>
            <a:r>
              <a:rPr lang="en-US" sz="2400" b="1" dirty="0" err="1" smtClean="0"/>
              <a:t>y</a:t>
            </a:r>
            <a:r>
              <a:rPr lang="en-US" sz="2400" dirty="0" err="1" smtClean="0"/>
              <a:t>ce</a:t>
            </a:r>
            <a:r>
              <a:rPr lang="en-US" sz="2400" dirty="0" smtClean="0"/>
              <a:t> there, then that’s </a:t>
            </a:r>
            <a:r>
              <a:rPr lang="en-US" sz="2400" b="1" dirty="0" smtClean="0"/>
              <a:t>’</a:t>
            </a:r>
            <a:r>
              <a:rPr lang="en-US" sz="2400" b="1" dirty="0" err="1" smtClean="0"/>
              <a:t>er</a:t>
            </a:r>
            <a:r>
              <a:rPr lang="en-US" sz="2400" b="1" dirty="0" smtClean="0"/>
              <a:t> </a:t>
            </a:r>
            <a:r>
              <a:rPr lang="en-US" sz="2400" dirty="0" smtClean="0"/>
              <a:t>body in the gallery… What </a:t>
            </a:r>
            <a:r>
              <a:rPr lang="en-US" sz="2400" dirty="0" err="1" smtClean="0"/>
              <a:t>g</a:t>
            </a:r>
            <a:r>
              <a:rPr lang="en-US" sz="2400" b="1" dirty="0" err="1" smtClean="0"/>
              <a:t>y</a:t>
            </a:r>
            <a:r>
              <a:rPr lang="en-US" sz="2400" dirty="0" err="1" smtClean="0"/>
              <a:t>me</a:t>
            </a:r>
            <a:r>
              <a:rPr lang="en-US" sz="2400" dirty="0" smtClean="0"/>
              <a:t> </a:t>
            </a:r>
            <a:r>
              <a:rPr lang="en-US" sz="2400" b="1" dirty="0" smtClean="0"/>
              <a:t>’as</a:t>
            </a:r>
            <a:r>
              <a:rPr lang="en-US" sz="2400" dirty="0" smtClean="0"/>
              <a:t> she been </a:t>
            </a:r>
            <a:r>
              <a:rPr lang="en-US" sz="2400" dirty="0" err="1" smtClean="0"/>
              <a:t>pl</a:t>
            </a:r>
            <a:r>
              <a:rPr lang="en-US" sz="2400" b="1" dirty="0" err="1" smtClean="0"/>
              <a:t>y</a:t>
            </a:r>
            <a:r>
              <a:rPr lang="en-US" sz="2400" dirty="0" err="1" smtClean="0"/>
              <a:t>in</a:t>
            </a:r>
            <a:r>
              <a:rPr lang="en-US" sz="2400" b="1" dirty="0" smtClean="0"/>
              <a:t>’</a:t>
            </a:r>
            <a:r>
              <a:rPr lang="en-US" sz="2400" dirty="0" smtClean="0"/>
              <a:t>? You </a:t>
            </a:r>
            <a:r>
              <a:rPr lang="en-US" sz="2400" dirty="0" err="1" smtClean="0"/>
              <a:t>gotta</a:t>
            </a:r>
            <a:r>
              <a:rPr lang="en-US" sz="2400" dirty="0" smtClean="0"/>
              <a:t> tell me before I go </a:t>
            </a:r>
            <a:r>
              <a:rPr lang="en-US" sz="2400" b="1" dirty="0" err="1" smtClean="0"/>
              <a:t>aht</a:t>
            </a:r>
            <a:r>
              <a:rPr lang="en-US" sz="2400" b="1" dirty="0" smtClean="0"/>
              <a:t> </a:t>
            </a:r>
            <a:r>
              <a:rPr lang="en-US" sz="2400" dirty="0" smtClean="0"/>
              <a:t>(=out) of here (Galsworthy </a:t>
            </a:r>
            <a:r>
              <a:rPr lang="en-US" sz="2400" i="1" dirty="0" smtClean="0"/>
              <a:t>The White Monkey</a:t>
            </a:r>
            <a:r>
              <a:rPr lang="en-US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Types of </a:t>
            </a:r>
            <a:r>
              <a:rPr lang="en-US" sz="4000" b="1" dirty="0" err="1" smtClean="0"/>
              <a:t>Graphon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dirty="0" smtClean="0"/>
              <a:t>American English (Missouri, Negro dialect)</a:t>
            </a:r>
          </a:p>
          <a:p>
            <a:pPr algn="just">
              <a:buNone/>
            </a:pPr>
            <a:r>
              <a:rPr lang="en-US" sz="2400" dirty="0" smtClean="0"/>
              <a:t>You know </a:t>
            </a:r>
            <a:r>
              <a:rPr lang="en-US" sz="2400" dirty="0" err="1" smtClean="0"/>
              <a:t>dat</a:t>
            </a:r>
            <a:r>
              <a:rPr lang="en-US" sz="2400" dirty="0" smtClean="0"/>
              <a:t> one-</a:t>
            </a:r>
            <a:r>
              <a:rPr lang="en-US" sz="2400" dirty="0" err="1" smtClean="0"/>
              <a:t>laigged</a:t>
            </a:r>
            <a:r>
              <a:rPr lang="en-US" sz="2400" dirty="0" smtClean="0"/>
              <a:t> nigger </a:t>
            </a:r>
            <a:r>
              <a:rPr lang="en-US" sz="2400" dirty="0" err="1" smtClean="0"/>
              <a:t>dat</a:t>
            </a:r>
            <a:r>
              <a:rPr lang="en-US" sz="2400" dirty="0" smtClean="0"/>
              <a:t> </a:t>
            </a:r>
            <a:r>
              <a:rPr lang="en-US" sz="2400" dirty="0" err="1" smtClean="0"/>
              <a:t>b’longs</a:t>
            </a:r>
            <a:r>
              <a:rPr lang="en-US" sz="2400" dirty="0" smtClean="0"/>
              <a:t> to old </a:t>
            </a:r>
            <a:r>
              <a:rPr lang="en-US" sz="2400" dirty="0" err="1" smtClean="0"/>
              <a:t>Misto</a:t>
            </a:r>
            <a:r>
              <a:rPr lang="en-US" sz="2400" dirty="0" smtClean="0"/>
              <a:t> </a:t>
            </a:r>
            <a:r>
              <a:rPr lang="en-US" sz="2400" dirty="0" err="1" smtClean="0"/>
              <a:t>Bradish</a:t>
            </a:r>
            <a:r>
              <a:rPr lang="en-US" sz="2400" dirty="0" smtClean="0"/>
              <a:t>? Well he sot up a bank, en say anybody </a:t>
            </a:r>
            <a:r>
              <a:rPr lang="en-US" sz="2400" dirty="0" err="1" smtClean="0"/>
              <a:t>dat</a:t>
            </a:r>
            <a:r>
              <a:rPr lang="en-US" sz="2400" dirty="0" smtClean="0"/>
              <a:t> put in a dollar would </a:t>
            </a:r>
            <a:r>
              <a:rPr lang="en-US" sz="2400" dirty="0" err="1" smtClean="0"/>
              <a:t>git</a:t>
            </a:r>
            <a:r>
              <a:rPr lang="en-US" sz="2400" dirty="0" smtClean="0"/>
              <a:t> </a:t>
            </a:r>
            <a:r>
              <a:rPr lang="en-US" sz="2400" dirty="0" err="1" smtClean="0"/>
              <a:t>fo</a:t>
            </a:r>
            <a:r>
              <a:rPr lang="en-US" sz="2400" dirty="0" smtClean="0"/>
              <a:t>’ dollars mo’ at en’ </a:t>
            </a:r>
            <a:r>
              <a:rPr lang="en-US" sz="2400" dirty="0" err="1" smtClean="0"/>
              <a:t>er</a:t>
            </a:r>
            <a:r>
              <a:rPr lang="en-US" sz="2400" dirty="0" smtClean="0"/>
              <a:t> de year… (Twain </a:t>
            </a:r>
            <a:r>
              <a:rPr lang="en-US" sz="2400" i="1" dirty="0" smtClean="0"/>
              <a:t>The Adventures of Huckleberry Finn</a:t>
            </a:r>
            <a:r>
              <a:rPr lang="en-US" sz="2400" dirty="0" smtClean="0"/>
              <a:t>)</a:t>
            </a:r>
          </a:p>
          <a:p>
            <a:pPr algn="just"/>
            <a:r>
              <a:rPr lang="en-US" sz="2400" i="1" dirty="0" err="1" smtClean="0"/>
              <a:t>Graphon</a:t>
            </a:r>
            <a:r>
              <a:rPr lang="en-US" sz="2400" i="1" dirty="0" smtClean="0"/>
              <a:t> gives information about  the speaker’s social and educational background.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 </a:t>
            </a:r>
            <a:r>
              <a:rPr lang="en-US" sz="2400" b="1" i="1" dirty="0" smtClean="0"/>
              <a:t>Butler </a:t>
            </a:r>
            <a:r>
              <a:rPr lang="en-US" sz="2400" b="1" i="1" dirty="0" err="1" smtClean="0"/>
              <a:t>Yellowplush</a:t>
            </a:r>
            <a:r>
              <a:rPr lang="en-US" sz="2400" b="1" i="1" dirty="0" smtClean="0"/>
              <a:t> (Thackeray ‘The </a:t>
            </a:r>
            <a:r>
              <a:rPr lang="en-US" sz="2400" b="1" i="1" dirty="0" err="1" smtClean="0"/>
              <a:t>Yellowplush</a:t>
            </a:r>
            <a:r>
              <a:rPr lang="en-US" sz="2400" b="1" i="1" dirty="0" smtClean="0"/>
              <a:t> Papers’</a:t>
            </a:r>
            <a:r>
              <a:rPr lang="en-US" sz="2400" i="1" dirty="0" smtClean="0"/>
              <a:t>)</a:t>
            </a:r>
            <a:r>
              <a:rPr lang="en-US" sz="2400" dirty="0" smtClean="0"/>
              <a:t>: </a:t>
            </a:r>
            <a:r>
              <a:rPr lang="en-US" sz="2400" dirty="0" err="1" smtClean="0"/>
              <a:t>sellybrated</a:t>
            </a:r>
            <a:r>
              <a:rPr lang="en-US" sz="2400" dirty="0" smtClean="0"/>
              <a:t> (=celebrated), </a:t>
            </a:r>
            <a:r>
              <a:rPr lang="en-US" sz="2400" dirty="0" err="1" smtClean="0"/>
              <a:t>bennyviolent</a:t>
            </a:r>
            <a:r>
              <a:rPr lang="en-US" sz="2400" dirty="0" smtClean="0"/>
              <a:t> (=benevolent), </a:t>
            </a:r>
            <a:r>
              <a:rPr lang="en-US" sz="2400" dirty="0" err="1" smtClean="0"/>
              <a:t>illigitimit</a:t>
            </a:r>
            <a:r>
              <a:rPr lang="en-US" sz="2400" dirty="0" smtClean="0"/>
              <a:t> (=illegitimate).</a:t>
            </a:r>
          </a:p>
          <a:p>
            <a:pPr algn="just">
              <a:buNone/>
            </a:pPr>
            <a:r>
              <a:rPr lang="en-US" sz="2400" b="1" i="1" dirty="0" smtClean="0"/>
              <a:t>Babbitt (S. Lewis ‘Babbitt’</a:t>
            </a:r>
            <a:r>
              <a:rPr lang="en-US" sz="2400" i="1" dirty="0" smtClean="0"/>
              <a:t>)</a:t>
            </a:r>
            <a:r>
              <a:rPr lang="en-US" sz="2400" dirty="0" smtClean="0"/>
              <a:t>: </a:t>
            </a:r>
            <a:r>
              <a:rPr lang="en-US" sz="2400" dirty="0" err="1" smtClean="0"/>
              <a:t>peerading</a:t>
            </a:r>
            <a:r>
              <a:rPr lang="en-US" sz="2400" dirty="0" smtClean="0"/>
              <a:t> (=parading), </a:t>
            </a:r>
            <a:r>
              <a:rPr lang="en-US" sz="2400" dirty="0" err="1" smtClean="0"/>
              <a:t>peepul</a:t>
            </a:r>
            <a:r>
              <a:rPr lang="en-US" sz="2400" dirty="0" smtClean="0"/>
              <a:t> (=people).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Types of </a:t>
            </a:r>
            <a:r>
              <a:rPr lang="en-US" sz="4000" b="1" dirty="0" err="1" smtClean="0"/>
              <a:t>Graphon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i="1" dirty="0" err="1" smtClean="0"/>
              <a:t>Graphon</a:t>
            </a:r>
            <a:r>
              <a:rPr lang="en-US" sz="2400" i="1" dirty="0" smtClean="0"/>
              <a:t> conveys the atmosphere of authentic communication, makes representation of oral speech plausible, vivid, memorable.</a:t>
            </a:r>
          </a:p>
          <a:p>
            <a:pPr algn="just">
              <a:buNone/>
            </a:pPr>
            <a:r>
              <a:rPr lang="en-US" sz="2400" u="sng" dirty="0" smtClean="0"/>
              <a:t>E.g. </a:t>
            </a:r>
            <a:r>
              <a:rPr lang="en-US" sz="2400" b="1" i="1" dirty="0" smtClean="0"/>
              <a:t>S</a:t>
            </a:r>
            <a:r>
              <a:rPr lang="en-US" sz="2400" b="1" dirty="0" smtClean="0"/>
              <a:t>tandard </a:t>
            </a:r>
            <a:r>
              <a:rPr lang="en-US" sz="2400" b="1" dirty="0" err="1" smtClean="0"/>
              <a:t>graphons</a:t>
            </a:r>
            <a:r>
              <a:rPr lang="en-US" sz="2400" b="1" dirty="0" smtClean="0"/>
              <a:t>:</a:t>
            </a:r>
          </a:p>
          <a:p>
            <a:pPr algn="just">
              <a:buNone/>
            </a:pPr>
            <a:r>
              <a:rPr lang="en-US" sz="2400" i="1" dirty="0" err="1" smtClean="0"/>
              <a:t>Lemme</a:t>
            </a:r>
            <a:r>
              <a:rPr lang="en-US" sz="2400" i="1" dirty="0" smtClean="0"/>
              <a:t>                 </a:t>
            </a:r>
            <a:r>
              <a:rPr lang="en-US" sz="2400" i="1" dirty="0" err="1" smtClean="0"/>
              <a:t>gotta</a:t>
            </a:r>
            <a:r>
              <a:rPr lang="en-US" sz="2400" i="1" dirty="0" smtClean="0"/>
              <a:t>                  </a:t>
            </a:r>
            <a:r>
              <a:rPr lang="en-US" sz="2400" i="1" dirty="0" err="1" smtClean="0"/>
              <a:t>coupla</a:t>
            </a:r>
            <a:endParaRPr lang="en-US" sz="2400" i="1" dirty="0" smtClean="0"/>
          </a:p>
          <a:p>
            <a:pPr algn="just">
              <a:buNone/>
            </a:pPr>
            <a:r>
              <a:rPr lang="en-US" sz="2400" i="1" dirty="0" err="1" smtClean="0"/>
              <a:t>Gimme</a:t>
            </a:r>
            <a:r>
              <a:rPr lang="en-US" sz="2400" i="1" dirty="0" smtClean="0"/>
              <a:t>                 </a:t>
            </a:r>
            <a:r>
              <a:rPr lang="en-US" sz="2400" i="1" dirty="0" err="1" smtClean="0"/>
              <a:t>gonna</a:t>
            </a:r>
            <a:r>
              <a:rPr lang="en-US" sz="2400" i="1" dirty="0" smtClean="0"/>
              <a:t>   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dirty="0" smtClean="0"/>
              <a:t>Babbitt (S. Lewis ‘</a:t>
            </a:r>
            <a:r>
              <a:rPr lang="en-US" sz="2400" b="1" i="1" dirty="0" smtClean="0"/>
              <a:t>Babbitt’</a:t>
            </a:r>
            <a:r>
              <a:rPr lang="en-US" sz="2400" b="1" dirty="0" smtClean="0"/>
              <a:t>) – careless speech:</a:t>
            </a:r>
          </a:p>
          <a:p>
            <a:pPr algn="just">
              <a:buNone/>
            </a:pPr>
            <a:r>
              <a:rPr lang="en-US" sz="2400" i="1" dirty="0" err="1" smtClean="0"/>
              <a:t>Jiver</a:t>
            </a:r>
            <a:r>
              <a:rPr lang="en-US" sz="2400" i="1" dirty="0" smtClean="0"/>
              <a:t> = Did you ever</a:t>
            </a:r>
          </a:p>
          <a:p>
            <a:pPr algn="just">
              <a:buNone/>
            </a:pPr>
            <a:r>
              <a:rPr lang="en-US" sz="2400" i="1" dirty="0" err="1" smtClean="0"/>
              <a:t>Pleasmeech</a:t>
            </a:r>
            <a:r>
              <a:rPr lang="en-US" sz="2400" i="1" dirty="0" smtClean="0"/>
              <a:t> = Pleased to meet you</a:t>
            </a:r>
          </a:p>
          <a:p>
            <a:pPr algn="just">
              <a:buNone/>
            </a:pPr>
            <a:r>
              <a:rPr lang="en-US" sz="2400" i="1" dirty="0" err="1" smtClean="0"/>
              <a:t>Snoway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talkcher</a:t>
            </a:r>
            <a:r>
              <a:rPr lang="en-US" sz="2400" i="1" dirty="0" smtClean="0"/>
              <a:t> father = It is no way to talk to father             </a:t>
            </a:r>
            <a:endParaRPr lang="ru-RU" sz="24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Types of </a:t>
            </a:r>
            <a:r>
              <a:rPr lang="en-US" sz="4000" b="1" dirty="0" err="1" smtClean="0"/>
              <a:t>Graphon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Graphon</a:t>
            </a:r>
            <a:r>
              <a:rPr lang="en-US" dirty="0" smtClean="0"/>
              <a:t> is popular in advertisements, posters, newspapers.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‘Wok-in Fast Food Restaurant’</a:t>
            </a:r>
          </a:p>
          <a:p>
            <a:pPr algn="just">
              <a:buNone/>
            </a:pPr>
            <a:r>
              <a:rPr lang="en-US" dirty="0" smtClean="0"/>
              <a:t>       ‘The Donut Place’</a:t>
            </a:r>
          </a:p>
          <a:p>
            <a:pPr algn="just">
              <a:buNone/>
            </a:pPr>
            <a:r>
              <a:rPr lang="en-US" dirty="0" smtClean="0"/>
              <a:t>       ‘Rite Bread Shop’</a:t>
            </a:r>
          </a:p>
          <a:p>
            <a:pPr algn="just">
              <a:buNone/>
            </a:pPr>
            <a:r>
              <a:rPr lang="en-US" dirty="0" smtClean="0"/>
              <a:t>       ‘</a:t>
            </a:r>
            <a:r>
              <a:rPr lang="en-US" dirty="0" err="1" smtClean="0"/>
              <a:t>Sooper</a:t>
            </a:r>
            <a:r>
              <a:rPr lang="en-US" dirty="0" smtClean="0"/>
              <a:t> Class Model’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PARONOMASIA [</a:t>
            </a:r>
            <a:r>
              <a:rPr lang="en-US" sz="4000" b="1" dirty="0" err="1" smtClean="0"/>
              <a:t>pær</a:t>
            </a:r>
            <a:r>
              <a:rPr lang="en-US" sz="4000" b="1" dirty="0" err="1" smtClean="0">
                <a:latin typeface="Times New Roman"/>
                <a:cs typeface="Times New Roman"/>
              </a:rPr>
              <a:t>ənə'</a:t>
            </a:r>
            <a:r>
              <a:rPr lang="en-US" sz="4000" b="1" dirty="0" err="1" smtClean="0"/>
              <a:t>meızı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smtClean="0"/>
              <a:t>] - </a:t>
            </a:r>
            <a:r>
              <a:rPr lang="ru-RU" sz="4000" b="1" dirty="0" err="1" smtClean="0"/>
              <a:t>пароном</a:t>
            </a:r>
            <a:r>
              <a:rPr lang="ru-RU" sz="4000" b="1" u="sng" dirty="0" err="1" smtClean="0"/>
              <a:t>а</a:t>
            </a:r>
            <a:r>
              <a:rPr lang="ru-RU" sz="4000" b="1" dirty="0" err="1" smtClean="0"/>
              <a:t>сия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 variety of phonetic pun. The basis for it is created by a similar sound form of two different words which are related contextually. As a result, meanings of words can interplay.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ru-RU" dirty="0" smtClean="0"/>
              <a:t>Унылая пора, </a:t>
            </a:r>
            <a:r>
              <a:rPr lang="ru-RU" b="1" i="1" dirty="0" smtClean="0"/>
              <a:t>очей очарованье</a:t>
            </a:r>
            <a:r>
              <a:rPr lang="ru-RU" dirty="0" smtClean="0"/>
              <a:t>…</a:t>
            </a:r>
            <a:r>
              <a:rPr lang="en-US" dirty="0" smtClean="0"/>
              <a:t> </a:t>
            </a:r>
            <a:r>
              <a:rPr lang="ru-RU" dirty="0" smtClean="0"/>
              <a:t>(Пушкин)</a:t>
            </a:r>
          </a:p>
          <a:p>
            <a:pPr algn="just">
              <a:buNone/>
            </a:pPr>
            <a:r>
              <a:rPr lang="ru-RU" dirty="0" smtClean="0"/>
              <a:t>      Мачты мечты (Евтушенко)       </a:t>
            </a:r>
          </a:p>
          <a:p>
            <a:pPr algn="just">
              <a:buNone/>
            </a:pPr>
            <a:r>
              <a:rPr lang="ru-RU" dirty="0" smtClean="0"/>
              <a:t>     </a:t>
            </a:r>
            <a:r>
              <a:rPr lang="en-US" dirty="0" smtClean="0"/>
              <a:t>Your children need your </a:t>
            </a:r>
            <a:r>
              <a:rPr lang="en-US" b="1" i="1" dirty="0" smtClean="0"/>
              <a:t>presence</a:t>
            </a:r>
            <a:r>
              <a:rPr lang="en-US" dirty="0" smtClean="0"/>
              <a:t> more than </a:t>
            </a:r>
            <a:r>
              <a:rPr lang="ru-RU" dirty="0" smtClean="0"/>
              <a:t>    </a:t>
            </a:r>
            <a:r>
              <a:rPr lang="en-US" dirty="0" smtClean="0"/>
              <a:t>your </a:t>
            </a:r>
            <a:r>
              <a:rPr lang="en-US" b="1" i="1" dirty="0" smtClean="0"/>
              <a:t>presents</a:t>
            </a:r>
            <a:r>
              <a:rPr lang="en-US" dirty="0" smtClean="0"/>
              <a:t> (Jesse Jackson).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Peculiarities of Paronomasia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Similar sound form creates additional semantic ties between words (R. </a:t>
            </a:r>
            <a:r>
              <a:rPr lang="en-US" sz="2400" i="1" dirty="0" err="1" smtClean="0"/>
              <a:t>Jakobson</a:t>
            </a:r>
            <a:r>
              <a:rPr lang="en-US" sz="2400" i="1" dirty="0" smtClean="0"/>
              <a:t>).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And the </a:t>
            </a:r>
            <a:r>
              <a:rPr lang="en-US" sz="2400" b="1" i="1" dirty="0" smtClean="0"/>
              <a:t>raven, never </a:t>
            </a:r>
            <a:r>
              <a:rPr lang="en-US" sz="2400" dirty="0" smtClean="0"/>
              <a:t>flitting, still is sitting, still is sitting… 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800" b="1" dirty="0" smtClean="0"/>
              <a:t>R</a:t>
            </a:r>
            <a:r>
              <a:rPr lang="en-US" sz="2800" dirty="0" smtClean="0"/>
              <a:t>A</a:t>
            </a:r>
            <a:r>
              <a:rPr lang="en-US" sz="2800" b="1" dirty="0" smtClean="0"/>
              <a:t>VEN</a:t>
            </a:r>
            <a:r>
              <a:rPr lang="en-US" sz="2800" dirty="0" smtClean="0"/>
              <a:t> – </a:t>
            </a:r>
            <a:r>
              <a:rPr lang="en-US" sz="2800" b="1" dirty="0" smtClean="0"/>
              <a:t>NEV</a:t>
            </a:r>
            <a:r>
              <a:rPr lang="en-US" sz="2800" dirty="0" smtClean="0"/>
              <a:t>E</a:t>
            </a:r>
            <a:r>
              <a:rPr lang="en-US" sz="2800" b="1" dirty="0" smtClean="0"/>
              <a:t>R    </a:t>
            </a:r>
            <a:r>
              <a:rPr lang="en-US" sz="2800" dirty="0" smtClean="0"/>
              <a:t>(Raven as a symbol of futility)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400" i="1" dirty="0" smtClean="0"/>
              <a:t>Paronomasia can impart ironic ring to the text.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But he still strummed on, and his mind wandered in and out of </a:t>
            </a:r>
            <a:r>
              <a:rPr lang="en-US" sz="2400" b="1" i="1" dirty="0" smtClean="0"/>
              <a:t>poultry</a:t>
            </a:r>
            <a:r>
              <a:rPr lang="en-US" sz="2400" dirty="0" smtClean="0"/>
              <a:t> and </a:t>
            </a:r>
            <a:r>
              <a:rPr lang="en-US" sz="2400" b="1" i="1" dirty="0" smtClean="0"/>
              <a:t>politics</a:t>
            </a:r>
            <a:r>
              <a:rPr lang="en-US" sz="2400" dirty="0" smtClean="0"/>
              <a:t>, old </a:t>
            </a:r>
            <a:r>
              <a:rPr lang="en-US" sz="2400" dirty="0" err="1" smtClean="0"/>
              <a:t>Forsyte</a:t>
            </a:r>
            <a:r>
              <a:rPr lang="en-US" sz="2400" dirty="0" smtClean="0"/>
              <a:t>, Fleur, </a:t>
            </a:r>
            <a:r>
              <a:rPr lang="en-US" sz="2400" dirty="0" err="1" smtClean="0"/>
              <a:t>Foggartism</a:t>
            </a:r>
            <a:r>
              <a:rPr lang="en-US" sz="2400" dirty="0" smtClean="0"/>
              <a:t>… (Galsworthy </a:t>
            </a:r>
            <a:r>
              <a:rPr lang="en-US" sz="2400" i="1" dirty="0" smtClean="0"/>
              <a:t>The Silver Spoon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071538" y="3571876"/>
            <a:ext cx="928694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2357422" y="3571876"/>
            <a:ext cx="1000132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The Importance of Sound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/>
              <a:t>The way a word , a phrase or a sentence sounds is of importance, especially if it occurs in poetry or fiction in combination with other words, phrases, sentences.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eep into the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arkness peering, long I stoo</a:t>
            </a:r>
            <a:r>
              <a:rPr lang="en-US" sz="2800" b="1" u="sng" dirty="0" smtClean="0"/>
              <a:t>d</a:t>
            </a:r>
            <a:r>
              <a:rPr lang="en-US" sz="2800" dirty="0" smtClean="0"/>
              <a:t> there, </a:t>
            </a:r>
          </a:p>
          <a:p>
            <a:pPr algn="just">
              <a:buNone/>
            </a:pPr>
            <a:r>
              <a:rPr lang="en-US" sz="2800" dirty="0" smtClean="0"/>
              <a:t>                                                     won</a:t>
            </a:r>
            <a:r>
              <a:rPr lang="en-US" sz="2800" b="1" u="sng" dirty="0" smtClean="0"/>
              <a:t>d</a:t>
            </a:r>
            <a:r>
              <a:rPr lang="en-US" sz="2800" dirty="0" smtClean="0"/>
              <a:t>ering, fearing,</a:t>
            </a:r>
          </a:p>
          <a:p>
            <a:pPr algn="just">
              <a:buNone/>
            </a:pPr>
            <a:r>
              <a:rPr lang="en-US" sz="2800" dirty="0" smtClean="0"/>
              <a:t>       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oubting,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reaming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reams no mortals ever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ared</a:t>
            </a:r>
          </a:p>
          <a:p>
            <a:pPr algn="just">
              <a:buNone/>
            </a:pPr>
            <a:r>
              <a:rPr lang="en-US" sz="2800" dirty="0" smtClean="0"/>
              <a:t>                                                           to </a:t>
            </a:r>
            <a:r>
              <a:rPr lang="en-US" sz="2800" b="1" u="sng" dirty="0" smtClean="0"/>
              <a:t>d</a:t>
            </a:r>
            <a:r>
              <a:rPr lang="en-US" sz="2800" dirty="0" smtClean="0"/>
              <a:t>ream before (Poe)</a:t>
            </a:r>
          </a:p>
          <a:p>
            <a:pPr algn="just"/>
            <a:r>
              <a:rPr lang="en-US" sz="2800" dirty="0" smtClean="0"/>
              <a:t>When analyzing the stylistic value of phonetic organization of the utterance, one of the stumbling blocks is the possibility of correlation between sound and meaning of a linguistic sign.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SOUND REPETITIONS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G. Leech ‘A Linguistic Guide to English Poetry’: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Alliteration       </a:t>
            </a:r>
            <a:r>
              <a:rPr lang="en-US" sz="2400" b="1" u="sng" dirty="0" smtClean="0"/>
              <a:t>C</a:t>
            </a:r>
            <a:r>
              <a:rPr lang="en-US" sz="2400" dirty="0" smtClean="0"/>
              <a:t>VC             </a:t>
            </a:r>
            <a:r>
              <a:rPr lang="en-US" sz="2400" b="1" u="sng" dirty="0" smtClean="0"/>
              <a:t>gr</a:t>
            </a:r>
            <a:r>
              <a:rPr lang="en-US" sz="2400" dirty="0" smtClean="0"/>
              <a:t>eat / </a:t>
            </a:r>
            <a:r>
              <a:rPr lang="en-US" sz="2400" b="1" u="sng" dirty="0" smtClean="0"/>
              <a:t>gr</a:t>
            </a:r>
            <a:r>
              <a:rPr lang="en-US" sz="2400" dirty="0" smtClean="0"/>
              <a:t>ow          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end /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it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Assonance        C</a:t>
            </a:r>
            <a:r>
              <a:rPr lang="en-US" sz="2400" b="1" u="sng" dirty="0" smtClean="0"/>
              <a:t>V</a:t>
            </a:r>
            <a:r>
              <a:rPr lang="en-US" sz="2400" dirty="0" smtClean="0"/>
              <a:t>C             gr</a:t>
            </a:r>
            <a:r>
              <a:rPr lang="en-US" sz="2400" b="1" u="sng" dirty="0" smtClean="0"/>
              <a:t>ea</a:t>
            </a:r>
            <a:r>
              <a:rPr lang="en-US" sz="2400" dirty="0" smtClean="0"/>
              <a:t>t / f</a:t>
            </a:r>
            <a:r>
              <a:rPr lang="en-US" sz="2400" b="1" u="sng" dirty="0" smtClean="0"/>
              <a:t>ai</a:t>
            </a:r>
            <a:r>
              <a:rPr lang="en-US" sz="2400" dirty="0" smtClean="0"/>
              <a:t>l              s</a:t>
            </a:r>
            <a:r>
              <a:rPr lang="en-US" sz="2400" b="1" u="sng" dirty="0" smtClean="0"/>
              <a:t>e</a:t>
            </a:r>
            <a:r>
              <a:rPr lang="en-US" sz="2400" dirty="0" smtClean="0"/>
              <a:t>nd /b</a:t>
            </a:r>
            <a:r>
              <a:rPr lang="en-US" sz="2400" b="1" u="sng" dirty="0" smtClean="0"/>
              <a:t>e</a:t>
            </a:r>
            <a:r>
              <a:rPr lang="en-US" sz="2400" dirty="0" smtClean="0"/>
              <a:t>ll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Consonance     CV</a:t>
            </a:r>
            <a:r>
              <a:rPr lang="en-US" sz="2400" b="1" u="sng" dirty="0" smtClean="0"/>
              <a:t>C</a:t>
            </a:r>
            <a:r>
              <a:rPr lang="en-US" sz="2400" dirty="0" smtClean="0"/>
              <a:t>             grea</a:t>
            </a:r>
            <a:r>
              <a:rPr lang="en-US" sz="2400" b="1" u="sng" dirty="0" smtClean="0"/>
              <a:t>t</a:t>
            </a:r>
            <a:r>
              <a:rPr lang="en-US" sz="2400" dirty="0" smtClean="0"/>
              <a:t> / mea</a:t>
            </a:r>
            <a:r>
              <a:rPr lang="en-US" sz="2400" b="1" u="sng" dirty="0" smtClean="0"/>
              <a:t>t </a:t>
            </a:r>
            <a:r>
              <a:rPr lang="en-US" sz="2400" dirty="0" smtClean="0"/>
              <a:t>          se</a:t>
            </a:r>
            <a:r>
              <a:rPr lang="en-US" sz="2400" b="1" u="sng" dirty="0" smtClean="0"/>
              <a:t>nd</a:t>
            </a:r>
            <a:r>
              <a:rPr lang="en-US" sz="2400" dirty="0" smtClean="0"/>
              <a:t> / ha</a:t>
            </a:r>
            <a:r>
              <a:rPr lang="en-US" sz="2400" b="1" u="sng" dirty="0" smtClean="0"/>
              <a:t>nd</a:t>
            </a: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Reversed           </a:t>
            </a:r>
            <a:r>
              <a:rPr lang="en-US" sz="2400" b="1" u="sng" dirty="0" smtClean="0"/>
              <a:t>CV</a:t>
            </a:r>
            <a:r>
              <a:rPr lang="en-US" sz="2400" dirty="0" smtClean="0"/>
              <a:t>C            </a:t>
            </a:r>
            <a:r>
              <a:rPr lang="en-US" sz="2400" b="1" u="sng" dirty="0" smtClean="0"/>
              <a:t>grea</a:t>
            </a:r>
            <a:r>
              <a:rPr lang="en-US" sz="2400" dirty="0" smtClean="0"/>
              <a:t>t / </a:t>
            </a:r>
            <a:r>
              <a:rPr lang="en-US" sz="2400" b="1" u="sng" dirty="0" smtClean="0"/>
              <a:t>gra</a:t>
            </a:r>
            <a:r>
              <a:rPr lang="en-US" sz="2400" dirty="0" smtClean="0"/>
              <a:t>zed         </a:t>
            </a:r>
            <a:r>
              <a:rPr lang="en-US" sz="2400" b="1" u="sng" dirty="0" smtClean="0"/>
              <a:t>se</a:t>
            </a:r>
            <a:r>
              <a:rPr lang="en-US" sz="2400" dirty="0" smtClean="0"/>
              <a:t>nd / </a:t>
            </a:r>
            <a:r>
              <a:rPr lang="en-US" sz="2400" b="1" u="sng" dirty="0" smtClean="0"/>
              <a:t>se</a:t>
            </a:r>
            <a:r>
              <a:rPr lang="en-US" sz="2400" dirty="0" smtClean="0"/>
              <a:t>ll</a:t>
            </a:r>
          </a:p>
          <a:p>
            <a:pPr marL="457200" indent="-457200">
              <a:buNone/>
            </a:pPr>
            <a:r>
              <a:rPr lang="en-US" sz="2400" dirty="0" smtClean="0"/>
              <a:t>         rhyme</a:t>
            </a:r>
          </a:p>
          <a:p>
            <a:pPr marL="457200" indent="-457200">
              <a:buAutoNum type="arabicPeriod" startAt="5"/>
            </a:pPr>
            <a:r>
              <a:rPr lang="en-US" sz="2400" dirty="0" err="1" smtClean="0"/>
              <a:t>Pararhyme</a:t>
            </a:r>
            <a:r>
              <a:rPr lang="en-US" sz="2400" dirty="0" smtClean="0"/>
              <a:t>        </a:t>
            </a:r>
            <a:r>
              <a:rPr lang="en-US" sz="2400" b="1" u="sng" dirty="0" smtClean="0"/>
              <a:t>C</a:t>
            </a:r>
            <a:r>
              <a:rPr lang="en-US" sz="2400" dirty="0" smtClean="0"/>
              <a:t>V</a:t>
            </a:r>
            <a:r>
              <a:rPr lang="en-US" sz="2400" b="1" u="sng" dirty="0" smtClean="0"/>
              <a:t>C</a:t>
            </a:r>
            <a:r>
              <a:rPr lang="en-US" sz="2400" b="1" dirty="0" smtClean="0"/>
              <a:t>             </a:t>
            </a:r>
            <a:r>
              <a:rPr lang="en-US" sz="2400" b="1" u="sng" dirty="0" smtClean="0"/>
              <a:t>gr</a:t>
            </a:r>
            <a:r>
              <a:rPr lang="en-US" sz="2400" dirty="0" smtClean="0"/>
              <a:t>ea</a:t>
            </a:r>
            <a:r>
              <a:rPr lang="en-US" sz="2400" b="1" u="sng" dirty="0" smtClean="0"/>
              <a:t>t</a:t>
            </a:r>
            <a:r>
              <a:rPr lang="en-US" sz="2400" dirty="0" smtClean="0"/>
              <a:t> / </a:t>
            </a:r>
            <a:r>
              <a:rPr lang="en-US" sz="2400" b="1" u="sng" dirty="0" err="1" smtClean="0"/>
              <a:t>gr</a:t>
            </a:r>
            <a:r>
              <a:rPr lang="en-US" sz="2400" dirty="0" err="1" smtClean="0"/>
              <a:t>oa</a:t>
            </a:r>
            <a:r>
              <a:rPr lang="en-US" sz="2400" b="1" u="sng" dirty="0" err="1" smtClean="0"/>
              <a:t>t</a:t>
            </a:r>
            <a:r>
              <a:rPr lang="en-US" sz="2400" dirty="0" smtClean="0"/>
              <a:t>          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e</a:t>
            </a:r>
            <a:r>
              <a:rPr lang="en-US" sz="2400" b="1" u="sng" dirty="0" smtClean="0"/>
              <a:t>nd</a:t>
            </a:r>
            <a:r>
              <a:rPr lang="en-US" sz="2400" dirty="0" smtClean="0"/>
              <a:t> /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ou</a:t>
            </a:r>
            <a:r>
              <a:rPr lang="en-US" sz="2400" b="1" u="sng" dirty="0" smtClean="0"/>
              <a:t>nd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Rhyme               </a:t>
            </a:r>
            <a:r>
              <a:rPr lang="ru-RU" sz="2400" dirty="0" smtClean="0"/>
              <a:t>С</a:t>
            </a:r>
            <a:r>
              <a:rPr lang="en-US" sz="2400" b="1" u="sng" dirty="0" smtClean="0"/>
              <a:t>VC</a:t>
            </a:r>
            <a:r>
              <a:rPr lang="en-US" sz="2400" dirty="0" smtClean="0"/>
              <a:t>             gr</a:t>
            </a:r>
            <a:r>
              <a:rPr lang="en-US" sz="2400" b="1" u="sng" dirty="0" smtClean="0"/>
              <a:t>eat</a:t>
            </a:r>
            <a:r>
              <a:rPr lang="en-US" sz="2400" dirty="0" smtClean="0"/>
              <a:t> / b</a:t>
            </a:r>
            <a:r>
              <a:rPr lang="en-US" sz="2400" b="1" u="sng" dirty="0" smtClean="0"/>
              <a:t>ait</a:t>
            </a:r>
            <a:r>
              <a:rPr lang="en-US" sz="2400" dirty="0" smtClean="0"/>
              <a:t>              s</a:t>
            </a:r>
            <a:r>
              <a:rPr lang="en-US" sz="2400" b="1" u="sng" dirty="0" smtClean="0"/>
              <a:t>end</a:t>
            </a:r>
            <a:r>
              <a:rPr lang="en-US" sz="2400" dirty="0" smtClean="0"/>
              <a:t> / </a:t>
            </a:r>
            <a:r>
              <a:rPr lang="en-US" sz="2400" b="1" u="sng" dirty="0" smtClean="0"/>
              <a:t>end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*C = consonant; V = vowel.</a:t>
            </a:r>
            <a:r>
              <a:rPr lang="ru-RU" sz="2400" dirty="0" smtClean="0"/>
              <a:t>           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ALLITERATION [</a:t>
            </a:r>
            <a:r>
              <a:rPr lang="en-US" sz="4000" b="1" dirty="0" err="1" smtClean="0">
                <a:latin typeface="Times New Roman"/>
                <a:cs typeface="Times New Roman"/>
              </a:rPr>
              <a:t>ə,lıtə'reı</a:t>
            </a:r>
            <a:r>
              <a:rPr lang="el-GR" sz="4000" b="1" dirty="0" smtClean="0">
                <a:latin typeface="Times New Roman"/>
                <a:cs typeface="Times New Roman"/>
              </a:rPr>
              <a:t>ς</a:t>
            </a:r>
            <a:r>
              <a:rPr lang="en-US" sz="4000" b="1" dirty="0" smtClean="0">
                <a:latin typeface="Times New Roman"/>
                <a:cs typeface="Times New Roman"/>
              </a:rPr>
              <a:t>n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аллитерация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A</a:t>
            </a:r>
            <a:r>
              <a:rPr lang="ru-RU" sz="2400" dirty="0" smtClean="0"/>
              <a:t> </a:t>
            </a:r>
            <a:r>
              <a:rPr lang="en-US" sz="2400" dirty="0" smtClean="0"/>
              <a:t>phonetic SD which consists in repeating similar sounds, especially consonants, in close succession, particularly at the beginning of successive words (</a:t>
            </a:r>
            <a:r>
              <a:rPr lang="en-US" sz="2400" dirty="0" err="1" smtClean="0"/>
              <a:t>Galperin</a:t>
            </a:r>
            <a:r>
              <a:rPr lang="en-US" sz="2400" dirty="0" smtClean="0"/>
              <a:t>).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eep into the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arkness peering, long I stood there, 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wondering, fearing,</a:t>
            </a:r>
          </a:p>
          <a:p>
            <a:pPr algn="just">
              <a:buNone/>
            </a:pPr>
            <a:r>
              <a:rPr lang="en-US" sz="2400" dirty="0" smtClean="0"/>
              <a:t>       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oubting,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reaming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reams no mortals ever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ared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     to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ream before (Poe)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The possessive instinct never </a:t>
            </a:r>
            <a:r>
              <a:rPr lang="en-US" sz="2400" b="1" u="sng" dirty="0" smtClean="0"/>
              <a:t>st</a:t>
            </a:r>
            <a:r>
              <a:rPr lang="en-US" sz="2400" dirty="0" smtClean="0"/>
              <a:t>ands </a:t>
            </a:r>
            <a:r>
              <a:rPr lang="en-US" sz="2400" b="1" u="sng" dirty="0" smtClean="0"/>
              <a:t>st</a:t>
            </a:r>
            <a:r>
              <a:rPr lang="en-US" sz="2400" dirty="0" smtClean="0"/>
              <a:t>ill. Through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lorescence and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eud,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rosts and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ires it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ollows the laws of progression (Galsworthy).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pt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lliteration’s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rtful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id (Charles Churchill).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Alliteration: Historical Perspective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400" dirty="0" smtClean="0"/>
              <a:t>Alliteration is widely used in English. It may be partly explained by the fact that it is deeply rooted in the traditions of Old English poetry.</a:t>
            </a:r>
          </a:p>
          <a:p>
            <a:pPr algn="just"/>
            <a:r>
              <a:rPr lang="en-US" sz="2400" dirty="0" smtClean="0"/>
              <a:t>In OE poetry A. was one of the basic principles of verse. Each stressed meaningful word in a line had to begin with the same sound, thus integrating the line semantically. A. is often treated as initial rhyme.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Ne </a:t>
            </a:r>
            <a:r>
              <a:rPr lang="en-US" sz="2400" dirty="0" err="1" smtClean="0"/>
              <a:t>maeg</a:t>
            </a:r>
            <a:r>
              <a:rPr lang="en-US" sz="2400" dirty="0" smtClean="0"/>
              <a:t> </a:t>
            </a:r>
            <a:r>
              <a:rPr lang="en-US" sz="2400" dirty="0" err="1" smtClean="0"/>
              <a:t>baer</a:t>
            </a:r>
            <a:r>
              <a:rPr lang="en-US" sz="2400" dirty="0" smtClean="0"/>
              <a:t> </a:t>
            </a:r>
            <a:r>
              <a:rPr lang="en-US" sz="2400" dirty="0" err="1" smtClean="0"/>
              <a:t>ren</a:t>
            </a:r>
            <a:r>
              <a:rPr lang="en-US" sz="2400" dirty="0" smtClean="0"/>
              <a:t> ne </a:t>
            </a:r>
            <a:r>
              <a:rPr lang="en-US" sz="2400" dirty="0" err="1" smtClean="0"/>
              <a:t>snaw</a:t>
            </a:r>
            <a:r>
              <a:rPr lang="en-US" sz="2400" dirty="0" smtClean="0"/>
              <a:t>,</a:t>
            </a:r>
          </a:p>
          <a:p>
            <a:pPr algn="just">
              <a:buNone/>
            </a:pPr>
            <a:r>
              <a:rPr lang="en-US" sz="2400" dirty="0" smtClean="0"/>
              <a:t>       ne </a:t>
            </a:r>
            <a:r>
              <a:rPr lang="en-US" sz="2400" b="1" u="sng" dirty="0" err="1" smtClean="0"/>
              <a:t>f</a:t>
            </a:r>
            <a:r>
              <a:rPr lang="en-US" sz="2400" dirty="0" err="1" smtClean="0"/>
              <a:t>orstes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f</a:t>
            </a:r>
            <a:r>
              <a:rPr lang="en-US" sz="2400" dirty="0" err="1" smtClean="0"/>
              <a:t>naest</a:t>
            </a:r>
            <a:r>
              <a:rPr lang="en-US" sz="2400" dirty="0" smtClean="0"/>
              <a:t>, ne </a:t>
            </a:r>
            <a:r>
              <a:rPr lang="en-US" sz="2400" b="1" u="sng" dirty="0" err="1" smtClean="0"/>
              <a:t>f</a:t>
            </a:r>
            <a:r>
              <a:rPr lang="en-US" sz="2400" dirty="0" err="1" smtClean="0"/>
              <a:t>yres</a:t>
            </a:r>
            <a:r>
              <a:rPr lang="en-US" sz="2400" dirty="0" smtClean="0"/>
              <a:t> </a:t>
            </a:r>
            <a:r>
              <a:rPr lang="en-US" sz="2400" dirty="0" err="1" smtClean="0"/>
              <a:t>blaest</a:t>
            </a:r>
            <a:r>
              <a:rPr lang="en-US" sz="2400" dirty="0" smtClean="0"/>
              <a:t>,</a:t>
            </a:r>
          </a:p>
          <a:p>
            <a:pPr algn="just">
              <a:buNone/>
            </a:pPr>
            <a:r>
              <a:rPr lang="en-US" sz="2400" dirty="0" smtClean="0"/>
              <a:t>       ne </a:t>
            </a:r>
            <a:r>
              <a:rPr lang="en-US" sz="2400" b="1" u="sng" dirty="0" err="1" smtClean="0"/>
              <a:t>h</a:t>
            </a:r>
            <a:r>
              <a:rPr lang="en-US" sz="2400" dirty="0" err="1" smtClean="0"/>
              <a:t>aegles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h</a:t>
            </a:r>
            <a:r>
              <a:rPr lang="en-US" sz="2400" dirty="0" err="1" smtClean="0"/>
              <a:t>ryre</a:t>
            </a:r>
            <a:r>
              <a:rPr lang="en-US" sz="2400" dirty="0" smtClean="0"/>
              <a:t>, ne </a:t>
            </a:r>
            <a:r>
              <a:rPr lang="en-US" sz="2400" b="1" u="sng" dirty="0" err="1" smtClean="0"/>
              <a:t>h</a:t>
            </a:r>
            <a:r>
              <a:rPr lang="en-US" sz="2400" dirty="0" err="1" smtClean="0"/>
              <a:t>rimes</a:t>
            </a:r>
            <a:r>
              <a:rPr lang="en-US" sz="2400" dirty="0" smtClean="0"/>
              <a:t> </a:t>
            </a:r>
            <a:r>
              <a:rPr lang="en-US" sz="2400" dirty="0" err="1" smtClean="0"/>
              <a:t>dryre</a:t>
            </a:r>
            <a:r>
              <a:rPr lang="en-US" sz="2400" dirty="0" smtClean="0"/>
              <a:t>,</a:t>
            </a:r>
          </a:p>
          <a:p>
            <a:pPr algn="just">
              <a:buNone/>
            </a:pPr>
            <a:r>
              <a:rPr lang="en-US" sz="2400" dirty="0" smtClean="0"/>
              <a:t>       ne </a:t>
            </a:r>
            <a:r>
              <a:rPr lang="en-US" sz="2400" b="1" u="sng" dirty="0" err="1" smtClean="0"/>
              <a:t>s</a:t>
            </a:r>
            <a:r>
              <a:rPr lang="en-US" sz="2400" dirty="0" err="1" smtClean="0"/>
              <a:t>unnan</a:t>
            </a:r>
            <a:r>
              <a:rPr lang="en-US" sz="2400" dirty="0" smtClean="0"/>
              <a:t> </a:t>
            </a:r>
            <a:r>
              <a:rPr lang="en-US" sz="2400" dirty="0" err="1" smtClean="0"/>
              <a:t>haetu</a:t>
            </a:r>
            <a:r>
              <a:rPr lang="en-US" sz="2400" dirty="0" smtClean="0"/>
              <a:t>, ne </a:t>
            </a:r>
            <a:r>
              <a:rPr lang="en-US" sz="2400" b="1" u="sng" dirty="0" err="1" smtClean="0"/>
              <a:t>s</a:t>
            </a:r>
            <a:r>
              <a:rPr lang="en-US" sz="2400" dirty="0" err="1" smtClean="0"/>
              <a:t>incaldu</a:t>
            </a:r>
            <a:r>
              <a:rPr lang="en-US" sz="2400" dirty="0" smtClean="0"/>
              <a:t>, </a:t>
            </a:r>
          </a:p>
          <a:p>
            <a:pPr algn="just">
              <a:buNone/>
            </a:pPr>
            <a:r>
              <a:rPr lang="en-US" sz="2400" dirty="0" smtClean="0"/>
              <a:t>       ne </a:t>
            </a:r>
            <a:r>
              <a:rPr lang="en-US" sz="2400" b="1" u="sng" dirty="0" err="1" smtClean="0"/>
              <a:t>w</a:t>
            </a:r>
            <a:r>
              <a:rPr lang="en-US" sz="2400" dirty="0" err="1" smtClean="0"/>
              <a:t>earm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w</a:t>
            </a:r>
            <a:r>
              <a:rPr lang="en-US" sz="2400" dirty="0" err="1" smtClean="0"/>
              <a:t>eder</a:t>
            </a:r>
            <a:r>
              <a:rPr lang="en-US" sz="2400" dirty="0" smtClean="0"/>
              <a:t>, ne </a:t>
            </a:r>
            <a:r>
              <a:rPr lang="en-US" sz="2400" b="1" u="sng" dirty="0" smtClean="0"/>
              <a:t>w</a:t>
            </a:r>
            <a:r>
              <a:rPr lang="en-US" sz="2400" dirty="0" smtClean="0"/>
              <a:t>inter-</a:t>
            </a:r>
            <a:r>
              <a:rPr lang="en-US" sz="2400" dirty="0" err="1" smtClean="0"/>
              <a:t>scur</a:t>
            </a: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      </a:t>
            </a:r>
            <a:r>
              <a:rPr lang="en-US" sz="2400" b="1" u="sng" dirty="0" err="1" smtClean="0"/>
              <a:t>w</a:t>
            </a:r>
            <a:r>
              <a:rPr lang="en-US" sz="2400" dirty="0" err="1" smtClean="0"/>
              <a:t>ihte</a:t>
            </a:r>
            <a:r>
              <a:rPr lang="en-US" sz="2400" dirty="0" smtClean="0"/>
              <a:t> </a:t>
            </a:r>
            <a:r>
              <a:rPr lang="en-US" sz="2400" dirty="0" err="1" smtClean="0"/>
              <a:t>gewyrdan</a:t>
            </a:r>
            <a:r>
              <a:rPr lang="en-US" sz="2400" dirty="0" smtClean="0"/>
              <a:t>;…  (The Phoenix)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Uses of Alliteration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In poetry A. imparts a melodic effect to the utterance and can cause certain associations.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800" b="1" dirty="0" smtClean="0"/>
              <a:t>[m], [l] – a somnolent effect</a:t>
            </a:r>
          </a:p>
          <a:p>
            <a:pPr>
              <a:buNone/>
            </a:pPr>
            <a:r>
              <a:rPr lang="en-US" sz="2800" dirty="0" smtClean="0"/>
              <a:t>     How sweet it were, …</a:t>
            </a:r>
          </a:p>
          <a:p>
            <a:pPr>
              <a:buNone/>
            </a:pPr>
            <a:r>
              <a:rPr lang="en-US" sz="2800" dirty="0" smtClean="0"/>
              <a:t>     To </a:t>
            </a:r>
            <a:r>
              <a:rPr lang="en-US" sz="2800" b="1" u="sng" dirty="0" smtClean="0"/>
              <a:t>l</a:t>
            </a:r>
            <a:r>
              <a:rPr lang="en-US" sz="2800" dirty="0" smtClean="0"/>
              <a:t>end our hearts and spirits wholly</a:t>
            </a:r>
          </a:p>
          <a:p>
            <a:pPr>
              <a:buNone/>
            </a:pPr>
            <a:r>
              <a:rPr lang="en-US" sz="2800" dirty="0" smtClean="0"/>
              <a:t>     To the </a:t>
            </a:r>
            <a:r>
              <a:rPr lang="en-US" sz="2800" b="1" u="sng" dirty="0" smtClean="0"/>
              <a:t>m</a:t>
            </a:r>
            <a:r>
              <a:rPr lang="en-US" sz="2800" dirty="0" smtClean="0"/>
              <a:t>usic of </a:t>
            </a:r>
            <a:r>
              <a:rPr lang="en-US" sz="2800" b="1" u="sng" dirty="0" smtClean="0"/>
              <a:t>m</a:t>
            </a:r>
            <a:r>
              <a:rPr lang="en-US" sz="2800" dirty="0" smtClean="0"/>
              <a:t>ild-</a:t>
            </a:r>
            <a:r>
              <a:rPr lang="en-US" sz="2800" b="1" u="sng" dirty="0" smtClean="0"/>
              <a:t>m</a:t>
            </a:r>
            <a:r>
              <a:rPr lang="en-US" sz="2800" dirty="0" smtClean="0"/>
              <a:t>inded </a:t>
            </a:r>
            <a:r>
              <a:rPr lang="en-US" sz="2800" b="1" u="sng" dirty="0" smtClean="0"/>
              <a:t>m</a:t>
            </a:r>
            <a:r>
              <a:rPr lang="en-US" sz="2800" dirty="0" smtClean="0"/>
              <a:t>elancholy;</a:t>
            </a:r>
          </a:p>
          <a:p>
            <a:pPr>
              <a:buNone/>
            </a:pPr>
            <a:r>
              <a:rPr lang="en-US" sz="2800" dirty="0" smtClean="0"/>
              <a:t>     To </a:t>
            </a:r>
            <a:r>
              <a:rPr lang="en-US" sz="2800" b="1" u="sng" dirty="0" smtClean="0"/>
              <a:t>m</a:t>
            </a:r>
            <a:r>
              <a:rPr lang="en-US" sz="2800" dirty="0" smtClean="0"/>
              <a:t>use and brood and </a:t>
            </a:r>
            <a:r>
              <a:rPr lang="en-US" sz="2800" b="1" u="sng" dirty="0" smtClean="0"/>
              <a:t>l</a:t>
            </a:r>
            <a:r>
              <a:rPr lang="en-US" sz="2800" dirty="0" smtClean="0"/>
              <a:t>ive again in </a:t>
            </a:r>
            <a:r>
              <a:rPr lang="en-US" sz="2800" b="1" u="sng" dirty="0" smtClean="0"/>
              <a:t>m</a:t>
            </a:r>
            <a:r>
              <a:rPr lang="en-US" sz="2800" dirty="0" smtClean="0"/>
              <a:t>emory. </a:t>
            </a:r>
          </a:p>
          <a:p>
            <a:pPr>
              <a:buNone/>
            </a:pPr>
            <a:r>
              <a:rPr lang="en-US" sz="2800" dirty="0" smtClean="0"/>
              <a:t>                                           (Tennyson </a:t>
            </a:r>
            <a:r>
              <a:rPr lang="en-US" sz="2800" i="1" dirty="0" smtClean="0"/>
              <a:t>The Lotus Eaters</a:t>
            </a:r>
            <a:r>
              <a:rPr lang="en-US" sz="2800" dirty="0" smtClean="0"/>
              <a:t>)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             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Functions and Uses of Alliteration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i="1" dirty="0" smtClean="0"/>
              <a:t>In prose A. performs an expressive function and accentuates the most important notions.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We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ived and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aughed and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oved and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eft (Joyce).</a:t>
            </a:r>
          </a:p>
          <a:p>
            <a:pPr algn="just"/>
            <a:r>
              <a:rPr lang="en-US" sz="2400" i="1" dirty="0" smtClean="0"/>
              <a:t>A. is a common device used in titles of books, ads, slogans; set phrases.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u="sng" dirty="0" smtClean="0"/>
              <a:t>P</a:t>
            </a:r>
            <a:r>
              <a:rPr lang="en-US" sz="2400" dirty="0" smtClean="0"/>
              <a:t>ride and </a:t>
            </a:r>
            <a:r>
              <a:rPr lang="en-US" sz="2400" b="1" u="sng" dirty="0" smtClean="0"/>
              <a:t>P</a:t>
            </a:r>
            <a:r>
              <a:rPr lang="en-US" sz="2400" dirty="0" smtClean="0"/>
              <a:t>rejudice (Austen)</a:t>
            </a:r>
          </a:p>
          <a:p>
            <a:pPr algn="just">
              <a:buNone/>
            </a:pPr>
            <a:r>
              <a:rPr lang="en-US" sz="2400" dirty="0" smtClean="0"/>
              <a:t>       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ense and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ensibility (Austen)</a:t>
            </a:r>
          </a:p>
          <a:p>
            <a:pPr algn="just">
              <a:buNone/>
            </a:pPr>
            <a:r>
              <a:rPr lang="en-US" sz="2400" dirty="0" smtClean="0"/>
              <a:t>       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chool for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candal (Sheridan)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u="sng" dirty="0" smtClean="0"/>
              <a:t>M</a:t>
            </a:r>
            <a:r>
              <a:rPr lang="en-US" sz="2400" dirty="0" smtClean="0"/>
              <a:t>ake </a:t>
            </a:r>
            <a:r>
              <a:rPr lang="en-US" sz="2400" b="1" u="sng" dirty="0" smtClean="0"/>
              <a:t>M</a:t>
            </a:r>
            <a:r>
              <a:rPr lang="en-US" sz="2400" dirty="0" smtClean="0"/>
              <a:t>ine </a:t>
            </a:r>
            <a:r>
              <a:rPr lang="en-US" sz="2400" b="1" u="sng" dirty="0" smtClean="0"/>
              <a:t>M</a:t>
            </a:r>
            <a:r>
              <a:rPr lang="en-US" sz="2400" dirty="0" smtClean="0"/>
              <a:t>iller (</a:t>
            </a:r>
            <a:r>
              <a:rPr lang="en-US" sz="2400" smtClean="0"/>
              <a:t>an advertising </a:t>
            </a:r>
            <a:r>
              <a:rPr lang="en-US" sz="2400" dirty="0" smtClean="0"/>
              <a:t>slogan for Miller beer)</a:t>
            </a:r>
          </a:p>
          <a:p>
            <a:pPr algn="just">
              <a:buNone/>
            </a:pPr>
            <a:r>
              <a:rPr lang="en-US" sz="2400" dirty="0" smtClean="0"/>
              <a:t>      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rive Your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ream (a Toyota slogan)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as </a:t>
            </a:r>
            <a:r>
              <a:rPr lang="en-US" sz="2400" b="1" u="sng" dirty="0" smtClean="0"/>
              <a:t>g</a:t>
            </a:r>
            <a:r>
              <a:rPr lang="en-US" sz="2400" dirty="0" smtClean="0"/>
              <a:t>ood as </a:t>
            </a:r>
            <a:r>
              <a:rPr lang="en-US" sz="2400" b="1" u="sng" dirty="0" smtClean="0"/>
              <a:t>g</a:t>
            </a:r>
            <a:r>
              <a:rPr lang="en-US" sz="2400" dirty="0" smtClean="0"/>
              <a:t>old;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ead as a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oornail;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orgive and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orget.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ASSONANCE ['</a:t>
            </a:r>
            <a:r>
              <a:rPr lang="en-US" sz="4000" b="1" dirty="0" err="1" smtClean="0"/>
              <a:t>æs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n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ns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ассон</a:t>
            </a:r>
            <a:r>
              <a:rPr lang="ru-RU" sz="4000" b="1" u="sng" dirty="0" smtClean="0"/>
              <a:t>а</a:t>
            </a:r>
            <a:r>
              <a:rPr lang="ru-RU" sz="4000" b="1" dirty="0" smtClean="0"/>
              <a:t>нс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Repetition of stressed vowels within a line or phrase or at the end of it. It makes the utterance more expressive and adds to its specific  emotional charge and connotative meaning.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[</a:t>
            </a:r>
            <a:r>
              <a:rPr lang="en-US" sz="2800" dirty="0" err="1" smtClean="0"/>
              <a:t>eı</a:t>
            </a:r>
            <a:r>
              <a:rPr lang="en-US" sz="2800" dirty="0" smtClean="0"/>
              <a:t>] – light, hope.</a:t>
            </a:r>
          </a:p>
          <a:p>
            <a:pPr algn="just">
              <a:buNone/>
            </a:pPr>
            <a:r>
              <a:rPr lang="en-US" sz="2400" dirty="0" smtClean="0"/>
              <a:t>Tell this soul, with sorrow l</a:t>
            </a:r>
            <a:r>
              <a:rPr lang="en-US" sz="2400" b="1" u="sng" dirty="0" smtClean="0"/>
              <a:t>a</a:t>
            </a:r>
            <a:r>
              <a:rPr lang="en-US" sz="2400" dirty="0" smtClean="0"/>
              <a:t>den, if within the distant </a:t>
            </a:r>
            <a:r>
              <a:rPr lang="en-US" sz="2400" b="1" u="sng" dirty="0" smtClean="0"/>
              <a:t>Ai</a:t>
            </a:r>
            <a:r>
              <a:rPr lang="en-US" sz="2400" dirty="0" smtClean="0"/>
              <a:t>den,</a:t>
            </a:r>
          </a:p>
          <a:p>
            <a:pPr algn="just">
              <a:buNone/>
            </a:pPr>
            <a:r>
              <a:rPr lang="en-US" sz="2400" dirty="0" smtClean="0"/>
              <a:t>I shall clasp a s</a:t>
            </a:r>
            <a:r>
              <a:rPr lang="en-US" sz="2400" b="1" u="sng" dirty="0" smtClean="0"/>
              <a:t>ai</a:t>
            </a:r>
            <a:r>
              <a:rPr lang="en-US" sz="2400" dirty="0" smtClean="0"/>
              <a:t>nted m</a:t>
            </a:r>
            <a:r>
              <a:rPr lang="en-US" sz="2400" b="1" u="sng" dirty="0" smtClean="0"/>
              <a:t>ai</a:t>
            </a:r>
            <a:r>
              <a:rPr lang="en-US" sz="2400" dirty="0" smtClean="0"/>
              <a:t>den, whom the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ngels n</a:t>
            </a:r>
            <a:r>
              <a:rPr lang="en-US" sz="2400" b="1" u="sng" dirty="0" smtClean="0"/>
              <a:t>a</a:t>
            </a:r>
            <a:r>
              <a:rPr lang="en-US" sz="2400" dirty="0" smtClean="0"/>
              <a:t>me Lenore – </a:t>
            </a:r>
          </a:p>
          <a:p>
            <a:pPr algn="just">
              <a:buNone/>
            </a:pPr>
            <a:r>
              <a:rPr lang="en-US" sz="2400" dirty="0" smtClean="0"/>
              <a:t>Clasp a rare and r</a:t>
            </a:r>
            <a:r>
              <a:rPr lang="en-US" sz="2400" b="1" u="sng" dirty="0" smtClean="0"/>
              <a:t>a</a:t>
            </a:r>
            <a:r>
              <a:rPr lang="en-US" sz="2400" dirty="0" smtClean="0"/>
              <a:t>diant m</a:t>
            </a:r>
            <a:r>
              <a:rPr lang="en-US" sz="2400" b="1" u="sng" dirty="0" smtClean="0"/>
              <a:t>ai</a:t>
            </a:r>
            <a:r>
              <a:rPr lang="en-US" sz="2400" dirty="0" smtClean="0"/>
              <a:t>den, whom the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ngels n</a:t>
            </a:r>
            <a:r>
              <a:rPr lang="en-US" sz="2400" b="1" u="sng" dirty="0" smtClean="0"/>
              <a:t>a</a:t>
            </a:r>
            <a:r>
              <a:rPr lang="en-US" sz="2400" dirty="0" smtClean="0"/>
              <a:t>me Lenore.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                                 (Poe </a:t>
            </a:r>
            <a:r>
              <a:rPr lang="en-US" sz="2400" i="1" dirty="0" smtClean="0"/>
              <a:t>The Raven</a:t>
            </a:r>
            <a:r>
              <a:rPr lang="en-US" sz="2400" dirty="0" smtClean="0"/>
              <a:t>) 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RHYME [</a:t>
            </a:r>
            <a:r>
              <a:rPr lang="en-US" sz="4000" b="1" dirty="0" err="1" smtClean="0"/>
              <a:t>raım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рифма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Repetition of identical or similar terminal sound combinations of words. In  verse they usually occur at the end of corresponding lines.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When the lamp is </a:t>
            </a:r>
            <a:r>
              <a:rPr lang="en-US" i="1" dirty="0" smtClean="0"/>
              <a:t>shattered</a:t>
            </a:r>
          </a:p>
          <a:p>
            <a:pPr algn="just">
              <a:buNone/>
            </a:pPr>
            <a:r>
              <a:rPr lang="en-US" dirty="0" smtClean="0"/>
              <a:t>        The light in the dust is </a:t>
            </a:r>
            <a:r>
              <a:rPr lang="en-US" i="1" dirty="0" smtClean="0"/>
              <a:t>dead</a:t>
            </a:r>
            <a:r>
              <a:rPr lang="en-US" dirty="0" smtClean="0"/>
              <a:t> – </a:t>
            </a:r>
          </a:p>
          <a:p>
            <a:pPr algn="just">
              <a:buNone/>
            </a:pPr>
            <a:r>
              <a:rPr lang="en-US" dirty="0" smtClean="0"/>
              <a:t>        When the cloud is </a:t>
            </a:r>
            <a:r>
              <a:rPr lang="en-US" i="1" dirty="0" smtClean="0"/>
              <a:t>scattered</a:t>
            </a:r>
          </a:p>
          <a:p>
            <a:pPr algn="just">
              <a:buNone/>
            </a:pPr>
            <a:r>
              <a:rPr lang="en-US" dirty="0" smtClean="0"/>
              <a:t>        The rainbow’s glory is </a:t>
            </a:r>
            <a:r>
              <a:rPr lang="en-US" i="1" dirty="0" smtClean="0"/>
              <a:t>shed</a:t>
            </a:r>
            <a:r>
              <a:rPr lang="en-US" dirty="0" smtClean="0"/>
              <a:t>. (P.B. Shelley)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TYPES OF RHYME (according to similarity of sound combinations)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b="1" dirty="0" smtClean="0"/>
              <a:t>FULL (</a:t>
            </a:r>
            <a:r>
              <a:rPr lang="ru-RU" sz="2800" b="1" dirty="0" smtClean="0"/>
              <a:t>точная</a:t>
            </a:r>
            <a:r>
              <a:rPr lang="en-US" sz="2800" b="1" dirty="0" smtClean="0"/>
              <a:t>)</a:t>
            </a:r>
            <a:r>
              <a:rPr lang="ru-RU" sz="2800" b="1" dirty="0" smtClean="0"/>
              <a:t>                   </a:t>
            </a:r>
            <a:r>
              <a:rPr lang="en-US" sz="2800" b="1" dirty="0" smtClean="0"/>
              <a:t>INCOMPLETE</a:t>
            </a:r>
            <a:r>
              <a:rPr lang="en-US" sz="2400" b="1" dirty="0" smtClean="0"/>
              <a:t>(</a:t>
            </a:r>
            <a:r>
              <a:rPr lang="ru-RU" sz="2400" b="1" dirty="0" smtClean="0"/>
              <a:t>приблизительная</a:t>
            </a:r>
            <a:r>
              <a:rPr lang="en-US" sz="2400" b="1" dirty="0" smtClean="0"/>
              <a:t>)</a:t>
            </a:r>
          </a:p>
          <a:p>
            <a:pPr algn="just">
              <a:buNone/>
            </a:pPr>
            <a:r>
              <a:rPr lang="en-US" sz="2400" dirty="0" smtClean="0"/>
              <a:t>Identity of the vowel               1. </a:t>
            </a:r>
            <a:r>
              <a:rPr lang="en-US" sz="2400" u="sng" dirty="0" smtClean="0"/>
              <a:t>Assonance</a:t>
            </a:r>
            <a:r>
              <a:rPr lang="en-US" sz="2400" dirty="0" smtClean="0"/>
              <a:t> (Vowels identical,</a:t>
            </a:r>
          </a:p>
          <a:p>
            <a:pPr>
              <a:buNone/>
            </a:pPr>
            <a:r>
              <a:rPr lang="en-US" sz="2400" dirty="0" smtClean="0"/>
              <a:t>and consonant sounds             Consonants – different)</a:t>
            </a:r>
          </a:p>
          <a:p>
            <a:pPr>
              <a:buNone/>
            </a:pPr>
            <a:r>
              <a:rPr lang="en-US" sz="2400" dirty="0" smtClean="0"/>
              <a:t>in a stressed syllable.                </a:t>
            </a:r>
            <a:r>
              <a:rPr lang="en-US" sz="2400" u="sng" dirty="0" smtClean="0"/>
              <a:t>E.g.</a:t>
            </a:r>
            <a:r>
              <a:rPr lang="en-US" sz="2400" dirty="0" smtClean="0"/>
              <a:t> adv</a:t>
            </a:r>
            <a:r>
              <a:rPr lang="en-US" sz="2400" b="1" u="sng" dirty="0" smtClean="0"/>
              <a:t>i</a:t>
            </a:r>
            <a:r>
              <a:rPr lang="en-US" sz="2400" dirty="0" smtClean="0"/>
              <a:t>ce – comprom</a:t>
            </a:r>
            <a:r>
              <a:rPr lang="en-US" sz="2400" b="1" u="sng" dirty="0" smtClean="0"/>
              <a:t>i</a:t>
            </a:r>
            <a:r>
              <a:rPr lang="en-US" sz="2400" dirty="0" smtClean="0"/>
              <a:t>se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br</a:t>
            </a:r>
            <a:r>
              <a:rPr lang="en-US" sz="2400" b="1" u="sng" dirty="0" smtClean="0"/>
              <a:t>ight</a:t>
            </a:r>
            <a:r>
              <a:rPr lang="en-US" sz="2400" dirty="0" smtClean="0"/>
              <a:t> - n</a:t>
            </a:r>
            <a:r>
              <a:rPr lang="en-US" sz="2400" b="1" u="sng" dirty="0" smtClean="0"/>
              <a:t>ight</a:t>
            </a:r>
            <a:r>
              <a:rPr lang="en-US" sz="2400" dirty="0" smtClean="0"/>
              <a:t>                      2. </a:t>
            </a:r>
            <a:r>
              <a:rPr lang="en-US" sz="2400" u="sng" dirty="0" smtClean="0"/>
              <a:t>Consonance</a:t>
            </a:r>
            <a:r>
              <a:rPr lang="en-US" sz="2400" dirty="0" smtClean="0"/>
              <a:t> (Cons-s identical)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</a:t>
            </a:r>
            <a:r>
              <a:rPr lang="en-US" sz="2400" u="sng" dirty="0" smtClean="0"/>
              <a:t>E.g.</a:t>
            </a:r>
            <a:r>
              <a:rPr lang="en-US" sz="2400" dirty="0" smtClean="0"/>
              <a:t> wi</a:t>
            </a:r>
            <a:r>
              <a:rPr lang="en-US" sz="2400" b="1" u="sng" dirty="0" smtClean="0"/>
              <a:t>nd </a:t>
            </a:r>
            <a:r>
              <a:rPr lang="en-US" sz="2400" dirty="0" smtClean="0"/>
              <a:t>– la</a:t>
            </a:r>
            <a:r>
              <a:rPr lang="en-US" sz="2400" b="1" u="sng" dirty="0" smtClean="0"/>
              <a:t>nd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3. </a:t>
            </a:r>
            <a:r>
              <a:rPr lang="en-US" sz="2400" u="sng" dirty="0" smtClean="0"/>
              <a:t>Dissonance</a:t>
            </a:r>
            <a:r>
              <a:rPr lang="en-US" sz="2400" dirty="0" smtClean="0"/>
              <a:t>  (unstressed V-s and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Cons-s coincide, stressed – don’t)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</a:t>
            </a:r>
            <a:r>
              <a:rPr lang="en-US" sz="2400" u="sng" dirty="0" smtClean="0"/>
              <a:t>E.g.</a:t>
            </a:r>
            <a:r>
              <a:rPr lang="en-US" sz="2400" dirty="0" smtClean="0"/>
              <a:t> de</a:t>
            </a:r>
            <a:r>
              <a:rPr lang="en-US" sz="2400" b="1" u="sng" dirty="0" smtClean="0"/>
              <a:t>vil</a:t>
            </a:r>
            <a:r>
              <a:rPr lang="en-US" sz="2400" dirty="0" smtClean="0"/>
              <a:t> - e</a:t>
            </a:r>
            <a:r>
              <a:rPr lang="en-US" sz="2400" b="1" u="sng" dirty="0" smtClean="0"/>
              <a:t>vil</a:t>
            </a:r>
            <a:endParaRPr lang="ru-RU" sz="2400" b="1" u="sng" dirty="0"/>
          </a:p>
        </p:txBody>
      </p: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rot="5400000">
            <a:off x="2887658" y="387336"/>
            <a:ext cx="654040" cy="2714644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rot="16200000" flipH="1">
            <a:off x="5387988" y="601650"/>
            <a:ext cx="654040" cy="228601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TYPES OF RHYME (according to morphological peculiarities)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b="1" dirty="0" smtClean="0"/>
              <a:t>Compound (</a:t>
            </a:r>
            <a:r>
              <a:rPr lang="ru-RU" sz="2800" b="1" dirty="0" smtClean="0"/>
              <a:t>составная</a:t>
            </a:r>
            <a:r>
              <a:rPr lang="en-US" sz="2800" b="1" dirty="0" smtClean="0"/>
              <a:t>)</a:t>
            </a:r>
            <a:r>
              <a:rPr lang="ru-RU" sz="2800" dirty="0" smtClean="0"/>
              <a:t>                        </a:t>
            </a:r>
            <a:r>
              <a:rPr lang="en-US" sz="2800" b="1" dirty="0" smtClean="0"/>
              <a:t>Simple</a:t>
            </a:r>
            <a:r>
              <a:rPr lang="ru-RU" sz="2800" b="1" dirty="0" smtClean="0"/>
              <a:t> </a:t>
            </a:r>
            <a:r>
              <a:rPr lang="en-US" sz="2800" b="1" dirty="0" smtClean="0"/>
              <a:t>(</a:t>
            </a:r>
            <a:r>
              <a:rPr lang="ru-RU" sz="2800" b="1" dirty="0" smtClean="0"/>
              <a:t>простая</a:t>
            </a:r>
            <a:r>
              <a:rPr lang="en-US" sz="2800" b="1" dirty="0" smtClean="0"/>
              <a:t>)</a:t>
            </a:r>
            <a:endParaRPr lang="ru-RU" sz="2800" b="1" dirty="0" smtClean="0"/>
          </a:p>
          <a:p>
            <a:pPr>
              <a:buNone/>
            </a:pPr>
            <a:r>
              <a:rPr lang="en-US" sz="2400" dirty="0" smtClean="0"/>
              <a:t>A word rhymes with a combination           A word rhymes with a </a:t>
            </a:r>
          </a:p>
          <a:p>
            <a:pPr>
              <a:buNone/>
            </a:pPr>
            <a:r>
              <a:rPr lang="en-US" sz="2400" dirty="0" smtClean="0"/>
              <a:t>of words.                                                              word.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O lovers true</a:t>
            </a:r>
          </a:p>
          <a:p>
            <a:pPr>
              <a:buNone/>
            </a:pPr>
            <a:r>
              <a:rPr lang="en-US" sz="2400" dirty="0" smtClean="0"/>
              <a:t>        And others too</a:t>
            </a:r>
          </a:p>
          <a:p>
            <a:pPr>
              <a:buNone/>
            </a:pPr>
            <a:r>
              <a:rPr lang="en-US" sz="2400" dirty="0" smtClean="0"/>
              <a:t>        Whose best is only </a:t>
            </a:r>
            <a:r>
              <a:rPr lang="en-US" sz="2400" b="1" i="1" dirty="0" smtClean="0"/>
              <a:t>better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        Take my advice</a:t>
            </a:r>
          </a:p>
          <a:p>
            <a:pPr>
              <a:buNone/>
            </a:pPr>
            <a:r>
              <a:rPr lang="en-US" sz="2400" dirty="0" smtClean="0"/>
              <a:t>        Shun compromise</a:t>
            </a:r>
          </a:p>
          <a:p>
            <a:pPr>
              <a:buNone/>
            </a:pPr>
            <a:r>
              <a:rPr lang="en-US" sz="2400" dirty="0" smtClean="0"/>
              <a:t>        Forget him and </a:t>
            </a:r>
            <a:r>
              <a:rPr lang="en-US" sz="2400" b="1" i="1" dirty="0" smtClean="0"/>
              <a:t>forget her</a:t>
            </a:r>
            <a:r>
              <a:rPr lang="en-US" sz="2400" dirty="0" smtClean="0"/>
              <a:t>. (S. Smith)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1428736"/>
            <a:ext cx="2286016" cy="71438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 rot="5400000">
            <a:off x="3137691" y="637369"/>
            <a:ext cx="654040" cy="221457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TYPES OF RHYME (according to arrangement in a stanza)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COUPLET (</a:t>
            </a:r>
            <a:r>
              <a:rPr lang="ru-RU" sz="2400" b="1" u="sng" dirty="0" smtClean="0"/>
              <a:t>смежная</a:t>
            </a:r>
            <a:r>
              <a:rPr lang="en-US" sz="2400" b="1" u="sng" dirty="0" smtClean="0"/>
              <a:t>): a </a:t>
            </a:r>
            <a:r>
              <a:rPr lang="en-US" sz="2400" b="1" u="sng" dirty="0" err="1" smtClean="0"/>
              <a:t>a</a:t>
            </a:r>
            <a:r>
              <a:rPr lang="en-US" sz="2400" b="1" u="sng" dirty="0" smtClean="0"/>
              <a:t>, b </a:t>
            </a:r>
            <a:r>
              <a:rPr lang="en-US" sz="2400" b="1" u="sng" dirty="0" err="1" smtClean="0"/>
              <a:t>b</a:t>
            </a:r>
            <a:endParaRPr lang="en-US" sz="2400" b="1" u="sng" dirty="0" smtClean="0"/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en-US" sz="2400" dirty="0" err="1" smtClean="0"/>
              <a:t>Tyger</a:t>
            </a:r>
            <a:r>
              <a:rPr lang="en-US" sz="2400" dirty="0" smtClean="0"/>
              <a:t>! </a:t>
            </a:r>
            <a:r>
              <a:rPr lang="en-US" sz="2400" dirty="0" err="1" smtClean="0"/>
              <a:t>Tyger</a:t>
            </a:r>
            <a:r>
              <a:rPr lang="ru-RU" sz="2400" dirty="0" smtClean="0"/>
              <a:t>! </a:t>
            </a:r>
            <a:r>
              <a:rPr lang="en-US" sz="2400" dirty="0" smtClean="0"/>
              <a:t>burning </a:t>
            </a:r>
            <a:r>
              <a:rPr lang="en-US" sz="2400" b="1" i="1" dirty="0" smtClean="0"/>
              <a:t>bright</a:t>
            </a:r>
          </a:p>
          <a:p>
            <a:pPr>
              <a:buNone/>
            </a:pPr>
            <a:r>
              <a:rPr lang="en-US" sz="2400" dirty="0" smtClean="0"/>
              <a:t>        In the forests of the </a:t>
            </a:r>
            <a:r>
              <a:rPr lang="en-US" sz="2400" b="1" i="1" dirty="0" smtClean="0"/>
              <a:t>night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        What immortal hand or </a:t>
            </a:r>
            <a:r>
              <a:rPr lang="en-US" sz="2400" b="1" i="1" dirty="0" smtClean="0"/>
              <a:t>eye</a:t>
            </a:r>
          </a:p>
          <a:p>
            <a:pPr>
              <a:buNone/>
            </a:pPr>
            <a:r>
              <a:rPr lang="en-US" sz="2400" dirty="0" smtClean="0"/>
              <a:t>        Could frame thy fearful </a:t>
            </a:r>
            <a:r>
              <a:rPr lang="en-US" sz="2400" b="1" i="1" dirty="0" smtClean="0"/>
              <a:t>symmetry</a:t>
            </a:r>
            <a:r>
              <a:rPr lang="en-US" sz="2400" dirty="0" smtClean="0"/>
              <a:t>? (Blake </a:t>
            </a:r>
            <a:r>
              <a:rPr lang="en-US" sz="2400" i="1" dirty="0" smtClean="0"/>
              <a:t>The </a:t>
            </a:r>
            <a:r>
              <a:rPr lang="en-US" sz="2400" i="1" dirty="0" err="1" smtClean="0"/>
              <a:t>Tyger</a:t>
            </a:r>
            <a:r>
              <a:rPr lang="en-US" sz="2400" dirty="0" smtClean="0"/>
              <a:t>)</a:t>
            </a:r>
          </a:p>
          <a:p>
            <a:r>
              <a:rPr lang="en-US" sz="2400" b="1" u="sng" dirty="0" smtClean="0"/>
              <a:t>TRIPLE </a:t>
            </a:r>
            <a:r>
              <a:rPr lang="ru-RU" sz="2400" b="1" u="sng" dirty="0" smtClean="0"/>
              <a:t>(тройная)</a:t>
            </a:r>
            <a:r>
              <a:rPr lang="en-US" sz="2400" b="1" u="sng" dirty="0" smtClean="0"/>
              <a:t>: a </a:t>
            </a:r>
            <a:r>
              <a:rPr lang="en-US" sz="2400" b="1" u="sng" dirty="0" err="1" smtClean="0"/>
              <a:t>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a</a:t>
            </a:r>
            <a:endParaRPr lang="en-US" sz="2400" b="1" u="sng" dirty="0" smtClean="0"/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A second voice at my </a:t>
            </a:r>
            <a:r>
              <a:rPr lang="en-US" sz="2400" b="1" i="1" dirty="0" smtClean="0"/>
              <a:t>ear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       A little whisper silver-</a:t>
            </a:r>
            <a:r>
              <a:rPr lang="en-US" sz="2400" b="1" i="1" dirty="0" smtClean="0"/>
              <a:t>clear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       A murmur, ‘Be of better </a:t>
            </a:r>
            <a:r>
              <a:rPr lang="en-US" sz="2400" b="1" i="1" dirty="0" smtClean="0"/>
              <a:t>cheer</a:t>
            </a:r>
            <a:r>
              <a:rPr lang="en-US" sz="2400" dirty="0" smtClean="0"/>
              <a:t>.’ (Tennyson </a:t>
            </a:r>
            <a:r>
              <a:rPr lang="en-US" sz="2400" i="1" dirty="0" smtClean="0"/>
              <a:t>The Two Voi</a:t>
            </a:r>
            <a:r>
              <a:rPr lang="en-US" sz="2400" dirty="0" smtClean="0"/>
              <a:t>ces)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‘Sound-Meaning’ Correlation: Variety of Perspectives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en-US" sz="2800" b="1" dirty="0" smtClean="0"/>
              <a:t>Sounds can be associated with certain meanings</a:t>
            </a:r>
          </a:p>
          <a:p>
            <a:pPr marL="514350" indent="-514350" algn="just"/>
            <a:r>
              <a:rPr lang="en-US" sz="2800" i="1" u="sng" dirty="0" err="1" smtClean="0"/>
              <a:t>Verier</a:t>
            </a:r>
            <a:r>
              <a:rPr lang="en-US" sz="2800" i="1" u="sng" dirty="0" smtClean="0"/>
              <a:t> (French scholar)</a:t>
            </a:r>
            <a:r>
              <a:rPr lang="en-US" sz="2800" dirty="0" smtClean="0"/>
              <a:t>: Sounds express definite feelings or states of mind.</a:t>
            </a:r>
          </a:p>
          <a:p>
            <a:pPr marL="514350" indent="-514350"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[ </a:t>
            </a:r>
            <a:r>
              <a:rPr lang="en-US" sz="2800" dirty="0" err="1" smtClean="0"/>
              <a:t>i</a:t>
            </a:r>
            <a:r>
              <a:rPr lang="en-US" sz="2800" dirty="0" smtClean="0"/>
              <a:t>: ] – joy;</a:t>
            </a:r>
          </a:p>
          <a:p>
            <a:pPr marL="514350" indent="-514350" algn="just">
              <a:buNone/>
            </a:pPr>
            <a:r>
              <a:rPr lang="en-US" sz="2800" dirty="0" smtClean="0"/>
              <a:t>       [ u: ] – sorrow, seriousness.</a:t>
            </a:r>
          </a:p>
          <a:p>
            <a:pPr marL="514350" indent="-514350" algn="just"/>
            <a:r>
              <a:rPr lang="en-US" sz="2800" i="1" u="sng" dirty="0" smtClean="0"/>
              <a:t>L. Bloomfield</a:t>
            </a:r>
            <a:r>
              <a:rPr lang="en-US" sz="2800" dirty="0" smtClean="0"/>
              <a:t>: “ … in human speech different sounds can have different meaning. To study the coordination of certain sounds with certain meanings is to study language” (Bloomfield 1961, 27).</a:t>
            </a:r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TYPES OF RHYME (according to arrangement in a stanza)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u="sng" dirty="0" smtClean="0"/>
              <a:t>CROSS </a:t>
            </a:r>
            <a:r>
              <a:rPr lang="ru-RU" sz="2400" b="1" u="sng" dirty="0" smtClean="0"/>
              <a:t>(перекрестная)</a:t>
            </a:r>
            <a:r>
              <a:rPr lang="en-US" sz="2400" b="1" u="sng" dirty="0" smtClean="0"/>
              <a:t>: a b a b</a:t>
            </a:r>
          </a:p>
          <a:p>
            <a:pPr>
              <a:buNone/>
            </a:pPr>
            <a:r>
              <a:rPr lang="en-US" sz="2400" u="sng" dirty="0" smtClean="0"/>
              <a:t>E.g. </a:t>
            </a:r>
            <a:r>
              <a:rPr lang="en-US" sz="2400" dirty="0" smtClean="0"/>
              <a:t>My mistress’ eyes are nothing like the </a:t>
            </a:r>
            <a:r>
              <a:rPr lang="en-US" sz="2400" b="1" i="1" dirty="0" smtClean="0"/>
              <a:t>sun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        Coral is far more red than her lips’ </a:t>
            </a:r>
            <a:r>
              <a:rPr lang="en-US" sz="2400" b="1" i="1" dirty="0" smtClean="0"/>
              <a:t>red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        If snow be white, why then her breasts are </a:t>
            </a:r>
            <a:r>
              <a:rPr lang="en-US" sz="2400" b="1" i="1" dirty="0" smtClean="0"/>
              <a:t>dun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        If hairs be wires, black wires grow on her </a:t>
            </a:r>
            <a:r>
              <a:rPr lang="en-US" sz="2400" b="1" i="1" dirty="0" smtClean="0"/>
              <a:t>head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(Shakespeare </a:t>
            </a:r>
            <a:r>
              <a:rPr lang="en-US" sz="2400" i="1" dirty="0" smtClean="0"/>
              <a:t>Sonnet 130</a:t>
            </a:r>
            <a:r>
              <a:rPr lang="en-US" sz="2400" dirty="0" smtClean="0"/>
              <a:t>)</a:t>
            </a:r>
          </a:p>
          <a:p>
            <a:r>
              <a:rPr lang="en-US" sz="2400" b="1" u="sng" dirty="0" smtClean="0"/>
              <a:t>RING (</a:t>
            </a:r>
            <a:r>
              <a:rPr lang="ru-RU" sz="2400" b="1" u="sng" dirty="0" smtClean="0"/>
              <a:t>кольцевая, опоясывающая</a:t>
            </a:r>
            <a:r>
              <a:rPr lang="en-US" sz="2400" b="1" u="sng" dirty="0" smtClean="0"/>
              <a:t>): a b </a:t>
            </a:r>
            <a:r>
              <a:rPr lang="en-US" sz="2400" b="1" u="sng" dirty="0" err="1" smtClean="0"/>
              <a:t>b</a:t>
            </a:r>
            <a:r>
              <a:rPr lang="en-US" sz="2400" b="1" u="sng" dirty="0" smtClean="0"/>
              <a:t> a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The poetry of earth is never </a:t>
            </a:r>
            <a:r>
              <a:rPr lang="en-US" sz="2400" b="1" i="1" dirty="0" smtClean="0"/>
              <a:t>dead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        When all the birds are faint with the hot </a:t>
            </a:r>
            <a:r>
              <a:rPr lang="en-US" sz="2400" b="1" i="1" dirty="0" smtClean="0"/>
              <a:t>sun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        And hide in cooling trees, a voice will </a:t>
            </a:r>
            <a:r>
              <a:rPr lang="en-US" sz="2400" b="1" i="1" dirty="0" smtClean="0"/>
              <a:t>run</a:t>
            </a:r>
          </a:p>
          <a:p>
            <a:pPr>
              <a:buNone/>
            </a:pPr>
            <a:r>
              <a:rPr lang="en-US" sz="2400" dirty="0" smtClean="0"/>
              <a:t>        From hedge to hedge about the new-mown </a:t>
            </a:r>
            <a:r>
              <a:rPr lang="en-US" sz="2400" b="1" i="1" dirty="0" smtClean="0"/>
              <a:t>mead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                                             (Keats </a:t>
            </a:r>
            <a:r>
              <a:rPr lang="en-US" sz="2400" i="1" dirty="0" smtClean="0"/>
              <a:t>The Grasshopper and the Cricket</a:t>
            </a:r>
            <a:r>
              <a:rPr lang="en-US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INTERNAL RHYME </a:t>
            </a:r>
            <a:r>
              <a:rPr lang="ru-RU" sz="4000" b="1" dirty="0" smtClean="0"/>
              <a:t>(внутренняя рифма)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rhyming words are placed within the line.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When you’re lying </a:t>
            </a:r>
            <a:r>
              <a:rPr lang="en-US" b="1" i="1" dirty="0" smtClean="0"/>
              <a:t>awake</a:t>
            </a:r>
            <a:r>
              <a:rPr lang="en-US" dirty="0" smtClean="0"/>
              <a:t> with a dismal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</a:t>
            </a:r>
            <a:r>
              <a:rPr lang="en-US" b="1" i="1" dirty="0" smtClean="0"/>
              <a:t>headache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              and repose is tabooed by anxiety,</a:t>
            </a:r>
          </a:p>
          <a:p>
            <a:pPr>
              <a:buNone/>
            </a:pPr>
            <a:r>
              <a:rPr lang="en-US" dirty="0" smtClean="0"/>
              <a:t>  I conceive you may </a:t>
            </a:r>
            <a:r>
              <a:rPr lang="en-US" b="1" i="1" dirty="0" smtClean="0"/>
              <a:t>use</a:t>
            </a:r>
            <a:r>
              <a:rPr lang="en-US" dirty="0" smtClean="0"/>
              <a:t> any language you </a:t>
            </a:r>
            <a:r>
              <a:rPr lang="en-US" b="1" i="1" dirty="0" smtClean="0"/>
              <a:t>chose</a:t>
            </a:r>
          </a:p>
          <a:p>
            <a:pPr>
              <a:buNone/>
            </a:pPr>
            <a:r>
              <a:rPr lang="en-US" dirty="0" smtClean="0"/>
              <a:t>                        to indulge in without impropriety.</a:t>
            </a:r>
          </a:p>
          <a:p>
            <a:pPr>
              <a:buNone/>
            </a:pPr>
            <a:r>
              <a:rPr lang="en-US" dirty="0" smtClean="0"/>
              <a:t>                                (Gilbert and Sullivan </a:t>
            </a:r>
            <a:r>
              <a:rPr lang="en-US" i="1" dirty="0" err="1" smtClean="0"/>
              <a:t>Iolantha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‘Sound-Meaning’ Correlation: Variety of Perspectives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i="1" u="sng" dirty="0" err="1" smtClean="0"/>
              <a:t>Phonosemantics</a:t>
            </a:r>
            <a:endParaRPr lang="en-US" sz="2800" i="1" u="sng" dirty="0" smtClean="0"/>
          </a:p>
          <a:p>
            <a:pPr algn="just">
              <a:buNone/>
            </a:pPr>
            <a:r>
              <a:rPr lang="en-US" sz="2400" dirty="0" smtClean="0"/>
              <a:t>     In Russia the idea of ‘sound-meaning’ correlation was developed by Alexander </a:t>
            </a:r>
            <a:r>
              <a:rPr lang="en-US" sz="2400" dirty="0" err="1" smtClean="0"/>
              <a:t>Zhuravlev</a:t>
            </a:r>
            <a:r>
              <a:rPr lang="en-US" sz="2400" dirty="0" smtClean="0"/>
              <a:t> and Sergey </a:t>
            </a:r>
            <a:r>
              <a:rPr lang="en-US" sz="2400" dirty="0" err="1" smtClean="0"/>
              <a:t>Voronin</a:t>
            </a:r>
            <a:r>
              <a:rPr lang="en-US" sz="2400" dirty="0" smtClean="0"/>
              <a:t> who worked out the foundations of a new branch of linguistics – </a:t>
            </a:r>
            <a:r>
              <a:rPr lang="en-US" sz="2400" dirty="0" err="1" smtClean="0"/>
              <a:t>phonosemantics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en-US" sz="2400" i="1" u="sng" dirty="0" smtClean="0"/>
              <a:t>Key points of </a:t>
            </a:r>
            <a:r>
              <a:rPr lang="en-US" sz="2400" i="1" u="sng" dirty="0" err="1" smtClean="0"/>
              <a:t>phonosemantics</a:t>
            </a:r>
            <a:r>
              <a:rPr lang="en-US" sz="2400" i="1" u="sng" dirty="0" smtClean="0"/>
              <a:t>:</a:t>
            </a:r>
          </a:p>
          <a:p>
            <a:pPr algn="just"/>
            <a:r>
              <a:rPr lang="en-US" sz="2400" dirty="0" smtClean="0"/>
              <a:t>The relationship between sound and sense, form and meaning, is not arbitrary, or socially conventional (as F. de Saussure presumed). Their connection has natural inherent foundations.</a:t>
            </a:r>
          </a:p>
          <a:p>
            <a:pPr algn="just"/>
            <a:r>
              <a:rPr lang="en-US" sz="2400" dirty="0" smtClean="0"/>
              <a:t>Phonetic “meaning” motivates lexical meaning to a certain extent. Sounds have symbolic relevance for naming objects.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‘Sound-Meaning’ Correlation: Variety of Perspectives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u="sng" dirty="0" smtClean="0"/>
              <a:t>Key points of </a:t>
            </a:r>
            <a:r>
              <a:rPr lang="en-US" i="1" u="sng" dirty="0" err="1" smtClean="0"/>
              <a:t>phonosemantics</a:t>
            </a:r>
            <a:r>
              <a:rPr lang="en-US" i="1" u="sng" dirty="0" smtClean="0"/>
              <a:t>:</a:t>
            </a:r>
          </a:p>
          <a:p>
            <a:r>
              <a:rPr lang="en-US" sz="2400" dirty="0" smtClean="0"/>
              <a:t>Sounds are associated with certain meanings, </a:t>
            </a:r>
            <a:r>
              <a:rPr lang="en-US" sz="2400" dirty="0" err="1" smtClean="0"/>
              <a:t>colours</a:t>
            </a:r>
            <a:r>
              <a:rPr lang="en-US" sz="2400" dirty="0" smtClean="0"/>
              <a:t>, shapes.</a:t>
            </a:r>
          </a:p>
          <a:p>
            <a:pPr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ru-RU" sz="2400" dirty="0" smtClean="0"/>
              <a:t> УРЩУХ    -     ЛИМЕНЬ;    МАМЛЫНА   -  ЖАВАРУГА</a:t>
            </a:r>
          </a:p>
          <a:p>
            <a:pPr algn="just">
              <a:buNone/>
            </a:pPr>
            <a:r>
              <a:rPr lang="ru-RU" sz="2800" b="1" dirty="0" smtClean="0"/>
              <a:t>А</a:t>
            </a:r>
            <a:r>
              <a:rPr lang="ru-RU" sz="2400" dirty="0" smtClean="0"/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рус. яз.) – большой, хороший, мужественный светлый, простой, красивый, гладкий, яркий, добрый.</a:t>
            </a:r>
          </a:p>
          <a:p>
            <a:pPr algn="just">
              <a:buNone/>
            </a:pPr>
            <a:r>
              <a:rPr lang="ru-RU" sz="2800" b="1" dirty="0" smtClean="0"/>
              <a:t>Ф</a:t>
            </a:r>
            <a:r>
              <a:rPr lang="en-US" sz="2400" dirty="0" smtClean="0"/>
              <a:t> – </a:t>
            </a:r>
            <a:r>
              <a:rPr lang="ru-RU" sz="2400" dirty="0" smtClean="0"/>
              <a:t>плохой, грубый, темный, шероховатый, тяжелый, тусклый, печальный, злой, трусливый.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</a:t>
            </a:r>
            <a:r>
              <a:rPr lang="ru-RU" sz="2400" dirty="0" smtClean="0"/>
              <a:t>А – красный, И – синий, О – желтый или белый, Е – зеленый, Ы – темно-коричневый, черный.</a:t>
            </a:r>
            <a:endParaRPr lang="en-US" sz="2400" dirty="0" smtClean="0"/>
          </a:p>
          <a:p>
            <a:pPr algn="just"/>
            <a:r>
              <a:rPr lang="en-US" sz="2400" dirty="0" smtClean="0"/>
              <a:t>Many linguists criticize </a:t>
            </a:r>
            <a:r>
              <a:rPr lang="en-US" sz="2400" dirty="0" err="1" smtClean="0"/>
              <a:t>phonosemantics</a:t>
            </a:r>
            <a:r>
              <a:rPr lang="en-US" sz="2400" dirty="0" smtClean="0"/>
              <a:t> as being purely subjective.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‘Sound-Meaning’ Correlation: Variety of Perspectives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sz="2800" b="1" dirty="0" smtClean="0"/>
              <a:t>2.</a:t>
            </a:r>
            <a:r>
              <a:rPr lang="en-US" sz="2800" dirty="0" smtClean="0"/>
              <a:t> </a:t>
            </a:r>
            <a:r>
              <a:rPr lang="en-US" sz="2800" b="1" dirty="0" smtClean="0"/>
              <a:t>Separate sounds don’t have meanings of their own, but they can perform aesthetic function and enhance the message of the utterance.</a:t>
            </a:r>
          </a:p>
          <a:p>
            <a:pPr algn="just"/>
            <a:r>
              <a:rPr lang="en-US" sz="2800" i="1" u="sng" dirty="0" err="1" smtClean="0"/>
              <a:t>Galperin</a:t>
            </a:r>
            <a:r>
              <a:rPr lang="en-US" sz="2800" i="1" u="sng" dirty="0" smtClean="0"/>
              <a:t>:</a:t>
            </a:r>
            <a:r>
              <a:rPr lang="en-US" sz="2800" dirty="0" smtClean="0"/>
              <a:t> “The theory of the sense-independence of separate sounds is based on a subjective interpretation. However, … the way words sound in combination… contributes something to the general effect of the message.”</a:t>
            </a:r>
          </a:p>
          <a:p>
            <a:pPr algn="just"/>
            <a:r>
              <a:rPr lang="en-US" sz="2800" i="1" u="sng" dirty="0" err="1" smtClean="0"/>
              <a:t>Skrebnev</a:t>
            </a:r>
            <a:r>
              <a:rPr lang="en-US" sz="2800" i="1" u="sng" dirty="0" smtClean="0"/>
              <a:t>:</a:t>
            </a:r>
            <a:r>
              <a:rPr lang="en-US" sz="2800" dirty="0" smtClean="0"/>
              <a:t> “The sounds themselves, though they have no </a:t>
            </a:r>
            <a:r>
              <a:rPr lang="en-US" sz="2800" dirty="0" err="1" smtClean="0"/>
              <a:t>extralingual</a:t>
            </a:r>
            <a:r>
              <a:rPr lang="en-US" sz="2800" dirty="0" smtClean="0"/>
              <a:t> meaning, possess (or seem to possess) a kind of expressive meaning and, hence, stylistic value.”</a:t>
            </a:r>
          </a:p>
          <a:p>
            <a:pPr algn="just"/>
            <a:r>
              <a:rPr lang="en-US" sz="2800" i="1" u="sng" dirty="0" smtClean="0"/>
              <a:t>Arnold:</a:t>
            </a:r>
            <a:r>
              <a:rPr lang="en-US" sz="2800" dirty="0" smtClean="0"/>
              <a:t> “The musical and aesthetic effect is achieved by sounds in unity with meaning. The sound arrangement of a text can affect us only when rhythm and meaning are taken into account.”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EUPHONY [‘</a:t>
            </a:r>
            <a:r>
              <a:rPr lang="en-US" sz="4000" b="1" dirty="0" err="1" smtClean="0"/>
              <a:t>ju:f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nı</a:t>
            </a:r>
            <a:r>
              <a:rPr lang="en-US" sz="4000" b="1" dirty="0" smtClean="0"/>
              <a:t>] – </a:t>
            </a:r>
            <a:r>
              <a:rPr lang="ru-RU" sz="4000" b="1" dirty="0" smtClean="0"/>
              <a:t>эвфон</a:t>
            </a:r>
            <a:r>
              <a:rPr lang="ru-RU" sz="4000" b="1" u="sng" dirty="0" smtClean="0"/>
              <a:t>и</a:t>
            </a:r>
            <a:r>
              <a:rPr lang="ru-RU" sz="4000" b="1" dirty="0" smtClean="0"/>
              <a:t>я, благозвучие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Another term used to denote this phenomenon is </a:t>
            </a:r>
            <a:r>
              <a:rPr lang="en-US" sz="2400" b="1" i="1" dirty="0" smtClean="0"/>
              <a:t>sound </a:t>
            </a:r>
            <a:r>
              <a:rPr lang="en-US" sz="2400" b="1" i="1" dirty="0" err="1" smtClean="0"/>
              <a:t>instrumenting</a:t>
            </a:r>
            <a:r>
              <a:rPr lang="en-US" sz="2400" dirty="0" smtClean="0"/>
              <a:t>. The antonym is </a:t>
            </a:r>
            <a:r>
              <a:rPr lang="en-US" sz="2400" b="1" i="1" dirty="0" smtClean="0"/>
              <a:t>cacophony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Euphony presupposes phonetic organization of the utterance which corresponds to its mood and enhances its emotional and aesthetic impact.</a:t>
            </a:r>
          </a:p>
          <a:p>
            <a:pPr algn="just"/>
            <a:r>
              <a:rPr lang="en-US" sz="2400" dirty="0" smtClean="0"/>
              <a:t>Euphony is often based on repetition of certain sounds or groups of sounds which occur close to each other, create a rhythmic effect and make the utterance more expressive.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</a:t>
            </a:r>
            <a:r>
              <a:rPr lang="ru-RU" sz="2400" dirty="0" smtClean="0"/>
              <a:t>Чу</a:t>
            </a:r>
            <a:r>
              <a:rPr lang="ru-RU" sz="2400" b="1" u="sng" dirty="0" smtClean="0"/>
              <a:t>д</a:t>
            </a:r>
            <a:r>
              <a:rPr lang="ru-RU" sz="2400" dirty="0" smtClean="0"/>
              <a:t>е</a:t>
            </a:r>
            <a:r>
              <a:rPr lang="ru-RU" sz="2400" b="1" u="sng" dirty="0" smtClean="0"/>
              <a:t>н</a:t>
            </a:r>
            <a:r>
              <a:rPr lang="ru-RU" sz="2400" dirty="0" smtClean="0"/>
              <a:t> </a:t>
            </a:r>
            <a:r>
              <a:rPr lang="ru-RU" sz="2400" b="1" u="sng" dirty="0" smtClean="0"/>
              <a:t>Дн</a:t>
            </a:r>
            <a:r>
              <a:rPr lang="ru-RU" sz="2400" dirty="0" smtClean="0"/>
              <a:t>е</a:t>
            </a:r>
            <a:r>
              <a:rPr lang="ru-RU" sz="2400" b="1" u="sng" dirty="0" smtClean="0"/>
              <a:t>пр</a:t>
            </a:r>
            <a:r>
              <a:rPr lang="ru-RU" sz="2400" dirty="0" smtClean="0"/>
              <a:t> </a:t>
            </a:r>
            <a:r>
              <a:rPr lang="ru-RU" sz="2400" b="1" u="sng" dirty="0" smtClean="0"/>
              <a:t>пр</a:t>
            </a:r>
            <a:r>
              <a:rPr lang="ru-RU" sz="2400" dirty="0" smtClean="0"/>
              <a:t>и тихой по</a:t>
            </a:r>
            <a:r>
              <a:rPr lang="ru-RU" sz="2400" b="1" u="sng" dirty="0" smtClean="0"/>
              <a:t>г</a:t>
            </a:r>
            <a:r>
              <a:rPr lang="ru-RU" sz="2400" dirty="0" smtClean="0"/>
              <a:t>о</a:t>
            </a:r>
            <a:r>
              <a:rPr lang="ru-RU" sz="2400" b="1" u="sng" dirty="0" smtClean="0"/>
              <a:t>д</a:t>
            </a:r>
            <a:r>
              <a:rPr lang="ru-RU" sz="2400" dirty="0" smtClean="0"/>
              <a:t>е, ко</a:t>
            </a:r>
            <a:r>
              <a:rPr lang="ru-RU" sz="2400" b="1" u="sng" dirty="0" smtClean="0"/>
              <a:t>гд</a:t>
            </a:r>
            <a:r>
              <a:rPr lang="ru-RU" sz="2400" dirty="0" smtClean="0"/>
              <a:t>а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о</a:t>
            </a:r>
            <a:r>
              <a:rPr lang="ru-RU" sz="2400" b="1" u="sng" dirty="0" smtClean="0"/>
              <a:t>л</a:t>
            </a:r>
            <a:r>
              <a:rPr lang="ru-RU" sz="2400" dirty="0" smtClean="0"/>
              <a:t>ь</a:t>
            </a:r>
            <a:r>
              <a:rPr lang="ru-RU" sz="2400" b="1" u="sng" dirty="0" smtClean="0"/>
              <a:t>н</a:t>
            </a:r>
            <a:r>
              <a:rPr lang="ru-RU" sz="2400" dirty="0" smtClean="0"/>
              <a:t>о и п</a:t>
            </a:r>
            <a:r>
              <a:rPr lang="ru-RU" sz="2400" b="1" u="sng" dirty="0" smtClean="0"/>
              <a:t>л</a:t>
            </a:r>
            <a:r>
              <a:rPr lang="ru-RU" sz="2400" dirty="0" smtClean="0"/>
              <a:t>а</a:t>
            </a:r>
            <a:r>
              <a:rPr lang="ru-RU" sz="2400" b="1" u="sng" dirty="0" smtClean="0"/>
              <a:t>вн</a:t>
            </a:r>
            <a:r>
              <a:rPr lang="ru-RU" sz="2400" dirty="0" smtClean="0"/>
              <a:t>о…</a:t>
            </a:r>
          </a:p>
          <a:p>
            <a:pPr algn="just">
              <a:buNone/>
            </a:pPr>
            <a:r>
              <a:rPr lang="en-US" sz="2400" dirty="0" smtClean="0"/>
              <a:t>His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ou</a:t>
            </a:r>
            <a:r>
              <a:rPr lang="en-US" sz="2400" b="1" u="sng" dirty="0" smtClean="0"/>
              <a:t>l</a:t>
            </a:r>
            <a:r>
              <a:rPr lang="en-US" sz="2400" dirty="0" smtClean="0"/>
              <a:t> </a:t>
            </a:r>
            <a:r>
              <a:rPr lang="en-US" sz="2400" b="1" u="sng" dirty="0" smtClean="0"/>
              <a:t>s</a:t>
            </a:r>
            <a:r>
              <a:rPr lang="en-US" sz="2400" dirty="0" smtClean="0"/>
              <a:t>woo</a:t>
            </a:r>
            <a:r>
              <a:rPr lang="en-US" sz="2400" b="1" u="sng" dirty="0" smtClean="0"/>
              <a:t>n</a:t>
            </a:r>
            <a:r>
              <a:rPr lang="en-US" sz="2400" dirty="0" smtClean="0"/>
              <a:t>ed </a:t>
            </a:r>
            <a:r>
              <a:rPr lang="en-US" sz="2400" b="1" u="sng" dirty="0" smtClean="0"/>
              <a:t>sl</a:t>
            </a:r>
            <a:r>
              <a:rPr lang="en-US" sz="2400" dirty="0" smtClean="0"/>
              <a:t>ow</a:t>
            </a:r>
            <a:r>
              <a:rPr lang="en-US" sz="2400" b="1" u="sng" dirty="0" smtClean="0"/>
              <a:t>l</a:t>
            </a:r>
            <a:r>
              <a:rPr lang="en-US" sz="2400" dirty="0" smtClean="0"/>
              <a:t>y as he heard the </a:t>
            </a:r>
            <a:r>
              <a:rPr lang="en-US" sz="2400" b="1" u="sng" dirty="0" smtClean="0"/>
              <a:t>sn</a:t>
            </a:r>
            <a:r>
              <a:rPr lang="en-US" sz="2400" dirty="0" smtClean="0"/>
              <a:t>ow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a</a:t>
            </a:r>
            <a:r>
              <a:rPr lang="en-US" sz="2400" b="1" u="sng" dirty="0" smtClean="0"/>
              <a:t>ll</a:t>
            </a:r>
            <a:r>
              <a:rPr lang="en-US" sz="2400" dirty="0" smtClean="0"/>
              <a:t>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g,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ai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t</a:t>
            </a:r>
            <a:r>
              <a:rPr lang="en-US" sz="2400" b="1" u="sng" dirty="0" smtClean="0"/>
              <a:t>l</a:t>
            </a:r>
            <a:r>
              <a:rPr lang="en-US" sz="2400" dirty="0" smtClean="0"/>
              <a:t>y through univer</a:t>
            </a:r>
            <a:r>
              <a:rPr lang="en-US" sz="2400" b="1" u="sng" dirty="0" smtClean="0"/>
              <a:t>s</a:t>
            </a:r>
            <a:r>
              <a:rPr lang="en-US" sz="2400" dirty="0" smtClean="0"/>
              <a:t>e and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ai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t</a:t>
            </a:r>
            <a:r>
              <a:rPr lang="en-US" sz="2400" b="1" u="sng" dirty="0" smtClean="0"/>
              <a:t>l</a:t>
            </a:r>
            <a:r>
              <a:rPr lang="en-US" sz="2400" dirty="0" smtClean="0"/>
              <a:t>y </a:t>
            </a:r>
            <a:r>
              <a:rPr lang="en-US" sz="2400" b="1" u="sng" dirty="0" smtClean="0"/>
              <a:t>f</a:t>
            </a:r>
            <a:r>
              <a:rPr lang="en-US" sz="2400" dirty="0" smtClean="0"/>
              <a:t>a</a:t>
            </a:r>
            <a:r>
              <a:rPr lang="en-US" sz="2400" b="1" u="sng" dirty="0" smtClean="0"/>
              <a:t>ll</a:t>
            </a:r>
            <a:r>
              <a:rPr lang="en-US" sz="2400" dirty="0" smtClean="0"/>
              <a:t>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g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ike the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</a:t>
            </a:r>
            <a:r>
              <a:rPr lang="en-US" sz="2400" b="1" u="sng" dirty="0" smtClean="0"/>
              <a:t>s</a:t>
            </a:r>
            <a:r>
              <a:rPr lang="en-US" sz="2400" dirty="0" smtClean="0"/>
              <a:t>ce</a:t>
            </a:r>
            <a:r>
              <a:rPr lang="en-US" sz="2400" b="1" u="sng" dirty="0" smtClean="0"/>
              <a:t>nt</a:t>
            </a:r>
            <a:r>
              <a:rPr lang="en-US" sz="2400" dirty="0" smtClean="0"/>
              <a:t> of their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a</a:t>
            </a:r>
            <a:r>
              <a:rPr lang="en-US" sz="2400" b="1" u="sng" dirty="0" smtClean="0"/>
              <a:t>st</a:t>
            </a:r>
            <a:r>
              <a:rPr lang="en-US" sz="2400" dirty="0" smtClean="0"/>
              <a:t> e</a:t>
            </a:r>
            <a:r>
              <a:rPr lang="en-US" sz="2400" b="1" u="sng" dirty="0" smtClean="0"/>
              <a:t>nd</a:t>
            </a:r>
            <a:r>
              <a:rPr lang="en-US" sz="2400" dirty="0" smtClean="0"/>
              <a:t>, upo</a:t>
            </a:r>
            <a:r>
              <a:rPr lang="en-US" sz="2400" b="1" u="sng" dirty="0" smtClean="0"/>
              <a:t>n</a:t>
            </a:r>
            <a:r>
              <a:rPr lang="en-US" sz="2400" dirty="0" smtClean="0"/>
              <a:t> the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ivi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g and the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ea</a:t>
            </a:r>
            <a:r>
              <a:rPr lang="en-US" sz="2400" b="1" u="sng" dirty="0" smtClean="0"/>
              <a:t>d</a:t>
            </a:r>
            <a:r>
              <a:rPr lang="en-US" sz="2400" dirty="0" smtClean="0"/>
              <a:t> (Joyce </a:t>
            </a:r>
            <a:r>
              <a:rPr lang="en-US" sz="2400" i="1" dirty="0" smtClean="0"/>
              <a:t>The Dead</a:t>
            </a:r>
            <a:r>
              <a:rPr lang="en-US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Associative Power of Sounds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400" dirty="0" smtClean="0"/>
              <a:t>Sounds can be strongly associated with certain meanings, which is proven experimentally. They can enhance the denotative and connotative meaning of the utterance.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[l], [m] – even, smooth, tender.</a:t>
            </a:r>
          </a:p>
          <a:p>
            <a:pPr algn="just">
              <a:buNone/>
            </a:pPr>
            <a:r>
              <a:rPr lang="en-US" sz="2400" dirty="0" smtClean="0"/>
              <a:t>       [r] – fast, energetic.</a:t>
            </a:r>
          </a:p>
          <a:p>
            <a:pPr algn="just">
              <a:buNone/>
            </a:pPr>
            <a:r>
              <a:rPr lang="en-US" sz="2400" dirty="0" smtClean="0"/>
              <a:t>       [</a:t>
            </a:r>
            <a:r>
              <a:rPr lang="en-US" sz="2400" dirty="0" err="1" smtClean="0"/>
              <a:t>i</a:t>
            </a:r>
            <a:r>
              <a:rPr lang="en-US" sz="2400" dirty="0" smtClean="0"/>
              <a:t>:] – narrow, happy.</a:t>
            </a:r>
          </a:p>
          <a:p>
            <a:pPr algn="just">
              <a:buNone/>
            </a:pPr>
            <a:r>
              <a:rPr lang="en-US" sz="2400" dirty="0" smtClean="0"/>
              <a:t>       [a], [o], [u], [d] – negative associations.</a:t>
            </a:r>
          </a:p>
          <a:p>
            <a:pPr algn="just"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</a:t>
            </a:r>
            <a:r>
              <a:rPr lang="en-US" sz="2400" b="1" dirty="0" smtClean="0"/>
              <a:t>[d] – [t]</a:t>
            </a:r>
          </a:p>
          <a:p>
            <a:pPr algn="just">
              <a:buNone/>
            </a:pPr>
            <a:r>
              <a:rPr lang="en-US" sz="2400" dirty="0" smtClean="0"/>
              <a:t>      I foun</a:t>
            </a:r>
            <a:r>
              <a:rPr lang="en-US" sz="2400" b="1" u="sng" dirty="0" smtClean="0"/>
              <a:t>d</a:t>
            </a:r>
            <a:r>
              <a:rPr lang="en-US" sz="2400" dirty="0" smtClean="0"/>
              <a:t> a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imple</a:t>
            </a:r>
            <a:r>
              <a:rPr lang="en-US" sz="2400" b="1" u="sng" dirty="0" smtClean="0"/>
              <a:t>d</a:t>
            </a:r>
            <a:r>
              <a:rPr lang="en-US" sz="2400" dirty="0" smtClean="0"/>
              <a:t> spi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er, fa</a:t>
            </a:r>
            <a:r>
              <a:rPr lang="en-US" sz="2400" b="1" u="sng" dirty="0" smtClean="0"/>
              <a:t>t</a:t>
            </a:r>
            <a:r>
              <a:rPr lang="en-US" sz="2400" dirty="0" smtClean="0"/>
              <a:t> and whi</a:t>
            </a:r>
            <a:r>
              <a:rPr lang="en-US" sz="2400" b="1" u="sng" dirty="0" smtClean="0"/>
              <a:t>t</a:t>
            </a:r>
            <a:r>
              <a:rPr lang="en-US" sz="2400" dirty="0" smtClean="0"/>
              <a:t>e,</a:t>
            </a:r>
          </a:p>
          <a:p>
            <a:pPr algn="just">
              <a:buNone/>
            </a:pPr>
            <a:r>
              <a:rPr lang="en-US" sz="2400" dirty="0" smtClean="0"/>
              <a:t>      On a whi</a:t>
            </a:r>
            <a:r>
              <a:rPr lang="en-US" sz="2400" b="1" u="sng" dirty="0" smtClean="0"/>
              <a:t>t</a:t>
            </a:r>
            <a:r>
              <a:rPr lang="en-US" sz="2400" dirty="0" smtClean="0"/>
              <a:t>e heal-all, hol</a:t>
            </a:r>
            <a:r>
              <a:rPr lang="en-US" sz="2400" b="1" u="sng" dirty="0" smtClean="0"/>
              <a:t>d</a:t>
            </a:r>
            <a:r>
              <a:rPr lang="en-US" sz="2400" dirty="0" smtClean="0"/>
              <a:t>ing up a moth</a:t>
            </a:r>
          </a:p>
          <a:p>
            <a:pPr algn="just">
              <a:buNone/>
            </a:pPr>
            <a:r>
              <a:rPr lang="en-US" sz="2400" dirty="0" smtClean="0"/>
              <a:t>      Like a whi</a:t>
            </a:r>
            <a:r>
              <a:rPr lang="en-US" sz="2400" b="1" u="sng" dirty="0" smtClean="0"/>
              <a:t>t</a:t>
            </a:r>
            <a:r>
              <a:rPr lang="en-US" sz="2400" dirty="0" smtClean="0"/>
              <a:t>e piece of rigi</a:t>
            </a:r>
            <a:r>
              <a:rPr lang="en-US" sz="2400" b="1" u="sng" dirty="0" smtClean="0"/>
              <a:t>d</a:t>
            </a:r>
            <a:r>
              <a:rPr lang="en-US" sz="2400" dirty="0" smtClean="0"/>
              <a:t> sa</a:t>
            </a:r>
            <a:r>
              <a:rPr lang="en-US" sz="2400" b="1" u="sng" dirty="0" smtClean="0"/>
              <a:t>t</a:t>
            </a:r>
            <a:r>
              <a:rPr lang="en-US" sz="2400" dirty="0" smtClean="0"/>
              <a:t>in cloth –</a:t>
            </a:r>
          </a:p>
          <a:p>
            <a:pPr algn="just">
              <a:buNone/>
            </a:pPr>
            <a:r>
              <a:rPr lang="en-US" sz="2400" dirty="0" smtClean="0"/>
              <a:t>      Assor</a:t>
            </a:r>
            <a:r>
              <a:rPr lang="en-US" sz="2400" b="1" u="sng" dirty="0" smtClean="0"/>
              <a:t>t</a:t>
            </a:r>
            <a:r>
              <a:rPr lang="en-US" sz="2400" dirty="0" smtClean="0"/>
              <a:t>e</a:t>
            </a:r>
            <a:r>
              <a:rPr lang="en-US" sz="2400" b="1" u="sng" dirty="0" smtClean="0"/>
              <a:t>d</a:t>
            </a:r>
            <a:r>
              <a:rPr lang="en-US" sz="2400" dirty="0" smtClean="0"/>
              <a:t> characters of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eath and bligh</a:t>
            </a:r>
            <a:r>
              <a:rPr lang="en-US" sz="2400" b="1" u="sng" dirty="0" smtClean="0"/>
              <a:t>t</a:t>
            </a:r>
            <a:r>
              <a:rPr lang="en-US" sz="2400" dirty="0" smtClean="0"/>
              <a:t>… (R. Frost </a:t>
            </a:r>
            <a:r>
              <a:rPr lang="en-US" sz="2400" i="1" dirty="0" smtClean="0"/>
              <a:t>Design</a:t>
            </a:r>
            <a:r>
              <a:rPr lang="en-US" sz="2400" dirty="0" smtClean="0"/>
              <a:t>) 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Associative Power of Sounds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</a:t>
            </a:r>
            <a:r>
              <a:rPr lang="en-US" sz="2800" b="1" dirty="0" smtClean="0"/>
              <a:t>[l] – [n] – [m]</a:t>
            </a:r>
          </a:p>
          <a:p>
            <a:pPr>
              <a:buNone/>
            </a:pPr>
            <a:r>
              <a:rPr lang="en-US" sz="2400" b="1" u="sng" dirty="0" smtClean="0"/>
              <a:t>N</a:t>
            </a:r>
            <a:r>
              <a:rPr lang="en-US" sz="2400" dirty="0" smtClean="0"/>
              <a:t>ow da</a:t>
            </a:r>
            <a:r>
              <a:rPr lang="en-US" sz="2400" b="1" u="sng" dirty="0" smtClean="0"/>
              <a:t>n</a:t>
            </a:r>
            <a:r>
              <a:rPr lang="en-US" sz="2400" dirty="0" smtClean="0"/>
              <a:t>ce the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ights on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aw</a:t>
            </a:r>
            <a:r>
              <a:rPr lang="en-US" sz="2400" b="1" u="sng" dirty="0" smtClean="0"/>
              <a:t>n</a:t>
            </a:r>
            <a:r>
              <a:rPr lang="en-US" sz="2400" dirty="0" smtClean="0"/>
              <a:t> and </a:t>
            </a:r>
            <a:r>
              <a:rPr lang="en-US" sz="2400" b="1" u="sng" dirty="0" smtClean="0"/>
              <a:t>l</a:t>
            </a:r>
            <a:r>
              <a:rPr lang="en-US" sz="2400" dirty="0" smtClean="0"/>
              <a:t>ea,</a:t>
            </a:r>
          </a:p>
          <a:p>
            <a:pPr>
              <a:buNone/>
            </a:pPr>
            <a:r>
              <a:rPr lang="en-US" sz="2400" dirty="0" smtClean="0"/>
              <a:t>The f</a:t>
            </a:r>
            <a:r>
              <a:rPr lang="en-US" sz="2400" b="1" u="sng" dirty="0" smtClean="0"/>
              <a:t>l</a:t>
            </a:r>
            <a:r>
              <a:rPr lang="en-US" sz="2400" dirty="0" smtClean="0"/>
              <a:t>ocks are whiter dow</a:t>
            </a:r>
            <a:r>
              <a:rPr lang="en-US" sz="2400" b="1" u="sng" dirty="0" smtClean="0"/>
              <a:t>n</a:t>
            </a:r>
            <a:r>
              <a:rPr lang="en-US" sz="2400" dirty="0" smtClean="0"/>
              <a:t> the va</a:t>
            </a:r>
            <a:r>
              <a:rPr lang="en-US" sz="2400" b="1" u="sng" dirty="0" smtClean="0"/>
              <a:t>l</a:t>
            </a:r>
            <a:r>
              <a:rPr lang="en-US" sz="2400" dirty="0" smtClean="0"/>
              <a:t>e,</a:t>
            </a:r>
          </a:p>
          <a:p>
            <a:pPr>
              <a:buNone/>
            </a:pPr>
            <a:r>
              <a:rPr lang="en-US" sz="2400" dirty="0" smtClean="0"/>
              <a:t>And </a:t>
            </a:r>
            <a:r>
              <a:rPr lang="en-US" sz="2400" b="1" u="sng" dirty="0" smtClean="0"/>
              <a:t>m</a:t>
            </a:r>
            <a:r>
              <a:rPr lang="en-US" sz="2400" dirty="0" smtClean="0"/>
              <a:t>i</a:t>
            </a:r>
            <a:r>
              <a:rPr lang="en-US" sz="2400" b="1" u="sng" dirty="0" smtClean="0"/>
              <a:t>l</a:t>
            </a:r>
            <a:r>
              <a:rPr lang="en-US" sz="2400" dirty="0" smtClean="0"/>
              <a:t>kier every </a:t>
            </a:r>
            <a:r>
              <a:rPr lang="en-US" sz="2400" b="1" u="sng" dirty="0" smtClean="0"/>
              <a:t>m</a:t>
            </a:r>
            <a:r>
              <a:rPr lang="en-US" sz="2400" dirty="0" smtClean="0"/>
              <a:t>i</a:t>
            </a:r>
            <a:r>
              <a:rPr lang="en-US" sz="2400" b="1" u="sng" dirty="0" smtClean="0"/>
              <a:t>l</a:t>
            </a:r>
            <a:r>
              <a:rPr lang="en-US" sz="2400" dirty="0" smtClean="0"/>
              <a:t>ky sai</a:t>
            </a:r>
            <a:r>
              <a:rPr lang="en-US" sz="2400" b="1" u="sng" dirty="0" smtClean="0"/>
              <a:t>l</a:t>
            </a:r>
          </a:p>
          <a:p>
            <a:pPr>
              <a:buNone/>
            </a:pPr>
            <a:r>
              <a:rPr lang="en-US" sz="2400" dirty="0" smtClean="0"/>
              <a:t>O</a:t>
            </a:r>
            <a:r>
              <a:rPr lang="en-US" sz="2400" b="1" u="sng" dirty="0" smtClean="0"/>
              <a:t>n</a:t>
            </a:r>
            <a:r>
              <a:rPr lang="en-US" sz="2400" dirty="0" smtClean="0"/>
              <a:t> wi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di</a:t>
            </a:r>
            <a:r>
              <a:rPr lang="en-US" sz="2400" b="1" u="sng" dirty="0" smtClean="0"/>
              <a:t>n</a:t>
            </a:r>
            <a:r>
              <a:rPr lang="en-US" sz="2400" dirty="0" smtClean="0"/>
              <a:t>g stream or dista</a:t>
            </a:r>
            <a:r>
              <a:rPr lang="en-US" sz="2400" b="1" u="sng" dirty="0" smtClean="0"/>
              <a:t>n</a:t>
            </a:r>
            <a:r>
              <a:rPr lang="en-US" sz="2400" dirty="0" smtClean="0"/>
              <a:t>t sea…</a:t>
            </a:r>
          </a:p>
          <a:p>
            <a:pPr>
              <a:buNone/>
            </a:pPr>
            <a:r>
              <a:rPr lang="en-US" sz="2400" dirty="0" smtClean="0"/>
              <a:t>                                              (Tennyson </a:t>
            </a:r>
            <a:r>
              <a:rPr lang="en-US" sz="2400" i="1" dirty="0" smtClean="0"/>
              <a:t>In Memoriam A.H.H.)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2894</Words>
  <PresentationFormat>Экран (4:3)</PresentationFormat>
  <Paragraphs>246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LECTURE 12</vt:lpstr>
      <vt:lpstr>The Importance of Sound</vt:lpstr>
      <vt:lpstr>‘Sound-Meaning’ Correlation: Variety of Perspectives</vt:lpstr>
      <vt:lpstr>‘Sound-Meaning’ Correlation: Variety of Perspectives</vt:lpstr>
      <vt:lpstr>‘Sound-Meaning’ Correlation: Variety of Perspectives</vt:lpstr>
      <vt:lpstr>‘Sound-Meaning’ Correlation: Variety of Perspectives</vt:lpstr>
      <vt:lpstr>EUPHONY [‘ju:fənı] – эвфония, благозвучие</vt:lpstr>
      <vt:lpstr>Associative Power of Sounds</vt:lpstr>
      <vt:lpstr>Associative Power of Sounds</vt:lpstr>
      <vt:lpstr>ONOMATOPOEIA [onoumætə'pi:ə] – ономатопея, звукоподражание</vt:lpstr>
      <vt:lpstr>Types of Onomatopoeia (Galperin)</vt:lpstr>
      <vt:lpstr>Types of Onomatopoeia (Galperin)</vt:lpstr>
      <vt:lpstr>GRAPHON ['græfən] - граффон</vt:lpstr>
      <vt:lpstr>Functions and Types of Graphon</vt:lpstr>
      <vt:lpstr>Functions and Types of Graphon</vt:lpstr>
      <vt:lpstr>Functions and Types of Graphon</vt:lpstr>
      <vt:lpstr>Functions and Types of Graphon</vt:lpstr>
      <vt:lpstr>PARONOMASIA [pærənə'meızıə] - парономасия</vt:lpstr>
      <vt:lpstr>Peculiarities of Paronomasia</vt:lpstr>
      <vt:lpstr>SOUND REPETITIONS</vt:lpstr>
      <vt:lpstr>ALLITERATION [ə,lıtə'reıςn] - аллитерация</vt:lpstr>
      <vt:lpstr>Alliteration: Historical Perspective</vt:lpstr>
      <vt:lpstr>Functions and Uses of Alliteration</vt:lpstr>
      <vt:lpstr>Functions and Uses of Alliteration</vt:lpstr>
      <vt:lpstr>ASSONANCE ['æsənəns] - ассонанс</vt:lpstr>
      <vt:lpstr>RHYME [raım] - рифма</vt:lpstr>
      <vt:lpstr>TYPES OF RHYME (according to similarity of sound combinations)</vt:lpstr>
      <vt:lpstr>TYPES OF RHYME (according to morphological peculiarities)</vt:lpstr>
      <vt:lpstr>TYPES OF RHYME (according to arrangement in a stanza)</vt:lpstr>
      <vt:lpstr>TYPES OF RHYME (according to arrangement in a stanza)</vt:lpstr>
      <vt:lpstr>INTERNAL RHYME (внутренняя рифма)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169</cp:revision>
  <dcterms:modified xsi:type="dcterms:W3CDTF">2010-10-29T11:27:14Z</dcterms:modified>
</cp:coreProperties>
</file>