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7" r:id="rId31"/>
    <p:sldId id="288" r:id="rId32"/>
    <p:sldId id="286"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5" d="100"/>
          <a:sy n="85" d="100"/>
        </p:scale>
        <p:origin x="-907"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07.11.2010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07.11.2010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07.11.2010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07.11.2010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07.11.2010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07.11.2010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07.11.2010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07.11.2010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en-US" sz="4000" b="1" dirty="0" smtClean="0"/>
              <a:t>LECTURE 13</a:t>
            </a:r>
            <a:endParaRPr lang="ru-RU" sz="4000" b="1" dirty="0"/>
          </a:p>
        </p:txBody>
      </p:sp>
      <p:sp>
        <p:nvSpPr>
          <p:cNvPr id="5" name="Содержимое 4"/>
          <p:cNvSpPr>
            <a:spLocks noGrp="1"/>
          </p:cNvSpPr>
          <p:nvPr>
            <p:ph idx="1"/>
          </p:nvPr>
        </p:nvSpPr>
        <p:spPr/>
        <p:txBody>
          <a:bodyPr/>
          <a:lstStyle/>
          <a:p>
            <a:pPr algn="ctr">
              <a:buNone/>
            </a:pPr>
            <a:r>
              <a:rPr lang="en-US" b="1" u="sng" dirty="0" smtClean="0"/>
              <a:t>The Problem of Functional Styles</a:t>
            </a:r>
          </a:p>
          <a:p>
            <a:pPr marL="514350" indent="-514350" algn="just">
              <a:buAutoNum type="arabicPeriod"/>
            </a:pPr>
            <a:r>
              <a:rPr lang="en-US" sz="2800" dirty="0" smtClean="0"/>
              <a:t>Functional style: definition.</a:t>
            </a:r>
          </a:p>
          <a:p>
            <a:pPr marL="514350" indent="-514350" algn="just">
              <a:buAutoNum type="arabicPeriod"/>
            </a:pPr>
            <a:r>
              <a:rPr lang="en-US" sz="2800" dirty="0" err="1" smtClean="0"/>
              <a:t>Galperin’s</a:t>
            </a:r>
            <a:r>
              <a:rPr lang="en-US" sz="2800" dirty="0" smtClean="0"/>
              <a:t> classification of functional styles. Peculiarities of belles-lettres and scientific prose  functional styles.</a:t>
            </a:r>
          </a:p>
          <a:p>
            <a:pPr marL="514350" indent="-514350" algn="just">
              <a:buAutoNum type="arabicPeriod"/>
            </a:pPr>
            <a:r>
              <a:rPr lang="en-US" sz="2800" dirty="0" smtClean="0"/>
              <a:t>Arnold’s classification of functional styles. </a:t>
            </a:r>
          </a:p>
          <a:p>
            <a:pPr marL="514350" indent="-514350" algn="just">
              <a:buAutoNum type="arabicPeriod"/>
            </a:pPr>
            <a:r>
              <a:rPr lang="en-US" sz="2800" dirty="0" smtClean="0"/>
              <a:t>Sublanguage definition. </a:t>
            </a:r>
            <a:r>
              <a:rPr lang="en-US" sz="2800" dirty="0" err="1" smtClean="0"/>
              <a:t>Skrebnev’s</a:t>
            </a:r>
            <a:r>
              <a:rPr lang="en-US" sz="2800" dirty="0" smtClean="0"/>
              <a:t> classification.</a:t>
            </a:r>
          </a:p>
          <a:p>
            <a:pPr marL="514350" indent="-514350" algn="just">
              <a:buAutoNum type="arabicPeriod"/>
            </a:pPr>
            <a:r>
              <a:rPr lang="en-US" sz="2800" dirty="0" smtClean="0"/>
              <a:t>Register: foreign scholars’ interpretation.</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Peculiarities of the Belles-</a:t>
            </a:r>
            <a:r>
              <a:rPr lang="en-US" sz="3600" b="1" dirty="0" err="1" smtClean="0"/>
              <a:t>Lettres</a:t>
            </a:r>
            <a:r>
              <a:rPr lang="en-US" sz="3600" b="1" dirty="0" smtClean="0"/>
              <a:t> Style (</a:t>
            </a:r>
            <a:r>
              <a:rPr lang="en-US" sz="3600" b="1" dirty="0" err="1" smtClean="0"/>
              <a:t>Galperin</a:t>
            </a:r>
            <a:r>
              <a:rPr lang="en-US" sz="3600" b="1" dirty="0" smtClean="0"/>
              <a:t>)</a:t>
            </a:r>
            <a:endParaRPr lang="ru-RU" sz="3600" dirty="0"/>
          </a:p>
        </p:txBody>
      </p:sp>
      <p:sp>
        <p:nvSpPr>
          <p:cNvPr id="3" name="Содержимое 2"/>
          <p:cNvSpPr>
            <a:spLocks noGrp="1"/>
          </p:cNvSpPr>
          <p:nvPr>
            <p:ph idx="1"/>
          </p:nvPr>
        </p:nvSpPr>
        <p:spPr/>
        <p:txBody>
          <a:bodyPr>
            <a:normAutofit/>
          </a:bodyPr>
          <a:lstStyle/>
          <a:p>
            <a:pPr algn="just">
              <a:buNone/>
            </a:pPr>
            <a:r>
              <a:rPr lang="en-US" sz="2400" dirty="0" smtClean="0"/>
              <a:t>3. </a:t>
            </a:r>
            <a:r>
              <a:rPr lang="en-US" sz="2800" dirty="0" smtClean="0"/>
              <a:t>The use of genuine imagery achieved by purely linguistic devices.</a:t>
            </a:r>
          </a:p>
          <a:p>
            <a:pPr algn="just">
              <a:buNone/>
            </a:pPr>
            <a:r>
              <a:rPr lang="en-US" sz="2800" dirty="0" smtClean="0"/>
              <a:t>4. The use of words in contextual and often in more than one dictionary meaning.</a:t>
            </a:r>
          </a:p>
          <a:p>
            <a:pPr algn="just">
              <a:buNone/>
            </a:pPr>
            <a:r>
              <a:rPr lang="en-US" sz="2800" dirty="0" smtClean="0"/>
              <a:t>5. The use of vocabulary which will reflect the author’s personal evaluation of the phenomena.</a:t>
            </a:r>
          </a:p>
          <a:p>
            <a:pPr algn="just">
              <a:buNone/>
            </a:pPr>
            <a:r>
              <a:rPr lang="en-US" sz="2800" b="1" u="sng" dirty="0" smtClean="0"/>
              <a:t>E.g.</a:t>
            </a:r>
            <a:r>
              <a:rPr lang="en-US" sz="2800" dirty="0" smtClean="0"/>
              <a:t> England is already a thing in a museum, a dying animal in a Zoo. No pride left… and so all intent on dying nice and quietly. (</a:t>
            </a:r>
            <a:r>
              <a:rPr lang="en-US" sz="2800" dirty="0" err="1" smtClean="0"/>
              <a:t>Fowles</a:t>
            </a:r>
            <a:r>
              <a:rPr lang="en-US" sz="2800" dirty="0" smtClean="0"/>
              <a:t> </a:t>
            </a:r>
            <a:r>
              <a:rPr lang="en-US" sz="2800" i="1" dirty="0" smtClean="0"/>
              <a:t>Daniel Martin</a:t>
            </a:r>
            <a:r>
              <a:rPr lang="en-US" sz="2800" dirty="0" smtClean="0"/>
              <a:t>)</a:t>
            </a:r>
          </a:p>
          <a:p>
            <a:pPr algn="just">
              <a:buNone/>
            </a:pPr>
            <a:endParaRPr lang="en-US" sz="2400" dirty="0" smtClean="0"/>
          </a:p>
          <a:p>
            <a:pPr algn="just">
              <a:buNone/>
            </a:pPr>
            <a:endParaRPr lang="ru-RU"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Peculiarities of the Belles-</a:t>
            </a:r>
            <a:r>
              <a:rPr lang="en-US" sz="3600" b="1" dirty="0" err="1" smtClean="0"/>
              <a:t>Lettres</a:t>
            </a:r>
            <a:r>
              <a:rPr lang="en-US" sz="3600" b="1" dirty="0" smtClean="0"/>
              <a:t> Style (</a:t>
            </a:r>
            <a:r>
              <a:rPr lang="en-US" sz="3600" b="1" dirty="0" err="1" smtClean="0"/>
              <a:t>Galperin</a:t>
            </a:r>
            <a:r>
              <a:rPr lang="en-US" sz="3600" b="1" dirty="0" smtClean="0"/>
              <a:t>)</a:t>
            </a:r>
            <a:endParaRPr lang="ru-RU" sz="3600" dirty="0"/>
          </a:p>
        </p:txBody>
      </p:sp>
      <p:sp>
        <p:nvSpPr>
          <p:cNvPr id="3" name="Содержимое 2"/>
          <p:cNvSpPr>
            <a:spLocks noGrp="1"/>
          </p:cNvSpPr>
          <p:nvPr>
            <p:ph idx="1"/>
          </p:nvPr>
        </p:nvSpPr>
        <p:spPr/>
        <p:txBody>
          <a:bodyPr>
            <a:normAutofit fontScale="92500" lnSpcReduction="10000"/>
          </a:bodyPr>
          <a:lstStyle/>
          <a:p>
            <a:pPr algn="just">
              <a:buNone/>
            </a:pPr>
            <a:r>
              <a:rPr lang="en-US" sz="2400" dirty="0" smtClean="0"/>
              <a:t>6. The introduction of the typical features of colloquial language to a full degree (in plays), or a lesser one (in emotive prose) or a slight degree, if any (in poems).</a:t>
            </a:r>
          </a:p>
          <a:p>
            <a:pPr algn="just">
              <a:buNone/>
            </a:pPr>
            <a:r>
              <a:rPr lang="en-US" sz="2400" b="1" u="sng" dirty="0" smtClean="0"/>
              <a:t>E.g.</a:t>
            </a:r>
            <a:r>
              <a:rPr lang="en-US" sz="2400" dirty="0" smtClean="0"/>
              <a:t> MAGGY: I can’t hardly believe you came! Can you stay five minutes? I’m a singer now, see? In fact I am in the top three. And for a long time I been wanting to tell you… (A. Miller </a:t>
            </a:r>
            <a:r>
              <a:rPr lang="en-US" sz="2400" i="1" dirty="0" smtClean="0"/>
              <a:t>After the Fall</a:t>
            </a:r>
            <a:r>
              <a:rPr lang="en-US" sz="2400" dirty="0" smtClean="0"/>
              <a:t>)</a:t>
            </a:r>
          </a:p>
          <a:p>
            <a:pPr algn="just">
              <a:buNone/>
            </a:pPr>
            <a:r>
              <a:rPr lang="en-US" sz="2400" b="1" u="sng" dirty="0" smtClean="0"/>
              <a:t>E.g.</a:t>
            </a:r>
            <a:r>
              <a:rPr lang="en-US" sz="2400" dirty="0" smtClean="0"/>
              <a:t> Many windows                      Many whistles</a:t>
            </a:r>
          </a:p>
          <a:p>
            <a:pPr algn="just">
              <a:buNone/>
            </a:pPr>
            <a:r>
              <a:rPr lang="en-US" sz="2400" dirty="0" smtClean="0"/>
              <a:t>        Many floors                           Many </a:t>
            </a:r>
            <a:r>
              <a:rPr lang="en-US" sz="2400" dirty="0" err="1" smtClean="0"/>
              <a:t>clangings</a:t>
            </a:r>
            <a:r>
              <a:rPr lang="en-US" sz="2400" dirty="0" smtClean="0"/>
              <a:t>  </a:t>
            </a:r>
          </a:p>
          <a:p>
            <a:pPr algn="just">
              <a:buNone/>
            </a:pPr>
            <a:r>
              <a:rPr lang="en-US" sz="2400" dirty="0" smtClean="0"/>
              <a:t>        Many people                         Many, many, many, many – </a:t>
            </a:r>
          </a:p>
          <a:p>
            <a:pPr algn="just">
              <a:buNone/>
            </a:pPr>
            <a:r>
              <a:rPr lang="en-US" sz="2400" dirty="0" smtClean="0"/>
              <a:t>        Many stores                           Many of everything, many of any. </a:t>
            </a:r>
          </a:p>
          <a:p>
            <a:pPr algn="just">
              <a:buNone/>
            </a:pPr>
            <a:r>
              <a:rPr lang="en-US" sz="2400" dirty="0" smtClean="0"/>
              <a:t>        Many streets                                                    (D.J. </a:t>
            </a:r>
            <a:r>
              <a:rPr lang="en-US" sz="2400" dirty="0" err="1" smtClean="0"/>
              <a:t>Bisset</a:t>
            </a:r>
            <a:r>
              <a:rPr lang="en-US" sz="2400" dirty="0" smtClean="0"/>
              <a:t>)</a:t>
            </a:r>
          </a:p>
          <a:p>
            <a:pPr algn="just">
              <a:buNone/>
            </a:pPr>
            <a:r>
              <a:rPr lang="en-US" sz="2400" dirty="0" smtClean="0"/>
              <a:t>        And many hangings            </a:t>
            </a:r>
            <a:r>
              <a:rPr lang="en-US" sz="2400" i="1" dirty="0" smtClean="0"/>
              <a:t>(colloquial language in modern poetry)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Peculiarities of the Belles-</a:t>
            </a:r>
            <a:r>
              <a:rPr lang="en-US" sz="3600" b="1" dirty="0" err="1" smtClean="0"/>
              <a:t>Lettres</a:t>
            </a:r>
            <a:r>
              <a:rPr lang="en-US" sz="3600" b="1" dirty="0" smtClean="0"/>
              <a:t> Style (</a:t>
            </a:r>
            <a:r>
              <a:rPr lang="en-US" sz="3600" b="1" dirty="0" err="1" smtClean="0"/>
              <a:t>Galperin</a:t>
            </a:r>
            <a:r>
              <a:rPr lang="en-US" sz="3600" b="1" dirty="0" smtClean="0"/>
              <a:t>)</a:t>
            </a:r>
            <a:endParaRPr lang="ru-RU" sz="3600" dirty="0"/>
          </a:p>
        </p:txBody>
      </p:sp>
      <p:sp>
        <p:nvSpPr>
          <p:cNvPr id="3" name="Содержимое 2"/>
          <p:cNvSpPr>
            <a:spLocks noGrp="1"/>
          </p:cNvSpPr>
          <p:nvPr>
            <p:ph idx="1"/>
          </p:nvPr>
        </p:nvSpPr>
        <p:spPr/>
        <p:txBody>
          <a:bodyPr>
            <a:normAutofit lnSpcReduction="10000"/>
          </a:bodyPr>
          <a:lstStyle/>
          <a:p>
            <a:pPr algn="just">
              <a:buNone/>
            </a:pPr>
            <a:r>
              <a:rPr lang="en-US" sz="3000" dirty="0" smtClean="0"/>
              <a:t>7. Individual selection of vocabulary and syntax, individual style (</a:t>
            </a:r>
            <a:r>
              <a:rPr lang="en-US" sz="3000" dirty="0" err="1" smtClean="0"/>
              <a:t>ideostyle</a:t>
            </a:r>
            <a:r>
              <a:rPr lang="en-US" sz="3000" dirty="0" smtClean="0"/>
              <a:t>).</a:t>
            </a:r>
          </a:p>
          <a:p>
            <a:pPr algn="just">
              <a:buNone/>
            </a:pPr>
            <a:r>
              <a:rPr lang="en-US" sz="2400" b="1" u="sng" dirty="0" smtClean="0"/>
              <a:t>E.g.</a:t>
            </a:r>
            <a:r>
              <a:rPr lang="en-US" sz="2400" dirty="0" smtClean="0"/>
              <a:t> Cannon, muskets, fire and smoke; but, still the deep ditch, the single drawbridge, the massive stone walls, and the eight towers. Slight displacements of the raging sea, made by the falling wounded. Flashing weapons, blazing torches, smoking </a:t>
            </a:r>
            <a:r>
              <a:rPr lang="en-US" sz="2400" dirty="0" err="1" smtClean="0"/>
              <a:t>waggon</a:t>
            </a:r>
            <a:r>
              <a:rPr lang="en-US" sz="2400" dirty="0" smtClean="0"/>
              <a:t>-loads of wet straw, hard work at </a:t>
            </a:r>
            <a:r>
              <a:rPr lang="en-US" sz="2400" dirty="0" err="1" smtClean="0"/>
              <a:t>neighbouring</a:t>
            </a:r>
            <a:r>
              <a:rPr lang="en-US" sz="2400" dirty="0" smtClean="0"/>
              <a:t> barricades in all directions, shrieks, volleys, execrations, bravery without stint, boom, smash and rattle, and the furious sounding of the living sea; but, still the deep ditch, and the single drawbridge, and the massive stone walls, and the eight great towers…(Dickens </a:t>
            </a:r>
            <a:r>
              <a:rPr lang="en-US" sz="2400" i="1" dirty="0" smtClean="0"/>
              <a:t>A Tale of Two Cities</a:t>
            </a:r>
            <a:r>
              <a:rPr lang="en-US" sz="2400" dirty="0" smtClean="0"/>
              <a:t>)</a:t>
            </a:r>
            <a:endParaRPr lang="ru-RU"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Scientific Prose Style Peculiarities (</a:t>
            </a:r>
            <a:r>
              <a:rPr lang="en-US" sz="4000" b="1" dirty="0" err="1" smtClean="0"/>
              <a:t>Galperin</a:t>
            </a:r>
            <a:r>
              <a:rPr lang="en-US" sz="4000" b="1" dirty="0" smtClean="0"/>
              <a:t>)</a:t>
            </a:r>
            <a:endParaRPr lang="ru-RU" sz="4000" b="1" dirty="0"/>
          </a:p>
        </p:txBody>
      </p:sp>
      <p:sp>
        <p:nvSpPr>
          <p:cNvPr id="3" name="Содержимое 2"/>
          <p:cNvSpPr>
            <a:spLocks noGrp="1"/>
          </p:cNvSpPr>
          <p:nvPr>
            <p:ph idx="1"/>
          </p:nvPr>
        </p:nvSpPr>
        <p:spPr/>
        <p:txBody>
          <a:bodyPr>
            <a:normAutofit fontScale="92500" lnSpcReduction="10000"/>
          </a:bodyPr>
          <a:lstStyle/>
          <a:p>
            <a:pPr marL="457200" indent="-457200" algn="just"/>
            <a:r>
              <a:rPr lang="en-US" sz="2400" i="1" dirty="0" smtClean="0"/>
              <a:t>The aim of the FS is to prove a hypothesis, to create new concepts, to disclose relations between different phenomena.</a:t>
            </a:r>
          </a:p>
          <a:p>
            <a:pPr marL="457200" indent="-457200" algn="just">
              <a:buNone/>
            </a:pPr>
            <a:r>
              <a:rPr lang="en-US" sz="2400" dirty="0" smtClean="0"/>
              <a:t>       As a result, the language means tend to be objective, precise, unemotional, generalized.</a:t>
            </a:r>
          </a:p>
          <a:p>
            <a:pPr marL="457200" indent="-457200" algn="just"/>
            <a:r>
              <a:rPr lang="en-US" sz="2400" b="1" i="1" u="sng" dirty="0" smtClean="0"/>
              <a:t>Logical sequence of utterances, a developed system of connectives</a:t>
            </a:r>
          </a:p>
          <a:p>
            <a:pPr marL="457200" indent="-457200" algn="just">
              <a:buNone/>
            </a:pPr>
            <a:r>
              <a:rPr lang="en-US" sz="2400" b="1" u="sng" dirty="0" smtClean="0"/>
              <a:t>E.g.</a:t>
            </a:r>
            <a:r>
              <a:rPr lang="en-US" sz="2400" dirty="0" smtClean="0"/>
              <a:t> </a:t>
            </a:r>
            <a:r>
              <a:rPr lang="en-US" sz="2400" i="1" dirty="0" smtClean="0"/>
              <a:t>Up to now</a:t>
            </a:r>
            <a:r>
              <a:rPr lang="en-US" sz="2400" dirty="0" smtClean="0"/>
              <a:t> the discussion of lexical hierarchies has centered on the branching variety. The </a:t>
            </a:r>
            <a:r>
              <a:rPr lang="en-US" sz="2400" i="1" dirty="0" smtClean="0"/>
              <a:t>present</a:t>
            </a:r>
            <a:r>
              <a:rPr lang="en-US" sz="2400" dirty="0" smtClean="0"/>
              <a:t> chapter will be devoted to the non-branching variety. </a:t>
            </a:r>
            <a:r>
              <a:rPr lang="en-US" sz="2400" i="1" dirty="0" smtClean="0"/>
              <a:t>These</a:t>
            </a:r>
            <a:r>
              <a:rPr lang="en-US" sz="2400" dirty="0" smtClean="0"/>
              <a:t> fall into two major sub-types. </a:t>
            </a:r>
            <a:r>
              <a:rPr lang="en-US" sz="2400" i="1" dirty="0" smtClean="0"/>
              <a:t>First</a:t>
            </a:r>
            <a:r>
              <a:rPr lang="en-US" sz="2400" dirty="0" smtClean="0"/>
              <a:t>, there are those which are closely bound up with branching hierarchies… </a:t>
            </a:r>
            <a:r>
              <a:rPr lang="en-US" sz="2400" i="1" dirty="0" smtClean="0"/>
              <a:t>Second</a:t>
            </a:r>
            <a:r>
              <a:rPr lang="en-US" sz="2400" dirty="0" smtClean="0"/>
              <a:t>, there is quite a large family of independent non-branching hierarchies, not derived from or connected in any way with branching hierarchies, which arise from non-differentiable relations of dominance (D.A. Cruse </a:t>
            </a:r>
            <a:r>
              <a:rPr lang="en-US" sz="2400" i="1" dirty="0" smtClean="0"/>
              <a:t>Lexical Semantics</a:t>
            </a:r>
            <a:r>
              <a:rPr lang="en-US" sz="2400" dirty="0" smtClean="0"/>
              <a:t>)</a:t>
            </a:r>
            <a:endParaRPr lang="ru-RU"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Scientific Prose Style Peculiarities (</a:t>
            </a:r>
            <a:r>
              <a:rPr lang="en-US" sz="4000" b="1" dirty="0" err="1" smtClean="0"/>
              <a:t>Galperin</a:t>
            </a:r>
            <a:r>
              <a:rPr lang="en-US" sz="4000" b="1" dirty="0" smtClean="0"/>
              <a:t>)</a:t>
            </a:r>
            <a:endParaRPr lang="ru-RU" sz="4000" dirty="0"/>
          </a:p>
        </p:txBody>
      </p:sp>
      <p:sp>
        <p:nvSpPr>
          <p:cNvPr id="3" name="Содержимое 2"/>
          <p:cNvSpPr>
            <a:spLocks noGrp="1"/>
          </p:cNvSpPr>
          <p:nvPr>
            <p:ph idx="1"/>
          </p:nvPr>
        </p:nvSpPr>
        <p:spPr/>
        <p:txBody>
          <a:bodyPr>
            <a:normAutofit lnSpcReduction="10000"/>
          </a:bodyPr>
          <a:lstStyle/>
          <a:p>
            <a:r>
              <a:rPr lang="en-US" sz="2400" b="1" i="1" u="sng" dirty="0" smtClean="0"/>
              <a:t>Use of special terminology, new coinages</a:t>
            </a:r>
          </a:p>
          <a:p>
            <a:pPr algn="just">
              <a:buNone/>
            </a:pPr>
            <a:r>
              <a:rPr lang="en-US" sz="2400" b="1" u="sng" dirty="0" smtClean="0"/>
              <a:t>E.g.</a:t>
            </a:r>
            <a:r>
              <a:rPr lang="en-US" sz="2400" dirty="0" smtClean="0"/>
              <a:t> Phoneme, morpheme, lexeme; </a:t>
            </a:r>
            <a:r>
              <a:rPr lang="en-US" sz="2400" dirty="0" err="1" smtClean="0"/>
              <a:t>polysemy</a:t>
            </a:r>
            <a:r>
              <a:rPr lang="en-US" sz="2400" dirty="0" smtClean="0"/>
              <a:t>, hyponym, </a:t>
            </a:r>
            <a:r>
              <a:rPr lang="en-US" sz="2400" dirty="0" err="1" smtClean="0"/>
              <a:t>meronym</a:t>
            </a:r>
            <a:r>
              <a:rPr lang="en-US" sz="2400" dirty="0" smtClean="0"/>
              <a:t>, </a:t>
            </a:r>
            <a:r>
              <a:rPr lang="en-US" sz="2400" dirty="0" err="1" smtClean="0"/>
              <a:t>tautonym</a:t>
            </a:r>
            <a:r>
              <a:rPr lang="en-US" sz="2400" dirty="0" smtClean="0"/>
              <a:t>. </a:t>
            </a:r>
            <a:r>
              <a:rPr lang="ru-RU" sz="2400" dirty="0" err="1" smtClean="0"/>
              <a:t>Претекст</a:t>
            </a:r>
            <a:r>
              <a:rPr lang="ru-RU" sz="2400" dirty="0" smtClean="0"/>
              <a:t>, прецедентный текст; </a:t>
            </a:r>
            <a:r>
              <a:rPr lang="ru-RU" sz="2400" dirty="0" err="1" smtClean="0"/>
              <a:t>наносема</a:t>
            </a:r>
            <a:r>
              <a:rPr lang="ru-RU" sz="2400" dirty="0" smtClean="0"/>
              <a:t>.</a:t>
            </a:r>
            <a:endParaRPr lang="en-US" sz="2400" dirty="0" smtClean="0"/>
          </a:p>
          <a:p>
            <a:pPr algn="just"/>
            <a:r>
              <a:rPr lang="en-US" sz="2400" b="1" i="1" u="sng" dirty="0" smtClean="0"/>
              <a:t>The words employed tend to be used in their primary logical meanings. New terms are explained and clearly defined </a:t>
            </a:r>
          </a:p>
          <a:p>
            <a:pPr algn="just">
              <a:buNone/>
            </a:pPr>
            <a:r>
              <a:rPr lang="en-US" sz="2400" b="1" u="sng" dirty="0" smtClean="0"/>
              <a:t>E.g.</a:t>
            </a:r>
            <a:r>
              <a:rPr lang="en-US" sz="2400" dirty="0" smtClean="0"/>
              <a:t> This relation will be called </a:t>
            </a:r>
            <a:r>
              <a:rPr lang="en-US" sz="2400" b="1" dirty="0" err="1" smtClean="0"/>
              <a:t>endonymy</a:t>
            </a:r>
            <a:r>
              <a:rPr lang="en-US" sz="2400" dirty="0" smtClean="0"/>
              <a:t>. It is based on the notion of semantic encapsulation, and involves the incorporation of the meaning of one lexical item in the meaning of another. The term whose meaning is included in this way will be called the </a:t>
            </a:r>
            <a:r>
              <a:rPr lang="en-US" sz="2400" b="1" dirty="0" err="1" smtClean="0"/>
              <a:t>endonym</a:t>
            </a:r>
            <a:r>
              <a:rPr lang="en-US" sz="2400" dirty="0" smtClean="0"/>
              <a:t>, and the containing term will be called the </a:t>
            </a:r>
            <a:r>
              <a:rPr lang="en-US" sz="2400" b="1" dirty="0" err="1" smtClean="0"/>
              <a:t>exonym</a:t>
            </a:r>
            <a:r>
              <a:rPr lang="en-US" sz="2400" dirty="0" smtClean="0"/>
              <a:t> (Cruse </a:t>
            </a:r>
            <a:r>
              <a:rPr lang="en-US" sz="2400" i="1" dirty="0" smtClean="0"/>
              <a:t>Lexical Semantics</a:t>
            </a:r>
            <a:r>
              <a:rPr lang="en-US" sz="2400" dirty="0" smtClean="0"/>
              <a:t>)</a:t>
            </a:r>
            <a:endParaRPr lang="ru-RU" sz="2400" b="1" u="sng"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Scientific Prose Style Peculiarities (</a:t>
            </a:r>
            <a:r>
              <a:rPr lang="en-US" sz="4000" b="1" dirty="0" err="1" smtClean="0"/>
              <a:t>Galperin</a:t>
            </a:r>
            <a:r>
              <a:rPr lang="en-US" sz="4000" b="1" dirty="0" smtClean="0"/>
              <a:t>)</a:t>
            </a:r>
            <a:endParaRPr lang="ru-RU" sz="4000" dirty="0"/>
          </a:p>
        </p:txBody>
      </p:sp>
      <p:sp>
        <p:nvSpPr>
          <p:cNvPr id="3" name="Содержимое 2"/>
          <p:cNvSpPr>
            <a:spLocks noGrp="1"/>
          </p:cNvSpPr>
          <p:nvPr>
            <p:ph idx="1"/>
          </p:nvPr>
        </p:nvSpPr>
        <p:spPr/>
        <p:txBody>
          <a:bodyPr>
            <a:normAutofit/>
          </a:bodyPr>
          <a:lstStyle/>
          <a:p>
            <a:pPr algn="just"/>
            <a:r>
              <a:rPr lang="en-US" sz="2400" b="1" i="1" u="sng" dirty="0" smtClean="0"/>
              <a:t>Sentences are complete, compound or complex. Certain sentence patterns are used (</a:t>
            </a:r>
            <a:r>
              <a:rPr lang="en-US" sz="2400" b="1" i="1" u="sng" dirty="0" err="1" smtClean="0"/>
              <a:t>postulatory</a:t>
            </a:r>
            <a:r>
              <a:rPr lang="en-US" sz="2400" b="1" i="1" u="sng" dirty="0" smtClean="0"/>
              <a:t>, </a:t>
            </a:r>
            <a:r>
              <a:rPr lang="en-US" sz="2400" b="1" i="1" u="sng" dirty="0" err="1" smtClean="0"/>
              <a:t>formulative</a:t>
            </a:r>
            <a:r>
              <a:rPr lang="en-US" sz="2400" b="1" i="1" u="sng" dirty="0" smtClean="0"/>
              <a:t>, argumentative)</a:t>
            </a:r>
          </a:p>
          <a:p>
            <a:pPr algn="just">
              <a:buNone/>
            </a:pPr>
            <a:r>
              <a:rPr lang="en-US" sz="2400" b="1" u="sng" dirty="0" smtClean="0"/>
              <a:t>E.g.</a:t>
            </a:r>
            <a:r>
              <a:rPr lang="en-US" sz="2400" dirty="0" smtClean="0"/>
              <a:t> However, the predicate displays at least one of the characteristics of a semantic dependant, and that is that it is expected to bring to the construction semantic traits not encapsulated in the subject; furthermore, in cases of pleonasm, it is the predicate whose specificity must be increased to achieve normality: ?The speaker is speaking → The speaker is speaking French. (Cruse </a:t>
            </a:r>
            <a:r>
              <a:rPr lang="en-US" sz="2400" i="1" dirty="0" smtClean="0"/>
              <a:t>Lexical Semantics</a:t>
            </a:r>
            <a:r>
              <a:rPr lang="en-US" sz="2400" dirty="0" smtClean="0"/>
              <a:t>)</a:t>
            </a:r>
          </a:p>
          <a:p>
            <a:pPr algn="just"/>
            <a:r>
              <a:rPr lang="en-US" sz="2400" b="1" i="1" u="sng" dirty="0" smtClean="0"/>
              <a:t>Use of quotations, references and foot-notes</a:t>
            </a:r>
            <a:endParaRPr lang="ru-RU" sz="2400" b="1" i="1" u="sng"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Scientific Prose Style Peculiarities (</a:t>
            </a:r>
            <a:r>
              <a:rPr lang="en-US" sz="4000" b="1" dirty="0" err="1" smtClean="0"/>
              <a:t>Galperin</a:t>
            </a:r>
            <a:r>
              <a:rPr lang="en-US" sz="4000" b="1" dirty="0" smtClean="0"/>
              <a:t>)</a:t>
            </a:r>
            <a:endParaRPr lang="ru-RU" sz="4000" dirty="0"/>
          </a:p>
        </p:txBody>
      </p:sp>
      <p:sp>
        <p:nvSpPr>
          <p:cNvPr id="3" name="Содержимое 2"/>
          <p:cNvSpPr>
            <a:spLocks noGrp="1"/>
          </p:cNvSpPr>
          <p:nvPr>
            <p:ph idx="1"/>
          </p:nvPr>
        </p:nvSpPr>
        <p:spPr/>
        <p:txBody>
          <a:bodyPr>
            <a:normAutofit/>
          </a:bodyPr>
          <a:lstStyle/>
          <a:p>
            <a:pPr algn="just"/>
            <a:r>
              <a:rPr lang="en-US" sz="2800" b="1" i="1" u="sng" dirty="0" smtClean="0"/>
              <a:t>Impersonality (frequent use of passive constructions and “we”)</a:t>
            </a:r>
          </a:p>
          <a:p>
            <a:pPr algn="just">
              <a:buNone/>
            </a:pPr>
            <a:r>
              <a:rPr lang="en-US" sz="2400" dirty="0" smtClean="0"/>
              <a:t>    </a:t>
            </a:r>
            <a:r>
              <a:rPr lang="en-US" sz="2400" u="sng" dirty="0" smtClean="0"/>
              <a:t>BUT!</a:t>
            </a:r>
            <a:r>
              <a:rPr lang="en-US" sz="2400" dirty="0" smtClean="0"/>
              <a:t> In the Humanities sphere patterns can be more personal.</a:t>
            </a:r>
          </a:p>
          <a:p>
            <a:pPr algn="just">
              <a:buNone/>
            </a:pPr>
            <a:r>
              <a:rPr lang="en-US" sz="2800" b="1" u="sng" dirty="0" smtClean="0"/>
              <a:t>E.g.</a:t>
            </a:r>
            <a:r>
              <a:rPr lang="en-US" sz="2800" dirty="0" smtClean="0"/>
              <a:t> The gases can be made to react much more rapidly by the use of a suitable catalytic agent… If a piece of asbestos </a:t>
            </a:r>
            <a:r>
              <a:rPr lang="en-US" sz="2800" dirty="0" err="1" smtClean="0"/>
              <a:t>fibre</a:t>
            </a:r>
            <a:r>
              <a:rPr lang="en-US" sz="2800" dirty="0" smtClean="0"/>
              <a:t> is steeped in a solution of platinum chloride in hydrochloric acid and then heated, the asbestos becomes coated… (</a:t>
            </a:r>
            <a:r>
              <a:rPr lang="en-US" sz="2800" i="1" dirty="0" smtClean="0"/>
              <a:t>Chemistry Textbook</a:t>
            </a:r>
            <a:r>
              <a:rPr lang="en-US" sz="2800" dirty="0" smtClean="0"/>
              <a:t>)</a:t>
            </a:r>
          </a:p>
          <a:p>
            <a:pPr algn="just">
              <a:buNone/>
            </a:pPr>
            <a:endParaRPr lang="ru-RU"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Scientific Prose Style Peculiarities (</a:t>
            </a:r>
            <a:r>
              <a:rPr lang="en-US" sz="3600" b="1" dirty="0" err="1" smtClean="0"/>
              <a:t>Galperin</a:t>
            </a:r>
            <a:r>
              <a:rPr lang="en-US" sz="3600" b="1" dirty="0" smtClean="0"/>
              <a:t>)</a:t>
            </a:r>
            <a:endParaRPr lang="ru-RU" sz="3600" dirty="0"/>
          </a:p>
        </p:txBody>
      </p:sp>
      <p:sp>
        <p:nvSpPr>
          <p:cNvPr id="3" name="Содержимое 2"/>
          <p:cNvSpPr>
            <a:spLocks noGrp="1"/>
          </p:cNvSpPr>
          <p:nvPr>
            <p:ph idx="1"/>
          </p:nvPr>
        </p:nvSpPr>
        <p:spPr/>
        <p:txBody>
          <a:bodyPr>
            <a:normAutofit fontScale="92500" lnSpcReduction="10000"/>
          </a:bodyPr>
          <a:lstStyle/>
          <a:p>
            <a:pPr algn="just">
              <a:buNone/>
            </a:pPr>
            <a:r>
              <a:rPr lang="en-US" sz="2800" b="1" u="sng" dirty="0" smtClean="0"/>
              <a:t>E.g. </a:t>
            </a:r>
            <a:r>
              <a:rPr lang="en-US" sz="2800" dirty="0" smtClean="0"/>
              <a:t> </a:t>
            </a:r>
            <a:r>
              <a:rPr lang="ru-RU" sz="2800" dirty="0" smtClean="0"/>
              <a:t>О книге Кэрролла столько написано, среди его вымышленных персонажей кого только не находят – и реального шляпного мастера, и членов королевской семьи, и королевских судей, и премьер-министра </a:t>
            </a:r>
            <a:r>
              <a:rPr lang="ru-RU" sz="2800" dirty="0" err="1" smtClean="0"/>
              <a:t>Гладстона</a:t>
            </a:r>
            <a:r>
              <a:rPr lang="ru-RU" sz="2800" dirty="0" smtClean="0"/>
              <a:t>… и т.д., но я думаю, что суть их – подлинная девочка Алиса, Алиса всегда и везде. И в своих смешных, по-детски неправильных, речах, и в своих манерах сидеть, смотреть, и в своей улыбке. И «улыбка </a:t>
            </a:r>
            <a:r>
              <a:rPr lang="ru-RU" sz="2800" dirty="0" err="1" smtClean="0"/>
              <a:t>чеширского</a:t>
            </a:r>
            <a:r>
              <a:rPr lang="ru-RU" sz="2800" dirty="0" smtClean="0"/>
              <a:t> кота», существующая отдельно от персонажа, ведь это тоже, хотя и смешно выраженная, Алиса. Суть этой книги – в Алисе, и эта суть – </a:t>
            </a:r>
            <a:r>
              <a:rPr lang="ru-RU" sz="2800" i="1" dirty="0" smtClean="0"/>
              <a:t>любовь</a:t>
            </a:r>
            <a:r>
              <a:rPr lang="ru-RU" sz="2800" dirty="0" smtClean="0"/>
              <a:t> (Ю. Степанов </a:t>
            </a:r>
            <a:r>
              <a:rPr lang="ru-RU" sz="2800" i="1" dirty="0" smtClean="0"/>
              <a:t>Концепты</a:t>
            </a:r>
            <a:r>
              <a:rPr lang="ru-RU" sz="2800" dirty="0" smtClean="0"/>
              <a:t>).</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Classification of Functional Styles (Arnold): introduction</a:t>
            </a:r>
            <a:endParaRPr lang="ru-RU" sz="3600" b="1" dirty="0"/>
          </a:p>
        </p:txBody>
      </p:sp>
      <p:sp>
        <p:nvSpPr>
          <p:cNvPr id="3" name="Содержимое 2"/>
          <p:cNvSpPr>
            <a:spLocks noGrp="1"/>
          </p:cNvSpPr>
          <p:nvPr>
            <p:ph idx="1"/>
          </p:nvPr>
        </p:nvSpPr>
        <p:spPr/>
        <p:txBody>
          <a:bodyPr>
            <a:normAutofit/>
          </a:bodyPr>
          <a:lstStyle/>
          <a:p>
            <a:r>
              <a:rPr lang="en-US" sz="2800" b="1" dirty="0" smtClean="0"/>
              <a:t>Borderlines between FSs are not clear-cut</a:t>
            </a:r>
          </a:p>
          <a:p>
            <a:pPr>
              <a:buNone/>
            </a:pPr>
            <a:r>
              <a:rPr lang="en-US" sz="2800" b="1" u="sng" dirty="0" smtClean="0"/>
              <a:t>E.g.</a:t>
            </a:r>
            <a:r>
              <a:rPr lang="en-US" sz="2800" dirty="0" smtClean="0"/>
              <a:t> Oratory style –  ? – </a:t>
            </a:r>
            <a:r>
              <a:rPr lang="en-US" sz="2800" dirty="0" err="1" smtClean="0"/>
              <a:t>Publicistic</a:t>
            </a:r>
            <a:r>
              <a:rPr lang="en-US" sz="2800" dirty="0" smtClean="0"/>
              <a:t> style</a:t>
            </a:r>
          </a:p>
          <a:p>
            <a:pPr>
              <a:buNone/>
            </a:pPr>
            <a:r>
              <a:rPr lang="en-US" sz="2800" dirty="0" smtClean="0"/>
              <a:t>        </a:t>
            </a:r>
            <a:r>
              <a:rPr lang="en-US" sz="2800" dirty="0" smtClean="0"/>
              <a:t>Newspaper </a:t>
            </a:r>
            <a:r>
              <a:rPr lang="en-US" sz="2800" dirty="0" smtClean="0"/>
              <a:t>style –  ? – Colloquial style </a:t>
            </a:r>
          </a:p>
          <a:p>
            <a:r>
              <a:rPr lang="en-US" sz="2800" b="1" dirty="0" smtClean="0"/>
              <a:t>Individual speech comprises a number of functional styles</a:t>
            </a:r>
          </a:p>
          <a:p>
            <a:r>
              <a:rPr lang="en-US" sz="2800" b="1" dirty="0" smtClean="0"/>
              <a:t>Number of functional styles and their peculiarities can vary depending on the historical period</a:t>
            </a:r>
            <a:endParaRPr lang="ru-RU" sz="28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Classification of Functional Styles (Arnold)</a:t>
            </a:r>
            <a:endParaRPr lang="ru-RU" sz="4000" dirty="0"/>
          </a:p>
        </p:txBody>
      </p:sp>
      <p:sp>
        <p:nvSpPr>
          <p:cNvPr id="3" name="Содержимое 2"/>
          <p:cNvSpPr>
            <a:spLocks noGrp="1"/>
          </p:cNvSpPr>
          <p:nvPr>
            <p:ph idx="1"/>
          </p:nvPr>
        </p:nvSpPr>
        <p:spPr/>
        <p:txBody>
          <a:bodyPr>
            <a:normAutofit/>
          </a:bodyPr>
          <a:lstStyle/>
          <a:p>
            <a:pPr>
              <a:buNone/>
            </a:pPr>
            <a:endParaRPr lang="en-US" sz="2400" dirty="0" smtClean="0"/>
          </a:p>
          <a:p>
            <a:pPr>
              <a:buNone/>
            </a:pPr>
            <a:endParaRPr lang="en-US" sz="2400" dirty="0" smtClean="0"/>
          </a:p>
          <a:p>
            <a:pPr>
              <a:buNone/>
            </a:pPr>
            <a:endParaRPr lang="en-US" sz="2400" dirty="0" smtClean="0"/>
          </a:p>
          <a:p>
            <a:pPr>
              <a:buNone/>
            </a:pPr>
            <a:r>
              <a:rPr lang="en-US" sz="2400" b="1" dirty="0" smtClean="0"/>
              <a:t>FORMAL STYLES                NEUTRAL STYLE               NON-FORMAL</a:t>
            </a:r>
          </a:p>
          <a:p>
            <a:pPr>
              <a:buNone/>
            </a:pPr>
            <a:r>
              <a:rPr lang="en-US" sz="2400" b="1" dirty="0" smtClean="0"/>
              <a:t>(NON-CASUAL)            </a:t>
            </a:r>
            <a:r>
              <a:rPr lang="ru-RU" sz="2400" dirty="0" smtClean="0"/>
              <a:t>-</a:t>
            </a:r>
            <a:r>
              <a:rPr lang="en-US" sz="2400" dirty="0" smtClean="0"/>
              <a:t>  unmarked member of            </a:t>
            </a:r>
            <a:r>
              <a:rPr lang="en-US" sz="2400" b="1" dirty="0" smtClean="0"/>
              <a:t>STYLES</a:t>
            </a:r>
          </a:p>
          <a:p>
            <a:pPr>
              <a:buNone/>
            </a:pPr>
            <a:r>
              <a:rPr lang="en-US" sz="2400" b="1" dirty="0" smtClean="0"/>
              <a:t>(</a:t>
            </a:r>
            <a:r>
              <a:rPr lang="ru-RU" sz="2400" b="1" dirty="0" smtClean="0"/>
              <a:t>КНИЖНЫЕ)    </a:t>
            </a:r>
            <a:r>
              <a:rPr lang="en-US" sz="2400" b="1" dirty="0" smtClean="0"/>
              <a:t>                </a:t>
            </a:r>
            <a:r>
              <a:rPr lang="en-US" sz="2400" dirty="0" smtClean="0"/>
              <a:t>the</a:t>
            </a:r>
            <a:r>
              <a:rPr lang="en-US" sz="2400" b="1" dirty="0" smtClean="0"/>
              <a:t> </a:t>
            </a:r>
            <a:r>
              <a:rPr lang="en-US" sz="2400" dirty="0" smtClean="0"/>
              <a:t>stylistic opposition;        </a:t>
            </a:r>
            <a:r>
              <a:rPr lang="en-US" sz="2400" b="1" dirty="0" smtClean="0"/>
              <a:t>(CASUAL</a:t>
            </a:r>
            <a:r>
              <a:rPr lang="en-US" sz="2400" dirty="0" smtClean="0"/>
              <a:t>) </a:t>
            </a:r>
          </a:p>
          <a:p>
            <a:pPr>
              <a:buNone/>
            </a:pPr>
            <a:r>
              <a:rPr lang="en-US" sz="2400" dirty="0" smtClean="0"/>
              <a:t>                                        - can be used in any    </a:t>
            </a:r>
            <a:r>
              <a:rPr lang="ru-RU" sz="2400" dirty="0" smtClean="0"/>
              <a:t>       </a:t>
            </a:r>
            <a:r>
              <a:rPr lang="en-US" sz="2400" b="1" dirty="0" smtClean="0"/>
              <a:t>(</a:t>
            </a:r>
            <a:r>
              <a:rPr lang="ru-RU" sz="2400" b="1" dirty="0" smtClean="0"/>
              <a:t>РАЗГОВОРНЫЕ</a:t>
            </a:r>
            <a:r>
              <a:rPr lang="ru-RU" sz="2400" dirty="0" smtClean="0"/>
              <a:t>)</a:t>
            </a:r>
          </a:p>
          <a:p>
            <a:pPr>
              <a:buNone/>
            </a:pPr>
            <a:r>
              <a:rPr lang="ru-RU" sz="2400" dirty="0" smtClean="0"/>
              <a:t>                                           </a:t>
            </a:r>
            <a:r>
              <a:rPr lang="en-US" sz="2400" dirty="0" smtClean="0"/>
              <a:t>situation;</a:t>
            </a:r>
          </a:p>
          <a:p>
            <a:pPr>
              <a:buNone/>
            </a:pPr>
            <a:r>
              <a:rPr lang="en-US" sz="2400" dirty="0" smtClean="0"/>
              <a:t>                                         - serves as a background</a:t>
            </a:r>
          </a:p>
          <a:p>
            <a:pPr>
              <a:buNone/>
            </a:pPr>
            <a:r>
              <a:rPr lang="en-US" sz="2400" dirty="0" smtClean="0"/>
              <a:t>                                         for stylistically marked elements</a:t>
            </a:r>
            <a:r>
              <a:rPr lang="ru-RU" sz="2400" dirty="0" smtClean="0"/>
              <a:t>                                    </a:t>
            </a:r>
            <a:endParaRPr lang="ru-RU" sz="2400" dirty="0"/>
          </a:p>
        </p:txBody>
      </p:sp>
      <p:cxnSp>
        <p:nvCxnSpPr>
          <p:cNvPr id="5" name="Прямая со стрелкой 4"/>
          <p:cNvCxnSpPr>
            <a:stCxn id="3" idx="0"/>
          </p:cNvCxnSpPr>
          <p:nvPr/>
        </p:nvCxnSpPr>
        <p:spPr>
          <a:xfrm rot="16200000" flipH="1" flipV="1">
            <a:off x="2550311" y="550055"/>
            <a:ext cx="971544" cy="3071834"/>
          </a:xfrm>
          <a:prstGeom prst="straightConnector1">
            <a:avLst/>
          </a:prstGeom>
          <a:ln>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a:stCxn id="3" idx="0"/>
          </p:cNvCxnSpPr>
          <p:nvPr/>
        </p:nvCxnSpPr>
        <p:spPr>
          <a:xfrm rot="16200000" flipH="1">
            <a:off x="3979071" y="2193129"/>
            <a:ext cx="1185858" cy="1588"/>
          </a:xfrm>
          <a:prstGeom prst="straightConnector1">
            <a:avLst/>
          </a:prstGeom>
          <a:ln>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a:stCxn id="3" idx="0"/>
          </p:cNvCxnSpPr>
          <p:nvPr/>
        </p:nvCxnSpPr>
        <p:spPr>
          <a:xfrm rot="16200000" flipH="1">
            <a:off x="5479269" y="692931"/>
            <a:ext cx="1114420" cy="2928958"/>
          </a:xfrm>
          <a:prstGeom prst="straightConnector1">
            <a:avLst/>
          </a:prstGeom>
          <a:ln>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Text Fragments</a:t>
            </a:r>
            <a:endParaRPr lang="ru-RU" b="1" dirty="0"/>
          </a:p>
        </p:txBody>
      </p:sp>
      <p:sp>
        <p:nvSpPr>
          <p:cNvPr id="3" name="Содержимое 2"/>
          <p:cNvSpPr>
            <a:spLocks noGrp="1"/>
          </p:cNvSpPr>
          <p:nvPr>
            <p:ph idx="1"/>
          </p:nvPr>
        </p:nvSpPr>
        <p:spPr/>
        <p:txBody>
          <a:bodyPr>
            <a:normAutofit fontScale="92500" lnSpcReduction="20000"/>
          </a:bodyPr>
          <a:lstStyle/>
          <a:p>
            <a:pPr marL="457200" indent="-457200">
              <a:buAutoNum type="arabicPeriod"/>
            </a:pPr>
            <a:r>
              <a:rPr lang="en-US" sz="2400" b="1" dirty="0" smtClean="0"/>
              <a:t>Jail for terror plan ‘to kill many’</a:t>
            </a:r>
          </a:p>
          <a:p>
            <a:pPr marL="457200" indent="-457200" algn="just">
              <a:buNone/>
            </a:pPr>
            <a:r>
              <a:rPr lang="en-US" sz="2400" dirty="0" smtClean="0"/>
              <a:t>      A London dentist detained as he boarded a plane to Pakistan carrying night sights and computer discs full of military information was jailed yesterday for four and a half years.</a:t>
            </a:r>
          </a:p>
          <a:p>
            <a:pPr marL="457200" indent="-457200" algn="just">
              <a:buNone/>
            </a:pPr>
            <a:r>
              <a:rPr lang="en-US" sz="2400" dirty="0" smtClean="0"/>
              <a:t>      </a:t>
            </a:r>
            <a:r>
              <a:rPr lang="en-US" sz="2400" dirty="0" err="1" smtClean="0"/>
              <a:t>Sohail</a:t>
            </a:r>
            <a:r>
              <a:rPr lang="en-US" sz="2400" dirty="0" smtClean="0"/>
              <a:t> </a:t>
            </a:r>
            <a:r>
              <a:rPr lang="en-US" sz="2400" dirty="0" err="1" smtClean="0"/>
              <a:t>Quereshi</a:t>
            </a:r>
            <a:r>
              <a:rPr lang="en-US" sz="2400" dirty="0" smtClean="0"/>
              <a:t> had admitted he was on his way to carry out a terrorist mission and told fellow extremists he planned ‘to kill many’, the Old Bailey heard. Scotland Yard’s anti-terror chief yesterday suggested </a:t>
            </a:r>
            <a:r>
              <a:rPr lang="en-US" sz="2400" dirty="0" err="1" smtClean="0"/>
              <a:t>Quereshi</a:t>
            </a:r>
            <a:r>
              <a:rPr lang="en-US" sz="2400" dirty="0" smtClean="0"/>
              <a:t> may have been planning to target British soldiers in Afghanistan.</a:t>
            </a:r>
          </a:p>
          <a:p>
            <a:pPr marL="457200" indent="-457200" algn="just">
              <a:buNone/>
            </a:pPr>
            <a:r>
              <a:rPr lang="en-US" sz="2400" dirty="0" smtClean="0"/>
              <a:t>2.</a:t>
            </a:r>
          </a:p>
          <a:p>
            <a:pPr marL="457200" indent="-457200" algn="ctr">
              <a:buNone/>
            </a:pPr>
            <a:r>
              <a:rPr lang="en-US" sz="2400" dirty="0" smtClean="0"/>
              <a:t> ROLEX</a:t>
            </a:r>
          </a:p>
          <a:p>
            <a:pPr marL="457200" indent="-457200" algn="just">
              <a:buNone/>
            </a:pPr>
            <a:r>
              <a:rPr lang="en-US" sz="2400" b="1" i="1" dirty="0" smtClean="0"/>
              <a:t>BRITISH OPEN, </a:t>
            </a:r>
            <a:r>
              <a:rPr lang="en-US" sz="2400" dirty="0" smtClean="0"/>
              <a:t>ST ANDREWS. Once again the cream of the world’s golfers will encounter the Valley of Sin, the Elysian Fields, the Grave, the Coffin, and Hell. And Rolex will be with them, every stroke along the way. </a:t>
            </a:r>
            <a:endParaRPr lang="en-US" sz="2400" b="1" dirty="0" smtClean="0"/>
          </a:p>
          <a:p>
            <a:pPr marL="457200" indent="-457200">
              <a:buAutoNum type="arabicPeriod"/>
            </a:pPr>
            <a:endParaRPr lang="ru-RU"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Peculiarities of Formal  Styles (Arnold)</a:t>
            </a:r>
            <a:endParaRPr lang="ru-RU" sz="3600" dirty="0"/>
          </a:p>
        </p:txBody>
      </p:sp>
      <p:sp>
        <p:nvSpPr>
          <p:cNvPr id="3" name="Содержимое 2"/>
          <p:cNvSpPr>
            <a:spLocks noGrp="1"/>
          </p:cNvSpPr>
          <p:nvPr>
            <p:ph idx="1"/>
          </p:nvPr>
        </p:nvSpPr>
        <p:spPr/>
        <p:txBody>
          <a:bodyPr>
            <a:normAutofit/>
          </a:bodyPr>
          <a:lstStyle/>
          <a:p>
            <a:r>
              <a:rPr lang="en-US" sz="2800" dirty="0" smtClean="0"/>
              <a:t>Prepared, mostly written speech;</a:t>
            </a:r>
          </a:p>
          <a:p>
            <a:pPr algn="just"/>
            <a:r>
              <a:rPr lang="en-US" sz="2800" dirty="0" smtClean="0"/>
              <a:t>The moments of encoding and decoding can stand apart in time;</a:t>
            </a:r>
          </a:p>
          <a:p>
            <a:r>
              <a:rPr lang="en-US" sz="2800" dirty="0" smtClean="0"/>
              <a:t>No territorial (dialectal) distinctions;</a:t>
            </a:r>
          </a:p>
          <a:p>
            <a:pPr algn="just"/>
            <a:r>
              <a:rPr lang="en-US" sz="2800" dirty="0" smtClean="0"/>
              <a:t>Form of a monologue, which presupposes addressing the audience;</a:t>
            </a:r>
          </a:p>
          <a:p>
            <a:pPr algn="just"/>
            <a:r>
              <a:rPr lang="en-US" sz="2800" dirty="0" smtClean="0"/>
              <a:t>Absence of direct feedback → Use of varied and precise vocabulary and syntax.</a:t>
            </a:r>
          </a:p>
          <a:p>
            <a:pPr algn="just">
              <a:buNone/>
            </a:pPr>
            <a:endParaRPr lang="ru-RU"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Peculiarities of Non-Formal (Colloquial) Styles (Arnold)</a:t>
            </a:r>
            <a:endParaRPr lang="ru-RU" sz="3600" b="1" dirty="0"/>
          </a:p>
        </p:txBody>
      </p:sp>
      <p:sp>
        <p:nvSpPr>
          <p:cNvPr id="3" name="Содержимое 2"/>
          <p:cNvSpPr>
            <a:spLocks noGrp="1"/>
          </p:cNvSpPr>
          <p:nvPr>
            <p:ph idx="1"/>
          </p:nvPr>
        </p:nvSpPr>
        <p:spPr/>
        <p:txBody>
          <a:bodyPr>
            <a:normAutofit lnSpcReduction="10000"/>
          </a:bodyPr>
          <a:lstStyle/>
          <a:p>
            <a:r>
              <a:rPr lang="en-US" sz="2800" dirty="0" smtClean="0"/>
              <a:t>Spontaneous, mostly oral speech;</a:t>
            </a:r>
          </a:p>
          <a:p>
            <a:r>
              <a:rPr lang="en-US" sz="2800" dirty="0" smtClean="0"/>
              <a:t>Mostly form of a dialogue;</a:t>
            </a:r>
          </a:p>
          <a:p>
            <a:r>
              <a:rPr lang="en-US" sz="2800" dirty="0" smtClean="0"/>
              <a:t>Feedback available;</a:t>
            </a:r>
          </a:p>
          <a:p>
            <a:r>
              <a:rPr lang="en-US" sz="2800" dirty="0" smtClean="0"/>
              <a:t>Use of body language;</a:t>
            </a:r>
          </a:p>
          <a:p>
            <a:r>
              <a:rPr lang="en-US" sz="2800" dirty="0" smtClean="0"/>
              <a:t>Situation as context;</a:t>
            </a:r>
          </a:p>
          <a:p>
            <a:pPr algn="just"/>
            <a:r>
              <a:rPr lang="en-US" sz="2800" dirty="0" smtClean="0"/>
              <a:t>Use of </a:t>
            </a:r>
            <a:r>
              <a:rPr lang="en-US" sz="2800" dirty="0" err="1" smtClean="0"/>
              <a:t>polysemantic</a:t>
            </a:r>
            <a:r>
              <a:rPr lang="en-US" sz="2800" dirty="0" smtClean="0"/>
              <a:t> words, words with broad semantics;</a:t>
            </a:r>
          </a:p>
          <a:p>
            <a:pPr algn="just"/>
            <a:r>
              <a:rPr lang="en-US" sz="2800" dirty="0" smtClean="0"/>
              <a:t>Use of </a:t>
            </a:r>
            <a:r>
              <a:rPr lang="en-US" sz="2800" dirty="0" err="1" smtClean="0"/>
              <a:t>cliches</a:t>
            </a:r>
            <a:r>
              <a:rPr lang="en-US" sz="2800" dirty="0" smtClean="0"/>
              <a:t>;</a:t>
            </a:r>
          </a:p>
          <a:p>
            <a:pPr algn="just"/>
            <a:r>
              <a:rPr lang="en-US" sz="2800" dirty="0" smtClean="0"/>
              <a:t>Elliptical sentences.</a:t>
            </a:r>
            <a:endParaRPr lang="ru-RU"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Classification of Functional Styles (Arnold)</a:t>
            </a:r>
            <a:endParaRPr lang="ru-RU" sz="3600" dirty="0"/>
          </a:p>
        </p:txBody>
      </p:sp>
      <p:sp>
        <p:nvSpPr>
          <p:cNvPr id="3" name="Содержимое 2"/>
          <p:cNvSpPr>
            <a:spLocks noGrp="1"/>
          </p:cNvSpPr>
          <p:nvPr>
            <p:ph idx="1"/>
          </p:nvPr>
        </p:nvSpPr>
        <p:spPr/>
        <p:txBody>
          <a:bodyPr>
            <a:normAutofit/>
          </a:bodyPr>
          <a:lstStyle/>
          <a:p>
            <a:pPr>
              <a:buNone/>
            </a:pPr>
            <a:endParaRPr lang="en-US" sz="2400" dirty="0" smtClean="0"/>
          </a:p>
          <a:p>
            <a:pPr>
              <a:buNone/>
            </a:pPr>
            <a:endParaRPr lang="en-US" sz="2400" dirty="0" smtClean="0"/>
          </a:p>
          <a:p>
            <a:pPr>
              <a:buNone/>
            </a:pPr>
            <a:r>
              <a:rPr lang="en-US" sz="2400" b="1" dirty="0" smtClean="0"/>
              <a:t>FORMAL STYLES                                              NON-FORMAL STYLES </a:t>
            </a:r>
          </a:p>
          <a:p>
            <a:pPr>
              <a:buFontTx/>
              <a:buChar char="-"/>
            </a:pPr>
            <a:r>
              <a:rPr lang="en-US" sz="2400" dirty="0" smtClean="0"/>
              <a:t>Poetic diction (esp. in the 18-              - Literary colloquial</a:t>
            </a:r>
          </a:p>
          <a:p>
            <a:pPr>
              <a:buNone/>
            </a:pPr>
            <a:r>
              <a:rPr lang="en-US" sz="2400" dirty="0" smtClean="0"/>
              <a:t>     19</a:t>
            </a:r>
            <a:r>
              <a:rPr lang="en-US" sz="2400" baseline="30000" dirty="0" smtClean="0"/>
              <a:t>th</a:t>
            </a:r>
            <a:r>
              <a:rPr lang="en-US" sz="2400" dirty="0" smtClean="0"/>
              <a:t> centuries)                                 (</a:t>
            </a:r>
            <a:r>
              <a:rPr lang="ru-RU" sz="2400" dirty="0" smtClean="0"/>
              <a:t>литературно-разговорный)</a:t>
            </a:r>
          </a:p>
          <a:p>
            <a:pPr>
              <a:buFontTx/>
              <a:buChar char="-"/>
            </a:pPr>
            <a:r>
              <a:rPr lang="en-US" sz="2400" dirty="0" smtClean="0"/>
              <a:t>Scientific style                                         - Familiar colloquial</a:t>
            </a:r>
          </a:p>
          <a:p>
            <a:pPr>
              <a:buFontTx/>
              <a:buChar char="-"/>
            </a:pPr>
            <a:r>
              <a:rPr lang="en-US" sz="2400" dirty="0" smtClean="0"/>
              <a:t>Official documentation                 (</a:t>
            </a:r>
            <a:r>
              <a:rPr lang="ru-RU" sz="2400" dirty="0" smtClean="0"/>
              <a:t>фамильярно-разговорный)</a:t>
            </a:r>
            <a:endParaRPr lang="en-US" sz="2400" dirty="0" smtClean="0"/>
          </a:p>
          <a:p>
            <a:pPr>
              <a:buFontTx/>
              <a:buChar char="-"/>
            </a:pPr>
            <a:r>
              <a:rPr lang="en-US" sz="2400" dirty="0" err="1" smtClean="0"/>
              <a:t>Publicistic</a:t>
            </a:r>
            <a:r>
              <a:rPr lang="en-US" sz="2400" dirty="0" smtClean="0"/>
              <a:t> (Newspaper) style               - Low colloquial</a:t>
            </a:r>
          </a:p>
          <a:p>
            <a:pPr>
              <a:buFontTx/>
              <a:buChar char="-"/>
            </a:pPr>
            <a:r>
              <a:rPr lang="en-US" sz="2400" dirty="0" smtClean="0"/>
              <a:t>Oratory style                                        </a:t>
            </a:r>
            <a:r>
              <a:rPr lang="ru-RU" sz="2400" dirty="0" smtClean="0"/>
              <a:t>      </a:t>
            </a:r>
            <a:r>
              <a:rPr lang="en-US" sz="2400" dirty="0" smtClean="0"/>
              <a:t>(</a:t>
            </a:r>
            <a:r>
              <a:rPr lang="ru-RU" sz="2400" dirty="0" smtClean="0"/>
              <a:t>просторечие)</a:t>
            </a:r>
            <a:endParaRPr lang="ru-RU" sz="2400" dirty="0"/>
          </a:p>
        </p:txBody>
      </p:sp>
      <p:cxnSp>
        <p:nvCxnSpPr>
          <p:cNvPr id="5" name="Прямая со стрелкой 4"/>
          <p:cNvCxnSpPr>
            <a:stCxn id="2" idx="2"/>
          </p:cNvCxnSpPr>
          <p:nvPr/>
        </p:nvCxnSpPr>
        <p:spPr>
          <a:xfrm rot="5400000">
            <a:off x="2851939" y="565931"/>
            <a:ext cx="868354" cy="2571768"/>
          </a:xfrm>
          <a:prstGeom prst="straightConnector1">
            <a:avLst/>
          </a:prstGeom>
          <a:ln>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a:stCxn id="2" idx="2"/>
          </p:cNvCxnSpPr>
          <p:nvPr/>
        </p:nvCxnSpPr>
        <p:spPr>
          <a:xfrm rot="16200000" flipH="1">
            <a:off x="5316550" y="673088"/>
            <a:ext cx="868354" cy="2357454"/>
          </a:xfrm>
          <a:prstGeom prst="straightConnector1">
            <a:avLst/>
          </a:prstGeom>
          <a:ln>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Sublanguage: definition (</a:t>
            </a:r>
            <a:r>
              <a:rPr lang="en-US" sz="4000" b="1" dirty="0" err="1" smtClean="0"/>
              <a:t>Skrebnev</a:t>
            </a:r>
            <a:r>
              <a:rPr lang="en-US" sz="4000" b="1" dirty="0" smtClean="0"/>
              <a:t>)</a:t>
            </a:r>
            <a:endParaRPr lang="ru-RU" sz="4000" b="1" dirty="0"/>
          </a:p>
        </p:txBody>
      </p:sp>
      <p:sp>
        <p:nvSpPr>
          <p:cNvPr id="3" name="Содержимое 2"/>
          <p:cNvSpPr>
            <a:spLocks noGrp="1"/>
          </p:cNvSpPr>
          <p:nvPr>
            <p:ph idx="1"/>
          </p:nvPr>
        </p:nvSpPr>
        <p:spPr/>
        <p:txBody>
          <a:bodyPr>
            <a:normAutofit lnSpcReduction="10000"/>
          </a:bodyPr>
          <a:lstStyle/>
          <a:p>
            <a:pPr algn="just"/>
            <a:r>
              <a:rPr lang="en-US" sz="2400" dirty="0" smtClean="0"/>
              <a:t>The term “sublanguage” (“</a:t>
            </a:r>
            <a:r>
              <a:rPr lang="ru-RU" sz="2400" dirty="0" smtClean="0"/>
              <a:t>подъязык</a:t>
            </a:r>
            <a:r>
              <a:rPr lang="en-US" sz="2400" dirty="0" smtClean="0"/>
              <a:t>”)</a:t>
            </a:r>
            <a:r>
              <a:rPr lang="ru-RU" sz="2400" dirty="0" smtClean="0"/>
              <a:t> </a:t>
            </a:r>
            <a:r>
              <a:rPr lang="en-US" sz="2400" dirty="0" smtClean="0"/>
              <a:t>was originally introduced by N.D. Andreyev. In his conception, a </a:t>
            </a:r>
            <a:r>
              <a:rPr lang="en-US" sz="2400" b="1" i="1" dirty="0" smtClean="0"/>
              <a:t>sublanguage</a:t>
            </a:r>
            <a:r>
              <a:rPr lang="en-US" sz="2400" dirty="0" smtClean="0"/>
              <a:t> is predetermined by </a:t>
            </a:r>
            <a:r>
              <a:rPr lang="en-US" sz="2400" b="1" i="1" dirty="0" smtClean="0"/>
              <a:t>the contents of the text</a:t>
            </a:r>
            <a:r>
              <a:rPr lang="en-US" sz="2400" dirty="0" smtClean="0"/>
              <a:t>. </a:t>
            </a:r>
            <a:r>
              <a:rPr lang="en-US" sz="2400" b="1" i="1" dirty="0" smtClean="0"/>
              <a:t>Style </a:t>
            </a:r>
            <a:r>
              <a:rPr lang="en-US" sz="2400" dirty="0" smtClean="0"/>
              <a:t>is defined by emotional aims and refers to </a:t>
            </a:r>
            <a:r>
              <a:rPr lang="en-US" sz="2400" b="1" i="1" dirty="0" smtClean="0"/>
              <a:t>the form of expression</a:t>
            </a:r>
            <a:r>
              <a:rPr lang="en-US" sz="2400" dirty="0" smtClean="0"/>
              <a:t>.</a:t>
            </a:r>
          </a:p>
          <a:p>
            <a:pPr algn="just"/>
            <a:r>
              <a:rPr lang="en-US" sz="2400" b="1" u="sng" dirty="0" err="1" smtClean="0"/>
              <a:t>Skrebnev</a:t>
            </a:r>
            <a:r>
              <a:rPr lang="en-US" sz="2400" b="1" u="sng" dirty="0" smtClean="0"/>
              <a:t>:</a:t>
            </a:r>
            <a:r>
              <a:rPr lang="en-US" sz="2400" dirty="0" smtClean="0"/>
              <a:t> </a:t>
            </a:r>
            <a:r>
              <a:rPr lang="en-US" sz="2400" i="1" dirty="0" smtClean="0"/>
              <a:t>Sublanguage is a subsystem of language which fully conforms with the aims of communication in a particular sphere of speech. It embraces:</a:t>
            </a:r>
          </a:p>
          <a:p>
            <a:pPr algn="just">
              <a:buNone/>
            </a:pPr>
            <a:r>
              <a:rPr lang="en-US" sz="2400" dirty="0" smtClean="0"/>
              <a:t>     - CONTENT (thematic aspect);</a:t>
            </a:r>
          </a:p>
          <a:p>
            <a:pPr algn="just">
              <a:buNone/>
            </a:pPr>
            <a:r>
              <a:rPr lang="en-US" sz="2400" dirty="0" smtClean="0"/>
              <a:t>     - FORM (linguistic peculiarities);</a:t>
            </a:r>
          </a:p>
          <a:p>
            <a:pPr algn="just">
              <a:buNone/>
            </a:pPr>
            <a:r>
              <a:rPr lang="en-US" sz="2400" dirty="0" smtClean="0"/>
              <a:t>     - EXTERNAL CHARACTERISTICS OF THE COMMUNICATIVE SITUATION.</a:t>
            </a:r>
          </a:p>
          <a:p>
            <a:pPr algn="just">
              <a:buNone/>
            </a:pPr>
            <a:endParaRPr lang="ru-RU"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Sublanguage and Style (</a:t>
            </a:r>
            <a:r>
              <a:rPr lang="en-US" sz="4000" b="1" dirty="0" err="1" smtClean="0"/>
              <a:t>Skrebnev</a:t>
            </a:r>
            <a:r>
              <a:rPr lang="en-US" sz="4000" b="1" dirty="0" smtClean="0"/>
              <a:t>)</a:t>
            </a:r>
            <a:endParaRPr lang="ru-RU" sz="4000" b="1" dirty="0"/>
          </a:p>
        </p:txBody>
      </p:sp>
      <p:sp>
        <p:nvSpPr>
          <p:cNvPr id="3" name="Содержимое 2"/>
          <p:cNvSpPr>
            <a:spLocks noGrp="1"/>
          </p:cNvSpPr>
          <p:nvPr>
            <p:ph idx="1"/>
          </p:nvPr>
        </p:nvSpPr>
        <p:spPr/>
        <p:txBody>
          <a:bodyPr/>
          <a:lstStyle/>
          <a:p>
            <a:pPr algn="just"/>
            <a:r>
              <a:rPr lang="en-US" dirty="0" smtClean="0"/>
              <a:t>Style is what differentiates a given sublanguage from all other sublanguages, a text of one group from texts of other groups.</a:t>
            </a:r>
          </a:p>
          <a:p>
            <a:pPr algn="just"/>
            <a:r>
              <a:rPr lang="en-US" b="1" dirty="0" smtClean="0"/>
              <a:t>Style is specificity of sublanguage</a:t>
            </a:r>
            <a:r>
              <a:rPr lang="en-US" dirty="0" smtClean="0"/>
              <a:t> as it is formed by absolutely specific units.</a:t>
            </a:r>
          </a:p>
          <a:p>
            <a:pPr algn="just">
              <a:buNone/>
            </a:pPr>
            <a:r>
              <a:rPr lang="en-US" b="1" u="sng" dirty="0" smtClean="0"/>
              <a:t>E.g.</a:t>
            </a:r>
            <a:r>
              <a:rPr lang="en-US" dirty="0" smtClean="0"/>
              <a:t> Scientific prose style – use of terminology, specific sentence patterns, abundance of passive constructions, etc.</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Classification of Sublanguages (</a:t>
            </a:r>
            <a:r>
              <a:rPr lang="en-US" sz="4000" b="1" dirty="0" err="1" smtClean="0"/>
              <a:t>Skrebnev</a:t>
            </a:r>
            <a:r>
              <a:rPr lang="en-US" sz="4000" b="1" dirty="0" smtClean="0"/>
              <a:t>)</a:t>
            </a:r>
            <a:endParaRPr lang="ru-RU" sz="4000" b="1" dirty="0"/>
          </a:p>
        </p:txBody>
      </p:sp>
      <p:sp>
        <p:nvSpPr>
          <p:cNvPr id="3" name="Содержимое 2"/>
          <p:cNvSpPr>
            <a:spLocks noGrp="1"/>
          </p:cNvSpPr>
          <p:nvPr>
            <p:ph idx="1"/>
          </p:nvPr>
        </p:nvSpPr>
        <p:spPr/>
        <p:txBody>
          <a:bodyPr>
            <a:normAutofit/>
          </a:bodyPr>
          <a:lstStyle/>
          <a:p>
            <a:pPr>
              <a:buNone/>
            </a:pPr>
            <a:endParaRPr lang="en-US" sz="2400" dirty="0" smtClean="0"/>
          </a:p>
          <a:p>
            <a:pPr>
              <a:buNone/>
            </a:pPr>
            <a:r>
              <a:rPr lang="en-US" sz="2400" i="1" dirty="0" smtClean="0"/>
              <a:t>THE SUBLANGUAGE OF                            </a:t>
            </a:r>
            <a:r>
              <a:rPr lang="en-US" sz="2400" i="1" dirty="0" smtClean="0"/>
              <a:t>THE SUBLANGUAGE OF                 </a:t>
            </a:r>
            <a:endParaRPr lang="en-US" sz="2400" i="1" dirty="0" smtClean="0"/>
          </a:p>
          <a:p>
            <a:pPr>
              <a:buNone/>
            </a:pPr>
            <a:r>
              <a:rPr lang="en-US" sz="2400" i="1" dirty="0" smtClean="0"/>
              <a:t>OFFICIAL INTERCOURSE                </a:t>
            </a:r>
            <a:r>
              <a:rPr lang="en-US" sz="2400" i="1" dirty="0" smtClean="0"/>
              <a:t>        INFORMAL INTERCOURSE          </a:t>
            </a:r>
            <a:endParaRPr lang="en-US" sz="2400" i="1" dirty="0" smtClean="0"/>
          </a:p>
          <a:p>
            <a:pPr>
              <a:buNone/>
            </a:pPr>
            <a:r>
              <a:rPr lang="en-US" sz="2400" i="1" dirty="0" smtClean="0"/>
              <a:t>(THE OFFICIAL SPHERE</a:t>
            </a:r>
            <a:r>
              <a:rPr lang="en-US" sz="2400" dirty="0" smtClean="0"/>
              <a:t>)                       </a:t>
            </a:r>
            <a:r>
              <a:rPr lang="en-US" sz="2400" i="1" dirty="0" smtClean="0"/>
              <a:t>(THE COLLOQUIAL SPHERE)</a:t>
            </a:r>
            <a:endParaRPr lang="ru-RU" sz="2400" i="1" dirty="0"/>
          </a:p>
        </p:txBody>
      </p:sp>
      <p:cxnSp>
        <p:nvCxnSpPr>
          <p:cNvPr id="5" name="Прямая со стрелкой 4"/>
          <p:cNvCxnSpPr>
            <a:stCxn id="2" idx="2"/>
          </p:cNvCxnSpPr>
          <p:nvPr/>
        </p:nvCxnSpPr>
        <p:spPr>
          <a:xfrm rot="5400000">
            <a:off x="2959096" y="458774"/>
            <a:ext cx="654040" cy="2571768"/>
          </a:xfrm>
          <a:prstGeom prst="straightConnector1">
            <a:avLst/>
          </a:prstGeom>
          <a:ln>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a:stCxn id="2" idx="2"/>
          </p:cNvCxnSpPr>
          <p:nvPr/>
        </p:nvCxnSpPr>
        <p:spPr>
          <a:xfrm rot="16200000" flipH="1">
            <a:off x="5316550" y="673088"/>
            <a:ext cx="654040" cy="2143140"/>
          </a:xfrm>
          <a:prstGeom prst="straightConnector1">
            <a:avLst/>
          </a:prstGeom>
          <a:ln>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Овал 10"/>
          <p:cNvSpPr/>
          <p:nvPr/>
        </p:nvSpPr>
        <p:spPr>
          <a:xfrm>
            <a:off x="3214678" y="3286124"/>
            <a:ext cx="2714644" cy="2643206"/>
          </a:xfrm>
          <a:prstGeom prst="ellipse">
            <a:avLst/>
          </a:prstGeom>
          <a:solidFill>
            <a:schemeClr val="bg1"/>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Овал 12"/>
          <p:cNvSpPr/>
          <p:nvPr/>
        </p:nvSpPr>
        <p:spPr>
          <a:xfrm rot="5400000">
            <a:off x="4107651" y="3321843"/>
            <a:ext cx="928694" cy="2714643"/>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Овал 13"/>
          <p:cNvSpPr/>
          <p:nvPr/>
        </p:nvSpPr>
        <p:spPr>
          <a:xfrm>
            <a:off x="4000496" y="3286124"/>
            <a:ext cx="1214446" cy="2643206"/>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Classification of Sublanguages (</a:t>
            </a:r>
            <a:r>
              <a:rPr lang="en-US" sz="4000" b="1" dirty="0" err="1" smtClean="0"/>
              <a:t>Skrebnev</a:t>
            </a:r>
            <a:r>
              <a:rPr lang="en-US" sz="4000" b="1" dirty="0" smtClean="0"/>
              <a:t>)</a:t>
            </a:r>
            <a:endParaRPr lang="ru-RU" sz="4000" dirty="0"/>
          </a:p>
        </p:txBody>
      </p:sp>
      <p:sp>
        <p:nvSpPr>
          <p:cNvPr id="3" name="Содержимое 2"/>
          <p:cNvSpPr>
            <a:spLocks noGrp="1"/>
          </p:cNvSpPr>
          <p:nvPr>
            <p:ph idx="1"/>
          </p:nvPr>
        </p:nvSpPr>
        <p:spPr/>
        <p:txBody>
          <a:bodyPr>
            <a:normAutofit fontScale="92500" lnSpcReduction="10000"/>
          </a:bodyPr>
          <a:lstStyle/>
          <a:p>
            <a:pPr>
              <a:buNone/>
            </a:pPr>
            <a:endParaRPr lang="en-US" sz="2400" dirty="0" smtClean="0"/>
          </a:p>
          <a:p>
            <a:pPr>
              <a:buNone/>
            </a:pPr>
            <a:endParaRPr lang="en-US" sz="2400" dirty="0" smtClean="0"/>
          </a:p>
          <a:p>
            <a:pPr>
              <a:buNone/>
            </a:pPr>
            <a:r>
              <a:rPr lang="en-US" sz="2400" b="1" dirty="0" smtClean="0"/>
              <a:t>The Official Sphere                                           The Colloquial Sphere</a:t>
            </a:r>
          </a:p>
          <a:p>
            <a:pPr>
              <a:buFontTx/>
              <a:buChar char="-"/>
            </a:pPr>
            <a:r>
              <a:rPr lang="en-US" sz="2400" dirty="0" smtClean="0"/>
              <a:t>Private correspondence with a           - Colloquial SL</a:t>
            </a:r>
          </a:p>
          <a:p>
            <a:pPr>
              <a:buNone/>
            </a:pPr>
            <a:r>
              <a:rPr lang="en-US" sz="2400" dirty="0" smtClean="0"/>
              <a:t>      stranger                                                  - Low-Colloquial SL(slang,</a:t>
            </a:r>
          </a:p>
          <a:p>
            <a:pPr>
              <a:buFontTx/>
              <a:buChar char="-"/>
            </a:pPr>
            <a:r>
              <a:rPr lang="en-US" sz="2400" dirty="0" smtClean="0"/>
              <a:t>Business correspondence                          jargons)</a:t>
            </a:r>
          </a:p>
          <a:p>
            <a:pPr>
              <a:buFontTx/>
              <a:buChar char="-"/>
            </a:pPr>
            <a:r>
              <a:rPr lang="en-US" sz="2400" dirty="0" smtClean="0"/>
              <a:t>Diplomatic correspondence                - Dialects</a:t>
            </a:r>
          </a:p>
          <a:p>
            <a:pPr>
              <a:buFontTx/>
              <a:buChar char="-"/>
            </a:pPr>
            <a:r>
              <a:rPr lang="en-US" sz="2400" dirty="0" smtClean="0"/>
              <a:t>Legal documents</a:t>
            </a:r>
          </a:p>
          <a:p>
            <a:pPr>
              <a:buFontTx/>
              <a:buChar char="-"/>
            </a:pPr>
            <a:r>
              <a:rPr lang="en-US" sz="2400" dirty="0" smtClean="0"/>
              <a:t>Science and technology</a:t>
            </a:r>
          </a:p>
          <a:p>
            <a:pPr>
              <a:buFontTx/>
              <a:buChar char="-"/>
            </a:pPr>
            <a:r>
              <a:rPr lang="en-US" sz="2400" dirty="0" smtClean="0"/>
              <a:t>Newspaper texts</a:t>
            </a:r>
          </a:p>
          <a:p>
            <a:pPr>
              <a:buFontTx/>
              <a:buChar char="-"/>
            </a:pPr>
            <a:r>
              <a:rPr lang="en-US" sz="2400" dirty="0" smtClean="0"/>
              <a:t>Poetry and fiction</a:t>
            </a:r>
          </a:p>
          <a:p>
            <a:pPr>
              <a:buFontTx/>
              <a:buChar char="-"/>
            </a:pPr>
            <a:r>
              <a:rPr lang="en-US" sz="2400" dirty="0" smtClean="0"/>
              <a:t>Church service ………………</a:t>
            </a:r>
            <a:endParaRPr lang="ru-RU" sz="2400" dirty="0"/>
          </a:p>
        </p:txBody>
      </p:sp>
      <p:cxnSp>
        <p:nvCxnSpPr>
          <p:cNvPr id="5" name="Прямая со стрелкой 4"/>
          <p:cNvCxnSpPr>
            <a:stCxn id="3" idx="0"/>
          </p:cNvCxnSpPr>
          <p:nvPr/>
        </p:nvCxnSpPr>
        <p:spPr>
          <a:xfrm rot="16200000" flipH="1" flipV="1">
            <a:off x="2907501" y="550055"/>
            <a:ext cx="614354" cy="2714644"/>
          </a:xfrm>
          <a:prstGeom prst="straightConnector1">
            <a:avLst/>
          </a:prstGeom>
          <a:ln>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a:stCxn id="3" idx="0"/>
          </p:cNvCxnSpPr>
          <p:nvPr/>
        </p:nvCxnSpPr>
        <p:spPr>
          <a:xfrm rot="16200000" flipH="1">
            <a:off x="5443550" y="728650"/>
            <a:ext cx="614354" cy="2357454"/>
          </a:xfrm>
          <a:prstGeom prst="straightConnector1">
            <a:avLst/>
          </a:prstGeom>
          <a:ln>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Classification of Sublanguages (</a:t>
            </a:r>
            <a:r>
              <a:rPr lang="en-US" sz="4000" b="1" dirty="0" err="1" smtClean="0"/>
              <a:t>Skrebnev</a:t>
            </a:r>
            <a:r>
              <a:rPr lang="en-US" sz="4000" b="1" dirty="0" smtClean="0"/>
              <a:t>)</a:t>
            </a:r>
            <a:endParaRPr lang="ru-RU" sz="4000" dirty="0"/>
          </a:p>
        </p:txBody>
      </p:sp>
      <p:sp>
        <p:nvSpPr>
          <p:cNvPr id="3" name="Содержимое 2"/>
          <p:cNvSpPr>
            <a:spLocks noGrp="1"/>
          </p:cNvSpPr>
          <p:nvPr>
            <p:ph idx="1"/>
          </p:nvPr>
        </p:nvSpPr>
        <p:spPr/>
        <p:txBody>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sz="2800" dirty="0" smtClean="0"/>
              <a:t>The central part of intersecting ellipses (sublanguages) is made up by stylistically neutral units.</a:t>
            </a:r>
            <a:endParaRPr lang="ru-RU" sz="2800" dirty="0"/>
          </a:p>
        </p:txBody>
      </p:sp>
      <p:sp>
        <p:nvSpPr>
          <p:cNvPr id="4" name="Овал 3"/>
          <p:cNvSpPr/>
          <p:nvPr/>
        </p:nvSpPr>
        <p:spPr>
          <a:xfrm>
            <a:off x="3000364" y="1785926"/>
            <a:ext cx="3357586" cy="328614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4000496" y="1785926"/>
            <a:ext cx="1285884" cy="328614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p:cNvSpPr/>
          <p:nvPr/>
        </p:nvSpPr>
        <p:spPr>
          <a:xfrm>
            <a:off x="3000364" y="2786058"/>
            <a:ext cx="3357586" cy="114300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rot="17626967">
            <a:off x="3017959" y="2887993"/>
            <a:ext cx="3254202" cy="102654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p:cNvSpPr/>
          <p:nvPr/>
        </p:nvSpPr>
        <p:spPr>
          <a:xfrm rot="13783940">
            <a:off x="3118982" y="2823534"/>
            <a:ext cx="3293073" cy="103184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 8"/>
          <p:cNvSpPr/>
          <p:nvPr/>
        </p:nvSpPr>
        <p:spPr>
          <a:xfrm rot="19418825">
            <a:off x="3010928" y="2767731"/>
            <a:ext cx="3235414" cy="118659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Sublanguages: theoretical aspects</a:t>
            </a:r>
            <a:endParaRPr lang="ru-RU" sz="4000" b="1" dirty="0"/>
          </a:p>
        </p:txBody>
      </p:sp>
      <p:sp>
        <p:nvSpPr>
          <p:cNvPr id="3" name="Содержимое 2"/>
          <p:cNvSpPr>
            <a:spLocks noGrp="1"/>
          </p:cNvSpPr>
          <p:nvPr>
            <p:ph idx="1"/>
          </p:nvPr>
        </p:nvSpPr>
        <p:spPr/>
        <p:txBody>
          <a:bodyPr>
            <a:normAutofit/>
          </a:bodyPr>
          <a:lstStyle/>
          <a:p>
            <a:pPr algn="just"/>
            <a:r>
              <a:rPr lang="en-US" sz="2400" dirty="0" smtClean="0"/>
              <a:t>We can single out as many sublanguages as we think fit to attain our objectives of linguistic research.</a:t>
            </a:r>
          </a:p>
          <a:p>
            <a:pPr algn="just">
              <a:buNone/>
            </a:pPr>
            <a:r>
              <a:rPr lang="en-US" sz="2400" b="1" dirty="0" smtClean="0"/>
              <a:t>     The number of SLs and styles is infinite. </a:t>
            </a:r>
          </a:p>
          <a:p>
            <a:pPr algn="just">
              <a:buNone/>
            </a:pPr>
            <a:r>
              <a:rPr lang="en-US" sz="2400" b="1" u="sng" dirty="0" smtClean="0"/>
              <a:t>E.g.</a:t>
            </a:r>
            <a:r>
              <a:rPr lang="en-US" sz="2400" b="1" dirty="0" smtClean="0"/>
              <a:t> </a:t>
            </a:r>
            <a:r>
              <a:rPr lang="en-US" sz="2400" dirty="0" smtClean="0"/>
              <a:t>telegraphic style, telephone conversation style, Shakespearean style, the style of the novel, etc.</a:t>
            </a:r>
          </a:p>
          <a:p>
            <a:pPr algn="just">
              <a:buNone/>
            </a:pPr>
            <a:r>
              <a:rPr lang="en-US" sz="2400" dirty="0" smtClean="0"/>
              <a:t>    These styles characterize their respective sublanguages.</a:t>
            </a:r>
          </a:p>
          <a:p>
            <a:pPr algn="just"/>
            <a:r>
              <a:rPr lang="en-US" sz="2400" dirty="0" smtClean="0"/>
              <a:t>There are as many norms as there are sublanguages. Each sublanguage is subject to its own norm.</a:t>
            </a:r>
          </a:p>
          <a:p>
            <a:pPr algn="just"/>
            <a:r>
              <a:rPr lang="en-US" sz="2400" dirty="0" smtClean="0"/>
              <a:t>The borderlines between SLs are not strict. There exist ‘borderlands’ (‘tolerance zones’) between SLs which include units tolerable in both </a:t>
            </a:r>
            <a:r>
              <a:rPr lang="en-US" sz="2400" dirty="0" err="1" smtClean="0"/>
              <a:t>neighbouring</a:t>
            </a:r>
            <a:r>
              <a:rPr lang="en-US" sz="2400" dirty="0" smtClean="0"/>
              <a:t> spheres. </a:t>
            </a:r>
            <a:endParaRPr lang="ru-RU"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t>Comparative Overview of Classifications</a:t>
            </a:r>
            <a:endParaRPr lang="ru-RU" sz="3600" b="1" dirty="0"/>
          </a:p>
        </p:txBody>
      </p:sp>
      <p:sp>
        <p:nvSpPr>
          <p:cNvPr id="3" name="Содержимое 2"/>
          <p:cNvSpPr>
            <a:spLocks noGrp="1"/>
          </p:cNvSpPr>
          <p:nvPr>
            <p:ph idx="1"/>
          </p:nvPr>
        </p:nvSpPr>
        <p:spPr/>
        <p:txBody>
          <a:bodyPr>
            <a:normAutofit/>
          </a:bodyPr>
          <a:lstStyle/>
          <a:p>
            <a:pPr>
              <a:buNone/>
            </a:pPr>
            <a:r>
              <a:rPr lang="en-US" sz="2400" b="1" dirty="0" smtClean="0"/>
              <a:t>GALPERIN                            ARNOLD                            SKREBNEV</a:t>
            </a:r>
          </a:p>
          <a:p>
            <a:pPr>
              <a:buFontTx/>
              <a:buChar char="-"/>
            </a:pPr>
            <a:r>
              <a:rPr lang="en-US" sz="2400" dirty="0" smtClean="0"/>
              <a:t>Functional style        - Functional style      - Sublanguage (Style-</a:t>
            </a:r>
          </a:p>
          <a:p>
            <a:pPr>
              <a:buNone/>
            </a:pPr>
            <a:r>
              <a:rPr lang="en-US" sz="2400" dirty="0" smtClean="0"/>
              <a:t>   as basic unit                                                         specificity of SL) </a:t>
            </a:r>
          </a:p>
          <a:p>
            <a:pPr>
              <a:buFontTx/>
              <a:buChar char="-"/>
            </a:pPr>
            <a:r>
              <a:rPr lang="en-US" sz="2400" dirty="0" smtClean="0"/>
              <a:t>Limited number        - Limited number     - Unlimited number</a:t>
            </a:r>
            <a:endParaRPr lang="ru-RU" sz="2400" dirty="0" smtClean="0"/>
          </a:p>
          <a:p>
            <a:pPr>
              <a:buNone/>
            </a:pPr>
            <a:r>
              <a:rPr lang="ru-RU" sz="2400" dirty="0" smtClean="0"/>
              <a:t>    </a:t>
            </a:r>
            <a:r>
              <a:rPr lang="en-US" sz="2400" dirty="0" smtClean="0"/>
              <a:t>of</a:t>
            </a:r>
            <a:r>
              <a:rPr lang="ru-RU" sz="2400" dirty="0" smtClean="0"/>
              <a:t> </a:t>
            </a:r>
            <a:r>
              <a:rPr lang="en-US" sz="2400" dirty="0" smtClean="0"/>
              <a:t>FSs                               of FSs                       of SLs and styles</a:t>
            </a:r>
          </a:p>
          <a:p>
            <a:pPr>
              <a:buFontTx/>
              <a:buChar char="-"/>
            </a:pPr>
            <a:r>
              <a:rPr lang="en-US" sz="2400" dirty="0" smtClean="0"/>
              <a:t>Written FSs                 - Written + </a:t>
            </a:r>
            <a:r>
              <a:rPr lang="en-US" sz="2400" dirty="0" smtClean="0"/>
              <a:t>Colloq.   - </a:t>
            </a:r>
            <a:r>
              <a:rPr lang="en-US" sz="2400" dirty="0" smtClean="0"/>
              <a:t>Written + Colloq.</a:t>
            </a:r>
          </a:p>
          <a:p>
            <a:pPr>
              <a:buFontTx/>
              <a:buChar char="-"/>
            </a:pPr>
            <a:r>
              <a:rPr lang="en-US" sz="2400" dirty="0" smtClean="0"/>
              <a:t>Belles-</a:t>
            </a:r>
            <a:r>
              <a:rPr lang="en-US" sz="2400" dirty="0" err="1" smtClean="0"/>
              <a:t>Lettres</a:t>
            </a:r>
            <a:r>
              <a:rPr lang="en-US" sz="2400" dirty="0" smtClean="0"/>
              <a:t> FS        - No Belles-</a:t>
            </a:r>
            <a:r>
              <a:rPr lang="en-US" sz="2400" dirty="0" err="1" smtClean="0"/>
              <a:t>Lettres</a:t>
            </a:r>
            <a:r>
              <a:rPr lang="en-US" sz="2400" dirty="0" smtClean="0"/>
              <a:t>   - No Belles-</a:t>
            </a:r>
            <a:r>
              <a:rPr lang="en-US" sz="2400" dirty="0" err="1" smtClean="0"/>
              <a:t>Lettres</a:t>
            </a:r>
            <a:endParaRPr lang="en-US" sz="2400" dirty="0" smtClean="0"/>
          </a:p>
          <a:p>
            <a:pPr>
              <a:buFontTx/>
              <a:buChar char="-"/>
            </a:pPr>
            <a:r>
              <a:rPr lang="en-US" sz="2400" dirty="0" smtClean="0"/>
              <a:t>Newspaper FS            - Newspaper FS        - Newspaper style –</a:t>
            </a:r>
          </a:p>
          <a:p>
            <a:pPr>
              <a:buNone/>
            </a:pPr>
            <a:r>
              <a:rPr lang="en-US" sz="2400" dirty="0" smtClean="0"/>
              <a:t>                                                                                    problematic   </a:t>
            </a:r>
            <a:endParaRPr lang="ru-RU"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Text Fragments</a:t>
            </a:r>
            <a:endParaRPr lang="ru-RU" sz="4000" b="1" dirty="0"/>
          </a:p>
        </p:txBody>
      </p:sp>
      <p:sp>
        <p:nvSpPr>
          <p:cNvPr id="3" name="Содержимое 2"/>
          <p:cNvSpPr>
            <a:spLocks noGrp="1"/>
          </p:cNvSpPr>
          <p:nvPr>
            <p:ph idx="1"/>
          </p:nvPr>
        </p:nvSpPr>
        <p:spPr/>
        <p:txBody>
          <a:bodyPr>
            <a:normAutofit lnSpcReduction="10000"/>
          </a:bodyPr>
          <a:lstStyle/>
          <a:p>
            <a:pPr algn="just">
              <a:buNone/>
            </a:pPr>
            <a:r>
              <a:rPr lang="en-US" sz="2400" dirty="0" smtClean="0"/>
              <a:t>3. The 1998 well M-1S was due to be tested, but ran into mechanical problems and only small amounts of hydrocarbons were produced to surface. This may also have been due to poor reservoir characteristics. Production from this field in 1993 was reportedly 600 barrels per day from five conventional wells, but recent scout data indicates that the highly fractured </a:t>
            </a:r>
            <a:r>
              <a:rPr lang="en-US" sz="2400" dirty="0" err="1" smtClean="0"/>
              <a:t>crestal</a:t>
            </a:r>
            <a:r>
              <a:rPr lang="en-US" sz="2400" dirty="0" smtClean="0"/>
              <a:t> wells can produce at significantly better rates.</a:t>
            </a:r>
          </a:p>
          <a:p>
            <a:pPr algn="just">
              <a:buNone/>
            </a:pPr>
            <a:r>
              <a:rPr lang="en-US" sz="2400" dirty="0" smtClean="0"/>
              <a:t>4. Friendship, peculiar boon of heaven,</a:t>
            </a:r>
          </a:p>
          <a:p>
            <a:pPr algn="just">
              <a:buNone/>
            </a:pPr>
            <a:r>
              <a:rPr lang="en-US" sz="2400" dirty="0" smtClean="0"/>
              <a:t>    The noble mind’s delight and pride,</a:t>
            </a:r>
          </a:p>
          <a:p>
            <a:pPr algn="just">
              <a:buNone/>
            </a:pPr>
            <a:r>
              <a:rPr lang="en-US" sz="2400" dirty="0" smtClean="0"/>
              <a:t>    To men and angels only given,</a:t>
            </a:r>
          </a:p>
          <a:p>
            <a:pPr algn="just">
              <a:buNone/>
            </a:pPr>
            <a:r>
              <a:rPr lang="en-US" sz="2400" dirty="0" smtClean="0"/>
              <a:t>    To all the lower world denied.</a:t>
            </a:r>
            <a:endParaRPr lang="ru-RU"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Register : definition</a:t>
            </a:r>
            <a:endParaRPr lang="ru-RU" sz="4000" b="1" dirty="0"/>
          </a:p>
        </p:txBody>
      </p:sp>
      <p:sp>
        <p:nvSpPr>
          <p:cNvPr id="3" name="Содержимое 2"/>
          <p:cNvSpPr>
            <a:spLocks noGrp="1"/>
          </p:cNvSpPr>
          <p:nvPr>
            <p:ph idx="1"/>
          </p:nvPr>
        </p:nvSpPr>
        <p:spPr/>
        <p:txBody>
          <a:bodyPr>
            <a:normAutofit fontScale="92500" lnSpcReduction="10000"/>
          </a:bodyPr>
          <a:lstStyle/>
          <a:p>
            <a:pPr algn="just"/>
            <a:r>
              <a:rPr lang="en-US" sz="2400" dirty="0" smtClean="0"/>
              <a:t>The term ‘</a:t>
            </a:r>
            <a:r>
              <a:rPr lang="en-US" sz="2400" i="1" dirty="0" smtClean="0"/>
              <a:t>Register</a:t>
            </a:r>
            <a:r>
              <a:rPr lang="en-US" sz="2400" dirty="0" smtClean="0"/>
              <a:t>’ (‘</a:t>
            </a:r>
            <a:r>
              <a:rPr lang="ru-RU" sz="2400" i="1" dirty="0" smtClean="0"/>
              <a:t>регистр</a:t>
            </a:r>
            <a:r>
              <a:rPr lang="en-US" sz="2400" dirty="0" smtClean="0"/>
              <a:t>’)</a:t>
            </a:r>
            <a:r>
              <a:rPr lang="ru-RU" sz="2400" dirty="0" smtClean="0"/>
              <a:t> </a:t>
            </a:r>
            <a:r>
              <a:rPr lang="en-US" sz="2400" dirty="0" smtClean="0"/>
              <a:t>is used by foreign scholars in stylistics and sociolinguistics to refer to a </a:t>
            </a:r>
            <a:r>
              <a:rPr lang="en-US" sz="2400" b="1" i="1" dirty="0" smtClean="0"/>
              <a:t>variety of language defined according to the situation.</a:t>
            </a:r>
          </a:p>
          <a:p>
            <a:pPr algn="just"/>
            <a:r>
              <a:rPr lang="en-US" sz="2400" dirty="0" smtClean="0"/>
              <a:t>The term was introduced in the 1950s and the phenomenon thoroughly studied in the 1960s by M. </a:t>
            </a:r>
            <a:r>
              <a:rPr lang="en-US" sz="2400" dirty="0" err="1" smtClean="0"/>
              <a:t>Halliday</a:t>
            </a:r>
            <a:r>
              <a:rPr lang="en-US" sz="2400" dirty="0" smtClean="0"/>
              <a:t>, N.E. </a:t>
            </a:r>
            <a:r>
              <a:rPr lang="en-US" sz="2400" dirty="0" err="1" smtClean="0"/>
              <a:t>Enkvist</a:t>
            </a:r>
            <a:r>
              <a:rPr lang="en-US" sz="2400" dirty="0" smtClean="0"/>
              <a:t>, J. Spencer and M.J. </a:t>
            </a:r>
            <a:r>
              <a:rPr lang="en-US" sz="2400" dirty="0" smtClean="0"/>
              <a:t>Gregory. The </a:t>
            </a:r>
            <a:r>
              <a:rPr lang="en-US" sz="2400" dirty="0" smtClean="0"/>
              <a:t>scholars created a codification of significant linguistic features which determine the style of the register</a:t>
            </a:r>
            <a:r>
              <a:rPr lang="en-US" sz="2400" dirty="0" smtClean="0"/>
              <a:t>.</a:t>
            </a:r>
          </a:p>
          <a:p>
            <a:pPr algn="just"/>
            <a:r>
              <a:rPr lang="en-US" sz="2400" u="sng" dirty="0" smtClean="0"/>
              <a:t>Other terms for Register: </a:t>
            </a:r>
            <a:r>
              <a:rPr lang="en-US" sz="2400" i="1" dirty="0" smtClean="0"/>
              <a:t>sublanguage, discourse genre, text type.</a:t>
            </a:r>
            <a:endParaRPr lang="en-US" sz="2400" i="1" dirty="0" smtClean="0"/>
          </a:p>
          <a:p>
            <a:pPr algn="just"/>
            <a:r>
              <a:rPr lang="en-US" sz="2400" dirty="0" smtClean="0"/>
              <a:t>“It is part of the communicative competence of every speaker that we constantly switch usages, select certain features of sound, grammar, lexis, etc in the different situations of life.” (Katie Wales)</a:t>
            </a:r>
          </a:p>
          <a:p>
            <a:pPr algn="just">
              <a:buNone/>
            </a:pPr>
            <a:r>
              <a:rPr lang="en-US" sz="2400" u="sng" dirty="0" smtClean="0"/>
              <a:t>E.g.</a:t>
            </a:r>
            <a:r>
              <a:rPr lang="en-US" sz="2400" dirty="0" smtClean="0"/>
              <a:t> a domestic chat, a telephone conversation, a business letter...</a:t>
            </a:r>
            <a:endParaRPr lang="ru-RU"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Register Parameters</a:t>
            </a:r>
            <a:endParaRPr lang="ru-RU" sz="4000" b="1" dirty="0"/>
          </a:p>
        </p:txBody>
      </p:sp>
      <p:sp>
        <p:nvSpPr>
          <p:cNvPr id="3" name="Содержимое 2"/>
          <p:cNvSpPr>
            <a:spLocks noGrp="1"/>
          </p:cNvSpPr>
          <p:nvPr>
            <p:ph idx="1"/>
          </p:nvPr>
        </p:nvSpPr>
        <p:spPr/>
        <p:txBody>
          <a:bodyPr>
            <a:normAutofit fontScale="92500" lnSpcReduction="10000"/>
          </a:bodyPr>
          <a:lstStyle/>
          <a:p>
            <a:pPr algn="just">
              <a:buNone/>
            </a:pPr>
            <a:r>
              <a:rPr lang="en-US" sz="2800" b="1" u="sng" dirty="0" smtClean="0"/>
              <a:t>4 main variables for the choice of situational features:</a:t>
            </a:r>
          </a:p>
          <a:p>
            <a:pPr algn="just"/>
            <a:r>
              <a:rPr lang="en-US" sz="2800" dirty="0" smtClean="0"/>
              <a:t>FIELD, or SUBJECT MATTER;</a:t>
            </a:r>
          </a:p>
          <a:p>
            <a:pPr algn="just"/>
            <a:r>
              <a:rPr lang="en-US" sz="2800" dirty="0" smtClean="0"/>
              <a:t>MEDIUM or MODE (e.g. speech or writing);</a:t>
            </a:r>
          </a:p>
          <a:p>
            <a:pPr algn="just"/>
            <a:r>
              <a:rPr lang="en-US" sz="2800" dirty="0" smtClean="0"/>
              <a:t>TENOR (the relations between participants, their social roles which influence the degree of formality).</a:t>
            </a:r>
          </a:p>
          <a:p>
            <a:pPr algn="just"/>
            <a:r>
              <a:rPr lang="en-US" sz="2800" dirty="0" smtClean="0"/>
              <a:t>FUNCTION (didactic, informative, etc)</a:t>
            </a:r>
          </a:p>
          <a:p>
            <a:pPr algn="just">
              <a:buNone/>
            </a:pPr>
            <a:r>
              <a:rPr lang="en-US" sz="2800" b="1" u="sng" dirty="0" smtClean="0"/>
              <a:t>E.g.</a:t>
            </a:r>
            <a:r>
              <a:rPr lang="en-US" sz="2800" dirty="0" smtClean="0"/>
              <a:t> </a:t>
            </a:r>
            <a:r>
              <a:rPr lang="en-US" sz="2800" i="1" u="sng" dirty="0" smtClean="0"/>
              <a:t>TV sports commentary:</a:t>
            </a:r>
          </a:p>
          <a:p>
            <a:pPr algn="just"/>
            <a:r>
              <a:rPr lang="en-US" sz="2400" dirty="0" smtClean="0"/>
              <a:t>Special vocabulary reflecting the subject;</a:t>
            </a:r>
          </a:p>
          <a:p>
            <a:pPr algn="just"/>
            <a:r>
              <a:rPr lang="en-US" sz="2400" dirty="0" smtClean="0"/>
              <a:t>Audio-visual medium;</a:t>
            </a:r>
          </a:p>
          <a:p>
            <a:pPr algn="just"/>
            <a:r>
              <a:rPr lang="en-US" sz="2400" dirty="0" smtClean="0"/>
              <a:t>Fairly informal relations with the audience;</a:t>
            </a:r>
          </a:p>
          <a:p>
            <a:pPr algn="just"/>
            <a:r>
              <a:rPr lang="en-US" sz="2400" dirty="0" smtClean="0"/>
              <a:t>Functions – describing, evaluating.</a:t>
            </a:r>
            <a:endParaRPr lang="ru-RU"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Register-switching</a:t>
            </a:r>
            <a:endParaRPr lang="ru-RU" sz="4000" b="1" dirty="0"/>
          </a:p>
        </p:txBody>
      </p:sp>
      <p:sp>
        <p:nvSpPr>
          <p:cNvPr id="3" name="Содержимое 2"/>
          <p:cNvSpPr>
            <a:spLocks noGrp="1"/>
          </p:cNvSpPr>
          <p:nvPr>
            <p:ph idx="1"/>
          </p:nvPr>
        </p:nvSpPr>
        <p:spPr/>
        <p:txBody>
          <a:bodyPr>
            <a:normAutofit fontScale="92500"/>
          </a:bodyPr>
          <a:lstStyle/>
          <a:p>
            <a:pPr algn="just">
              <a:buNone/>
            </a:pPr>
            <a:r>
              <a:rPr lang="en-US" sz="2600" dirty="0" smtClean="0"/>
              <a:t>Changing or mixing different registers to achieve the desired effect.</a:t>
            </a:r>
          </a:p>
          <a:p>
            <a:pPr algn="just">
              <a:buNone/>
            </a:pPr>
            <a:r>
              <a:rPr lang="en-US" sz="2400" b="1" u="sng" dirty="0" smtClean="0"/>
              <a:t>E.g.</a:t>
            </a:r>
            <a:r>
              <a:rPr lang="en-US" sz="2400" dirty="0" smtClean="0"/>
              <a:t> Lecture: Written form </a:t>
            </a:r>
            <a:r>
              <a:rPr lang="en-US" sz="2400" dirty="0" err="1" smtClean="0"/>
              <a:t>vs</a:t>
            </a:r>
            <a:r>
              <a:rPr lang="ru-RU" sz="2400" dirty="0" smtClean="0"/>
              <a:t> </a:t>
            </a:r>
            <a:r>
              <a:rPr lang="en-US" sz="2400" dirty="0" smtClean="0"/>
              <a:t>Oral presentation (different degree of formality).</a:t>
            </a:r>
          </a:p>
          <a:p>
            <a:pPr>
              <a:buNone/>
            </a:pPr>
            <a:r>
              <a:rPr lang="en-US" sz="2400" b="1" u="sng" dirty="0" smtClean="0"/>
              <a:t>E.g.</a:t>
            </a:r>
            <a:r>
              <a:rPr lang="en-US" sz="2400" dirty="0" smtClean="0"/>
              <a:t> Two households – one olive and one dairy,</a:t>
            </a:r>
          </a:p>
          <a:p>
            <a:pPr>
              <a:buNone/>
            </a:pPr>
            <a:r>
              <a:rPr lang="en-US" sz="2400" dirty="0" smtClean="0"/>
              <a:t>        In fair Verona, where we lay our scene,</a:t>
            </a:r>
          </a:p>
          <a:p>
            <a:pPr>
              <a:buNone/>
            </a:pPr>
            <a:r>
              <a:rPr lang="en-US" sz="2400" dirty="0" smtClean="0"/>
              <a:t>        Both born to strike…</a:t>
            </a:r>
          </a:p>
          <a:p>
            <a:pPr>
              <a:buNone/>
            </a:pPr>
            <a:r>
              <a:rPr lang="en-US" sz="2400" dirty="0" smtClean="0"/>
              <a:t>        Two star-crossed lovers conspire</a:t>
            </a:r>
          </a:p>
          <a:p>
            <a:pPr>
              <a:buNone/>
            </a:pPr>
            <a:r>
              <a:rPr lang="en-US" sz="2400" dirty="0" smtClean="0"/>
              <a:t>        To overthrow the grudge of generations…</a:t>
            </a:r>
          </a:p>
          <a:p>
            <a:pPr>
              <a:buNone/>
            </a:pPr>
            <a:r>
              <a:rPr lang="en-US" sz="2400" dirty="0" smtClean="0"/>
              <a:t>        The union of butter and oil. (a TV commercial for butter and olive </a:t>
            </a:r>
          </a:p>
          <a:p>
            <a:pPr>
              <a:buNone/>
            </a:pPr>
            <a:r>
              <a:rPr lang="en-US" sz="2400" dirty="0" smtClean="0"/>
              <a:t>               oil spread – an allusion to ‘Romeo and Juliet’) </a:t>
            </a:r>
            <a:endParaRPr lang="ru-RU"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FUNCTIONAL STYLE (FS): DEFINITIONS</a:t>
            </a:r>
            <a:endParaRPr lang="ru-RU" sz="4000" b="1" dirty="0"/>
          </a:p>
        </p:txBody>
      </p:sp>
      <p:sp>
        <p:nvSpPr>
          <p:cNvPr id="3" name="Содержимое 2"/>
          <p:cNvSpPr>
            <a:spLocks noGrp="1"/>
          </p:cNvSpPr>
          <p:nvPr>
            <p:ph idx="1"/>
          </p:nvPr>
        </p:nvSpPr>
        <p:spPr/>
        <p:txBody>
          <a:bodyPr>
            <a:normAutofit lnSpcReduction="10000"/>
          </a:bodyPr>
          <a:lstStyle/>
          <a:p>
            <a:pPr algn="just"/>
            <a:r>
              <a:rPr lang="en-US" sz="2400" dirty="0" smtClean="0"/>
              <a:t>The phenomenon was thoroughly studied by Russian scholars I.R. </a:t>
            </a:r>
            <a:r>
              <a:rPr lang="en-US" sz="2400" dirty="0" err="1" smtClean="0"/>
              <a:t>Galperin</a:t>
            </a:r>
            <a:r>
              <a:rPr lang="en-US" sz="2400" dirty="0" smtClean="0"/>
              <a:t>, I.V. Arnold, M.D. Kuznets, Y.S. </a:t>
            </a:r>
            <a:r>
              <a:rPr lang="en-US" sz="2400" dirty="0" err="1" smtClean="0"/>
              <a:t>Stepanov</a:t>
            </a:r>
            <a:r>
              <a:rPr lang="en-US" sz="2400" dirty="0" smtClean="0"/>
              <a:t> and others.</a:t>
            </a:r>
          </a:p>
          <a:p>
            <a:pPr algn="just"/>
            <a:r>
              <a:rPr lang="en-US" sz="2400" b="1" u="sng" dirty="0" err="1" smtClean="0"/>
              <a:t>Galperin</a:t>
            </a:r>
            <a:r>
              <a:rPr lang="en-US" sz="2400" b="1" u="sng" dirty="0" smtClean="0"/>
              <a:t>:</a:t>
            </a:r>
            <a:r>
              <a:rPr lang="en-US" sz="2400" dirty="0" smtClean="0"/>
              <a:t> </a:t>
            </a:r>
            <a:r>
              <a:rPr lang="en-US" sz="2400" i="1" dirty="0" smtClean="0"/>
              <a:t>Functional style of language is a system of interrelated language means which serves a definite aim in communication.</a:t>
            </a:r>
          </a:p>
          <a:p>
            <a:pPr algn="just"/>
            <a:r>
              <a:rPr lang="en-US" sz="2400" dirty="0" smtClean="0"/>
              <a:t> </a:t>
            </a:r>
            <a:r>
              <a:rPr lang="en-US" sz="2400" b="1" u="sng" dirty="0" smtClean="0"/>
              <a:t>Arnold:</a:t>
            </a:r>
            <a:r>
              <a:rPr lang="en-US" sz="2400" dirty="0" smtClean="0"/>
              <a:t> </a:t>
            </a:r>
            <a:r>
              <a:rPr lang="en-US" sz="2400" i="1" dirty="0" smtClean="0"/>
              <a:t>Functional style is a subsystem of language which possesses specific lexical, syntactical, sometimes phonetic features characteristic of a particular sphere of communication.</a:t>
            </a:r>
          </a:p>
          <a:p>
            <a:pPr algn="just">
              <a:buNone/>
            </a:pPr>
            <a:r>
              <a:rPr lang="en-US" sz="2400" b="1" u="sng" dirty="0" smtClean="0"/>
              <a:t>E.g.</a:t>
            </a:r>
            <a:r>
              <a:rPr lang="en-US" sz="2400" dirty="0" smtClean="0"/>
              <a:t> Scientific prose FS – intellective function;</a:t>
            </a:r>
          </a:p>
          <a:p>
            <a:pPr algn="just">
              <a:buNone/>
            </a:pPr>
            <a:r>
              <a:rPr lang="en-US" sz="2400" dirty="0" smtClean="0"/>
              <a:t>        </a:t>
            </a:r>
            <a:r>
              <a:rPr lang="en-US" sz="2400" dirty="0" err="1" smtClean="0"/>
              <a:t>Publicistic</a:t>
            </a:r>
            <a:r>
              <a:rPr lang="en-US" sz="2400" dirty="0" smtClean="0"/>
              <a:t> FS – persuasion and emotional impact.</a:t>
            </a:r>
            <a:endParaRPr lang="ru-RU"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000" b="1" dirty="0" smtClean="0"/>
              <a:t>CLASSIFICATION OF FSs (</a:t>
            </a:r>
            <a:r>
              <a:rPr lang="en-US" sz="4000" b="1" dirty="0" err="1" smtClean="0"/>
              <a:t>Galperin</a:t>
            </a:r>
            <a:r>
              <a:rPr lang="en-US" sz="4000" b="1" dirty="0" smtClean="0"/>
              <a:t>): introduction</a:t>
            </a:r>
            <a:endParaRPr lang="ru-RU" sz="4000" b="1" dirty="0"/>
          </a:p>
        </p:txBody>
      </p:sp>
      <p:sp>
        <p:nvSpPr>
          <p:cNvPr id="3" name="Содержимое 2"/>
          <p:cNvSpPr>
            <a:spLocks noGrp="1"/>
          </p:cNvSpPr>
          <p:nvPr>
            <p:ph idx="1"/>
          </p:nvPr>
        </p:nvSpPr>
        <p:spPr/>
        <p:txBody>
          <a:bodyPr>
            <a:normAutofit/>
          </a:bodyPr>
          <a:lstStyle/>
          <a:p>
            <a:pPr algn="just"/>
            <a:r>
              <a:rPr lang="en-US" sz="2400" dirty="0" smtClean="0"/>
              <a:t>Most of the FSs included in the classification belong to </a:t>
            </a:r>
            <a:r>
              <a:rPr lang="en-US" sz="2400" b="1" i="1" dirty="0" smtClean="0"/>
              <a:t>WRITING</a:t>
            </a:r>
            <a:r>
              <a:rPr lang="en-US" sz="2400" dirty="0" smtClean="0"/>
              <a:t> as only in this form of human intercourse communication can be completely unambiguous.</a:t>
            </a:r>
          </a:p>
          <a:p>
            <a:pPr algn="just"/>
            <a:r>
              <a:rPr lang="en-US" sz="2400" b="1" i="1" dirty="0" smtClean="0"/>
              <a:t>Each style is characterized by a number of individual features </a:t>
            </a:r>
            <a:r>
              <a:rPr lang="en-US" sz="2400" dirty="0" smtClean="0"/>
              <a:t>which can be leading or subordinate, constant or changing, obligatory or optional.</a:t>
            </a:r>
          </a:p>
          <a:p>
            <a:pPr algn="just"/>
            <a:r>
              <a:rPr lang="en-US" sz="2400" b="1" i="1" dirty="0" smtClean="0"/>
              <a:t>Each style can be subdivided into</a:t>
            </a:r>
            <a:r>
              <a:rPr lang="en-US" sz="2400" dirty="0" smtClean="0"/>
              <a:t> </a:t>
            </a:r>
            <a:r>
              <a:rPr lang="en-US" sz="2400" b="1" i="1" dirty="0" err="1" smtClean="0"/>
              <a:t>substyles</a:t>
            </a:r>
            <a:r>
              <a:rPr lang="en-US" sz="2400" dirty="0" smtClean="0"/>
              <a:t>. </a:t>
            </a:r>
            <a:r>
              <a:rPr lang="en-US" sz="2400" dirty="0" err="1" smtClean="0"/>
              <a:t>Substyles</a:t>
            </a:r>
            <a:r>
              <a:rPr lang="en-US" sz="2400" dirty="0" smtClean="0"/>
              <a:t> retain the most characteristic features of the root style, although they can differ dramatically from it.</a:t>
            </a:r>
          </a:p>
          <a:p>
            <a:pPr algn="just"/>
            <a:r>
              <a:rPr lang="en-US" sz="2400" b="1" i="1" dirty="0" smtClean="0"/>
              <a:t>FS is a historical category </a:t>
            </a:r>
            <a:r>
              <a:rPr lang="en-US" sz="2400" dirty="0" smtClean="0"/>
              <a:t>as it changes with time, but at the given stage it represents a relatively stable system.</a:t>
            </a:r>
            <a:endParaRPr lang="ru-RU"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normAutofit/>
          </a:bodyPr>
          <a:lstStyle/>
          <a:p>
            <a:r>
              <a:rPr lang="en-US" sz="3600" b="1" dirty="0" err="1" smtClean="0"/>
              <a:t>Galperin’s</a:t>
            </a:r>
            <a:r>
              <a:rPr lang="en-US" sz="3600" b="1" dirty="0" smtClean="0"/>
              <a:t> Classification of FSs</a:t>
            </a:r>
            <a:endParaRPr lang="ru-RU" sz="3600" b="1" dirty="0"/>
          </a:p>
        </p:txBody>
      </p:sp>
      <p:sp>
        <p:nvSpPr>
          <p:cNvPr id="3" name="Содержимое 2"/>
          <p:cNvSpPr>
            <a:spLocks noGrp="1"/>
          </p:cNvSpPr>
          <p:nvPr>
            <p:ph idx="1"/>
          </p:nvPr>
        </p:nvSpPr>
        <p:spPr>
          <a:xfrm>
            <a:off x="457200" y="1214422"/>
            <a:ext cx="8229600" cy="4911741"/>
          </a:xfrm>
        </p:spPr>
        <p:txBody>
          <a:bodyPr>
            <a:normAutofit lnSpcReduction="10000"/>
          </a:bodyPr>
          <a:lstStyle/>
          <a:p>
            <a:pPr marL="514350" indent="-514350">
              <a:buNone/>
            </a:pPr>
            <a:r>
              <a:rPr lang="en-US" sz="2400" b="1" u="sng" dirty="0" smtClean="0"/>
              <a:t>I. Belles-</a:t>
            </a:r>
            <a:r>
              <a:rPr lang="en-US" sz="2400" b="1" u="sng" dirty="0" err="1" smtClean="0"/>
              <a:t>Lettres</a:t>
            </a:r>
            <a:r>
              <a:rPr lang="en-US" sz="2400" b="1" u="sng" dirty="0" smtClean="0"/>
              <a:t> Style (</a:t>
            </a:r>
            <a:r>
              <a:rPr lang="ru-RU" sz="2400" b="1" u="sng" dirty="0" smtClean="0"/>
              <a:t>стиль художественной литературы</a:t>
            </a:r>
            <a:r>
              <a:rPr lang="en-US" sz="2400" b="1" u="sng" dirty="0" smtClean="0"/>
              <a:t>).</a:t>
            </a:r>
          </a:p>
          <a:p>
            <a:pPr marL="514350" indent="-514350">
              <a:buNone/>
            </a:pPr>
            <a:r>
              <a:rPr lang="en-US" sz="2400" dirty="0" smtClean="0"/>
              <a:t>1. The language of poetry; 2. Emotive prose; 3. Drama.</a:t>
            </a:r>
            <a:endParaRPr lang="ru-RU" sz="2400" dirty="0" smtClean="0"/>
          </a:p>
          <a:p>
            <a:pPr marL="514350" indent="-514350">
              <a:buNone/>
            </a:pPr>
            <a:r>
              <a:rPr lang="en-US" sz="2400" b="1" u="sng" dirty="0" smtClean="0"/>
              <a:t>II. </a:t>
            </a:r>
            <a:r>
              <a:rPr lang="en-US" sz="2400" b="1" u="sng" dirty="0" err="1" smtClean="0"/>
              <a:t>Publicistic</a:t>
            </a:r>
            <a:r>
              <a:rPr lang="en-US" sz="2400" b="1" u="sng" dirty="0" smtClean="0"/>
              <a:t> Style (</a:t>
            </a:r>
            <a:r>
              <a:rPr lang="ru-RU" sz="2400" b="1" u="sng" dirty="0" smtClean="0"/>
              <a:t>публицистический стиль</a:t>
            </a:r>
            <a:r>
              <a:rPr lang="en-US" sz="2400" b="1" u="sng" dirty="0" smtClean="0"/>
              <a:t>).</a:t>
            </a:r>
          </a:p>
          <a:p>
            <a:pPr marL="514350" indent="-514350">
              <a:buNone/>
            </a:pPr>
            <a:r>
              <a:rPr lang="en-US" sz="2400" dirty="0" smtClean="0"/>
              <a:t>1. Oratory and Speeches; 2. The Essay; 3. Articles in magazines and newspapers.</a:t>
            </a:r>
          </a:p>
          <a:p>
            <a:pPr marL="514350" indent="-514350">
              <a:buNone/>
            </a:pPr>
            <a:r>
              <a:rPr lang="en-US" sz="2400" b="1" u="sng" dirty="0" smtClean="0"/>
              <a:t>III. Newspaper Style</a:t>
            </a:r>
            <a:r>
              <a:rPr lang="ru-RU" sz="2400" b="1" u="sng" dirty="0" smtClean="0"/>
              <a:t> (газетный стиль)</a:t>
            </a:r>
            <a:r>
              <a:rPr lang="en-US" sz="2400" b="1" u="sng" dirty="0" smtClean="0"/>
              <a:t>.</a:t>
            </a:r>
          </a:p>
          <a:p>
            <a:pPr marL="514350" indent="-514350" algn="just">
              <a:buNone/>
            </a:pPr>
            <a:r>
              <a:rPr lang="en-US" sz="2400" dirty="0" smtClean="0"/>
              <a:t>1. Brief News Items; 2. Headlines; 3. Advertisements and Announcements; 4. The Editorial.</a:t>
            </a:r>
          </a:p>
          <a:p>
            <a:pPr marL="514350" indent="-514350">
              <a:buNone/>
            </a:pPr>
            <a:r>
              <a:rPr lang="en-US" sz="2400" b="1" u="sng" dirty="0" smtClean="0"/>
              <a:t>IV. Scientific Prose (</a:t>
            </a:r>
            <a:r>
              <a:rPr lang="ru-RU" sz="2400" b="1" u="sng" dirty="0" smtClean="0"/>
              <a:t>стиль научной прозы</a:t>
            </a:r>
            <a:r>
              <a:rPr lang="en-US" sz="2400" b="1" u="sng" dirty="0" smtClean="0"/>
              <a:t>).</a:t>
            </a:r>
            <a:endParaRPr lang="ru-RU" sz="2400" b="1" u="sng" dirty="0" smtClean="0"/>
          </a:p>
          <a:p>
            <a:pPr marL="514350" indent="-514350">
              <a:buNone/>
            </a:pPr>
            <a:r>
              <a:rPr lang="en-US" sz="2400" b="1" u="sng" dirty="0" smtClean="0"/>
              <a:t>V. Official Documents (</a:t>
            </a:r>
            <a:r>
              <a:rPr lang="ru-RU" sz="2400" b="1" u="sng" dirty="0" smtClean="0"/>
              <a:t>стиль официальных документов</a:t>
            </a:r>
            <a:r>
              <a:rPr lang="en-US" sz="2400" b="1" u="sng" dirty="0" smtClean="0"/>
              <a:t>).</a:t>
            </a:r>
          </a:p>
          <a:p>
            <a:pPr marL="514350" indent="-514350" algn="just">
              <a:buNone/>
            </a:pPr>
            <a:r>
              <a:rPr lang="en-US" sz="2400" dirty="0" smtClean="0"/>
              <a:t>The language of business, legal, diplomatic and military documents.</a:t>
            </a:r>
            <a:endParaRPr lang="ru-RU" sz="2400" dirty="0" smtClean="0"/>
          </a:p>
          <a:p>
            <a:pPr marL="514350" indent="-514350">
              <a:buAutoNum type="romanUcPeriod"/>
            </a:pPr>
            <a:endParaRPr lang="ru-RU"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The Problem of Belles-</a:t>
            </a:r>
            <a:r>
              <a:rPr lang="en-US" sz="4000" b="1" dirty="0" err="1" smtClean="0"/>
              <a:t>Lettres</a:t>
            </a:r>
            <a:r>
              <a:rPr lang="en-US" sz="4000" b="1" dirty="0" smtClean="0"/>
              <a:t> Style</a:t>
            </a:r>
            <a:endParaRPr lang="ru-RU" sz="4000" b="1" dirty="0"/>
          </a:p>
        </p:txBody>
      </p:sp>
      <p:sp>
        <p:nvSpPr>
          <p:cNvPr id="3" name="Содержимое 2"/>
          <p:cNvSpPr>
            <a:spLocks noGrp="1"/>
          </p:cNvSpPr>
          <p:nvPr>
            <p:ph idx="1"/>
          </p:nvPr>
        </p:nvSpPr>
        <p:spPr/>
        <p:txBody>
          <a:bodyPr>
            <a:normAutofit lnSpcReduction="10000"/>
          </a:bodyPr>
          <a:lstStyle/>
          <a:p>
            <a:pPr algn="just"/>
            <a:r>
              <a:rPr lang="en-US" sz="2400" dirty="0" smtClean="0"/>
              <a:t>Many scholars deny the existence of belles-lettres style (V. </a:t>
            </a:r>
            <a:r>
              <a:rPr lang="en-US" sz="2400" dirty="0" err="1" smtClean="0"/>
              <a:t>Vinogradov</a:t>
            </a:r>
            <a:r>
              <a:rPr lang="en-US" sz="2400" dirty="0" smtClean="0"/>
              <a:t>, A. </a:t>
            </a:r>
            <a:r>
              <a:rPr lang="en-US" sz="2400" dirty="0" err="1" smtClean="0"/>
              <a:t>Fyodorov</a:t>
            </a:r>
            <a:r>
              <a:rPr lang="en-US" sz="2400" dirty="0" smtClean="0"/>
              <a:t>, Y. </a:t>
            </a:r>
            <a:r>
              <a:rPr lang="en-US" sz="2400" dirty="0" err="1" smtClean="0"/>
              <a:t>Stepanov</a:t>
            </a:r>
            <a:r>
              <a:rPr lang="en-US" sz="2400" dirty="0" smtClean="0"/>
              <a:t>, I. Arnold, Y. </a:t>
            </a:r>
            <a:r>
              <a:rPr lang="en-US" sz="2400" dirty="0" err="1" smtClean="0"/>
              <a:t>Skrebnev</a:t>
            </a:r>
            <a:r>
              <a:rPr lang="en-US" sz="2400" dirty="0" smtClean="0"/>
              <a:t>).</a:t>
            </a:r>
          </a:p>
          <a:p>
            <a:pPr algn="just"/>
            <a:r>
              <a:rPr lang="en-US" sz="2400" b="1" u="sng" dirty="0" smtClean="0"/>
              <a:t>Arnold:</a:t>
            </a:r>
            <a:r>
              <a:rPr lang="en-US" sz="2400" dirty="0" smtClean="0"/>
              <a:t> Literary norm, which is stylistically neutral, is used in fiction in combination with elements of different FSs. The clash of different styles results in achieving the aesthetic effect.</a:t>
            </a:r>
          </a:p>
          <a:p>
            <a:pPr algn="just"/>
            <a:r>
              <a:rPr lang="en-US" sz="2400" b="1" u="sng" dirty="0" err="1" smtClean="0"/>
              <a:t>Skrebnev</a:t>
            </a:r>
            <a:r>
              <a:rPr lang="en-US" sz="2400" b="1" u="sng" dirty="0" smtClean="0"/>
              <a:t>:</a:t>
            </a:r>
            <a:r>
              <a:rPr lang="en-US" sz="2400" dirty="0" smtClean="0"/>
              <a:t> The diversity of what is met with in books of fiction turns the notion of a belles-lettres style into something very vague, possessing no features of its own.</a:t>
            </a:r>
          </a:p>
          <a:p>
            <a:pPr algn="just">
              <a:buNone/>
            </a:pPr>
            <a:r>
              <a:rPr lang="en-US" sz="2400" dirty="0" smtClean="0"/>
              <a:t>     Realistic writers quote extracts from legal documents, texts of telegrams, slogans, headlines of daily papers, ads, private letters.</a:t>
            </a:r>
            <a:endParaRPr lang="ru-RU"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000" b="1" dirty="0" smtClean="0"/>
              <a:t>The Problem of Belles-</a:t>
            </a:r>
            <a:r>
              <a:rPr lang="en-US" sz="4000" b="1" dirty="0" err="1" smtClean="0"/>
              <a:t>Lettres</a:t>
            </a:r>
            <a:r>
              <a:rPr lang="en-US" sz="4000" b="1" dirty="0" smtClean="0"/>
              <a:t> Style</a:t>
            </a:r>
            <a:endParaRPr lang="ru-RU" sz="4000" dirty="0"/>
          </a:p>
        </p:txBody>
      </p:sp>
      <p:sp>
        <p:nvSpPr>
          <p:cNvPr id="3" name="Содержимое 2"/>
          <p:cNvSpPr>
            <a:spLocks noGrp="1"/>
          </p:cNvSpPr>
          <p:nvPr>
            <p:ph idx="1"/>
          </p:nvPr>
        </p:nvSpPr>
        <p:spPr/>
        <p:txBody>
          <a:bodyPr>
            <a:normAutofit fontScale="92500" lnSpcReduction="20000"/>
          </a:bodyPr>
          <a:lstStyle/>
          <a:p>
            <a:pPr algn="just">
              <a:buNone/>
            </a:pPr>
            <a:r>
              <a:rPr lang="en-US" b="1" u="sng" dirty="0" smtClean="0"/>
              <a:t>E.g.</a:t>
            </a:r>
            <a:r>
              <a:rPr lang="en-US" dirty="0" smtClean="0"/>
              <a:t> In one of Sunday papers I saw an advert in capitals in a page of houses for sale. I wasn’t looking for them, this just seemed to catch my eye as I was turning the page. “FAR FROM THE MADDING CROWD?” it said. Just like that. Then it went on –</a:t>
            </a:r>
          </a:p>
          <a:p>
            <a:pPr algn="just">
              <a:buNone/>
            </a:pPr>
            <a:r>
              <a:rPr lang="en-US" dirty="0" smtClean="0"/>
              <a:t>        Old cottage, charming secluded situation, large garden, I hr by car London, two miles from nearest village…</a:t>
            </a:r>
          </a:p>
          <a:p>
            <a:pPr algn="just">
              <a:buNone/>
            </a:pPr>
            <a:r>
              <a:rPr lang="en-US" dirty="0" smtClean="0"/>
              <a:t>    and so on. The next morning I was driving down to see it. (</a:t>
            </a:r>
            <a:r>
              <a:rPr lang="en-US" dirty="0" err="1" smtClean="0"/>
              <a:t>Fowles</a:t>
            </a:r>
            <a:r>
              <a:rPr lang="en-US" dirty="0" smtClean="0"/>
              <a:t> </a:t>
            </a:r>
            <a:r>
              <a:rPr lang="en-US" i="1" dirty="0" smtClean="0"/>
              <a:t>The Collector</a:t>
            </a:r>
            <a:r>
              <a:rPr lang="en-US" dirty="0" smtClean="0"/>
              <a:t>)</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600" b="1" dirty="0" smtClean="0"/>
              <a:t>Peculiarities of the Belles-</a:t>
            </a:r>
            <a:r>
              <a:rPr lang="en-US" sz="3600" b="1" dirty="0" err="1" smtClean="0"/>
              <a:t>Lettres</a:t>
            </a:r>
            <a:r>
              <a:rPr lang="en-US" sz="3600" b="1" dirty="0" smtClean="0"/>
              <a:t> Style (</a:t>
            </a:r>
            <a:r>
              <a:rPr lang="en-US" sz="3600" b="1" dirty="0" err="1" smtClean="0"/>
              <a:t>Galperin</a:t>
            </a:r>
            <a:r>
              <a:rPr lang="en-US" sz="3600" b="1" dirty="0" smtClean="0"/>
              <a:t>)</a:t>
            </a:r>
            <a:endParaRPr lang="ru-RU" sz="3600" b="1" dirty="0"/>
          </a:p>
        </p:txBody>
      </p:sp>
      <p:sp>
        <p:nvSpPr>
          <p:cNvPr id="3" name="Содержимое 2"/>
          <p:cNvSpPr>
            <a:spLocks noGrp="1"/>
          </p:cNvSpPr>
          <p:nvPr>
            <p:ph idx="1"/>
          </p:nvPr>
        </p:nvSpPr>
        <p:spPr/>
        <p:txBody>
          <a:bodyPr>
            <a:normAutofit/>
          </a:bodyPr>
          <a:lstStyle/>
          <a:p>
            <a:pPr>
              <a:buNone/>
            </a:pPr>
            <a:r>
              <a:rPr lang="en-US" sz="2400" dirty="0" smtClean="0"/>
              <a:t>1. </a:t>
            </a:r>
            <a:r>
              <a:rPr lang="en-US" sz="2400" b="1" i="1" u="sng" dirty="0" smtClean="0"/>
              <a:t>The common function of the </a:t>
            </a:r>
            <a:r>
              <a:rPr lang="en-US" sz="2400" b="1" i="1" u="sng" dirty="0" err="1" smtClean="0"/>
              <a:t>substyles</a:t>
            </a:r>
            <a:r>
              <a:rPr lang="en-US" sz="2400" b="1" i="1" u="sng" dirty="0" smtClean="0"/>
              <a:t> is </a:t>
            </a:r>
            <a:r>
              <a:rPr lang="en-US" sz="2400" b="1" i="1" u="sng" dirty="0" err="1" smtClean="0"/>
              <a:t>aesthetico</a:t>
            </a:r>
            <a:r>
              <a:rPr lang="en-US" sz="2400" b="1" i="1" u="sng" dirty="0" smtClean="0"/>
              <a:t>-cognitive.</a:t>
            </a:r>
          </a:p>
          <a:p>
            <a:pPr algn="just">
              <a:buNone/>
            </a:pPr>
            <a:r>
              <a:rPr lang="en-US" sz="2400" dirty="0" smtClean="0"/>
              <a:t>    Texts of this FS engender a cognitive process which is accompanied by a feeling of aesthetic pleasure, the pleasure of evaluating the lingual FORM of the text in harmony with its CONTENT.</a:t>
            </a:r>
          </a:p>
          <a:p>
            <a:pPr algn="just">
              <a:buNone/>
            </a:pPr>
            <a:r>
              <a:rPr lang="en-US" sz="2400" dirty="0" smtClean="0"/>
              <a:t>    The pleasure is also caused by the fact that we, readers, are led to make our own conclusions about the purport of the author.</a:t>
            </a:r>
          </a:p>
          <a:p>
            <a:pPr algn="just">
              <a:buNone/>
            </a:pPr>
            <a:r>
              <a:rPr lang="en-US" sz="2400" dirty="0" smtClean="0"/>
              <a:t>2. The purpose of the belles-lettres FS is to suggest a possible interpretation of the phenomena of life through the viewpoint of the writer.</a:t>
            </a:r>
            <a:endParaRPr lang="ru-RU" sz="24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650</TotalTime>
  <Words>2966</Words>
  <PresentationFormat>Экран (4:3)</PresentationFormat>
  <Paragraphs>214</Paragraphs>
  <Slides>32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Тема Office</vt:lpstr>
      <vt:lpstr>LECTURE 13</vt:lpstr>
      <vt:lpstr>Text Fragments</vt:lpstr>
      <vt:lpstr>Text Fragments</vt:lpstr>
      <vt:lpstr>FUNCTIONAL STYLE (FS): DEFINITIONS</vt:lpstr>
      <vt:lpstr>CLASSIFICATION OF FSs (Galperin): introduction</vt:lpstr>
      <vt:lpstr>Galperin’s Classification of FSs</vt:lpstr>
      <vt:lpstr>The Problem of Belles-Lettres Style</vt:lpstr>
      <vt:lpstr>The Problem of Belles-Lettres Style</vt:lpstr>
      <vt:lpstr>Peculiarities of the Belles-Lettres Style (Galperin)</vt:lpstr>
      <vt:lpstr>Peculiarities of the Belles-Lettres Style (Galperin)</vt:lpstr>
      <vt:lpstr>Peculiarities of the Belles-Lettres Style (Galperin)</vt:lpstr>
      <vt:lpstr>Peculiarities of the Belles-Lettres Style (Galperin)</vt:lpstr>
      <vt:lpstr>Scientific Prose Style Peculiarities (Galperin)</vt:lpstr>
      <vt:lpstr>Scientific Prose Style Peculiarities (Galperin)</vt:lpstr>
      <vt:lpstr>Scientific Prose Style Peculiarities (Galperin)</vt:lpstr>
      <vt:lpstr>Scientific Prose Style Peculiarities (Galperin)</vt:lpstr>
      <vt:lpstr>Scientific Prose Style Peculiarities (Galperin)</vt:lpstr>
      <vt:lpstr>Classification of Functional Styles (Arnold): introduction</vt:lpstr>
      <vt:lpstr>Classification of Functional Styles (Arnold)</vt:lpstr>
      <vt:lpstr>Peculiarities of Formal  Styles (Arnold)</vt:lpstr>
      <vt:lpstr>Peculiarities of Non-Formal (Colloquial) Styles (Arnold)</vt:lpstr>
      <vt:lpstr>Classification of Functional Styles (Arnold)</vt:lpstr>
      <vt:lpstr>Sublanguage: definition (Skrebnev)</vt:lpstr>
      <vt:lpstr>Sublanguage and Style (Skrebnev)</vt:lpstr>
      <vt:lpstr>Classification of Sublanguages (Skrebnev)</vt:lpstr>
      <vt:lpstr>Classification of Sublanguages (Skrebnev)</vt:lpstr>
      <vt:lpstr>Classification of Sublanguages (Skrebnev)</vt:lpstr>
      <vt:lpstr>Sublanguages: theoretical aspects</vt:lpstr>
      <vt:lpstr>Comparative Overview of Classifications</vt:lpstr>
      <vt:lpstr>Register : definition</vt:lpstr>
      <vt:lpstr>Register Parameters</vt:lpstr>
      <vt:lpstr>Register-switching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13</dc:title>
  <cp:lastModifiedBy>Admin</cp:lastModifiedBy>
  <cp:revision>126</cp:revision>
  <dcterms:modified xsi:type="dcterms:W3CDTF">2010-11-07T09:20:19Z</dcterms:modified>
</cp:coreProperties>
</file>