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26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3" Type="http://schemas.openxmlformats.org/officeDocument/2006/relationships/image" Target="../media/image40.wmf"/><Relationship Id="rId7" Type="http://schemas.openxmlformats.org/officeDocument/2006/relationships/image" Target="../media/image44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6" Type="http://schemas.openxmlformats.org/officeDocument/2006/relationships/image" Target="../media/image43.wmf"/><Relationship Id="rId5" Type="http://schemas.openxmlformats.org/officeDocument/2006/relationships/image" Target="../media/image42.wmf"/><Relationship Id="rId4" Type="http://schemas.openxmlformats.org/officeDocument/2006/relationships/image" Target="../media/image41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3" Type="http://schemas.openxmlformats.org/officeDocument/2006/relationships/image" Target="../media/image48.wmf"/><Relationship Id="rId7" Type="http://schemas.openxmlformats.org/officeDocument/2006/relationships/image" Target="../media/image52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6" Type="http://schemas.openxmlformats.org/officeDocument/2006/relationships/image" Target="../media/image51.wmf"/><Relationship Id="rId5" Type="http://schemas.openxmlformats.org/officeDocument/2006/relationships/image" Target="../media/image50.wmf"/><Relationship Id="rId4" Type="http://schemas.openxmlformats.org/officeDocument/2006/relationships/image" Target="../media/image49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Relationship Id="rId4" Type="http://schemas.openxmlformats.org/officeDocument/2006/relationships/image" Target="../media/image57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3" Type="http://schemas.openxmlformats.org/officeDocument/2006/relationships/image" Target="../media/image59.wmf"/><Relationship Id="rId7" Type="http://schemas.openxmlformats.org/officeDocument/2006/relationships/image" Target="../media/image62.wmf"/><Relationship Id="rId2" Type="http://schemas.openxmlformats.org/officeDocument/2006/relationships/image" Target="../media/image58.wmf"/><Relationship Id="rId1" Type="http://schemas.openxmlformats.org/officeDocument/2006/relationships/image" Target="../media/image48.wmf"/><Relationship Id="rId6" Type="http://schemas.openxmlformats.org/officeDocument/2006/relationships/image" Target="../media/image61.wmf"/><Relationship Id="rId5" Type="http://schemas.openxmlformats.org/officeDocument/2006/relationships/image" Target="../media/image54.wmf"/><Relationship Id="rId4" Type="http://schemas.openxmlformats.org/officeDocument/2006/relationships/image" Target="../media/image60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7" Type="http://schemas.openxmlformats.org/officeDocument/2006/relationships/image" Target="../media/image70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6" Type="http://schemas.openxmlformats.org/officeDocument/2006/relationships/image" Target="../media/image69.wmf"/><Relationship Id="rId5" Type="http://schemas.openxmlformats.org/officeDocument/2006/relationships/image" Target="../media/image68.wmf"/><Relationship Id="rId4" Type="http://schemas.openxmlformats.org/officeDocument/2006/relationships/image" Target="../media/image67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Relationship Id="rId4" Type="http://schemas.openxmlformats.org/officeDocument/2006/relationships/image" Target="../media/image74.w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82.wmf"/><Relationship Id="rId3" Type="http://schemas.openxmlformats.org/officeDocument/2006/relationships/image" Target="../media/image77.wmf"/><Relationship Id="rId7" Type="http://schemas.openxmlformats.org/officeDocument/2006/relationships/image" Target="../media/image81.wmf"/><Relationship Id="rId2" Type="http://schemas.openxmlformats.org/officeDocument/2006/relationships/image" Target="../media/image76.wmf"/><Relationship Id="rId1" Type="http://schemas.openxmlformats.org/officeDocument/2006/relationships/image" Target="../media/image75.wmf"/><Relationship Id="rId6" Type="http://schemas.openxmlformats.org/officeDocument/2006/relationships/image" Target="../media/image80.wmf"/><Relationship Id="rId5" Type="http://schemas.openxmlformats.org/officeDocument/2006/relationships/image" Target="../media/image79.wmf"/><Relationship Id="rId4" Type="http://schemas.openxmlformats.org/officeDocument/2006/relationships/image" Target="../media/image7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.wmf"/><Relationship Id="rId1" Type="http://schemas.openxmlformats.org/officeDocument/2006/relationships/image" Target="../media/image4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2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2" Type="http://schemas.openxmlformats.org/officeDocument/2006/relationships/image" Target="../media/image83.wmf"/><Relationship Id="rId1" Type="http://schemas.openxmlformats.org/officeDocument/2006/relationships/image" Target="../media/image74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6.wmf"/><Relationship Id="rId1" Type="http://schemas.openxmlformats.org/officeDocument/2006/relationships/image" Target="../media/image85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2" Type="http://schemas.openxmlformats.org/officeDocument/2006/relationships/image" Target="../media/image88.wmf"/><Relationship Id="rId1" Type="http://schemas.openxmlformats.org/officeDocument/2006/relationships/image" Target="../media/image87.wmf"/><Relationship Id="rId6" Type="http://schemas.openxmlformats.org/officeDocument/2006/relationships/image" Target="../media/image92.wmf"/><Relationship Id="rId5" Type="http://schemas.openxmlformats.org/officeDocument/2006/relationships/image" Target="../media/image91.wmf"/><Relationship Id="rId4" Type="http://schemas.openxmlformats.org/officeDocument/2006/relationships/image" Target="../media/image90.wmf"/></Relationships>
</file>

<file path=ppt/drawings/_rels/vmlDrawing2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wmf"/><Relationship Id="rId3" Type="http://schemas.openxmlformats.org/officeDocument/2006/relationships/image" Target="../media/image95.wmf"/><Relationship Id="rId7" Type="http://schemas.openxmlformats.org/officeDocument/2006/relationships/image" Target="../media/image99.wmf"/><Relationship Id="rId2" Type="http://schemas.openxmlformats.org/officeDocument/2006/relationships/image" Target="../media/image94.wmf"/><Relationship Id="rId1" Type="http://schemas.openxmlformats.org/officeDocument/2006/relationships/image" Target="../media/image93.wmf"/><Relationship Id="rId6" Type="http://schemas.openxmlformats.org/officeDocument/2006/relationships/image" Target="../media/image98.wmf"/><Relationship Id="rId5" Type="http://schemas.openxmlformats.org/officeDocument/2006/relationships/image" Target="../media/image97.wmf"/><Relationship Id="rId4" Type="http://schemas.openxmlformats.org/officeDocument/2006/relationships/image" Target="../media/image96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1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wmf"/><Relationship Id="rId7" Type="http://schemas.openxmlformats.org/officeDocument/2006/relationships/image" Target="../media/image108.wmf"/><Relationship Id="rId2" Type="http://schemas.openxmlformats.org/officeDocument/2006/relationships/image" Target="../media/image103.wmf"/><Relationship Id="rId1" Type="http://schemas.openxmlformats.org/officeDocument/2006/relationships/image" Target="../media/image102.wmf"/><Relationship Id="rId6" Type="http://schemas.openxmlformats.org/officeDocument/2006/relationships/image" Target="../media/image107.wmf"/><Relationship Id="rId5" Type="http://schemas.openxmlformats.org/officeDocument/2006/relationships/image" Target="../media/image106.wmf"/><Relationship Id="rId4" Type="http://schemas.openxmlformats.org/officeDocument/2006/relationships/image" Target="../media/image105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wmf"/><Relationship Id="rId2" Type="http://schemas.openxmlformats.org/officeDocument/2006/relationships/image" Target="../media/image110.wmf"/><Relationship Id="rId1" Type="http://schemas.openxmlformats.org/officeDocument/2006/relationships/image" Target="../media/image109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2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wmf"/><Relationship Id="rId2" Type="http://schemas.openxmlformats.org/officeDocument/2006/relationships/image" Target="../media/image114.wmf"/><Relationship Id="rId1" Type="http://schemas.openxmlformats.org/officeDocument/2006/relationships/image" Target="../media/image113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wmf"/><Relationship Id="rId2" Type="http://schemas.openxmlformats.org/officeDocument/2006/relationships/image" Target="../media/image117.wmf"/><Relationship Id="rId1" Type="http://schemas.openxmlformats.org/officeDocument/2006/relationships/image" Target="../media/image116.wmf"/><Relationship Id="rId6" Type="http://schemas.openxmlformats.org/officeDocument/2006/relationships/image" Target="../media/image121.wmf"/><Relationship Id="rId5" Type="http://schemas.openxmlformats.org/officeDocument/2006/relationships/image" Target="../media/image120.wmf"/><Relationship Id="rId4" Type="http://schemas.openxmlformats.org/officeDocument/2006/relationships/image" Target="../media/image11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5" Type="http://schemas.openxmlformats.org/officeDocument/2006/relationships/image" Target="../media/image15.wmf"/><Relationship Id="rId4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4" Type="http://schemas.openxmlformats.org/officeDocument/2006/relationships/image" Target="../media/image2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BA71-9050-4B66-95B0-24D04400F418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C21D1-05AF-488E-A132-202A20647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BA71-9050-4B66-95B0-24D04400F418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C21D1-05AF-488E-A132-202A20647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BA71-9050-4B66-95B0-24D04400F418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C21D1-05AF-488E-A132-202A20647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BA71-9050-4B66-95B0-24D04400F418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C21D1-05AF-488E-A132-202A20647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BA71-9050-4B66-95B0-24D04400F418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C21D1-05AF-488E-A132-202A20647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BA71-9050-4B66-95B0-24D04400F418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C21D1-05AF-488E-A132-202A20647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BA71-9050-4B66-95B0-24D04400F418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C21D1-05AF-488E-A132-202A20647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BA71-9050-4B66-95B0-24D04400F418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C21D1-05AF-488E-A132-202A20647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BA71-9050-4B66-95B0-24D04400F418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C21D1-05AF-488E-A132-202A20647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BA71-9050-4B66-95B0-24D04400F418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C21D1-05AF-488E-A132-202A20647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BA71-9050-4B66-95B0-24D04400F418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C21D1-05AF-488E-A132-202A20647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6BA71-9050-4B66-95B0-24D04400F418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C21D1-05AF-488E-A132-202A20647C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1.bin"/><Relationship Id="rId5" Type="http://schemas.openxmlformats.org/officeDocument/2006/relationships/oleObject" Target="../embeddings/oleObject30.bin"/><Relationship Id="rId4" Type="http://schemas.openxmlformats.org/officeDocument/2006/relationships/oleObject" Target="../embeddings/oleObject29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34.bin"/><Relationship Id="rId4" Type="http://schemas.openxmlformats.org/officeDocument/2006/relationships/oleObject" Target="../embeddings/oleObject3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7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8.bin"/><Relationship Id="rId5" Type="http://schemas.openxmlformats.org/officeDocument/2006/relationships/oleObject" Target="../embeddings/oleObject37.bin"/><Relationship Id="rId4" Type="http://schemas.openxmlformats.org/officeDocument/2006/relationships/oleObject" Target="../embeddings/oleObject36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42.bin"/><Relationship Id="rId4" Type="http://schemas.openxmlformats.org/officeDocument/2006/relationships/oleObject" Target="../embeddings/oleObject41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8.bin"/><Relationship Id="rId3" Type="http://schemas.openxmlformats.org/officeDocument/2006/relationships/oleObject" Target="../embeddings/oleObject43.bin"/><Relationship Id="rId7" Type="http://schemas.openxmlformats.org/officeDocument/2006/relationships/oleObject" Target="../embeddings/oleObject4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46.bin"/><Relationship Id="rId5" Type="http://schemas.openxmlformats.org/officeDocument/2006/relationships/oleObject" Target="../embeddings/oleObject45.bin"/><Relationship Id="rId10" Type="http://schemas.openxmlformats.org/officeDocument/2006/relationships/oleObject" Target="../embeddings/oleObject50.bin"/><Relationship Id="rId4" Type="http://schemas.openxmlformats.org/officeDocument/2006/relationships/oleObject" Target="../embeddings/oleObject44.bin"/><Relationship Id="rId9" Type="http://schemas.openxmlformats.org/officeDocument/2006/relationships/oleObject" Target="../embeddings/oleObject49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6.bin"/><Relationship Id="rId3" Type="http://schemas.openxmlformats.org/officeDocument/2006/relationships/oleObject" Target="../embeddings/oleObject51.bin"/><Relationship Id="rId7" Type="http://schemas.openxmlformats.org/officeDocument/2006/relationships/oleObject" Target="../embeddings/oleObject5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54.bin"/><Relationship Id="rId11" Type="http://schemas.openxmlformats.org/officeDocument/2006/relationships/oleObject" Target="../embeddings/oleObject59.bin"/><Relationship Id="rId5" Type="http://schemas.openxmlformats.org/officeDocument/2006/relationships/oleObject" Target="../embeddings/oleObject53.bin"/><Relationship Id="rId10" Type="http://schemas.openxmlformats.org/officeDocument/2006/relationships/oleObject" Target="../embeddings/oleObject58.bin"/><Relationship Id="rId4" Type="http://schemas.openxmlformats.org/officeDocument/2006/relationships/oleObject" Target="../embeddings/oleObject52.bin"/><Relationship Id="rId9" Type="http://schemas.openxmlformats.org/officeDocument/2006/relationships/oleObject" Target="../embeddings/oleObject57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63.bin"/><Relationship Id="rId5" Type="http://schemas.openxmlformats.org/officeDocument/2006/relationships/oleObject" Target="../embeddings/oleObject62.bin"/><Relationship Id="rId4" Type="http://schemas.openxmlformats.org/officeDocument/2006/relationships/oleObject" Target="../embeddings/oleObject61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9.bin"/><Relationship Id="rId3" Type="http://schemas.openxmlformats.org/officeDocument/2006/relationships/oleObject" Target="../embeddings/oleObject64.bin"/><Relationship Id="rId7" Type="http://schemas.openxmlformats.org/officeDocument/2006/relationships/oleObject" Target="../embeddings/oleObject6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67.bin"/><Relationship Id="rId5" Type="http://schemas.openxmlformats.org/officeDocument/2006/relationships/oleObject" Target="../embeddings/oleObject66.bin"/><Relationship Id="rId10" Type="http://schemas.openxmlformats.org/officeDocument/2006/relationships/oleObject" Target="../embeddings/oleObject71.bin"/><Relationship Id="rId4" Type="http://schemas.openxmlformats.org/officeDocument/2006/relationships/oleObject" Target="../embeddings/oleObject65.bin"/><Relationship Id="rId9" Type="http://schemas.openxmlformats.org/officeDocument/2006/relationships/oleObject" Target="../embeddings/oleObject70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7.bin"/><Relationship Id="rId3" Type="http://schemas.openxmlformats.org/officeDocument/2006/relationships/oleObject" Target="../embeddings/oleObject72.bin"/><Relationship Id="rId7" Type="http://schemas.openxmlformats.org/officeDocument/2006/relationships/oleObject" Target="../embeddings/oleObject7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75.bin"/><Relationship Id="rId5" Type="http://schemas.openxmlformats.org/officeDocument/2006/relationships/oleObject" Target="../embeddings/oleObject74.bin"/><Relationship Id="rId4" Type="http://schemas.openxmlformats.org/officeDocument/2006/relationships/oleObject" Target="../embeddings/oleObject73.bin"/><Relationship Id="rId9" Type="http://schemas.openxmlformats.org/officeDocument/2006/relationships/oleObject" Target="../embeddings/oleObject78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82.bin"/><Relationship Id="rId5" Type="http://schemas.openxmlformats.org/officeDocument/2006/relationships/oleObject" Target="../embeddings/oleObject81.bin"/><Relationship Id="rId4" Type="http://schemas.openxmlformats.org/officeDocument/2006/relationships/oleObject" Target="../embeddings/oleObject80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8.bin"/><Relationship Id="rId3" Type="http://schemas.openxmlformats.org/officeDocument/2006/relationships/oleObject" Target="../embeddings/oleObject83.bin"/><Relationship Id="rId7" Type="http://schemas.openxmlformats.org/officeDocument/2006/relationships/oleObject" Target="../embeddings/oleObject8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86.bin"/><Relationship Id="rId5" Type="http://schemas.openxmlformats.org/officeDocument/2006/relationships/oleObject" Target="../embeddings/oleObject85.bin"/><Relationship Id="rId10" Type="http://schemas.openxmlformats.org/officeDocument/2006/relationships/oleObject" Target="../embeddings/oleObject90.bin"/><Relationship Id="rId4" Type="http://schemas.openxmlformats.org/officeDocument/2006/relationships/oleObject" Target="../embeddings/oleObject84.bin"/><Relationship Id="rId9" Type="http://schemas.openxmlformats.org/officeDocument/2006/relationships/oleObject" Target="../embeddings/oleObject89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5" Type="http://schemas.openxmlformats.org/officeDocument/2006/relationships/oleObject" Target="../embeddings/oleObject93.bin"/><Relationship Id="rId4" Type="http://schemas.openxmlformats.org/officeDocument/2006/relationships/oleObject" Target="../embeddings/oleObject92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oleObject" Target="../embeddings/oleObject95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1.bin"/><Relationship Id="rId3" Type="http://schemas.openxmlformats.org/officeDocument/2006/relationships/oleObject" Target="../embeddings/oleObject96.bin"/><Relationship Id="rId7" Type="http://schemas.openxmlformats.org/officeDocument/2006/relationships/oleObject" Target="../embeddings/oleObject10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99.bin"/><Relationship Id="rId5" Type="http://schemas.openxmlformats.org/officeDocument/2006/relationships/oleObject" Target="../embeddings/oleObject98.bin"/><Relationship Id="rId4" Type="http://schemas.openxmlformats.org/officeDocument/2006/relationships/oleObject" Target="../embeddings/oleObject97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7.bin"/><Relationship Id="rId3" Type="http://schemas.openxmlformats.org/officeDocument/2006/relationships/oleObject" Target="../embeddings/oleObject102.bin"/><Relationship Id="rId7" Type="http://schemas.openxmlformats.org/officeDocument/2006/relationships/oleObject" Target="../embeddings/oleObject10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105.bin"/><Relationship Id="rId5" Type="http://schemas.openxmlformats.org/officeDocument/2006/relationships/oleObject" Target="../embeddings/oleObject104.bin"/><Relationship Id="rId10" Type="http://schemas.openxmlformats.org/officeDocument/2006/relationships/oleObject" Target="../embeddings/oleObject109.bin"/><Relationship Id="rId4" Type="http://schemas.openxmlformats.org/officeDocument/2006/relationships/oleObject" Target="../embeddings/oleObject103.bin"/><Relationship Id="rId9" Type="http://schemas.openxmlformats.org/officeDocument/2006/relationships/oleObject" Target="../embeddings/oleObject108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6.bin"/><Relationship Id="rId3" Type="http://schemas.openxmlformats.org/officeDocument/2006/relationships/oleObject" Target="../embeddings/oleObject111.bin"/><Relationship Id="rId7" Type="http://schemas.openxmlformats.org/officeDocument/2006/relationships/oleObject" Target="../embeddings/oleObject1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114.bin"/><Relationship Id="rId5" Type="http://schemas.openxmlformats.org/officeDocument/2006/relationships/oleObject" Target="../embeddings/oleObject113.bin"/><Relationship Id="rId4" Type="http://schemas.openxmlformats.org/officeDocument/2006/relationships/oleObject" Target="../embeddings/oleObject112.bin"/><Relationship Id="rId9" Type="http://schemas.openxmlformats.org/officeDocument/2006/relationships/oleObject" Target="../embeddings/oleObject117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5" Type="http://schemas.openxmlformats.org/officeDocument/2006/relationships/oleObject" Target="../embeddings/oleObject120.bin"/><Relationship Id="rId4" Type="http://schemas.openxmlformats.org/officeDocument/2006/relationships/oleObject" Target="../embeddings/oleObject119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5" Type="http://schemas.openxmlformats.org/officeDocument/2006/relationships/oleObject" Target="../embeddings/oleObject124.bin"/><Relationship Id="rId4" Type="http://schemas.openxmlformats.org/officeDocument/2006/relationships/oleObject" Target="../embeddings/oleObject123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0.bin"/><Relationship Id="rId3" Type="http://schemas.openxmlformats.org/officeDocument/2006/relationships/oleObject" Target="../embeddings/oleObject125.bin"/><Relationship Id="rId7" Type="http://schemas.openxmlformats.org/officeDocument/2006/relationships/oleObject" Target="../embeddings/oleObject1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128.bin"/><Relationship Id="rId5" Type="http://schemas.openxmlformats.org/officeDocument/2006/relationships/oleObject" Target="../embeddings/oleObject127.bin"/><Relationship Id="rId4" Type="http://schemas.openxmlformats.org/officeDocument/2006/relationships/oleObject" Target="../embeddings/oleObject126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2.bin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ПРИМЕРЫ РЕШЕНИЯ ЗАДАЧ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Закон равномерного распределения энергии по степеням свободы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381125" y="3357563"/>
          <a:ext cx="6456363" cy="1357312"/>
        </p:xfrm>
        <a:graphic>
          <a:graphicData uri="http://schemas.openxmlformats.org/presentationml/2006/ole">
            <p:oleObj spid="_x0000_s21506" name="Equation" r:id="rId3" imgW="2234880" imgH="469800" progId="Equation.DSMT4">
              <p:embed/>
            </p:oleObj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467544" y="170080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Для 1 молекулы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44624" y="1844824"/>
            <a:ext cx="8229600" cy="1143000"/>
          </a:xfrm>
        </p:spPr>
        <p:txBody>
          <a:bodyPr/>
          <a:lstStyle/>
          <a:p>
            <a:r>
              <a:rPr lang="ru-RU" dirty="0" smtClean="0"/>
              <a:t>Для всех молекул</a:t>
            </a:r>
            <a:endParaRPr lang="ru-RU" dirty="0"/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>
            <p:ph idx="1"/>
          </p:nvPr>
        </p:nvGraphicFramePr>
        <p:xfrm>
          <a:off x="611560" y="620688"/>
          <a:ext cx="4083726" cy="1211907"/>
        </p:xfrm>
        <a:graphic>
          <a:graphicData uri="http://schemas.openxmlformats.org/presentationml/2006/ole">
            <p:oleObj spid="_x0000_s22530" name="Equation" r:id="rId3" imgW="1498320" imgH="444240" progId="Equation.DSMT4">
              <p:embed/>
            </p:oleObj>
          </a:graphicData>
        </a:graphic>
      </p:graphicFrame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5115496" y="692225"/>
          <a:ext cx="1004887" cy="1173162"/>
        </p:xfrm>
        <a:graphic>
          <a:graphicData uri="http://schemas.openxmlformats.org/presentationml/2006/ole">
            <p:oleObj spid="_x0000_s22531" name="Equation" r:id="rId4" imgW="380880" imgH="444240" progId="Equation.DSMT4">
              <p:embed/>
            </p:oleObj>
          </a:graphicData>
        </a:graphic>
      </p:graphicFrame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1043608" y="3068960"/>
          <a:ext cx="2836862" cy="727075"/>
        </p:xfrm>
        <a:graphic>
          <a:graphicData uri="http://schemas.openxmlformats.org/presentationml/2006/ole">
            <p:oleObj spid="_x0000_s22533" name="Equation" r:id="rId5" imgW="1041120" imgH="266400" progId="Equation.DSMT4">
              <p:embed/>
            </p:oleObj>
          </a:graphicData>
        </a:graphic>
      </p:graphicFrame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4860032" y="2780928"/>
          <a:ext cx="2144713" cy="1316037"/>
        </p:xfrm>
        <a:graphic>
          <a:graphicData uri="http://schemas.openxmlformats.org/presentationml/2006/ole">
            <p:oleObj spid="_x0000_s22534" name="Equation" r:id="rId6" imgW="787320" imgH="4824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 txBox="1">
            <a:spLocks noGrp="1"/>
          </p:cNvSpPr>
          <p:nvPr>
            <p:ph idx="1"/>
          </p:nvPr>
        </p:nvSpPr>
        <p:spPr>
          <a:xfrm>
            <a:off x="467544" y="620688"/>
            <a:ext cx="8229600" cy="21168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 нормальных условиях             1 моль газа занимает            объем    </a:t>
            </a:r>
            <a:r>
              <a:rPr kumimoji="0" lang="en-US" sz="4400" b="0" i="0" u="none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</a:t>
            </a:r>
            <a:r>
              <a:rPr kumimoji="0" lang="en-US" sz="4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=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22, 4 л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2636912"/>
            <a:ext cx="8229600" cy="21168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молей газа занимает            объем   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V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683568" y="4437112"/>
          <a:ext cx="3790950" cy="1354137"/>
        </p:xfrm>
        <a:graphic>
          <a:graphicData uri="http://schemas.openxmlformats.org/presentationml/2006/ole">
            <p:oleObj spid="_x0000_s23554" name="Equation" r:id="rId3" imgW="1282680" imgH="457200" progId="Equation.DSMT4">
              <p:embed/>
            </p:oleObj>
          </a:graphicData>
        </a:graphic>
      </p:graphicFrame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5781675" y="4381500"/>
          <a:ext cx="1803400" cy="1466850"/>
        </p:xfrm>
        <a:graphic>
          <a:graphicData uri="http://schemas.openxmlformats.org/presentationml/2006/ole">
            <p:oleObj spid="_x0000_s23555" name="Equation" r:id="rId4" imgW="609480" imgH="495000" progId="Equation.DSMT4">
              <p:embed/>
            </p:oleObj>
          </a:graphicData>
        </a:graphic>
      </p:graphicFrame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611560" y="2708920"/>
          <a:ext cx="1333500" cy="1368425"/>
        </p:xfrm>
        <a:graphic>
          <a:graphicData uri="http://schemas.openxmlformats.org/presentationml/2006/ole">
            <p:oleObj spid="_x0000_s23556" name="Equation" r:id="rId5" imgW="469800" imgH="4824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729854" y="549300"/>
          <a:ext cx="2836862" cy="727075"/>
        </p:xfrm>
        <a:graphic>
          <a:graphicData uri="http://schemas.openxmlformats.org/presentationml/2006/ole">
            <p:oleObj spid="_x0000_s24579" name="Equation" r:id="rId3" imgW="1041120" imgH="266400" progId="Equation.DSMT4">
              <p:embed/>
            </p:oleObj>
          </a:graphicData>
        </a:graphic>
      </p:graphicFrame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467991" y="1845246"/>
          <a:ext cx="3598862" cy="1347787"/>
        </p:xfrm>
        <a:graphic>
          <a:graphicData uri="http://schemas.openxmlformats.org/presentationml/2006/ole">
            <p:oleObj spid="_x0000_s24581" name="Equation" r:id="rId4" imgW="1320480" imgH="495000" progId="Equation.DSMT4">
              <p:embed/>
            </p:oleObj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3538166" y="321228"/>
          <a:ext cx="3182938" cy="1314450"/>
        </p:xfrm>
        <a:graphic>
          <a:graphicData uri="http://schemas.openxmlformats.org/presentationml/2006/ole">
            <p:oleObj spid="_x0000_s24582" name="Equation" r:id="rId5" imgW="1168200" imgH="482400" progId="Equation.DSMT4">
              <p:embed/>
            </p:oleObj>
          </a:graphicData>
        </a:graphic>
      </p:graphicFrame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323528" y="3501008"/>
          <a:ext cx="7993063" cy="1312863"/>
        </p:xfrm>
        <a:graphic>
          <a:graphicData uri="http://schemas.openxmlformats.org/presentationml/2006/ole">
            <p:oleObj spid="_x0000_s24583" name="Equation" r:id="rId6" imgW="2933640" imgH="482400" progId="Equation.DSMT4">
              <p:embed/>
            </p:oleObj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2984500" y="5303838"/>
          <a:ext cx="2527300" cy="587375"/>
        </p:xfrm>
        <a:graphic>
          <a:graphicData uri="http://schemas.openxmlformats.org/presentationml/2006/ole">
            <p:oleObj spid="_x0000_s24584" name="Equation" r:id="rId7" imgW="927000" imgH="2156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2) Средняя энергия вращательного движения 1 молекулы</a:t>
            </a:r>
            <a:endParaRPr lang="ru-RU" dirty="0"/>
          </a:p>
        </p:txBody>
      </p:sp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506413" y="1739900"/>
          <a:ext cx="4152900" cy="1279525"/>
        </p:xfrm>
        <a:graphic>
          <a:graphicData uri="http://schemas.openxmlformats.org/presentationml/2006/ole">
            <p:oleObj spid="_x0000_s25602" name="Equation" r:id="rId3" imgW="1523880" imgH="469800" progId="Equation.DSMT4">
              <p:embed/>
            </p:oleObj>
          </a:graphicData>
        </a:graphic>
      </p:graphicFrame>
      <p:graphicFrame>
        <p:nvGraphicFramePr>
          <p:cNvPr id="25603" name="Object 2"/>
          <p:cNvGraphicFramePr>
            <a:graphicFrameLocks noChangeAspect="1"/>
          </p:cNvGraphicFramePr>
          <p:nvPr/>
        </p:nvGraphicFramePr>
        <p:xfrm>
          <a:off x="4788024" y="1772816"/>
          <a:ext cx="1976437" cy="1173163"/>
        </p:xfrm>
        <a:graphic>
          <a:graphicData uri="http://schemas.openxmlformats.org/presentationml/2006/ole">
            <p:oleObj spid="_x0000_s25603" name="Equation" r:id="rId4" imgW="749160" imgH="444240" progId="Equation.DSMT4">
              <p:embed/>
            </p:oleObj>
          </a:graphicData>
        </a:graphic>
      </p:graphicFrame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539552" y="3429000"/>
          <a:ext cx="6934200" cy="738188"/>
        </p:xfrm>
        <a:graphic>
          <a:graphicData uri="http://schemas.openxmlformats.org/presentationml/2006/ole">
            <p:oleObj spid="_x0000_s25604" name="Equation" r:id="rId5" imgW="2628720" imgH="2793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Вычислить удельные теплоемкости неона и водорода при постоянном объеме  и постоянном давлении, принимая их за идеальный газ.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354162"/>
          </a:xfrm>
        </p:spPr>
        <p:txBody>
          <a:bodyPr/>
          <a:lstStyle/>
          <a:p>
            <a:r>
              <a:rPr lang="ru-RU" dirty="0" smtClean="0"/>
              <a:t>Молярные теплоемкости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882650" y="1466850"/>
          <a:ext cx="1798638" cy="1260475"/>
        </p:xfrm>
        <a:graphic>
          <a:graphicData uri="http://schemas.openxmlformats.org/presentationml/2006/ole">
            <p:oleObj spid="_x0000_s26626" name="Equation" r:id="rId3" imgW="634680" imgH="444240" progId="Equation.DSMT4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3367088" y="1484313"/>
          <a:ext cx="2481262" cy="1260475"/>
        </p:xfrm>
        <a:graphic>
          <a:graphicData uri="http://schemas.openxmlformats.org/presentationml/2006/ole">
            <p:oleObj spid="_x0000_s26628" name="Equation" r:id="rId4" imgW="876240" imgH="444240" progId="Equation.DSMT4">
              <p:embed/>
            </p:oleObj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539552" y="2996952"/>
            <a:ext cx="2088232" cy="1354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Для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2843808" y="3356992"/>
          <a:ext cx="969963" cy="539750"/>
        </p:xfrm>
        <a:graphic>
          <a:graphicData uri="http://schemas.openxmlformats.org/presentationml/2006/ole">
            <p:oleObj spid="_x0000_s26629" name="Equation" r:id="rId5" imgW="342720" imgH="190440" progId="Equation.DSMT4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4355976" y="2996952"/>
          <a:ext cx="1798638" cy="1260475"/>
        </p:xfrm>
        <a:graphic>
          <a:graphicData uri="http://schemas.openxmlformats.org/presentationml/2006/ole">
            <p:oleObj spid="_x0000_s26630" name="Equation" r:id="rId6" imgW="634680" imgH="444240" progId="Equation.DSMT4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6732240" y="2996952"/>
          <a:ext cx="1870075" cy="1260475"/>
        </p:xfrm>
        <a:graphic>
          <a:graphicData uri="http://schemas.openxmlformats.org/presentationml/2006/ole">
            <p:oleObj spid="_x0000_s26631" name="Equation" r:id="rId7" imgW="660240" imgH="444240" progId="Equation.DSMT4">
              <p:embed/>
            </p:oleObj>
          </a:graphicData>
        </a:graphic>
      </p:graphicFrame>
      <p:sp>
        <p:nvSpPr>
          <p:cNvPr id="11" name="Заголовок 1"/>
          <p:cNvSpPr txBox="1">
            <a:spLocks/>
          </p:cNvSpPr>
          <p:nvPr/>
        </p:nvSpPr>
        <p:spPr>
          <a:xfrm>
            <a:off x="539552" y="4725144"/>
            <a:ext cx="2088232" cy="1354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Для </a:t>
            </a:r>
            <a:r>
              <a:rPr lang="en-US" sz="4400" noProof="0" dirty="0" smtClean="0">
                <a:latin typeface="+mj-lt"/>
                <a:ea typeface="+mj-ea"/>
                <a:cs typeface="+mj-cs"/>
              </a:rPr>
              <a:t>H</a:t>
            </a:r>
            <a:r>
              <a:rPr lang="en-US" sz="4400" baseline="-25000" noProof="0" dirty="0" smtClean="0">
                <a:latin typeface="+mj-lt"/>
                <a:ea typeface="+mj-ea"/>
                <a:cs typeface="+mj-cs"/>
              </a:rPr>
              <a:t>2</a:t>
            </a:r>
            <a:endParaRPr kumimoji="0" lang="ru-RU" sz="44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2825750" y="5084763"/>
          <a:ext cx="1006475" cy="539750"/>
        </p:xfrm>
        <a:graphic>
          <a:graphicData uri="http://schemas.openxmlformats.org/presentationml/2006/ole">
            <p:oleObj spid="_x0000_s26632" name="Equation" r:id="rId8" imgW="355320" imgH="190440" progId="Equation.DSMT4">
              <p:embed/>
            </p:oleObj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4355976" y="4725144"/>
          <a:ext cx="1798638" cy="1260475"/>
        </p:xfrm>
        <a:graphic>
          <a:graphicData uri="http://schemas.openxmlformats.org/presentationml/2006/ole">
            <p:oleObj spid="_x0000_s26633" name="Equation" r:id="rId9" imgW="634680" imgH="444240" progId="Equation.DSMT4">
              <p:embed/>
            </p:oleObj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6732240" y="4725144"/>
          <a:ext cx="1870075" cy="1260475"/>
        </p:xfrm>
        <a:graphic>
          <a:graphicData uri="http://schemas.openxmlformats.org/presentationml/2006/ole">
            <p:oleObj spid="_x0000_s26634" name="Equation" r:id="rId10" imgW="660240" imgH="4442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Удельная теплоемкость</a:t>
            </a:r>
            <a:endParaRPr lang="ru-RU" dirty="0"/>
          </a:p>
        </p:txBody>
      </p:sp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720155" y="1249487"/>
          <a:ext cx="2014538" cy="684212"/>
        </p:xfrm>
        <a:graphic>
          <a:graphicData uri="http://schemas.openxmlformats.org/presentationml/2006/ole">
            <p:oleObj spid="_x0000_s27650" name="Equation" r:id="rId3" imgW="711000" imgH="241200" progId="Equation.DSMT4">
              <p:embed/>
            </p:oleObj>
          </a:graphicData>
        </a:graphic>
      </p:graphicFrame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7596336" y="548680"/>
          <a:ext cx="466725" cy="539750"/>
        </p:xfrm>
        <a:graphic>
          <a:graphicData uri="http://schemas.openxmlformats.org/presentationml/2006/ole">
            <p:oleObj spid="_x0000_s27651" name="Equation" r:id="rId4" imgW="164880" imgH="190440" progId="Equation.DSMT4">
              <p:embed/>
            </p:oleObj>
          </a:graphicData>
        </a:graphic>
      </p:graphicFrame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3707904" y="908720"/>
          <a:ext cx="1798638" cy="1368425"/>
        </p:xfrm>
        <a:graphic>
          <a:graphicData uri="http://schemas.openxmlformats.org/presentationml/2006/ole">
            <p:oleObj spid="_x0000_s27652" name="Equation" r:id="rId5" imgW="634680" imgH="482400" progId="Equation.DSMT4">
              <p:embed/>
            </p:oleObj>
          </a:graphicData>
        </a:graphic>
      </p:graphicFrame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1440309" y="2455119"/>
          <a:ext cx="2014537" cy="792162"/>
        </p:xfrm>
        <a:graphic>
          <a:graphicData uri="http://schemas.openxmlformats.org/presentationml/2006/ole">
            <p:oleObj spid="_x0000_s27653" name="Equation" r:id="rId6" imgW="711000" imgH="279360" progId="Equation.DSMT4">
              <p:embed/>
            </p:oleObj>
          </a:graphicData>
        </a:graphic>
      </p:graphicFrame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4427984" y="2132856"/>
          <a:ext cx="1798637" cy="1439863"/>
        </p:xfrm>
        <a:graphic>
          <a:graphicData uri="http://schemas.openxmlformats.org/presentationml/2006/ole">
            <p:oleObj spid="_x0000_s27654" name="Equation" r:id="rId7" imgW="634680" imgH="507960" progId="Equation.DSMT4">
              <p:embed/>
            </p:oleObj>
          </a:graphicData>
        </a:graphic>
      </p:graphicFrame>
      <p:sp>
        <p:nvSpPr>
          <p:cNvPr id="9" name="Заголовок 1"/>
          <p:cNvSpPr txBox="1">
            <a:spLocks/>
          </p:cNvSpPr>
          <p:nvPr/>
        </p:nvSpPr>
        <p:spPr>
          <a:xfrm>
            <a:off x="395536" y="3717032"/>
            <a:ext cx="2088232" cy="1354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Для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2" name="Object 2"/>
          <p:cNvGraphicFramePr>
            <a:graphicFrameLocks noChangeAspect="1"/>
          </p:cNvGraphicFramePr>
          <p:nvPr/>
        </p:nvGraphicFramePr>
        <p:xfrm>
          <a:off x="2483768" y="3789040"/>
          <a:ext cx="1798638" cy="1368425"/>
        </p:xfrm>
        <a:graphic>
          <a:graphicData uri="http://schemas.openxmlformats.org/presentationml/2006/ole">
            <p:oleObj spid="_x0000_s27657" name="Equation" r:id="rId8" imgW="634680" imgH="482400" progId="Equation.DSMT4">
              <p:embed/>
            </p:oleObj>
          </a:graphicData>
        </a:graphic>
      </p:graphicFrame>
      <p:graphicFrame>
        <p:nvGraphicFramePr>
          <p:cNvPr id="13" name="Object 2"/>
          <p:cNvGraphicFramePr>
            <a:graphicFrameLocks noChangeAspect="1"/>
          </p:cNvGraphicFramePr>
          <p:nvPr/>
        </p:nvGraphicFramePr>
        <p:xfrm>
          <a:off x="4375150" y="3284538"/>
          <a:ext cx="2878138" cy="1908175"/>
        </p:xfrm>
        <a:graphic>
          <a:graphicData uri="http://schemas.openxmlformats.org/presentationml/2006/ole">
            <p:oleObj spid="_x0000_s27658" name="Equation" r:id="rId9" imgW="1015920" imgH="672840" progId="Equation.DSMT4">
              <p:embed/>
            </p:oleObj>
          </a:graphicData>
        </a:graphic>
      </p:graphicFrame>
      <p:graphicFrame>
        <p:nvGraphicFramePr>
          <p:cNvPr id="14" name="Object 2"/>
          <p:cNvGraphicFramePr>
            <a:graphicFrameLocks noChangeAspect="1"/>
          </p:cNvGraphicFramePr>
          <p:nvPr/>
        </p:nvGraphicFramePr>
        <p:xfrm>
          <a:off x="3096256" y="5157192"/>
          <a:ext cx="2806700" cy="1368425"/>
        </p:xfrm>
        <a:graphic>
          <a:graphicData uri="http://schemas.openxmlformats.org/presentationml/2006/ole">
            <p:oleObj spid="_x0000_s27659" name="Equation" r:id="rId10" imgW="990360" imgH="482400" progId="Equation.DSMT4">
              <p:embed/>
            </p:oleObj>
          </a:graphicData>
        </a:graphic>
      </p:graphicFrame>
      <p:graphicFrame>
        <p:nvGraphicFramePr>
          <p:cNvPr id="27660" name="Object 12"/>
          <p:cNvGraphicFramePr>
            <a:graphicFrameLocks noChangeAspect="1"/>
          </p:cNvGraphicFramePr>
          <p:nvPr/>
        </p:nvGraphicFramePr>
        <p:xfrm>
          <a:off x="5988344" y="5157192"/>
          <a:ext cx="2695799" cy="1292506"/>
        </p:xfrm>
        <a:graphic>
          <a:graphicData uri="http://schemas.openxmlformats.org/presentationml/2006/ole">
            <p:oleObj spid="_x0000_s27660" name="Equation" r:id="rId11" imgW="927000" imgH="4442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665163" y="728663"/>
          <a:ext cx="1798637" cy="1441450"/>
        </p:xfrm>
        <a:graphic>
          <a:graphicData uri="http://schemas.openxmlformats.org/presentationml/2006/ole">
            <p:oleObj spid="_x0000_s28674" name="Equation" r:id="rId3" imgW="634680" imgH="507960" progId="Equation.DSMT4">
              <p:embed/>
            </p:oleObj>
          </a:graphicData>
        </a:graphic>
      </p:graphicFrame>
      <p:graphicFrame>
        <p:nvGraphicFramePr>
          <p:cNvPr id="28675" name="Object 3"/>
          <p:cNvGraphicFramePr>
            <a:graphicFrameLocks noChangeAspect="1"/>
          </p:cNvGraphicFramePr>
          <p:nvPr/>
        </p:nvGraphicFramePr>
        <p:xfrm>
          <a:off x="2699792" y="908720"/>
          <a:ext cx="1582738" cy="1366838"/>
        </p:xfrm>
        <a:graphic>
          <a:graphicData uri="http://schemas.openxmlformats.org/presentationml/2006/ole">
            <p:oleObj spid="_x0000_s28675" name="Equation" r:id="rId4" imgW="558720" imgH="482400" progId="Equation.DSMT4">
              <p:embed/>
            </p:oleObj>
          </a:graphicData>
        </a:graphic>
      </p:graphicFrame>
      <p:graphicFrame>
        <p:nvGraphicFramePr>
          <p:cNvPr id="28676" name="Object 4"/>
          <p:cNvGraphicFramePr>
            <a:graphicFrameLocks noChangeAspect="1"/>
          </p:cNvGraphicFramePr>
          <p:nvPr/>
        </p:nvGraphicFramePr>
        <p:xfrm>
          <a:off x="1331640" y="2708920"/>
          <a:ext cx="2806700" cy="1368425"/>
        </p:xfrm>
        <a:graphic>
          <a:graphicData uri="http://schemas.openxmlformats.org/presentationml/2006/ole">
            <p:oleObj spid="_x0000_s28676" name="Equation" r:id="rId5" imgW="990360" imgH="482400" progId="Equation.DSMT4">
              <p:embed/>
            </p:oleObj>
          </a:graphicData>
        </a:graphic>
      </p:graphicFrame>
      <p:graphicFrame>
        <p:nvGraphicFramePr>
          <p:cNvPr id="28677" name="Object 5"/>
          <p:cNvGraphicFramePr>
            <a:graphicFrameLocks noChangeAspect="1"/>
          </p:cNvGraphicFramePr>
          <p:nvPr/>
        </p:nvGraphicFramePr>
        <p:xfrm>
          <a:off x="4187652" y="2708622"/>
          <a:ext cx="2768600" cy="1292225"/>
        </p:xfrm>
        <a:graphic>
          <a:graphicData uri="http://schemas.openxmlformats.org/presentationml/2006/ole">
            <p:oleObj spid="_x0000_s28677" name="Equation" r:id="rId6" imgW="952200" imgH="4442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51520" y="620688"/>
            <a:ext cx="2088232" cy="1354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Для Н</a:t>
            </a:r>
            <a:r>
              <a:rPr kumimoji="0" lang="ru-RU" sz="4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endParaRPr kumimoji="0" lang="ru-RU" sz="44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2221309" y="332929"/>
          <a:ext cx="1798638" cy="1368425"/>
        </p:xfrm>
        <a:graphic>
          <a:graphicData uri="http://schemas.openxmlformats.org/presentationml/2006/ole">
            <p:oleObj spid="_x0000_s29698" name="Equation" r:id="rId3" imgW="634680" imgH="482400" progId="Equation.DSMT4">
              <p:embed/>
            </p:oleObj>
          </a:graphicData>
        </a:graphic>
      </p:graphicFrame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4021509" y="332929"/>
          <a:ext cx="1582737" cy="1368425"/>
        </p:xfrm>
        <a:graphic>
          <a:graphicData uri="http://schemas.openxmlformats.org/presentationml/2006/ole">
            <p:oleObj spid="_x0000_s29699" name="Equation" r:id="rId4" imgW="558720" imgH="482400" progId="Equation.DSMT4">
              <p:embed/>
            </p:oleObj>
          </a:graphicData>
        </a:graphic>
      </p:graphicFrame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2959720" y="1700808"/>
          <a:ext cx="2554287" cy="1368425"/>
        </p:xfrm>
        <a:graphic>
          <a:graphicData uri="http://schemas.openxmlformats.org/presentationml/2006/ole">
            <p:oleObj spid="_x0000_s29700" name="Equation" r:id="rId5" imgW="901440" imgH="482400" progId="Equation.DSMT4">
              <p:embed/>
            </p:oleObj>
          </a:graphicData>
        </a:graphic>
      </p:graphicFrame>
      <p:graphicFrame>
        <p:nvGraphicFramePr>
          <p:cNvPr id="8" name="Object 12"/>
          <p:cNvGraphicFramePr>
            <a:graphicFrameLocks noChangeAspect="1"/>
          </p:cNvGraphicFramePr>
          <p:nvPr/>
        </p:nvGraphicFramePr>
        <p:xfrm>
          <a:off x="5652120" y="1700808"/>
          <a:ext cx="2844800" cy="1292225"/>
        </p:xfrm>
        <a:graphic>
          <a:graphicData uri="http://schemas.openxmlformats.org/presentationml/2006/ole">
            <p:oleObj spid="_x0000_s29701" name="Equation" r:id="rId6" imgW="977760" imgH="444240" progId="Equation.DSMT4">
              <p:embed/>
            </p:oleObj>
          </a:graphicData>
        </a:graphic>
      </p:graphicFrame>
      <p:graphicFrame>
        <p:nvGraphicFramePr>
          <p:cNvPr id="29702" name="Object 6"/>
          <p:cNvGraphicFramePr>
            <a:graphicFrameLocks noChangeAspect="1"/>
          </p:cNvGraphicFramePr>
          <p:nvPr/>
        </p:nvGraphicFramePr>
        <p:xfrm>
          <a:off x="2032770" y="3105597"/>
          <a:ext cx="1707554" cy="1441450"/>
        </p:xfrm>
        <a:graphic>
          <a:graphicData uri="http://schemas.openxmlformats.org/presentationml/2006/ole">
            <p:oleObj spid="_x0000_s29702" name="Equation" r:id="rId7" imgW="634680" imgH="507960" progId="Equation.DSMT4">
              <p:embed/>
            </p:oleObj>
          </a:graphicData>
        </a:graphic>
      </p:graphicFrame>
      <p:graphicFrame>
        <p:nvGraphicFramePr>
          <p:cNvPr id="29703" name="Object 7"/>
          <p:cNvGraphicFramePr>
            <a:graphicFrameLocks noChangeAspect="1"/>
          </p:cNvGraphicFramePr>
          <p:nvPr/>
        </p:nvGraphicFramePr>
        <p:xfrm>
          <a:off x="4067944" y="3140968"/>
          <a:ext cx="1502587" cy="1366838"/>
        </p:xfrm>
        <a:graphic>
          <a:graphicData uri="http://schemas.openxmlformats.org/presentationml/2006/ole">
            <p:oleObj spid="_x0000_s29703" name="Equation" r:id="rId8" imgW="558720" imgH="482400" progId="Equation.DSMT4">
              <p:embed/>
            </p:oleObj>
          </a:graphicData>
        </a:graphic>
      </p:graphicFrame>
      <p:graphicFrame>
        <p:nvGraphicFramePr>
          <p:cNvPr id="29704" name="Object 8"/>
          <p:cNvGraphicFramePr>
            <a:graphicFrameLocks noChangeAspect="1"/>
          </p:cNvGraphicFramePr>
          <p:nvPr/>
        </p:nvGraphicFramePr>
        <p:xfrm>
          <a:off x="2817813" y="5084763"/>
          <a:ext cx="2427287" cy="1368425"/>
        </p:xfrm>
        <a:graphic>
          <a:graphicData uri="http://schemas.openxmlformats.org/presentationml/2006/ole">
            <p:oleObj spid="_x0000_s29704" name="Equation" r:id="rId9" imgW="901440" imgH="482400" progId="Equation.DSMT4">
              <p:embed/>
            </p:oleObj>
          </a:graphicData>
        </a:graphic>
      </p:graphicFrame>
      <p:graphicFrame>
        <p:nvGraphicFramePr>
          <p:cNvPr id="29705" name="Object 9"/>
          <p:cNvGraphicFramePr>
            <a:graphicFrameLocks noChangeAspect="1"/>
          </p:cNvGraphicFramePr>
          <p:nvPr/>
        </p:nvGraphicFramePr>
        <p:xfrm>
          <a:off x="5537200" y="5084763"/>
          <a:ext cx="2663825" cy="1292225"/>
        </p:xfrm>
        <a:graphic>
          <a:graphicData uri="http://schemas.openxmlformats.org/presentationml/2006/ole">
            <p:oleObj spid="_x0000_s29705" name="Equation" r:id="rId10" imgW="965160" imgH="4442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Котел вместимостью               содержит перегретый водяной пар массой                при   температуре                      . Найти давление пара в котле.       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4514850" y="1628800"/>
          <a:ext cx="1252318" cy="511150"/>
        </p:xfrm>
        <a:graphic>
          <a:graphicData uri="http://schemas.openxmlformats.org/presentationml/2006/ole">
            <p:oleObj spid="_x0000_s1026" name="Equation" r:id="rId3" imgW="622080" imgH="253800" progId="Equation.DSMT4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4427984" y="2708920"/>
          <a:ext cx="1558925" cy="384175"/>
        </p:xfrm>
        <a:graphic>
          <a:graphicData uri="http://schemas.openxmlformats.org/presentationml/2006/ole">
            <p:oleObj spid="_x0000_s1027" name="Equation" r:id="rId4" imgW="774360" imgH="190440" progId="Equation.DSMT4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6588224" y="2204864"/>
          <a:ext cx="1277938" cy="384175"/>
        </p:xfrm>
        <a:graphic>
          <a:graphicData uri="http://schemas.openxmlformats.org/presentationml/2006/ole">
            <p:oleObj spid="_x0000_s1028" name="Equation" r:id="rId5" imgW="634680" imgH="1904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Найти удельную теплоемкость             смеси углекислого газа массой                       и  азота массой </a:t>
            </a:r>
            <a:endParaRPr lang="ru-RU" dirty="0"/>
          </a:p>
        </p:txBody>
      </p:sp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6516216" y="1484784"/>
          <a:ext cx="719137" cy="684213"/>
        </p:xfrm>
        <a:graphic>
          <a:graphicData uri="http://schemas.openxmlformats.org/presentationml/2006/ole">
            <p:oleObj spid="_x0000_s30722" name="Equation" r:id="rId3" imgW="253800" imgH="241200" progId="Equation.DSMT4">
              <p:embed/>
            </p:oleObj>
          </a:graphicData>
        </a:graphic>
      </p:graphicFrame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5220072" y="2132856"/>
          <a:ext cx="1725612" cy="684213"/>
        </p:xfrm>
        <a:graphic>
          <a:graphicData uri="http://schemas.openxmlformats.org/presentationml/2006/ole">
            <p:oleObj spid="_x0000_s30723" name="Equation" r:id="rId4" imgW="609480" imgH="241200" progId="Equation.DSMT4">
              <p:embed/>
            </p:oleObj>
          </a:graphicData>
        </a:graphic>
      </p:graphicFrame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2483768" y="2564904"/>
          <a:ext cx="1831975" cy="684213"/>
        </p:xfrm>
        <a:graphic>
          <a:graphicData uri="http://schemas.openxmlformats.org/presentationml/2006/ole">
            <p:oleObj spid="_x0000_s30724" name="Equation" r:id="rId5" imgW="647640" imgH="241200" progId="Equation.DSMT4">
              <p:embed/>
            </p:oleObj>
          </a:graphicData>
        </a:graphic>
      </p:graphicFrame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971600" y="3284984"/>
          <a:ext cx="4597400" cy="755650"/>
        </p:xfrm>
        <a:graphic>
          <a:graphicData uri="http://schemas.openxmlformats.org/presentationml/2006/ole">
            <p:oleObj spid="_x0000_s30725" name="Equation" r:id="rId6" imgW="1625400" imgH="266400" progId="Equation.DSMT4">
              <p:embed/>
            </p:oleObj>
          </a:graphicData>
        </a:graphic>
      </p:graphicFrame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1331640" y="5445224"/>
          <a:ext cx="3340100" cy="684212"/>
        </p:xfrm>
        <a:graphic>
          <a:graphicData uri="http://schemas.openxmlformats.org/presentationml/2006/ole">
            <p:oleObj spid="_x0000_s30726" name="Equation" r:id="rId7" imgW="1180800" imgH="241200" progId="Equation.DSMT4">
              <p:embed/>
            </p:oleObj>
          </a:graphicData>
        </a:graphic>
      </p:graphicFrame>
      <p:graphicFrame>
        <p:nvGraphicFramePr>
          <p:cNvPr id="9" name="Object 2"/>
          <p:cNvGraphicFramePr>
            <a:graphicFrameLocks noChangeAspect="1"/>
          </p:cNvGraphicFramePr>
          <p:nvPr/>
        </p:nvGraphicFramePr>
        <p:xfrm>
          <a:off x="5148064" y="5373216"/>
          <a:ext cx="3556000" cy="684212"/>
        </p:xfrm>
        <a:graphic>
          <a:graphicData uri="http://schemas.openxmlformats.org/presentationml/2006/ole">
            <p:oleObj spid="_x0000_s30727" name="Equation" r:id="rId8" imgW="1257120" imgH="241200" progId="Equation.DSMT4">
              <p:embed/>
            </p:oleObj>
          </a:graphicData>
        </a:graphic>
      </p:graphicFrame>
      <p:graphicFrame>
        <p:nvGraphicFramePr>
          <p:cNvPr id="10" name="Object 2"/>
          <p:cNvGraphicFramePr>
            <a:graphicFrameLocks noChangeAspect="1"/>
          </p:cNvGraphicFramePr>
          <p:nvPr/>
        </p:nvGraphicFramePr>
        <p:xfrm>
          <a:off x="2195736" y="4221088"/>
          <a:ext cx="3448050" cy="684212"/>
        </p:xfrm>
        <a:graphic>
          <a:graphicData uri="http://schemas.openxmlformats.org/presentationml/2006/ole">
            <p:oleObj spid="_x0000_s30728" name="Equation" r:id="rId9" imgW="1218960" imgH="241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1475656" y="3212976"/>
            <a:ext cx="5976664" cy="194421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1746" name="Object 2"/>
          <p:cNvGraphicFramePr>
            <a:graphicFrameLocks noChangeAspect="1"/>
          </p:cNvGraphicFramePr>
          <p:nvPr/>
        </p:nvGraphicFramePr>
        <p:xfrm>
          <a:off x="467544" y="476672"/>
          <a:ext cx="3806825" cy="755650"/>
        </p:xfrm>
        <a:graphic>
          <a:graphicData uri="http://schemas.openxmlformats.org/presentationml/2006/ole">
            <p:oleObj spid="_x0000_s31746" name="Equation" r:id="rId3" imgW="1346040" imgH="266400" progId="Equation.DSMT4">
              <p:embed/>
            </p:oleObj>
          </a:graphicData>
        </a:graphic>
      </p:graphicFrame>
      <p:graphicFrame>
        <p:nvGraphicFramePr>
          <p:cNvPr id="31747" name="Object 2"/>
          <p:cNvGraphicFramePr>
            <a:graphicFrameLocks noChangeAspect="1"/>
          </p:cNvGraphicFramePr>
          <p:nvPr/>
        </p:nvGraphicFramePr>
        <p:xfrm>
          <a:off x="1116831" y="1702222"/>
          <a:ext cx="2765425" cy="684212"/>
        </p:xfrm>
        <a:graphic>
          <a:graphicData uri="http://schemas.openxmlformats.org/presentationml/2006/ole">
            <p:oleObj spid="_x0000_s31747" name="Equation" r:id="rId4" imgW="977760" imgH="241200" progId="Equation.DSMT4">
              <p:embed/>
            </p:oleObj>
          </a:graphicData>
        </a:graphic>
      </p:graphicFrame>
      <p:graphicFrame>
        <p:nvGraphicFramePr>
          <p:cNvPr id="31748" name="Object 2"/>
          <p:cNvGraphicFramePr>
            <a:graphicFrameLocks noChangeAspect="1"/>
          </p:cNvGraphicFramePr>
          <p:nvPr/>
        </p:nvGraphicFramePr>
        <p:xfrm>
          <a:off x="3960490" y="1701527"/>
          <a:ext cx="2154237" cy="684213"/>
        </p:xfrm>
        <a:graphic>
          <a:graphicData uri="http://schemas.openxmlformats.org/presentationml/2006/ole">
            <p:oleObj spid="_x0000_s31748" name="Equation" r:id="rId5" imgW="761760" imgH="241200" progId="Equation.DSMT4">
              <p:embed/>
            </p:oleObj>
          </a:graphicData>
        </a:graphic>
      </p:graphicFrame>
      <p:sp>
        <p:nvSpPr>
          <p:cNvPr id="10" name="Заголовок 1"/>
          <p:cNvSpPr txBox="1">
            <a:spLocks/>
          </p:cNvSpPr>
          <p:nvPr/>
        </p:nvSpPr>
        <p:spPr>
          <a:xfrm>
            <a:off x="179512" y="263691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3131840" y="476672"/>
            <a:ext cx="648072" cy="64807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771800" y="1772816"/>
            <a:ext cx="648072" cy="64807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364088" y="1700808"/>
            <a:ext cx="648072" cy="64807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Object 2"/>
          <p:cNvGraphicFramePr>
            <a:graphicFrameLocks noChangeAspect="1"/>
          </p:cNvGraphicFramePr>
          <p:nvPr/>
        </p:nvGraphicFramePr>
        <p:xfrm>
          <a:off x="1907704" y="3356992"/>
          <a:ext cx="4487862" cy="1403350"/>
        </p:xfrm>
        <a:graphic>
          <a:graphicData uri="http://schemas.openxmlformats.org/presentationml/2006/ole">
            <p:oleObj spid="_x0000_s31756" name="Equation" r:id="rId6" imgW="1587240" imgH="4950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51520" y="548680"/>
            <a:ext cx="24482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Для СО</a:t>
            </a:r>
            <a:r>
              <a:rPr kumimoji="0" lang="ru-RU" sz="4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endParaRPr kumimoji="0" lang="ru-RU" sz="44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Object 8"/>
          <p:cNvGraphicFramePr>
            <a:graphicFrameLocks noChangeAspect="1"/>
          </p:cNvGraphicFramePr>
          <p:nvPr/>
        </p:nvGraphicFramePr>
        <p:xfrm>
          <a:off x="2627313" y="603250"/>
          <a:ext cx="2087562" cy="1404938"/>
        </p:xfrm>
        <a:graphic>
          <a:graphicData uri="http://schemas.openxmlformats.org/presentationml/2006/ole">
            <p:oleObj spid="_x0000_s32770" name="Equation" r:id="rId3" imgW="736560" imgH="495000" progId="Equation.DSMT4">
              <p:embed/>
            </p:oleObj>
          </a:graphicData>
        </a:graphic>
      </p:graphicFrame>
      <p:graphicFrame>
        <p:nvGraphicFramePr>
          <p:cNvPr id="6" name="Object 9"/>
          <p:cNvGraphicFramePr>
            <a:graphicFrameLocks noChangeAspect="1"/>
          </p:cNvGraphicFramePr>
          <p:nvPr/>
        </p:nvGraphicFramePr>
        <p:xfrm>
          <a:off x="4932363" y="171450"/>
          <a:ext cx="3021012" cy="1944688"/>
        </p:xfrm>
        <a:graphic>
          <a:graphicData uri="http://schemas.openxmlformats.org/presentationml/2006/ole">
            <p:oleObj spid="_x0000_s32771" name="Equation" r:id="rId4" imgW="1066680" imgH="685800" progId="Equation.DSMT4">
              <p:embed/>
            </p:oleObj>
          </a:graphicData>
        </a:graphic>
      </p:graphicFrame>
      <p:graphicFrame>
        <p:nvGraphicFramePr>
          <p:cNvPr id="7" name="Object 10"/>
          <p:cNvGraphicFramePr>
            <a:graphicFrameLocks noChangeAspect="1"/>
          </p:cNvGraphicFramePr>
          <p:nvPr/>
        </p:nvGraphicFramePr>
        <p:xfrm>
          <a:off x="1619672" y="2132856"/>
          <a:ext cx="4030663" cy="1512887"/>
        </p:xfrm>
        <a:graphic>
          <a:graphicData uri="http://schemas.openxmlformats.org/presentationml/2006/ole">
            <p:oleObj spid="_x0000_s32772" name="Equation" r:id="rId5" imgW="1422360" imgH="533160" progId="Equation.DSMT4">
              <p:embed/>
            </p:oleObj>
          </a:graphicData>
        </a:graphic>
      </p:graphicFrame>
      <p:graphicFrame>
        <p:nvGraphicFramePr>
          <p:cNvPr id="8" name="Object 11"/>
          <p:cNvGraphicFramePr>
            <a:graphicFrameLocks noChangeAspect="1"/>
          </p:cNvGraphicFramePr>
          <p:nvPr/>
        </p:nvGraphicFramePr>
        <p:xfrm>
          <a:off x="5652120" y="2060848"/>
          <a:ext cx="3138488" cy="1292225"/>
        </p:xfrm>
        <a:graphic>
          <a:graphicData uri="http://schemas.openxmlformats.org/presentationml/2006/ole">
            <p:oleObj spid="_x0000_s32773" name="Equation" r:id="rId6" imgW="1079280" imgH="444240" progId="Equation.DSMT4">
              <p:embed/>
            </p:oleObj>
          </a:graphicData>
        </a:graphic>
      </p:graphicFrame>
      <p:sp>
        <p:nvSpPr>
          <p:cNvPr id="9" name="Заголовок 1"/>
          <p:cNvSpPr txBox="1">
            <a:spLocks/>
          </p:cNvSpPr>
          <p:nvPr/>
        </p:nvSpPr>
        <p:spPr>
          <a:xfrm>
            <a:off x="323528" y="3429000"/>
            <a:ext cx="24482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Для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</a:t>
            </a:r>
            <a:r>
              <a:rPr kumimoji="0" lang="ru-RU" sz="4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endParaRPr kumimoji="0" lang="ru-RU" sz="4400" b="0" i="0" u="none" strike="noStrike" kern="120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" name="Object 8"/>
          <p:cNvGraphicFramePr>
            <a:graphicFrameLocks noChangeAspect="1"/>
          </p:cNvGraphicFramePr>
          <p:nvPr/>
        </p:nvGraphicFramePr>
        <p:xfrm>
          <a:off x="2646363" y="3482975"/>
          <a:ext cx="2195512" cy="1404938"/>
        </p:xfrm>
        <a:graphic>
          <a:graphicData uri="http://schemas.openxmlformats.org/presentationml/2006/ole">
            <p:oleObj spid="_x0000_s32774" name="Equation" r:id="rId7" imgW="774360" imgH="495000" progId="Equation.DSMT4">
              <p:embed/>
            </p:oleObj>
          </a:graphicData>
        </a:graphic>
      </p:graphicFrame>
      <p:graphicFrame>
        <p:nvGraphicFramePr>
          <p:cNvPr id="11" name="Object 9"/>
          <p:cNvGraphicFramePr>
            <a:graphicFrameLocks noChangeAspect="1"/>
          </p:cNvGraphicFramePr>
          <p:nvPr/>
        </p:nvGraphicFramePr>
        <p:xfrm>
          <a:off x="5562600" y="3319463"/>
          <a:ext cx="1906588" cy="1404937"/>
        </p:xfrm>
        <a:graphic>
          <a:graphicData uri="http://schemas.openxmlformats.org/presentationml/2006/ole">
            <p:oleObj spid="_x0000_s32775" name="Equation" r:id="rId8" imgW="672840" imgH="495000" progId="Equation.DSMT4">
              <p:embed/>
            </p:oleObj>
          </a:graphicData>
        </a:graphic>
      </p:graphicFrame>
      <p:graphicFrame>
        <p:nvGraphicFramePr>
          <p:cNvPr id="12" name="Object 10"/>
          <p:cNvGraphicFramePr>
            <a:graphicFrameLocks noChangeAspect="1"/>
          </p:cNvGraphicFramePr>
          <p:nvPr/>
        </p:nvGraphicFramePr>
        <p:xfrm>
          <a:off x="1997075" y="5013325"/>
          <a:ext cx="3419475" cy="1512888"/>
        </p:xfrm>
        <a:graphic>
          <a:graphicData uri="http://schemas.openxmlformats.org/presentationml/2006/ole">
            <p:oleObj spid="_x0000_s32776" name="Equation" r:id="rId9" imgW="1206360" imgH="533160" progId="Equation.DSMT4">
              <p:embed/>
            </p:oleObj>
          </a:graphicData>
        </a:graphic>
      </p:graphicFrame>
      <p:graphicFrame>
        <p:nvGraphicFramePr>
          <p:cNvPr id="13" name="Object 11"/>
          <p:cNvGraphicFramePr>
            <a:graphicFrameLocks noChangeAspect="1"/>
          </p:cNvGraphicFramePr>
          <p:nvPr/>
        </p:nvGraphicFramePr>
        <p:xfrm>
          <a:off x="5970588" y="4941888"/>
          <a:ext cx="2547937" cy="1292225"/>
        </p:xfrm>
        <a:graphic>
          <a:graphicData uri="http://schemas.openxmlformats.org/presentationml/2006/ole">
            <p:oleObj spid="_x0000_s32777" name="Equation" r:id="rId10" imgW="876240" imgH="4442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5842" name="Object 2"/>
          <p:cNvGraphicFramePr>
            <a:graphicFrameLocks noChangeAspect="1"/>
          </p:cNvGraphicFramePr>
          <p:nvPr/>
        </p:nvGraphicFramePr>
        <p:xfrm>
          <a:off x="395536" y="476672"/>
          <a:ext cx="4487863" cy="1403350"/>
        </p:xfrm>
        <a:graphic>
          <a:graphicData uri="http://schemas.openxmlformats.org/presentationml/2006/ole">
            <p:oleObj spid="_x0000_s35842" name="Equation" r:id="rId3" imgW="1587240" imgH="495000" progId="Equation.DSMT4">
              <p:embed/>
            </p:oleObj>
          </a:graphicData>
        </a:graphic>
      </p:graphicFrame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844550" y="2259013"/>
          <a:ext cx="4306888" cy="1295400"/>
        </p:xfrm>
        <a:graphic>
          <a:graphicData uri="http://schemas.openxmlformats.org/presentationml/2006/ole">
            <p:oleObj spid="_x0000_s35843" name="Equation" r:id="rId4" imgW="1523880" imgH="457200" progId="Equation.DSMT4">
              <p:embed/>
            </p:oleObj>
          </a:graphicData>
        </a:graphic>
      </p:graphicFrame>
      <p:graphicFrame>
        <p:nvGraphicFramePr>
          <p:cNvPr id="35844" name="Object 5"/>
          <p:cNvGraphicFramePr>
            <a:graphicFrameLocks noChangeAspect="1"/>
          </p:cNvGraphicFramePr>
          <p:nvPr/>
        </p:nvGraphicFramePr>
        <p:xfrm>
          <a:off x="5364088" y="2204864"/>
          <a:ext cx="2141538" cy="1292225"/>
        </p:xfrm>
        <a:graphic>
          <a:graphicData uri="http://schemas.openxmlformats.org/presentationml/2006/ole">
            <p:oleObj spid="_x0000_s35844" name="Equation" r:id="rId5" imgW="736560" imgH="4442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Определить количество теплоты, сообщенное кислороду объемом                    , если в процессе изохорного нагревания его давление изменилось на </a:t>
            </a:r>
            <a:endParaRPr lang="ru-RU" dirty="0"/>
          </a:p>
        </p:txBody>
      </p:sp>
      <p:graphicFrame>
        <p:nvGraphicFramePr>
          <p:cNvPr id="36866" name="Object 2"/>
          <p:cNvGraphicFramePr>
            <a:graphicFrameLocks noChangeAspect="1"/>
          </p:cNvGraphicFramePr>
          <p:nvPr/>
        </p:nvGraphicFramePr>
        <p:xfrm>
          <a:off x="6751638" y="2016125"/>
          <a:ext cx="1919287" cy="600075"/>
        </p:xfrm>
        <a:graphic>
          <a:graphicData uri="http://schemas.openxmlformats.org/presentationml/2006/ole">
            <p:oleObj spid="_x0000_s36866" name="Equation" r:id="rId3" imgW="609480" imgH="190440" progId="Equation.DSMT4">
              <p:embed/>
            </p:oleObj>
          </a:graphicData>
        </a:graphic>
      </p:graphicFrame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1331640" y="3933056"/>
          <a:ext cx="3279775" cy="600075"/>
        </p:xfrm>
        <a:graphic>
          <a:graphicData uri="http://schemas.openxmlformats.org/presentationml/2006/ole">
            <p:oleObj spid="_x0000_s36867" name="Equation" r:id="rId4" imgW="1041120" imgH="1904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Первое начало термодинамики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2915816" y="1412776"/>
          <a:ext cx="2569187" cy="660648"/>
        </p:xfrm>
        <a:graphic>
          <a:graphicData uri="http://schemas.openxmlformats.org/presentationml/2006/ole">
            <p:oleObj spid="_x0000_s37890" name="Equation" r:id="rId3" imgW="888840" imgH="228600" progId="Equation.DSMT4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209675" y="2474913"/>
          <a:ext cx="2092325" cy="550862"/>
        </p:xfrm>
        <a:graphic>
          <a:graphicData uri="http://schemas.openxmlformats.org/presentationml/2006/ole">
            <p:oleObj spid="_x0000_s37891" name="Equation" r:id="rId4" imgW="723600" imgH="190440" progId="Equation.DSMT4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457700" y="2474913"/>
          <a:ext cx="1211263" cy="550862"/>
        </p:xfrm>
        <a:graphic>
          <a:graphicData uri="http://schemas.openxmlformats.org/presentationml/2006/ole">
            <p:oleObj spid="_x0000_s37892" name="Equation" r:id="rId5" imgW="419040" imgH="190440" progId="Equation.DSMT4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2627784" y="3501008"/>
          <a:ext cx="1760537" cy="660400"/>
        </p:xfrm>
        <a:graphic>
          <a:graphicData uri="http://schemas.openxmlformats.org/presentationml/2006/ole">
            <p:oleObj spid="_x0000_s37893" name="Equation" r:id="rId6" imgW="609480" imgH="228600" progId="Equation.DSMT4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1403648" y="4365104"/>
          <a:ext cx="3263900" cy="1393825"/>
        </p:xfrm>
        <a:graphic>
          <a:graphicData uri="http://schemas.openxmlformats.org/presentationml/2006/ole">
            <p:oleObj spid="_x0000_s37894" name="Equation" r:id="rId7" imgW="1130040" imgH="482400" progId="Equation.DSMT4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4932040" y="4293096"/>
          <a:ext cx="3557587" cy="1393825"/>
        </p:xfrm>
        <a:graphic>
          <a:graphicData uri="http://schemas.openxmlformats.org/presentationml/2006/ole">
            <p:oleObj spid="_x0000_s37895" name="Equation" r:id="rId8" imgW="1231560" imgH="4824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4" name="Object 2"/>
          <p:cNvGraphicFramePr>
            <a:graphicFrameLocks noChangeAspect="1"/>
          </p:cNvGraphicFramePr>
          <p:nvPr/>
        </p:nvGraphicFramePr>
        <p:xfrm>
          <a:off x="549275" y="568325"/>
          <a:ext cx="2890838" cy="1546225"/>
        </p:xfrm>
        <a:graphic>
          <a:graphicData uri="http://schemas.openxmlformats.org/presentationml/2006/ole">
            <p:oleObj spid="_x0000_s38914" name="Equation" r:id="rId3" imgW="901440" imgH="482400" progId="Equation.DSMT4">
              <p:embed/>
            </p:oleObj>
          </a:graphicData>
        </a:graphic>
      </p:graphicFrame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4275138" y="549275"/>
          <a:ext cx="3052762" cy="1546225"/>
        </p:xfrm>
        <a:graphic>
          <a:graphicData uri="http://schemas.openxmlformats.org/presentationml/2006/ole">
            <p:oleObj spid="_x0000_s38916" name="Equation" r:id="rId4" imgW="952200" imgH="482400" progId="Equation.DSMT4">
              <p:embed/>
            </p:oleObj>
          </a:graphicData>
        </a:graphic>
      </p:graphicFrame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539552" y="2420888"/>
          <a:ext cx="3500437" cy="1546225"/>
        </p:xfrm>
        <a:graphic>
          <a:graphicData uri="http://schemas.openxmlformats.org/presentationml/2006/ole">
            <p:oleObj spid="_x0000_s38917" name="Equation" r:id="rId5" imgW="1091880" imgH="482400" progId="Equation.DSMT4">
              <p:embed/>
            </p:oleObj>
          </a:graphicData>
        </a:graphic>
      </p:graphicFrame>
      <p:graphicFrame>
        <p:nvGraphicFramePr>
          <p:cNvPr id="9" name="Object 2"/>
          <p:cNvGraphicFramePr>
            <a:graphicFrameLocks noChangeAspect="1"/>
          </p:cNvGraphicFramePr>
          <p:nvPr/>
        </p:nvGraphicFramePr>
        <p:xfrm>
          <a:off x="4139952" y="2636912"/>
          <a:ext cx="2563812" cy="855662"/>
        </p:xfrm>
        <a:graphic>
          <a:graphicData uri="http://schemas.openxmlformats.org/presentationml/2006/ole">
            <p:oleObj spid="_x0000_s38919" name="Equation" r:id="rId6" imgW="799920" imgH="266400" progId="Equation.DSMT4">
              <p:embed/>
            </p:oleObj>
          </a:graphicData>
        </a:graphic>
      </p:graphicFrame>
      <p:graphicFrame>
        <p:nvGraphicFramePr>
          <p:cNvPr id="10" name="Object 2"/>
          <p:cNvGraphicFramePr>
            <a:graphicFrameLocks noChangeAspect="1"/>
          </p:cNvGraphicFramePr>
          <p:nvPr/>
        </p:nvGraphicFramePr>
        <p:xfrm>
          <a:off x="7236296" y="2780928"/>
          <a:ext cx="1709737" cy="611188"/>
        </p:xfrm>
        <a:graphic>
          <a:graphicData uri="http://schemas.openxmlformats.org/presentationml/2006/ole">
            <p:oleObj spid="_x0000_s38920" name="Equation" r:id="rId7" imgW="533160" imgH="190440" progId="Equation.DSMT4">
              <p:embed/>
            </p:oleObj>
          </a:graphicData>
        </a:graphic>
      </p:graphicFrame>
      <p:graphicFrame>
        <p:nvGraphicFramePr>
          <p:cNvPr id="38921" name="Object 9"/>
          <p:cNvGraphicFramePr>
            <a:graphicFrameLocks noChangeAspect="1"/>
          </p:cNvGraphicFramePr>
          <p:nvPr/>
        </p:nvGraphicFramePr>
        <p:xfrm>
          <a:off x="511175" y="4149725"/>
          <a:ext cx="4473575" cy="1393825"/>
        </p:xfrm>
        <a:graphic>
          <a:graphicData uri="http://schemas.openxmlformats.org/presentationml/2006/ole">
            <p:oleObj spid="_x0000_s38921" name="Equation" r:id="rId8" imgW="1549080" imgH="482400" progId="Equation.DSMT4">
              <p:embed/>
            </p:oleObj>
          </a:graphicData>
        </a:graphic>
      </p:graphicFrame>
      <p:graphicFrame>
        <p:nvGraphicFramePr>
          <p:cNvPr id="12" name="Object 9"/>
          <p:cNvGraphicFramePr>
            <a:graphicFrameLocks noChangeAspect="1"/>
          </p:cNvGraphicFramePr>
          <p:nvPr/>
        </p:nvGraphicFramePr>
        <p:xfrm>
          <a:off x="5436096" y="4077072"/>
          <a:ext cx="1946275" cy="1282700"/>
        </p:xfrm>
        <a:graphic>
          <a:graphicData uri="http://schemas.openxmlformats.org/presentationml/2006/ole">
            <p:oleObj spid="_x0000_s38922" name="Equation" r:id="rId9" imgW="672840" imgH="444240" progId="Equation.DSMT4">
              <p:embed/>
            </p:oleObj>
          </a:graphicData>
        </a:graphic>
      </p:graphicFrame>
      <p:graphicFrame>
        <p:nvGraphicFramePr>
          <p:cNvPr id="13" name="Object 9"/>
          <p:cNvGraphicFramePr>
            <a:graphicFrameLocks noChangeAspect="1"/>
          </p:cNvGraphicFramePr>
          <p:nvPr/>
        </p:nvGraphicFramePr>
        <p:xfrm>
          <a:off x="2043113" y="5373688"/>
          <a:ext cx="6573837" cy="1282700"/>
        </p:xfrm>
        <a:graphic>
          <a:graphicData uri="http://schemas.openxmlformats.org/presentationml/2006/ole">
            <p:oleObj spid="_x0000_s38923" name="Equation" r:id="rId10" imgW="2273040" imgH="4442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Азот массой  расширяется   изобарно . Найти изменение внутренней энергии газа и работу, затраченную на расширение, если сообщенное тепло                      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4211960" y="3212976"/>
          <a:ext cx="2289175" cy="606425"/>
        </p:xfrm>
        <a:graphic>
          <a:graphicData uri="http://schemas.openxmlformats.org/presentationml/2006/ole">
            <p:oleObj spid="_x0000_s39941" name="Equation" r:id="rId3" imgW="863280" imgH="228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Процесс изобарный, поэтому</a:t>
            </a:r>
            <a:endParaRPr lang="ru-RU" dirty="0"/>
          </a:p>
        </p:txBody>
      </p:sp>
      <p:graphicFrame>
        <p:nvGraphicFramePr>
          <p:cNvPr id="40962" name="Object 2"/>
          <p:cNvGraphicFramePr>
            <a:graphicFrameLocks noChangeAspect="1"/>
          </p:cNvGraphicFramePr>
          <p:nvPr/>
        </p:nvGraphicFramePr>
        <p:xfrm>
          <a:off x="2260600" y="1125538"/>
          <a:ext cx="4073525" cy="1279525"/>
        </p:xfrm>
        <a:graphic>
          <a:graphicData uri="http://schemas.openxmlformats.org/presentationml/2006/ole">
            <p:oleObj spid="_x0000_s40962" name="Equation" r:id="rId3" imgW="1536480" imgH="482400" progId="Equation.DSMT4">
              <p:embed/>
            </p:oleObj>
          </a:graphicData>
        </a:graphic>
      </p:graphicFrame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6300192" y="2348880"/>
          <a:ext cx="2324100" cy="1179512"/>
        </p:xfrm>
        <a:graphic>
          <a:graphicData uri="http://schemas.openxmlformats.org/presentationml/2006/ole">
            <p:oleObj spid="_x0000_s40964" name="Equation" r:id="rId4" imgW="876240" imgH="444240" progId="Equation.DSMT4">
              <p:embed/>
            </p:oleObj>
          </a:graphicData>
        </a:graphic>
      </p:graphicFrame>
      <p:graphicFrame>
        <p:nvGraphicFramePr>
          <p:cNvPr id="9" name="Object 2"/>
          <p:cNvGraphicFramePr>
            <a:graphicFrameLocks noChangeAspect="1"/>
          </p:cNvGraphicFramePr>
          <p:nvPr/>
        </p:nvGraphicFramePr>
        <p:xfrm>
          <a:off x="1259632" y="2564904"/>
          <a:ext cx="3870325" cy="1281112"/>
        </p:xfrm>
        <a:graphic>
          <a:graphicData uri="http://schemas.openxmlformats.org/presentationml/2006/ole">
            <p:oleObj spid="_x0000_s40967" name="Equation" r:id="rId5" imgW="1460160" imgH="482400" progId="Equation.DSMT4">
              <p:embed/>
            </p:oleObj>
          </a:graphicData>
        </a:graphic>
      </p:graphicFrame>
      <p:graphicFrame>
        <p:nvGraphicFramePr>
          <p:cNvPr id="10" name="Object 2"/>
          <p:cNvGraphicFramePr>
            <a:graphicFrameLocks noChangeAspect="1"/>
          </p:cNvGraphicFramePr>
          <p:nvPr/>
        </p:nvGraphicFramePr>
        <p:xfrm>
          <a:off x="2267744" y="4725144"/>
          <a:ext cx="2119312" cy="1382713"/>
        </p:xfrm>
        <a:graphic>
          <a:graphicData uri="http://schemas.openxmlformats.org/presentationml/2006/ole">
            <p:oleObj spid="_x0000_s40968" name="Equation" r:id="rId6" imgW="799920" imgH="520560" progId="Equation.DSMT4">
              <p:embed/>
            </p:oleObj>
          </a:graphicData>
        </a:graphic>
      </p:graphicFrame>
      <p:graphicFrame>
        <p:nvGraphicFramePr>
          <p:cNvPr id="11" name="Object 2"/>
          <p:cNvGraphicFramePr>
            <a:graphicFrameLocks noChangeAspect="1"/>
          </p:cNvGraphicFramePr>
          <p:nvPr/>
        </p:nvGraphicFramePr>
        <p:xfrm>
          <a:off x="6660232" y="3429000"/>
          <a:ext cx="1752600" cy="1179512"/>
        </p:xfrm>
        <a:graphic>
          <a:graphicData uri="http://schemas.openxmlformats.org/presentationml/2006/ole">
            <p:oleObj spid="_x0000_s40969" name="Equation" r:id="rId7" imgW="660240" imgH="444240" progId="Equation.DSMT4">
              <p:embed/>
            </p:oleObj>
          </a:graphicData>
        </a:graphic>
      </p:graphicFrame>
      <p:graphicFrame>
        <p:nvGraphicFramePr>
          <p:cNvPr id="12" name="Object 2"/>
          <p:cNvGraphicFramePr>
            <a:graphicFrameLocks noChangeAspect="1"/>
          </p:cNvGraphicFramePr>
          <p:nvPr/>
        </p:nvGraphicFramePr>
        <p:xfrm>
          <a:off x="4427984" y="4725144"/>
          <a:ext cx="1379537" cy="1214438"/>
        </p:xfrm>
        <a:graphic>
          <a:graphicData uri="http://schemas.openxmlformats.org/presentationml/2006/ole">
            <p:oleObj spid="_x0000_s40970" name="Equation" r:id="rId8" imgW="520560" imgH="457200" progId="Equation.DSMT4">
              <p:embed/>
            </p:oleObj>
          </a:graphicData>
        </a:graphic>
      </p:graphicFrame>
      <p:graphicFrame>
        <p:nvGraphicFramePr>
          <p:cNvPr id="13" name="Object 2"/>
          <p:cNvGraphicFramePr>
            <a:graphicFrameLocks noChangeAspect="1"/>
          </p:cNvGraphicFramePr>
          <p:nvPr/>
        </p:nvGraphicFramePr>
        <p:xfrm>
          <a:off x="5796136" y="4725144"/>
          <a:ext cx="808038" cy="1214438"/>
        </p:xfrm>
        <a:graphic>
          <a:graphicData uri="http://schemas.openxmlformats.org/presentationml/2006/ole">
            <p:oleObj spid="_x0000_s40971" name="Equation" r:id="rId9" imgW="304560" imgH="457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1986" name="Object 7"/>
          <p:cNvGraphicFramePr>
            <a:graphicFrameLocks noChangeAspect="1"/>
          </p:cNvGraphicFramePr>
          <p:nvPr/>
        </p:nvGraphicFramePr>
        <p:xfrm>
          <a:off x="1979712" y="1340768"/>
          <a:ext cx="4238625" cy="1214437"/>
        </p:xfrm>
        <a:graphic>
          <a:graphicData uri="http://schemas.openxmlformats.org/presentationml/2006/ole">
            <p:oleObj spid="_x0000_s41986" name="Equation" r:id="rId3" imgW="1600200" imgH="457200" progId="Equation.DSMT4">
              <p:embed/>
            </p:oleObj>
          </a:graphicData>
        </a:graphic>
      </p:graphicFrame>
      <p:graphicFrame>
        <p:nvGraphicFramePr>
          <p:cNvPr id="41988" name="Object 4"/>
          <p:cNvGraphicFramePr>
            <a:graphicFrameLocks noChangeAspect="1"/>
          </p:cNvGraphicFramePr>
          <p:nvPr/>
        </p:nvGraphicFramePr>
        <p:xfrm>
          <a:off x="2483768" y="4509120"/>
          <a:ext cx="3376613" cy="623887"/>
        </p:xfrm>
        <a:graphic>
          <a:graphicData uri="http://schemas.openxmlformats.org/presentationml/2006/ole">
            <p:oleObj spid="_x0000_s41988" name="Equation" r:id="rId4" imgW="1168200" imgH="215640" progId="Equation.DSMT4">
              <p:embed/>
            </p:oleObj>
          </a:graphicData>
        </a:graphic>
      </p:graphicFrame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2483768" y="3140968"/>
          <a:ext cx="2568575" cy="660400"/>
        </p:xfrm>
        <a:graphic>
          <a:graphicData uri="http://schemas.openxmlformats.org/presentationml/2006/ole">
            <p:oleObj spid="_x0000_s41989" name="Equation" r:id="rId5" imgW="888840" imgH="228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548680"/>
            <a:ext cx="8229600" cy="864095"/>
          </a:xfrm>
        </p:spPr>
        <p:txBody>
          <a:bodyPr/>
          <a:lstStyle/>
          <a:p>
            <a:r>
              <a:rPr lang="ru-RU" dirty="0" smtClean="0"/>
              <a:t>Уравнение </a:t>
            </a:r>
            <a:r>
              <a:rPr lang="ru-RU" dirty="0" err="1" smtClean="0"/>
              <a:t>Клайперона</a:t>
            </a:r>
            <a:r>
              <a:rPr lang="ru-RU" dirty="0" smtClean="0"/>
              <a:t> -Менделеева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3131840" y="1196752"/>
          <a:ext cx="2808313" cy="1546607"/>
        </p:xfrm>
        <a:graphic>
          <a:graphicData uri="http://schemas.openxmlformats.org/presentationml/2006/ole">
            <p:oleObj spid="_x0000_s2050" name="Equation" r:id="rId3" imgW="876240" imgH="482400" progId="Equation.DSMT4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1043608" y="2708920"/>
          <a:ext cx="1958306" cy="799207"/>
        </p:xfrm>
        <a:graphic>
          <a:graphicData uri="http://schemas.openxmlformats.org/presentationml/2006/ole">
            <p:oleObj spid="_x0000_s2051" name="Equation" r:id="rId4" imgW="622080" imgH="253800" progId="Equation.DSMT4">
              <p:embed/>
            </p:oleObj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909638" y="3716338"/>
          <a:ext cx="2184400" cy="576262"/>
        </p:xfrm>
        <a:graphic>
          <a:graphicData uri="http://schemas.openxmlformats.org/presentationml/2006/ole">
            <p:oleObj spid="_x0000_s2052" name="Equation" r:id="rId5" imgW="723600" imgH="190440" progId="Equation.DSMT4">
              <p:embed/>
            </p:oleObj>
          </a:graphicData>
        </a:graphic>
      </p:graphicFrame>
      <p:graphicFrame>
        <p:nvGraphicFramePr>
          <p:cNvPr id="2053" name="Object 2"/>
          <p:cNvGraphicFramePr>
            <a:graphicFrameLocks noChangeAspect="1"/>
          </p:cNvGraphicFramePr>
          <p:nvPr/>
        </p:nvGraphicFramePr>
        <p:xfrm>
          <a:off x="1043608" y="4509120"/>
          <a:ext cx="2340199" cy="576709"/>
        </p:xfrm>
        <a:graphic>
          <a:graphicData uri="http://schemas.openxmlformats.org/presentationml/2006/ole">
            <p:oleObj spid="_x0000_s2053" name="Equation" r:id="rId6" imgW="774360" imgH="190440" progId="Equation.DSMT4">
              <p:embed/>
            </p:oleObj>
          </a:graphicData>
        </a:graphic>
      </p:graphicFrame>
      <p:graphicFrame>
        <p:nvGraphicFramePr>
          <p:cNvPr id="9" name="Object 2"/>
          <p:cNvGraphicFramePr>
            <a:graphicFrameLocks noChangeAspect="1"/>
          </p:cNvGraphicFramePr>
          <p:nvPr/>
        </p:nvGraphicFramePr>
        <p:xfrm>
          <a:off x="1527175" y="5229225"/>
          <a:ext cx="1227138" cy="576263"/>
        </p:xfrm>
        <a:graphic>
          <a:graphicData uri="http://schemas.openxmlformats.org/presentationml/2006/ole">
            <p:oleObj spid="_x0000_s2054" name="Equation" r:id="rId7" imgW="406080" imgH="190440" progId="Equation.DSMT4">
              <p:embed/>
            </p:oleObj>
          </a:graphicData>
        </a:graphic>
      </p:graphicFrame>
      <p:graphicFrame>
        <p:nvGraphicFramePr>
          <p:cNvPr id="10" name="Object 4"/>
          <p:cNvGraphicFramePr>
            <a:graphicFrameLocks noChangeAspect="1"/>
          </p:cNvGraphicFramePr>
          <p:nvPr/>
        </p:nvGraphicFramePr>
        <p:xfrm>
          <a:off x="3635896" y="3501008"/>
          <a:ext cx="5135563" cy="654050"/>
        </p:xfrm>
        <a:graphic>
          <a:graphicData uri="http://schemas.openxmlformats.org/presentationml/2006/ole">
            <p:oleObj spid="_x0000_s2055" name="Equation" r:id="rId8" imgW="1701720" imgH="2156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7281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Азот занимает объем                              . В результате адиабатного сжатия давление уменьшилось в 3 раза. Найти конечный объем газа.                                    </a:t>
            </a:r>
            <a:endParaRPr lang="ru-RU" dirty="0"/>
          </a:p>
        </p:txBody>
      </p:sp>
      <p:graphicFrame>
        <p:nvGraphicFramePr>
          <p:cNvPr id="43011" name="Object 3"/>
          <p:cNvGraphicFramePr>
            <a:graphicFrameLocks noChangeAspect="1"/>
          </p:cNvGraphicFramePr>
          <p:nvPr/>
        </p:nvGraphicFramePr>
        <p:xfrm>
          <a:off x="4708525" y="1344613"/>
          <a:ext cx="2800350" cy="881062"/>
        </p:xfrm>
        <a:graphic>
          <a:graphicData uri="http://schemas.openxmlformats.org/presentationml/2006/ole">
            <p:oleObj spid="_x0000_s43011" name="Equation" r:id="rId3" imgW="888840" imgH="2793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Уравнение адиабаты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3203848" y="1556792"/>
          <a:ext cx="2971502" cy="876212"/>
        </p:xfrm>
        <a:graphic>
          <a:graphicData uri="http://schemas.openxmlformats.org/presentationml/2006/ole">
            <p:oleObj spid="_x0000_s44034" name="Equation" r:id="rId3" imgW="990360" imgH="291960" progId="Equation.DSMT4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3203848" y="2564904"/>
          <a:ext cx="2667000" cy="1828800"/>
        </p:xfrm>
        <a:graphic>
          <a:graphicData uri="http://schemas.openxmlformats.org/presentationml/2006/ole">
            <p:oleObj spid="_x0000_s44035" name="Equation" r:id="rId4" imgW="888840" imgH="609480" progId="Equation.DSMT4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1693863" y="4418013"/>
          <a:ext cx="5638800" cy="2095500"/>
        </p:xfrm>
        <a:graphic>
          <a:graphicData uri="http://schemas.openxmlformats.org/presentationml/2006/ole">
            <p:oleObj spid="_x0000_s44036" name="Equation" r:id="rId5" imgW="1879560" imgH="6984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5058" name="Object 2"/>
          <p:cNvGraphicFramePr>
            <a:graphicFrameLocks noChangeAspect="1"/>
          </p:cNvGraphicFramePr>
          <p:nvPr/>
        </p:nvGraphicFramePr>
        <p:xfrm>
          <a:off x="311150" y="4333875"/>
          <a:ext cx="5905500" cy="1752600"/>
        </p:xfrm>
        <a:graphic>
          <a:graphicData uri="http://schemas.openxmlformats.org/presentationml/2006/ole">
            <p:oleObj spid="_x0000_s45058" name="Equation" r:id="rId3" imgW="1968480" imgH="583920" progId="Equation.DSMT4">
              <p:embed/>
            </p:oleObj>
          </a:graphicData>
        </a:graphic>
      </p:graphicFrame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971600" y="1340768"/>
          <a:ext cx="1600200" cy="1562100"/>
        </p:xfrm>
        <a:graphic>
          <a:graphicData uri="http://schemas.openxmlformats.org/presentationml/2006/ole">
            <p:oleObj spid="_x0000_s45059" name="Equation" r:id="rId4" imgW="533160" imgH="520560" progId="Equation.DSMT4">
              <p:embed/>
            </p:oleObj>
          </a:graphicData>
        </a:graphic>
      </p:graphicFrame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2719388" y="1436688"/>
          <a:ext cx="1562100" cy="1371600"/>
        </p:xfrm>
        <a:graphic>
          <a:graphicData uri="http://schemas.openxmlformats.org/presentationml/2006/ole">
            <p:oleObj spid="_x0000_s45060" name="Equation" r:id="rId5" imgW="520560" imgH="457200" progId="Equation.DSMT4">
              <p:embed/>
            </p:oleObj>
          </a:graphicData>
        </a:graphic>
      </p:graphicFrame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4318000" y="1484313"/>
          <a:ext cx="1638300" cy="1371600"/>
        </p:xfrm>
        <a:graphic>
          <a:graphicData uri="http://schemas.openxmlformats.org/presentationml/2006/ole">
            <p:oleObj spid="_x0000_s45061" name="Equation" r:id="rId6" imgW="545760" imgH="457200" progId="Equation.DSMT4">
              <p:embed/>
            </p:oleObj>
          </a:graphicData>
        </a:graphic>
      </p:graphicFrame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6373813" y="1484313"/>
          <a:ext cx="914400" cy="1371600"/>
        </p:xfrm>
        <a:graphic>
          <a:graphicData uri="http://schemas.openxmlformats.org/presentationml/2006/ole">
            <p:oleObj spid="_x0000_s45062" name="Equation" r:id="rId7" imgW="304560" imgH="457200" progId="Equation.DSMT4">
              <p:embed/>
            </p:oleObj>
          </a:graphicData>
        </a:graphic>
      </p:graphicFrame>
      <p:graphicFrame>
        <p:nvGraphicFramePr>
          <p:cNvPr id="9" name="Object 2"/>
          <p:cNvGraphicFramePr>
            <a:graphicFrameLocks noChangeAspect="1"/>
          </p:cNvGraphicFramePr>
          <p:nvPr/>
        </p:nvGraphicFramePr>
        <p:xfrm>
          <a:off x="1446213" y="3054350"/>
          <a:ext cx="1371600" cy="1447800"/>
        </p:xfrm>
        <a:graphic>
          <a:graphicData uri="http://schemas.openxmlformats.org/presentationml/2006/ole">
            <p:oleObj spid="_x0000_s45063" name="Equation" r:id="rId8" imgW="457200" imgH="4824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2915816" y="836712"/>
          <a:ext cx="2482850" cy="1546225"/>
        </p:xfrm>
        <a:graphic>
          <a:graphicData uri="http://schemas.openxmlformats.org/presentationml/2006/ole">
            <p:oleObj spid="_x0000_s3074" name="Equation" r:id="rId3" imgW="774360" imgH="482400" progId="Equation.DSMT4">
              <p:embed/>
            </p:oleObj>
          </a:graphicData>
        </a:graphic>
      </p:graphicFrame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1779588" y="2924175"/>
          <a:ext cx="2525712" cy="1546225"/>
        </p:xfrm>
        <a:graphic>
          <a:graphicData uri="http://schemas.openxmlformats.org/presentationml/2006/ole">
            <p:oleObj spid="_x0000_s3076" name="Equation" r:id="rId4" imgW="787320" imgH="482400" progId="Equation.DSMT4">
              <p:embed/>
            </p:oleObj>
          </a:graphicData>
        </a:graphic>
      </p:graphicFrame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3916363" y="2924175"/>
          <a:ext cx="2933700" cy="1423988"/>
        </p:xfrm>
        <a:graphic>
          <a:graphicData uri="http://schemas.openxmlformats.org/presentationml/2006/ole">
            <p:oleObj spid="_x0000_s3077" name="Equation" r:id="rId5" imgW="914400" imgH="444240" progId="Equation.DSMT4">
              <p:embed/>
            </p:oleObj>
          </a:graphicData>
        </a:graphic>
      </p:graphicFrame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1331640" y="4797152"/>
          <a:ext cx="6473825" cy="895350"/>
        </p:xfrm>
        <a:graphic>
          <a:graphicData uri="http://schemas.openxmlformats.org/presentationml/2006/ole">
            <p:oleObj spid="_x0000_s3078" name="Equation" r:id="rId6" imgW="2019240" imgH="2793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2</a:t>
            </a:r>
            <a:endParaRPr lang="ru-RU" dirty="0"/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36912"/>
          </a:xfrm>
        </p:spPr>
        <p:txBody>
          <a:bodyPr/>
          <a:lstStyle/>
          <a:p>
            <a:r>
              <a:rPr lang="ru-RU" dirty="0" smtClean="0"/>
              <a:t>В сосуде вместимостью     </a:t>
            </a:r>
            <a:r>
              <a:rPr lang="en-US" dirty="0" smtClean="0"/>
              <a:t>V=0.01 </a:t>
            </a:r>
            <a:r>
              <a:rPr lang="ru-RU" dirty="0" smtClean="0"/>
              <a:t>м</a:t>
            </a:r>
            <a:r>
              <a:rPr lang="ru-RU" baseline="30000" dirty="0" smtClean="0"/>
              <a:t>3</a:t>
            </a:r>
            <a:r>
              <a:rPr lang="ru-RU" dirty="0" smtClean="0"/>
              <a:t>        содержится смесь газов : азота массой  </a:t>
            </a:r>
            <a:r>
              <a:rPr lang="en-US" dirty="0" smtClean="0"/>
              <a:t>m</a:t>
            </a:r>
            <a:r>
              <a:rPr lang="en-US" baseline="-25000" dirty="0" smtClean="0"/>
              <a:t>1</a:t>
            </a:r>
            <a:r>
              <a:rPr lang="en-US" dirty="0" smtClean="0"/>
              <a:t>=7 </a:t>
            </a:r>
            <a:r>
              <a:rPr lang="ru-RU" dirty="0" smtClean="0"/>
              <a:t>г    и водорода  массой  </a:t>
            </a:r>
            <a:r>
              <a:rPr lang="en-US" dirty="0" smtClean="0"/>
              <a:t>m</a:t>
            </a:r>
            <a:r>
              <a:rPr lang="ru-RU" baseline="-25000" dirty="0" smtClean="0"/>
              <a:t>2</a:t>
            </a:r>
            <a:r>
              <a:rPr lang="en-US" dirty="0" smtClean="0"/>
              <a:t>=</a:t>
            </a:r>
            <a:r>
              <a:rPr lang="ru-RU" dirty="0" smtClean="0"/>
              <a:t>1</a:t>
            </a:r>
            <a:r>
              <a:rPr lang="en-US" dirty="0" smtClean="0"/>
              <a:t> </a:t>
            </a:r>
            <a:r>
              <a:rPr lang="ru-RU" dirty="0" smtClean="0"/>
              <a:t>г             при температуре  </a:t>
            </a:r>
            <a:r>
              <a:rPr lang="en-US" dirty="0" smtClean="0"/>
              <a:t>T=280 </a:t>
            </a:r>
            <a:r>
              <a:rPr lang="ru-RU" dirty="0" smtClean="0"/>
              <a:t>К. Определить давление смеси газов.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428625" y="1876425"/>
          <a:ext cx="2757488" cy="879475"/>
        </p:xfrm>
        <a:graphic>
          <a:graphicData uri="http://schemas.openxmlformats.org/presentationml/2006/ole">
            <p:oleObj spid="_x0000_s17410" name="Equation" r:id="rId3" imgW="876240" imgH="279360" progId="Equation.DSMT4">
              <p:embed/>
            </p:oleObj>
          </a:graphicData>
        </a:graphic>
      </p:graphicFrame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846138" y="2847975"/>
          <a:ext cx="1878012" cy="730250"/>
        </p:xfrm>
        <a:graphic>
          <a:graphicData uri="http://schemas.openxmlformats.org/presentationml/2006/ole">
            <p:oleObj spid="_x0000_s17411" name="Equation" r:id="rId4" imgW="622080" imgH="241200" progId="Equation.DSMT4">
              <p:embed/>
            </p:oleObj>
          </a:graphicData>
        </a:graphic>
      </p:graphicFrame>
      <p:graphicFrame>
        <p:nvGraphicFramePr>
          <p:cNvPr id="17412" name="Object 2"/>
          <p:cNvGraphicFramePr>
            <a:graphicFrameLocks noChangeAspect="1"/>
          </p:cNvGraphicFramePr>
          <p:nvPr/>
        </p:nvGraphicFramePr>
        <p:xfrm>
          <a:off x="808038" y="4724400"/>
          <a:ext cx="2379662" cy="577850"/>
        </p:xfrm>
        <a:graphic>
          <a:graphicData uri="http://schemas.openxmlformats.org/presentationml/2006/ole">
            <p:oleObj spid="_x0000_s17412" name="Equation" r:id="rId5" imgW="787320" imgH="190440" progId="Equation.DSMT4">
              <p:embed/>
            </p:oleObj>
          </a:graphicData>
        </a:graphic>
      </p:graphicFrame>
      <p:graphicFrame>
        <p:nvGraphicFramePr>
          <p:cNvPr id="17413" name="Object 5"/>
          <p:cNvGraphicFramePr>
            <a:graphicFrameLocks noChangeAspect="1"/>
          </p:cNvGraphicFramePr>
          <p:nvPr/>
        </p:nvGraphicFramePr>
        <p:xfrm>
          <a:off x="1311771" y="5445869"/>
          <a:ext cx="1227138" cy="576263"/>
        </p:xfrm>
        <a:graphic>
          <a:graphicData uri="http://schemas.openxmlformats.org/presentationml/2006/ole">
            <p:oleObj spid="_x0000_s17413" name="Equation" r:id="rId6" imgW="406080" imgH="190440" progId="Equation.DSMT4">
              <p:embed/>
            </p:oleObj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899592" y="3861048"/>
          <a:ext cx="1878012" cy="730250"/>
        </p:xfrm>
        <a:graphic>
          <a:graphicData uri="http://schemas.openxmlformats.org/presentationml/2006/ole">
            <p:oleObj spid="_x0000_s17414" name="Equation" r:id="rId7" imgW="622080" imgH="241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Закон Дальтона</a:t>
            </a:r>
            <a:endParaRPr lang="ru-RU" dirty="0"/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2987824" y="1700808"/>
          <a:ext cx="2605087" cy="773113"/>
        </p:xfrm>
        <a:graphic>
          <a:graphicData uri="http://schemas.openxmlformats.org/presentationml/2006/ole">
            <p:oleObj spid="_x0000_s18434" name="Equation" r:id="rId3" imgW="812520" imgH="241200" progId="Equation.DSMT4">
              <p:embed/>
            </p:oleObj>
          </a:graphicData>
        </a:graphic>
      </p:graphicFrame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1331640" y="2655714"/>
          <a:ext cx="2768600" cy="1585913"/>
        </p:xfrm>
        <a:graphic>
          <a:graphicData uri="http://schemas.openxmlformats.org/presentationml/2006/ole">
            <p:oleObj spid="_x0000_s18435" name="Equation" r:id="rId4" imgW="863280" imgH="495000" progId="Equation.DSMT4">
              <p:embed/>
            </p:oleObj>
          </a:graphicData>
        </a:graphic>
      </p:graphicFrame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4644008" y="2636912"/>
          <a:ext cx="2930525" cy="1585913"/>
        </p:xfrm>
        <a:graphic>
          <a:graphicData uri="http://schemas.openxmlformats.org/presentationml/2006/ole">
            <p:oleObj spid="_x0000_s18436" name="Equation" r:id="rId5" imgW="914400" imgH="495000" progId="Equation.DSMT4">
              <p:embed/>
            </p:oleObj>
          </a:graphicData>
        </a:graphic>
      </p:graphicFrame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1907704" y="4725144"/>
          <a:ext cx="4518025" cy="1747838"/>
        </p:xfrm>
        <a:graphic>
          <a:graphicData uri="http://schemas.openxmlformats.org/presentationml/2006/ole">
            <p:oleObj spid="_x0000_s18437" name="Equation" r:id="rId6" imgW="1409400" imgH="5457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9461" name="Object 2"/>
          <p:cNvGraphicFramePr>
            <a:graphicFrameLocks noChangeAspect="1"/>
          </p:cNvGraphicFramePr>
          <p:nvPr/>
        </p:nvGraphicFramePr>
        <p:xfrm>
          <a:off x="171450" y="1268413"/>
          <a:ext cx="4965700" cy="1747837"/>
        </p:xfrm>
        <a:graphic>
          <a:graphicData uri="http://schemas.openxmlformats.org/presentationml/2006/ole">
            <p:oleObj spid="_x0000_s19461" name="Equation" r:id="rId3" imgW="1549080" imgH="545760" progId="Equation.DSMT4">
              <p:embed/>
            </p:oleObj>
          </a:graphicData>
        </a:graphic>
      </p:graphicFrame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1403648" y="3212976"/>
          <a:ext cx="6389688" cy="1584325"/>
        </p:xfrm>
        <a:graphic>
          <a:graphicData uri="http://schemas.openxmlformats.org/presentationml/2006/ole">
            <p:oleObj spid="_x0000_s19462" name="Equation" r:id="rId4" imgW="1993680" imgH="495000" progId="Equation.DSMT4">
              <p:embed/>
            </p:oleObj>
          </a:graphicData>
        </a:graphic>
      </p:graphicFrame>
      <p:graphicFrame>
        <p:nvGraphicFramePr>
          <p:cNvPr id="9" name="Object 2"/>
          <p:cNvGraphicFramePr>
            <a:graphicFrameLocks noChangeAspect="1"/>
          </p:cNvGraphicFramePr>
          <p:nvPr/>
        </p:nvGraphicFramePr>
        <p:xfrm>
          <a:off x="2735263" y="5141913"/>
          <a:ext cx="3581400" cy="893762"/>
        </p:xfrm>
        <a:graphic>
          <a:graphicData uri="http://schemas.openxmlformats.org/presentationml/2006/ole">
            <p:oleObj spid="_x0000_s19463" name="Equation" r:id="rId5" imgW="1117440" imgH="2793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96952"/>
          </a:xfrm>
        </p:spPr>
        <p:txBody>
          <a:bodyPr/>
          <a:lstStyle/>
          <a:p>
            <a:r>
              <a:rPr lang="ru-RU" dirty="0" smtClean="0"/>
              <a:t>В колбе вместимостью                        находится кислород  при нормальных условиях. Определить: 1) среднюю энергию поступательного движения всех молекул, содержащихся в колбе,2) среднюю энергию вращательного движения одной молекулы </a:t>
            </a:r>
            <a:endParaRPr lang="ru-RU" dirty="0"/>
          </a:p>
        </p:txBody>
      </p:sp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5076056" y="1415718"/>
          <a:ext cx="2592288" cy="826786"/>
        </p:xfrm>
        <a:graphic>
          <a:graphicData uri="http://schemas.openxmlformats.org/presentationml/2006/ole">
            <p:oleObj spid="_x0000_s20483" name="Equation" r:id="rId3" imgW="876240" imgH="2793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253</Words>
  <Application>Microsoft Office PowerPoint</Application>
  <PresentationFormat>Экран (4:3)</PresentationFormat>
  <Paragraphs>36</Paragraphs>
  <Slides>32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32</vt:i4>
      </vt:variant>
    </vt:vector>
  </HeadingPairs>
  <TitlesOfParts>
    <vt:vector size="35" baseType="lpstr">
      <vt:lpstr>Тема Office</vt:lpstr>
      <vt:lpstr>Equation</vt:lpstr>
      <vt:lpstr>MathType 6.0 Equation</vt:lpstr>
      <vt:lpstr>ПРИМЕРЫ РЕШЕНИЯ ЗАДАЧ</vt:lpstr>
      <vt:lpstr>Задача 1</vt:lpstr>
      <vt:lpstr>Слайд 3</vt:lpstr>
      <vt:lpstr>Слайд 4</vt:lpstr>
      <vt:lpstr>Задача 2</vt:lpstr>
      <vt:lpstr>Слайд 6</vt:lpstr>
      <vt:lpstr>Закон Дальтона</vt:lpstr>
      <vt:lpstr>Слайд 8</vt:lpstr>
      <vt:lpstr>Задача 3</vt:lpstr>
      <vt:lpstr>Закон равномерного распределения энергии по степеням свободы</vt:lpstr>
      <vt:lpstr>Для всех молекул</vt:lpstr>
      <vt:lpstr>Слайд 12</vt:lpstr>
      <vt:lpstr>Слайд 13</vt:lpstr>
      <vt:lpstr>2) Средняя энергия вращательного движения 1 молекулы</vt:lpstr>
      <vt:lpstr>Задача 4</vt:lpstr>
      <vt:lpstr>Молярные теплоемкости </vt:lpstr>
      <vt:lpstr>Удельная теплоемкость</vt:lpstr>
      <vt:lpstr>Слайд 18</vt:lpstr>
      <vt:lpstr>Слайд 19</vt:lpstr>
      <vt:lpstr>Задача 5</vt:lpstr>
      <vt:lpstr>Слайд 21</vt:lpstr>
      <vt:lpstr>Слайд 22</vt:lpstr>
      <vt:lpstr>Слайд 23</vt:lpstr>
      <vt:lpstr>Задача 6</vt:lpstr>
      <vt:lpstr>Первое начало термодинамики</vt:lpstr>
      <vt:lpstr>Слайд 26</vt:lpstr>
      <vt:lpstr>Задача 7</vt:lpstr>
      <vt:lpstr>Процесс изобарный, поэтому</vt:lpstr>
      <vt:lpstr>Слайд 29</vt:lpstr>
      <vt:lpstr>Задача 8</vt:lpstr>
      <vt:lpstr>Уравнение адиабаты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ПРИМЕРЫ РЕШЕНИЯ ЗАДАЧ</dc:title>
  <dc:creator>Marina</dc:creator>
  <cp:lastModifiedBy>Marina</cp:lastModifiedBy>
  <cp:revision>28</cp:revision>
  <dcterms:created xsi:type="dcterms:W3CDTF">2015-04-14T02:41:45Z</dcterms:created>
  <dcterms:modified xsi:type="dcterms:W3CDTF">2015-04-14T09:31:24Z</dcterms:modified>
</cp:coreProperties>
</file>