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4" r:id="rId5"/>
    <p:sldId id="265" r:id="rId6"/>
    <p:sldId id="270" r:id="rId7"/>
    <p:sldId id="271" r:id="rId8"/>
    <p:sldId id="259" r:id="rId9"/>
    <p:sldId id="257" r:id="rId10"/>
    <p:sldId id="260" r:id="rId11"/>
    <p:sldId id="261" r:id="rId12"/>
    <p:sldId id="262" r:id="rId13"/>
    <p:sldId id="266" r:id="rId14"/>
    <p:sldId id="267" r:id="rId15"/>
    <p:sldId id="268" r:id="rId16"/>
    <p:sldId id="269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81" autoAdjust="0"/>
    <p:restoredTop sz="94660"/>
  </p:normalViewPr>
  <p:slideViewPr>
    <p:cSldViewPr>
      <p:cViewPr>
        <p:scale>
          <a:sx n="89" d="100"/>
          <a:sy n="89" d="100"/>
        </p:scale>
        <p:origin x="24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4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11" Type="http://schemas.openxmlformats.org/officeDocument/2006/relationships/image" Target="../media/image31.wmf"/><Relationship Id="rId5" Type="http://schemas.openxmlformats.org/officeDocument/2006/relationships/image" Target="../media/image6.wmf"/><Relationship Id="rId10" Type="http://schemas.openxmlformats.org/officeDocument/2006/relationships/image" Target="../media/image30.wmf"/><Relationship Id="rId4" Type="http://schemas.openxmlformats.org/officeDocument/2006/relationships/image" Target="../media/image5.wmf"/><Relationship Id="rId9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image" Target="../media/image24.wmf"/><Relationship Id="rId7" Type="http://schemas.openxmlformats.org/officeDocument/2006/relationships/image" Target="../media/image34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5" Type="http://schemas.openxmlformats.org/officeDocument/2006/relationships/image" Target="../media/image41.wmf"/><Relationship Id="rId4" Type="http://schemas.openxmlformats.org/officeDocument/2006/relationships/image" Target="../media/image32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image" Target="../media/image24.wmf"/><Relationship Id="rId7" Type="http://schemas.openxmlformats.org/officeDocument/2006/relationships/image" Target="../media/image4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43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4" Type="http://schemas.openxmlformats.org/officeDocument/2006/relationships/image" Target="../media/image47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5" Type="http://schemas.openxmlformats.org/officeDocument/2006/relationships/image" Target="../media/image59.wmf"/><Relationship Id="rId4" Type="http://schemas.openxmlformats.org/officeDocument/2006/relationships/image" Target="../media/image58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0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Relationship Id="rId4" Type="http://schemas.openxmlformats.org/officeDocument/2006/relationships/image" Target="../media/image72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Relationship Id="rId5" Type="http://schemas.openxmlformats.org/officeDocument/2006/relationships/image" Target="../media/image77.wmf"/><Relationship Id="rId4" Type="http://schemas.openxmlformats.org/officeDocument/2006/relationships/image" Target="../media/image76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image" Target="../media/image7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3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24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4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6.wmf"/><Relationship Id="rId4" Type="http://schemas.openxmlformats.org/officeDocument/2006/relationships/image" Target="../media/image5.wmf"/><Relationship Id="rId9" Type="http://schemas.openxmlformats.org/officeDocument/2006/relationships/image" Target="../media/image2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FE03B-BDCE-4748-9E9B-E37A9A0BA1CE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32A2-DA4D-4186-829E-CD16B3631B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FE03B-BDCE-4748-9E9B-E37A9A0BA1CE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32A2-DA4D-4186-829E-CD16B3631B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FE03B-BDCE-4748-9E9B-E37A9A0BA1CE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32A2-DA4D-4186-829E-CD16B3631B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FE03B-BDCE-4748-9E9B-E37A9A0BA1CE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32A2-DA4D-4186-829E-CD16B3631B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FE03B-BDCE-4748-9E9B-E37A9A0BA1CE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32A2-DA4D-4186-829E-CD16B3631B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FE03B-BDCE-4748-9E9B-E37A9A0BA1CE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32A2-DA4D-4186-829E-CD16B3631B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FE03B-BDCE-4748-9E9B-E37A9A0BA1CE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32A2-DA4D-4186-829E-CD16B3631B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FE03B-BDCE-4748-9E9B-E37A9A0BA1CE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32A2-DA4D-4186-829E-CD16B3631B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FE03B-BDCE-4748-9E9B-E37A9A0BA1CE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32A2-DA4D-4186-829E-CD16B3631B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FE03B-BDCE-4748-9E9B-E37A9A0BA1CE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32A2-DA4D-4186-829E-CD16B3631B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FE03B-BDCE-4748-9E9B-E37A9A0BA1CE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32A2-DA4D-4186-829E-CD16B3631B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FE03B-BDCE-4748-9E9B-E37A9A0BA1CE}" type="datetimeFigureOut">
              <a:rPr lang="ru-RU" smtClean="0"/>
              <a:t>28.05.2014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832A2-DA4D-4186-829E-CD16B3631B2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13" Type="http://schemas.openxmlformats.org/officeDocument/2006/relationships/oleObject" Target="../embeddings/oleObject49.bin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3.bin"/><Relationship Id="rId12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2.bin"/><Relationship Id="rId11" Type="http://schemas.openxmlformats.org/officeDocument/2006/relationships/oleObject" Target="../embeddings/oleObject47.bin"/><Relationship Id="rId5" Type="http://schemas.openxmlformats.org/officeDocument/2006/relationships/oleObject" Target="../embeddings/oleObject41.bin"/><Relationship Id="rId10" Type="http://schemas.openxmlformats.org/officeDocument/2006/relationships/oleObject" Target="../embeddings/oleObject46.bin"/><Relationship Id="rId4" Type="http://schemas.openxmlformats.org/officeDocument/2006/relationships/oleObject" Target="../embeddings/oleObject40.bin"/><Relationship Id="rId9" Type="http://schemas.openxmlformats.org/officeDocument/2006/relationships/oleObject" Target="../embeddings/oleObject45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13" Type="http://schemas.openxmlformats.org/officeDocument/2006/relationships/oleObject" Target="../embeddings/oleObject60.bin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4.bin"/><Relationship Id="rId12" Type="http://schemas.openxmlformats.org/officeDocument/2006/relationships/oleObject" Target="../embeddings/oleObject5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53.bin"/><Relationship Id="rId11" Type="http://schemas.openxmlformats.org/officeDocument/2006/relationships/oleObject" Target="../embeddings/oleObject58.bin"/><Relationship Id="rId5" Type="http://schemas.openxmlformats.org/officeDocument/2006/relationships/oleObject" Target="../embeddings/oleObject52.bin"/><Relationship Id="rId15" Type="http://schemas.openxmlformats.org/officeDocument/2006/relationships/oleObject" Target="../embeddings/oleObject62.bin"/><Relationship Id="rId10" Type="http://schemas.openxmlformats.org/officeDocument/2006/relationships/oleObject" Target="../embeddings/oleObject57.bin"/><Relationship Id="rId4" Type="http://schemas.openxmlformats.org/officeDocument/2006/relationships/oleObject" Target="../embeddings/oleObject51.bin"/><Relationship Id="rId9" Type="http://schemas.openxmlformats.org/officeDocument/2006/relationships/oleObject" Target="../embeddings/oleObject56.bin"/><Relationship Id="rId14" Type="http://schemas.openxmlformats.org/officeDocument/2006/relationships/oleObject" Target="../embeddings/oleObject61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7" Type="http://schemas.openxmlformats.org/officeDocument/2006/relationships/oleObject" Target="../embeddings/oleObject6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66.bin"/><Relationship Id="rId5" Type="http://schemas.openxmlformats.org/officeDocument/2006/relationships/oleObject" Target="../embeddings/oleObject65.bin"/><Relationship Id="rId4" Type="http://schemas.openxmlformats.org/officeDocument/2006/relationships/oleObject" Target="../embeddings/oleObject64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3.bin"/><Relationship Id="rId3" Type="http://schemas.openxmlformats.org/officeDocument/2006/relationships/oleObject" Target="../embeddings/oleObject68.bin"/><Relationship Id="rId7" Type="http://schemas.openxmlformats.org/officeDocument/2006/relationships/oleObject" Target="../embeddings/oleObject72.bin"/><Relationship Id="rId12" Type="http://schemas.openxmlformats.org/officeDocument/2006/relationships/oleObject" Target="../embeddings/oleObject7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71.bin"/><Relationship Id="rId11" Type="http://schemas.openxmlformats.org/officeDocument/2006/relationships/oleObject" Target="../embeddings/oleObject76.bin"/><Relationship Id="rId5" Type="http://schemas.openxmlformats.org/officeDocument/2006/relationships/oleObject" Target="../embeddings/oleObject70.bin"/><Relationship Id="rId10" Type="http://schemas.openxmlformats.org/officeDocument/2006/relationships/oleObject" Target="../embeddings/oleObject75.bin"/><Relationship Id="rId4" Type="http://schemas.openxmlformats.org/officeDocument/2006/relationships/oleObject" Target="../embeddings/oleObject69.bin"/><Relationship Id="rId9" Type="http://schemas.openxmlformats.org/officeDocument/2006/relationships/oleObject" Target="../embeddings/oleObject74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79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82.bin"/><Relationship Id="rId4" Type="http://schemas.openxmlformats.org/officeDocument/2006/relationships/oleObject" Target="../embeddings/oleObject8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3.bin"/><Relationship Id="rId7" Type="http://schemas.openxmlformats.org/officeDocument/2006/relationships/oleObject" Target="../embeddings/oleObject8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86.bin"/><Relationship Id="rId5" Type="http://schemas.openxmlformats.org/officeDocument/2006/relationships/oleObject" Target="../embeddings/oleObject85.bin"/><Relationship Id="rId4" Type="http://schemas.openxmlformats.org/officeDocument/2006/relationships/oleObject" Target="../embeddings/oleObject84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3.bin"/><Relationship Id="rId3" Type="http://schemas.openxmlformats.org/officeDocument/2006/relationships/oleObject" Target="../embeddings/oleObject88.bin"/><Relationship Id="rId7" Type="http://schemas.openxmlformats.org/officeDocument/2006/relationships/oleObject" Target="../embeddings/oleObject92.bin"/><Relationship Id="rId12" Type="http://schemas.openxmlformats.org/officeDocument/2006/relationships/oleObject" Target="../embeddings/oleObject9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91.bin"/><Relationship Id="rId11" Type="http://schemas.openxmlformats.org/officeDocument/2006/relationships/oleObject" Target="../embeddings/oleObject96.bin"/><Relationship Id="rId5" Type="http://schemas.openxmlformats.org/officeDocument/2006/relationships/oleObject" Target="../embeddings/oleObject90.bin"/><Relationship Id="rId10" Type="http://schemas.openxmlformats.org/officeDocument/2006/relationships/oleObject" Target="../embeddings/oleObject95.bin"/><Relationship Id="rId4" Type="http://schemas.openxmlformats.org/officeDocument/2006/relationships/oleObject" Target="../embeddings/oleObject89.bin"/><Relationship Id="rId9" Type="http://schemas.openxmlformats.org/officeDocument/2006/relationships/oleObject" Target="../embeddings/oleObject9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99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03.bin"/><Relationship Id="rId5" Type="http://schemas.openxmlformats.org/officeDocument/2006/relationships/oleObject" Target="../embeddings/oleObject102.bin"/><Relationship Id="rId4" Type="http://schemas.openxmlformats.org/officeDocument/2006/relationships/oleObject" Target="../embeddings/oleObject10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105.bin"/><Relationship Id="rId4" Type="http://schemas.openxmlformats.org/officeDocument/2006/relationships/oleObject" Target="../embeddings/oleObject104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108.bin"/><Relationship Id="rId5" Type="http://schemas.openxmlformats.org/officeDocument/2006/relationships/oleObject" Target="../embeddings/oleObject107.bin"/><Relationship Id="rId4" Type="http://schemas.openxmlformats.org/officeDocument/2006/relationships/oleObject" Target="../embeddings/oleObject106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9.bin"/><Relationship Id="rId7" Type="http://schemas.openxmlformats.org/officeDocument/2006/relationships/oleObject" Target="../embeddings/oleObject1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112.bin"/><Relationship Id="rId5" Type="http://schemas.openxmlformats.org/officeDocument/2006/relationships/oleObject" Target="../embeddings/oleObject111.bin"/><Relationship Id="rId4" Type="http://schemas.openxmlformats.org/officeDocument/2006/relationships/oleObject" Target="../embeddings/oleObject110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4.bin"/><Relationship Id="rId7" Type="http://schemas.openxmlformats.org/officeDocument/2006/relationships/oleObject" Target="../embeddings/oleObject1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117.bin"/><Relationship Id="rId5" Type="http://schemas.openxmlformats.org/officeDocument/2006/relationships/oleObject" Target="../embeddings/oleObject116.bin"/><Relationship Id="rId4" Type="http://schemas.openxmlformats.org/officeDocument/2006/relationships/oleObject" Target="../embeddings/oleObject115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9.bin"/><Relationship Id="rId7" Type="http://schemas.openxmlformats.org/officeDocument/2006/relationships/oleObject" Target="../embeddings/oleObject1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122.bin"/><Relationship Id="rId5" Type="http://schemas.openxmlformats.org/officeDocument/2006/relationships/oleObject" Target="../embeddings/oleObject121.bin"/><Relationship Id="rId4" Type="http://schemas.openxmlformats.org/officeDocument/2006/relationships/oleObject" Target="../embeddings/oleObject120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127.bin"/><Relationship Id="rId5" Type="http://schemas.openxmlformats.org/officeDocument/2006/relationships/oleObject" Target="../embeddings/oleObject126.bin"/><Relationship Id="rId4" Type="http://schemas.openxmlformats.org/officeDocument/2006/relationships/oleObject" Target="../embeddings/oleObject125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8.bin"/><Relationship Id="rId7" Type="http://schemas.openxmlformats.org/officeDocument/2006/relationships/oleObject" Target="../embeddings/oleObject1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131.bin"/><Relationship Id="rId5" Type="http://schemas.openxmlformats.org/officeDocument/2006/relationships/oleObject" Target="../embeddings/oleObject130.bin"/><Relationship Id="rId4" Type="http://schemas.openxmlformats.org/officeDocument/2006/relationships/oleObject" Target="../embeddings/oleObject129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oleObject" Target="../embeddings/oleObject134.bin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10" Type="http://schemas.openxmlformats.org/officeDocument/2006/relationships/oleObject" Target="../embeddings/oleObject28.bin"/><Relationship Id="rId4" Type="http://schemas.openxmlformats.org/officeDocument/2006/relationships/oleObject" Target="../embeddings/oleObject22.bin"/><Relationship Id="rId9" Type="http://schemas.openxmlformats.org/officeDocument/2006/relationships/oleObject" Target="../embeddings/oleObject27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3.bin"/><Relationship Id="rId12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2.bin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1.bin"/><Relationship Id="rId10" Type="http://schemas.openxmlformats.org/officeDocument/2006/relationships/oleObject" Target="../embeddings/oleObject36.bin"/><Relationship Id="rId4" Type="http://schemas.openxmlformats.org/officeDocument/2006/relationships/oleObject" Target="../embeddings/oleObject30.bin"/><Relationship Id="rId9" Type="http://schemas.openxmlformats.org/officeDocument/2006/relationships/oleObject" Target="../embeddings/oleObject3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P-N </a:t>
            </a:r>
            <a:r>
              <a:rPr lang="ru-RU" dirty="0" smtClean="0"/>
              <a:t>переход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115616" y="3356992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115616" y="4797152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115616" y="4509120"/>
            <a:ext cx="2808312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611560" y="3140968"/>
          <a:ext cx="404614" cy="452216"/>
        </p:xfrm>
        <a:graphic>
          <a:graphicData uri="http://schemas.openxmlformats.org/presentationml/2006/ole">
            <p:oleObj spid="_x0000_s4098" name="Equation" r:id="rId3" imgW="215640" imgH="241200" progId="Equation.DSMT4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611560" y="4725144"/>
          <a:ext cx="427038" cy="452437"/>
        </p:xfrm>
        <a:graphic>
          <a:graphicData uri="http://schemas.openxmlformats.org/presentationml/2006/ole">
            <p:oleObj spid="_x0000_s4099" name="Equation" r:id="rId4" imgW="228600" imgH="241200" progId="Equation.DSMT4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566738" y="4197350"/>
          <a:ext cx="522287" cy="500063"/>
        </p:xfrm>
        <a:graphic>
          <a:graphicData uri="http://schemas.openxmlformats.org/presentationml/2006/ole">
            <p:oleObj spid="_x0000_s4100" name="Equation" r:id="rId5" imgW="279360" imgH="266400" progId="Equation.DSMT4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2028255" y="2458318"/>
          <a:ext cx="452437" cy="523875"/>
        </p:xfrm>
        <a:graphic>
          <a:graphicData uri="http://schemas.openxmlformats.org/presentationml/2006/ole">
            <p:oleObj spid="_x0000_s4101" name="Equation" r:id="rId6" imgW="241200" imgH="279360" progId="Equation.DSMT4">
              <p:embed/>
            </p:oleObj>
          </a:graphicData>
        </a:graphic>
      </p:graphicFrame>
      <p:cxnSp>
        <p:nvCxnSpPr>
          <p:cNvPr id="11" name="Прямая соединительная линия 10"/>
          <p:cNvCxnSpPr/>
          <p:nvPr/>
        </p:nvCxnSpPr>
        <p:spPr>
          <a:xfrm>
            <a:off x="4716016" y="4077072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716016" y="5517232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7812360" y="3717032"/>
          <a:ext cx="404614" cy="452216"/>
        </p:xfrm>
        <a:graphic>
          <a:graphicData uri="http://schemas.openxmlformats.org/presentationml/2006/ole">
            <p:oleObj spid="_x0000_s4102" name="Equation" r:id="rId7" imgW="215640" imgH="241200" progId="Equation.DSMT4">
              <p:embed/>
            </p:oleObj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7740352" y="5373216"/>
          <a:ext cx="427038" cy="452437"/>
        </p:xfrm>
        <a:graphic>
          <a:graphicData uri="http://schemas.openxmlformats.org/presentationml/2006/ole">
            <p:oleObj spid="_x0000_s4103" name="Equation" r:id="rId8" imgW="228600" imgH="241200" progId="Equation.DSMT4">
              <p:embed/>
            </p:oleObj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6492305" y="2493243"/>
          <a:ext cx="500062" cy="523875"/>
        </p:xfrm>
        <a:graphic>
          <a:graphicData uri="http://schemas.openxmlformats.org/presentationml/2006/ole">
            <p:oleObj spid="_x0000_s4104" name="Equation" r:id="rId9" imgW="266400" imgH="279360" progId="Equation.DSMT4">
              <p:embed/>
            </p:oleObj>
          </a:graphicData>
        </a:graphic>
      </p:graphicFrame>
      <p:cxnSp>
        <p:nvCxnSpPr>
          <p:cNvPr id="16" name="Прямая соединительная линия 15"/>
          <p:cNvCxnSpPr/>
          <p:nvPr/>
        </p:nvCxnSpPr>
        <p:spPr>
          <a:xfrm>
            <a:off x="3851920" y="4509120"/>
            <a:ext cx="3744416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7850188" y="4292600"/>
          <a:ext cx="522287" cy="452438"/>
        </p:xfrm>
        <a:graphic>
          <a:graphicData uri="http://schemas.openxmlformats.org/presentationml/2006/ole">
            <p:oleObj spid="_x0000_s4105" name="Equation" r:id="rId10" imgW="279360" imgH="241200" progId="Equation.DSMT4">
              <p:embed/>
            </p:oleObj>
          </a:graphicData>
        </a:graphic>
      </p:graphicFrame>
      <p:cxnSp>
        <p:nvCxnSpPr>
          <p:cNvPr id="18" name="Прямая соединительная линия 17"/>
          <p:cNvCxnSpPr/>
          <p:nvPr/>
        </p:nvCxnSpPr>
        <p:spPr>
          <a:xfrm>
            <a:off x="3923928" y="3356992"/>
            <a:ext cx="792088" cy="72008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923928" y="4797152"/>
            <a:ext cx="792088" cy="72008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843808" y="4085282"/>
            <a:ext cx="18002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987824" y="3356992"/>
            <a:ext cx="0" cy="72008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3217863" y="3500438"/>
          <a:ext cx="522287" cy="452437"/>
        </p:xfrm>
        <a:graphic>
          <a:graphicData uri="http://schemas.openxmlformats.org/presentationml/2006/ole">
            <p:oleObj spid="_x0000_s4106" name="Equation" r:id="rId11" imgW="279360" imgH="241200" progId="Equation.DSMT4">
              <p:embed/>
            </p:oleObj>
          </a:graphicData>
        </a:graphic>
      </p:graphicFrame>
      <p:grpSp>
        <p:nvGrpSpPr>
          <p:cNvPr id="26" name="Группа 25"/>
          <p:cNvGrpSpPr/>
          <p:nvPr/>
        </p:nvGrpSpPr>
        <p:grpSpPr>
          <a:xfrm>
            <a:off x="3347864" y="2996952"/>
            <a:ext cx="360040" cy="288032"/>
            <a:chOff x="3347864" y="2996952"/>
            <a:chExt cx="360040" cy="288032"/>
          </a:xfrm>
        </p:grpSpPr>
        <p:sp>
          <p:nvSpPr>
            <p:cNvPr id="23" name="Овал 22"/>
            <p:cNvSpPr/>
            <p:nvPr/>
          </p:nvSpPr>
          <p:spPr>
            <a:xfrm>
              <a:off x="3347864" y="2996952"/>
              <a:ext cx="360040" cy="2880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4" name="Прямая соединительная линия 23"/>
            <p:cNvCxnSpPr>
              <a:endCxn id="23" idx="6"/>
            </p:cNvCxnSpPr>
            <p:nvPr/>
          </p:nvCxnSpPr>
          <p:spPr>
            <a:xfrm>
              <a:off x="3491880" y="3140968"/>
              <a:ext cx="10800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7" name="Объект 26"/>
          <p:cNvGraphicFramePr>
            <a:graphicFrameLocks noChangeAspect="1"/>
          </p:cNvGraphicFramePr>
          <p:nvPr/>
        </p:nvGraphicFramePr>
        <p:xfrm>
          <a:off x="2782888" y="2684463"/>
          <a:ext cx="381000" cy="500062"/>
        </p:xfrm>
        <a:graphic>
          <a:graphicData uri="http://schemas.openxmlformats.org/presentationml/2006/ole">
            <p:oleObj spid="_x0000_s4107" name="Equation" r:id="rId12" imgW="203040" imgH="266400" progId="Equation.DSMT4">
              <p:embed/>
            </p:oleObj>
          </a:graphicData>
        </a:graphic>
      </p:graphicFrame>
      <p:grpSp>
        <p:nvGrpSpPr>
          <p:cNvPr id="28" name="Группа 27"/>
          <p:cNvGrpSpPr/>
          <p:nvPr/>
        </p:nvGrpSpPr>
        <p:grpSpPr>
          <a:xfrm>
            <a:off x="5220072" y="3717032"/>
            <a:ext cx="360040" cy="288032"/>
            <a:chOff x="3347864" y="2996952"/>
            <a:chExt cx="360040" cy="288032"/>
          </a:xfrm>
        </p:grpSpPr>
        <p:sp>
          <p:nvSpPr>
            <p:cNvPr id="29" name="Овал 28"/>
            <p:cNvSpPr/>
            <p:nvPr/>
          </p:nvSpPr>
          <p:spPr>
            <a:xfrm>
              <a:off x="3347864" y="2996952"/>
              <a:ext cx="360040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0" name="Прямая соединительная линия 29"/>
            <p:cNvCxnSpPr>
              <a:endCxn id="29" idx="6"/>
            </p:cNvCxnSpPr>
            <p:nvPr/>
          </p:nvCxnSpPr>
          <p:spPr>
            <a:xfrm>
              <a:off x="3491880" y="3140968"/>
              <a:ext cx="108000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1" name="Объект 30"/>
          <p:cNvGraphicFramePr>
            <a:graphicFrameLocks noChangeAspect="1"/>
          </p:cNvGraphicFramePr>
          <p:nvPr/>
        </p:nvGraphicFramePr>
        <p:xfrm>
          <a:off x="6084168" y="3140968"/>
          <a:ext cx="357188" cy="452438"/>
        </p:xfrm>
        <a:graphic>
          <a:graphicData uri="http://schemas.openxmlformats.org/presentationml/2006/ole">
            <p:oleObj spid="_x0000_s4108" name="Equation" r:id="rId13" imgW="190440" imgH="241200" progId="Equation.DSMT4">
              <p:embed/>
            </p:oleObj>
          </a:graphicData>
        </a:graphic>
      </p:graphicFrame>
      <p:sp>
        <p:nvSpPr>
          <p:cNvPr id="32" name="Полилиния 31"/>
          <p:cNvSpPr/>
          <p:nvPr/>
        </p:nvSpPr>
        <p:spPr>
          <a:xfrm>
            <a:off x="3753293" y="3019647"/>
            <a:ext cx="1201479" cy="808074"/>
          </a:xfrm>
          <a:custGeom>
            <a:avLst/>
            <a:gdLst>
              <a:gd name="connsiteX0" fmla="*/ 0 w 1201479"/>
              <a:gd name="connsiteY0" fmla="*/ 0 h 808074"/>
              <a:gd name="connsiteX1" fmla="*/ 202019 w 1201479"/>
              <a:gd name="connsiteY1" fmla="*/ 21265 h 808074"/>
              <a:gd name="connsiteX2" fmla="*/ 297712 w 1201479"/>
              <a:gd name="connsiteY2" fmla="*/ 63795 h 808074"/>
              <a:gd name="connsiteX3" fmla="*/ 361507 w 1201479"/>
              <a:gd name="connsiteY3" fmla="*/ 85060 h 808074"/>
              <a:gd name="connsiteX4" fmla="*/ 393405 w 1201479"/>
              <a:gd name="connsiteY4" fmla="*/ 106325 h 808074"/>
              <a:gd name="connsiteX5" fmla="*/ 457200 w 1201479"/>
              <a:gd name="connsiteY5" fmla="*/ 127590 h 808074"/>
              <a:gd name="connsiteX6" fmla="*/ 520995 w 1201479"/>
              <a:gd name="connsiteY6" fmla="*/ 170120 h 808074"/>
              <a:gd name="connsiteX7" fmla="*/ 552893 w 1201479"/>
              <a:gd name="connsiteY7" fmla="*/ 191386 h 808074"/>
              <a:gd name="connsiteX8" fmla="*/ 584791 w 1201479"/>
              <a:gd name="connsiteY8" fmla="*/ 202018 h 808074"/>
              <a:gd name="connsiteX9" fmla="*/ 606056 w 1201479"/>
              <a:gd name="connsiteY9" fmla="*/ 233916 h 808074"/>
              <a:gd name="connsiteX10" fmla="*/ 637954 w 1201479"/>
              <a:gd name="connsiteY10" fmla="*/ 244548 h 808074"/>
              <a:gd name="connsiteX11" fmla="*/ 691116 w 1201479"/>
              <a:gd name="connsiteY11" fmla="*/ 287079 h 808074"/>
              <a:gd name="connsiteX12" fmla="*/ 712381 w 1201479"/>
              <a:gd name="connsiteY12" fmla="*/ 318976 h 808074"/>
              <a:gd name="connsiteX13" fmla="*/ 754912 w 1201479"/>
              <a:gd name="connsiteY13" fmla="*/ 372139 h 808074"/>
              <a:gd name="connsiteX14" fmla="*/ 797442 w 1201479"/>
              <a:gd name="connsiteY14" fmla="*/ 446567 h 808074"/>
              <a:gd name="connsiteX15" fmla="*/ 818707 w 1201479"/>
              <a:gd name="connsiteY15" fmla="*/ 510362 h 808074"/>
              <a:gd name="connsiteX16" fmla="*/ 829340 w 1201479"/>
              <a:gd name="connsiteY16" fmla="*/ 552893 h 808074"/>
              <a:gd name="connsiteX17" fmla="*/ 850605 w 1201479"/>
              <a:gd name="connsiteY17" fmla="*/ 584790 h 808074"/>
              <a:gd name="connsiteX18" fmla="*/ 893135 w 1201479"/>
              <a:gd name="connsiteY18" fmla="*/ 637953 h 808074"/>
              <a:gd name="connsiteX19" fmla="*/ 935665 w 1201479"/>
              <a:gd name="connsiteY19" fmla="*/ 701748 h 808074"/>
              <a:gd name="connsiteX20" fmla="*/ 967563 w 1201479"/>
              <a:gd name="connsiteY20" fmla="*/ 723013 h 808074"/>
              <a:gd name="connsiteX21" fmla="*/ 988828 w 1201479"/>
              <a:gd name="connsiteY21" fmla="*/ 744279 h 808074"/>
              <a:gd name="connsiteX22" fmla="*/ 1052623 w 1201479"/>
              <a:gd name="connsiteY22" fmla="*/ 765544 h 808074"/>
              <a:gd name="connsiteX23" fmla="*/ 1084521 w 1201479"/>
              <a:gd name="connsiteY23" fmla="*/ 776176 h 808074"/>
              <a:gd name="connsiteX24" fmla="*/ 1169581 w 1201479"/>
              <a:gd name="connsiteY24" fmla="*/ 765544 h 808074"/>
              <a:gd name="connsiteX25" fmla="*/ 1105786 w 1201479"/>
              <a:gd name="connsiteY25" fmla="*/ 754911 h 808074"/>
              <a:gd name="connsiteX26" fmla="*/ 1148316 w 1201479"/>
              <a:gd name="connsiteY26" fmla="*/ 765544 h 808074"/>
              <a:gd name="connsiteX27" fmla="*/ 1201479 w 1201479"/>
              <a:gd name="connsiteY27" fmla="*/ 776176 h 808074"/>
              <a:gd name="connsiteX28" fmla="*/ 1073888 w 1201479"/>
              <a:gd name="connsiteY28" fmla="*/ 797441 h 808074"/>
              <a:gd name="connsiteX29" fmla="*/ 1063256 w 1201479"/>
              <a:gd name="connsiteY29" fmla="*/ 808074 h 808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01479" h="808074">
                <a:moveTo>
                  <a:pt x="0" y="0"/>
                </a:moveTo>
                <a:cubicBezTo>
                  <a:pt x="22580" y="2053"/>
                  <a:pt x="167775" y="13927"/>
                  <a:pt x="202019" y="21265"/>
                </a:cubicBezTo>
                <a:cubicBezTo>
                  <a:pt x="324277" y="47463"/>
                  <a:pt x="220745" y="29588"/>
                  <a:pt x="297712" y="63795"/>
                </a:cubicBezTo>
                <a:cubicBezTo>
                  <a:pt x="318195" y="72899"/>
                  <a:pt x="342856" y="72626"/>
                  <a:pt x="361507" y="85060"/>
                </a:cubicBezTo>
                <a:cubicBezTo>
                  <a:pt x="372140" y="92148"/>
                  <a:pt x="381728" y="101135"/>
                  <a:pt x="393405" y="106325"/>
                </a:cubicBezTo>
                <a:cubicBezTo>
                  <a:pt x="413888" y="115429"/>
                  <a:pt x="457200" y="127590"/>
                  <a:pt x="457200" y="127590"/>
                </a:cubicBezTo>
                <a:lnTo>
                  <a:pt x="520995" y="170120"/>
                </a:lnTo>
                <a:cubicBezTo>
                  <a:pt x="531628" y="177209"/>
                  <a:pt x="540770" y="187345"/>
                  <a:pt x="552893" y="191386"/>
                </a:cubicBezTo>
                <a:lnTo>
                  <a:pt x="584791" y="202018"/>
                </a:lnTo>
                <a:cubicBezTo>
                  <a:pt x="591879" y="212651"/>
                  <a:pt x="596077" y="225933"/>
                  <a:pt x="606056" y="233916"/>
                </a:cubicBezTo>
                <a:cubicBezTo>
                  <a:pt x="614808" y="240917"/>
                  <a:pt x="627929" y="239536"/>
                  <a:pt x="637954" y="244548"/>
                </a:cubicBezTo>
                <a:cubicBezTo>
                  <a:pt x="656377" y="253759"/>
                  <a:pt x="677929" y="270595"/>
                  <a:pt x="691116" y="287079"/>
                </a:cubicBezTo>
                <a:cubicBezTo>
                  <a:pt x="699099" y="297057"/>
                  <a:pt x="704398" y="308998"/>
                  <a:pt x="712381" y="318976"/>
                </a:cubicBezTo>
                <a:cubicBezTo>
                  <a:pt x="747313" y="362639"/>
                  <a:pt x="722185" y="314866"/>
                  <a:pt x="754912" y="372139"/>
                </a:cubicBezTo>
                <a:cubicBezTo>
                  <a:pt x="808872" y="466569"/>
                  <a:pt x="745633" y="368852"/>
                  <a:pt x="797442" y="446567"/>
                </a:cubicBezTo>
                <a:cubicBezTo>
                  <a:pt x="804530" y="467832"/>
                  <a:pt x="813270" y="488616"/>
                  <a:pt x="818707" y="510362"/>
                </a:cubicBezTo>
                <a:cubicBezTo>
                  <a:pt x="822251" y="524539"/>
                  <a:pt x="823583" y="539461"/>
                  <a:pt x="829340" y="552893"/>
                </a:cubicBezTo>
                <a:cubicBezTo>
                  <a:pt x="834374" y="564638"/>
                  <a:pt x="843517" y="574158"/>
                  <a:pt x="850605" y="584790"/>
                </a:cubicBezTo>
                <a:cubicBezTo>
                  <a:pt x="874547" y="656622"/>
                  <a:pt x="841342" y="578762"/>
                  <a:pt x="893135" y="637953"/>
                </a:cubicBezTo>
                <a:cubicBezTo>
                  <a:pt x="909965" y="657187"/>
                  <a:pt x="914400" y="687571"/>
                  <a:pt x="935665" y="701748"/>
                </a:cubicBezTo>
                <a:cubicBezTo>
                  <a:pt x="946298" y="708836"/>
                  <a:pt x="957584" y="715030"/>
                  <a:pt x="967563" y="723013"/>
                </a:cubicBezTo>
                <a:cubicBezTo>
                  <a:pt x="975391" y="729275"/>
                  <a:pt x="979862" y="739796"/>
                  <a:pt x="988828" y="744279"/>
                </a:cubicBezTo>
                <a:cubicBezTo>
                  <a:pt x="1008877" y="754304"/>
                  <a:pt x="1031358" y="758456"/>
                  <a:pt x="1052623" y="765544"/>
                </a:cubicBezTo>
                <a:lnTo>
                  <a:pt x="1084521" y="776176"/>
                </a:lnTo>
                <a:cubicBezTo>
                  <a:pt x="1112874" y="772632"/>
                  <a:pt x="1149376" y="785749"/>
                  <a:pt x="1169581" y="765544"/>
                </a:cubicBezTo>
                <a:cubicBezTo>
                  <a:pt x="1184825" y="750300"/>
                  <a:pt x="1127344" y="754911"/>
                  <a:pt x="1105786" y="754911"/>
                </a:cubicBezTo>
                <a:cubicBezTo>
                  <a:pt x="1091173" y="754911"/>
                  <a:pt x="1134051" y="762374"/>
                  <a:pt x="1148316" y="765544"/>
                </a:cubicBezTo>
                <a:cubicBezTo>
                  <a:pt x="1165958" y="769464"/>
                  <a:pt x="1183758" y="772632"/>
                  <a:pt x="1201479" y="776176"/>
                </a:cubicBezTo>
                <a:cubicBezTo>
                  <a:pt x="1176856" y="779254"/>
                  <a:pt x="1105816" y="784670"/>
                  <a:pt x="1073888" y="797441"/>
                </a:cubicBezTo>
                <a:cubicBezTo>
                  <a:pt x="1069234" y="799302"/>
                  <a:pt x="1066800" y="804530"/>
                  <a:pt x="1063256" y="808074"/>
                </a:cubicBez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4821756" y="3277100"/>
            <a:ext cx="515788" cy="497458"/>
          </a:xfrm>
          <a:custGeom>
            <a:avLst/>
            <a:gdLst>
              <a:gd name="connsiteX0" fmla="*/ 515788 w 515788"/>
              <a:gd name="connsiteY0" fmla="*/ 497458 h 497458"/>
              <a:gd name="connsiteX1" fmla="*/ 451993 w 515788"/>
              <a:gd name="connsiteY1" fmla="*/ 454928 h 497458"/>
              <a:gd name="connsiteX2" fmla="*/ 388197 w 515788"/>
              <a:gd name="connsiteY2" fmla="*/ 433663 h 497458"/>
              <a:gd name="connsiteX3" fmla="*/ 324402 w 515788"/>
              <a:gd name="connsiteY3" fmla="*/ 401765 h 497458"/>
              <a:gd name="connsiteX4" fmla="*/ 260607 w 515788"/>
              <a:gd name="connsiteY4" fmla="*/ 348602 h 497458"/>
              <a:gd name="connsiteX5" fmla="*/ 239342 w 515788"/>
              <a:gd name="connsiteY5" fmla="*/ 316705 h 497458"/>
              <a:gd name="connsiteX6" fmla="*/ 207444 w 515788"/>
              <a:gd name="connsiteY6" fmla="*/ 284807 h 497458"/>
              <a:gd name="connsiteX7" fmla="*/ 186179 w 515788"/>
              <a:gd name="connsiteY7" fmla="*/ 252909 h 497458"/>
              <a:gd name="connsiteX8" fmla="*/ 154281 w 515788"/>
              <a:gd name="connsiteY8" fmla="*/ 221012 h 497458"/>
              <a:gd name="connsiteX9" fmla="*/ 133016 w 515788"/>
              <a:gd name="connsiteY9" fmla="*/ 189114 h 497458"/>
              <a:gd name="connsiteX10" fmla="*/ 101118 w 515788"/>
              <a:gd name="connsiteY10" fmla="*/ 157216 h 497458"/>
              <a:gd name="connsiteX11" fmla="*/ 79853 w 515788"/>
              <a:gd name="connsiteY11" fmla="*/ 125319 h 497458"/>
              <a:gd name="connsiteX12" fmla="*/ 26691 w 515788"/>
              <a:gd name="connsiteY12" fmla="*/ 82788 h 497458"/>
              <a:gd name="connsiteX13" fmla="*/ 26691 w 515788"/>
              <a:gd name="connsiteY13" fmla="*/ 93421 h 497458"/>
              <a:gd name="connsiteX14" fmla="*/ 58588 w 515788"/>
              <a:gd name="connsiteY14" fmla="*/ 157216 h 497458"/>
              <a:gd name="connsiteX15" fmla="*/ 79853 w 515788"/>
              <a:gd name="connsiteY15" fmla="*/ 231644 h 497458"/>
              <a:gd name="connsiteX16" fmla="*/ 90486 w 515788"/>
              <a:gd name="connsiteY16" fmla="*/ 221012 h 497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15788" h="497458">
                <a:moveTo>
                  <a:pt x="515788" y="497458"/>
                </a:moveTo>
                <a:cubicBezTo>
                  <a:pt x="494523" y="483281"/>
                  <a:pt x="476239" y="463010"/>
                  <a:pt x="451993" y="454928"/>
                </a:cubicBezTo>
                <a:lnTo>
                  <a:pt x="388197" y="433663"/>
                </a:lnTo>
                <a:cubicBezTo>
                  <a:pt x="296791" y="372725"/>
                  <a:pt x="412438" y="445783"/>
                  <a:pt x="324402" y="401765"/>
                </a:cubicBezTo>
                <a:cubicBezTo>
                  <a:pt x="300503" y="389816"/>
                  <a:pt x="277405" y="368760"/>
                  <a:pt x="260607" y="348602"/>
                </a:cubicBezTo>
                <a:cubicBezTo>
                  <a:pt x="252426" y="338785"/>
                  <a:pt x="247523" y="326522"/>
                  <a:pt x="239342" y="316705"/>
                </a:cubicBezTo>
                <a:cubicBezTo>
                  <a:pt x="229716" y="305153"/>
                  <a:pt x="217070" y="296359"/>
                  <a:pt x="207444" y="284807"/>
                </a:cubicBezTo>
                <a:cubicBezTo>
                  <a:pt x="199263" y="274990"/>
                  <a:pt x="194360" y="262726"/>
                  <a:pt x="186179" y="252909"/>
                </a:cubicBezTo>
                <a:cubicBezTo>
                  <a:pt x="176553" y="241358"/>
                  <a:pt x="163907" y="232563"/>
                  <a:pt x="154281" y="221012"/>
                </a:cubicBezTo>
                <a:cubicBezTo>
                  <a:pt x="146100" y="211195"/>
                  <a:pt x="141197" y="198931"/>
                  <a:pt x="133016" y="189114"/>
                </a:cubicBezTo>
                <a:cubicBezTo>
                  <a:pt x="123390" y="177562"/>
                  <a:pt x="110744" y="168768"/>
                  <a:pt x="101118" y="157216"/>
                </a:cubicBezTo>
                <a:cubicBezTo>
                  <a:pt x="92937" y="147399"/>
                  <a:pt x="87836" y="135297"/>
                  <a:pt x="79853" y="125319"/>
                </a:cubicBezTo>
                <a:cubicBezTo>
                  <a:pt x="62537" y="103673"/>
                  <a:pt x="50378" y="98580"/>
                  <a:pt x="26691" y="82788"/>
                </a:cubicBezTo>
                <a:cubicBezTo>
                  <a:pt x="21668" y="67720"/>
                  <a:pt x="0" y="0"/>
                  <a:pt x="26691" y="93421"/>
                </a:cubicBezTo>
                <a:cubicBezTo>
                  <a:pt x="37697" y="131942"/>
                  <a:pt x="35287" y="122265"/>
                  <a:pt x="58588" y="157216"/>
                </a:cubicBezTo>
                <a:cubicBezTo>
                  <a:pt x="58679" y="157581"/>
                  <a:pt x="74769" y="226560"/>
                  <a:pt x="79853" y="231644"/>
                </a:cubicBezTo>
                <a:lnTo>
                  <a:pt x="90486" y="221012"/>
                </a:lnTo>
              </a:path>
            </a:pathLst>
          </a:cu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4805916" y="3338623"/>
            <a:ext cx="191386" cy="44772"/>
          </a:xfrm>
          <a:custGeom>
            <a:avLst/>
            <a:gdLst>
              <a:gd name="connsiteX0" fmla="*/ 0 w 191386"/>
              <a:gd name="connsiteY0" fmla="*/ 0 h 44772"/>
              <a:gd name="connsiteX1" fmla="*/ 106326 w 191386"/>
              <a:gd name="connsiteY1" fmla="*/ 21265 h 44772"/>
              <a:gd name="connsiteX2" fmla="*/ 191386 w 191386"/>
              <a:gd name="connsiteY2" fmla="*/ 42530 h 4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386" h="44772">
                <a:moveTo>
                  <a:pt x="0" y="0"/>
                </a:moveTo>
                <a:cubicBezTo>
                  <a:pt x="35442" y="7088"/>
                  <a:pt x="72037" y="9835"/>
                  <a:pt x="106326" y="21265"/>
                </a:cubicBezTo>
                <a:cubicBezTo>
                  <a:pt x="176846" y="44772"/>
                  <a:pt x="147706" y="42530"/>
                  <a:pt x="191386" y="42530"/>
                </a:cubicBezTo>
              </a:path>
            </a:pathLst>
          </a:cu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7" name="Группа 36"/>
          <p:cNvGrpSpPr/>
          <p:nvPr/>
        </p:nvGrpSpPr>
        <p:grpSpPr>
          <a:xfrm>
            <a:off x="2051720" y="2996952"/>
            <a:ext cx="360040" cy="288032"/>
            <a:chOff x="3347864" y="2996952"/>
            <a:chExt cx="360040" cy="288032"/>
          </a:xfrm>
        </p:grpSpPr>
        <p:sp>
          <p:nvSpPr>
            <p:cNvPr id="38" name="Овал 37"/>
            <p:cNvSpPr/>
            <p:nvPr/>
          </p:nvSpPr>
          <p:spPr>
            <a:xfrm>
              <a:off x="3347864" y="2996952"/>
              <a:ext cx="360040" cy="2880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9" name="Прямая соединительная линия 38"/>
            <p:cNvCxnSpPr>
              <a:endCxn id="38" idx="6"/>
            </p:cNvCxnSpPr>
            <p:nvPr/>
          </p:nvCxnSpPr>
          <p:spPr>
            <a:xfrm>
              <a:off x="3491880" y="3140968"/>
              <a:ext cx="10800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Группа 45"/>
          <p:cNvGrpSpPr/>
          <p:nvPr/>
        </p:nvGrpSpPr>
        <p:grpSpPr>
          <a:xfrm>
            <a:off x="5796136" y="3717032"/>
            <a:ext cx="360040" cy="288032"/>
            <a:chOff x="3347864" y="2996952"/>
            <a:chExt cx="360040" cy="288032"/>
          </a:xfrm>
        </p:grpSpPr>
        <p:sp>
          <p:nvSpPr>
            <p:cNvPr id="47" name="Овал 46"/>
            <p:cNvSpPr/>
            <p:nvPr/>
          </p:nvSpPr>
          <p:spPr>
            <a:xfrm>
              <a:off x="3347864" y="2996952"/>
              <a:ext cx="360040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8" name="Прямая соединительная линия 47"/>
            <p:cNvCxnSpPr>
              <a:endCxn id="47" idx="6"/>
            </p:cNvCxnSpPr>
            <p:nvPr/>
          </p:nvCxnSpPr>
          <p:spPr>
            <a:xfrm>
              <a:off x="3491880" y="3140968"/>
              <a:ext cx="108000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Группа 48"/>
          <p:cNvGrpSpPr/>
          <p:nvPr/>
        </p:nvGrpSpPr>
        <p:grpSpPr>
          <a:xfrm>
            <a:off x="6372200" y="3717032"/>
            <a:ext cx="360040" cy="288032"/>
            <a:chOff x="3347864" y="2996952"/>
            <a:chExt cx="360040" cy="288032"/>
          </a:xfrm>
        </p:grpSpPr>
        <p:sp>
          <p:nvSpPr>
            <p:cNvPr id="50" name="Овал 49"/>
            <p:cNvSpPr/>
            <p:nvPr/>
          </p:nvSpPr>
          <p:spPr>
            <a:xfrm>
              <a:off x="3347864" y="2996952"/>
              <a:ext cx="360040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1" name="Прямая соединительная линия 50"/>
            <p:cNvCxnSpPr>
              <a:endCxn id="50" idx="6"/>
            </p:cNvCxnSpPr>
            <p:nvPr/>
          </p:nvCxnSpPr>
          <p:spPr>
            <a:xfrm>
              <a:off x="3491880" y="3140968"/>
              <a:ext cx="108000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Группа 51"/>
          <p:cNvGrpSpPr/>
          <p:nvPr/>
        </p:nvGrpSpPr>
        <p:grpSpPr>
          <a:xfrm>
            <a:off x="6948264" y="3717032"/>
            <a:ext cx="360040" cy="288032"/>
            <a:chOff x="3347864" y="2996952"/>
            <a:chExt cx="360040" cy="288032"/>
          </a:xfrm>
        </p:grpSpPr>
        <p:sp>
          <p:nvSpPr>
            <p:cNvPr id="53" name="Овал 52"/>
            <p:cNvSpPr/>
            <p:nvPr/>
          </p:nvSpPr>
          <p:spPr>
            <a:xfrm>
              <a:off x="3347864" y="2996952"/>
              <a:ext cx="360040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4" name="Прямая соединительная линия 53"/>
            <p:cNvCxnSpPr>
              <a:endCxn id="53" idx="6"/>
            </p:cNvCxnSpPr>
            <p:nvPr/>
          </p:nvCxnSpPr>
          <p:spPr>
            <a:xfrm>
              <a:off x="3491880" y="3140968"/>
              <a:ext cx="108000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Группа 54"/>
          <p:cNvGrpSpPr/>
          <p:nvPr/>
        </p:nvGrpSpPr>
        <p:grpSpPr>
          <a:xfrm>
            <a:off x="7380312" y="3717032"/>
            <a:ext cx="360040" cy="288032"/>
            <a:chOff x="3347864" y="2996952"/>
            <a:chExt cx="360040" cy="288032"/>
          </a:xfrm>
        </p:grpSpPr>
        <p:sp>
          <p:nvSpPr>
            <p:cNvPr id="56" name="Овал 55"/>
            <p:cNvSpPr/>
            <p:nvPr/>
          </p:nvSpPr>
          <p:spPr>
            <a:xfrm>
              <a:off x="3347864" y="2996952"/>
              <a:ext cx="360040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7" name="Прямая соединительная линия 56"/>
            <p:cNvCxnSpPr>
              <a:endCxn id="56" idx="6"/>
            </p:cNvCxnSpPr>
            <p:nvPr/>
          </p:nvCxnSpPr>
          <p:spPr>
            <a:xfrm>
              <a:off x="3491880" y="3140968"/>
              <a:ext cx="108000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Группа 57"/>
          <p:cNvGrpSpPr/>
          <p:nvPr/>
        </p:nvGrpSpPr>
        <p:grpSpPr>
          <a:xfrm>
            <a:off x="2627784" y="2996952"/>
            <a:ext cx="360040" cy="288032"/>
            <a:chOff x="3347864" y="2996952"/>
            <a:chExt cx="360040" cy="288032"/>
          </a:xfrm>
        </p:grpSpPr>
        <p:sp>
          <p:nvSpPr>
            <p:cNvPr id="59" name="Овал 58"/>
            <p:cNvSpPr/>
            <p:nvPr/>
          </p:nvSpPr>
          <p:spPr>
            <a:xfrm>
              <a:off x="3347864" y="2996952"/>
              <a:ext cx="360040" cy="2880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0" name="Прямая соединительная линия 59"/>
            <p:cNvCxnSpPr>
              <a:endCxn id="59" idx="6"/>
            </p:cNvCxnSpPr>
            <p:nvPr/>
          </p:nvCxnSpPr>
          <p:spPr>
            <a:xfrm>
              <a:off x="3491880" y="3140968"/>
              <a:ext cx="10800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7 L 0.17726 0.10509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" y="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111E-6 C -0.00382 -0.00162 -0.00729 -0.00254 -0.01041 -0.00602 C -0.01406 -0.00995 -0.0177 -0.01597 -0.02204 -0.01852 C -0.02465 -0.01991 -0.02743 -0.02037 -0.0302 -0.02153 C -0.03316 -0.02546 -0.03819 -0.03541 -0.04184 -0.03866 C -0.04288 -0.03958 -0.04427 -0.03958 -0.04531 -0.04028 C -0.05364 -0.04653 -0.06145 -0.05254 -0.071 -0.05579 C -0.07534 -0.06157 -0.07656 -0.06204 -0.08263 -0.06204 L -0.04305 0.02801 C -0.02725 0.02963 0.00469 0.04769 0.00469 0.02639 L -2.5E-6 1.11111E-6 Z " pathEditMode="relative" ptsTypes="fffffffAfAf">
                                      <p:cBhvr>
                                        <p:cTn id="1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115616" y="3356992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115616" y="4797152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115616" y="4509120"/>
            <a:ext cx="2808312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611560" y="3140968"/>
          <a:ext cx="404614" cy="452216"/>
        </p:xfrm>
        <a:graphic>
          <a:graphicData uri="http://schemas.openxmlformats.org/presentationml/2006/ole">
            <p:oleObj spid="_x0000_s5122" name="Equation" r:id="rId3" imgW="215640" imgH="241200" progId="Equation.DSMT4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611560" y="4725144"/>
          <a:ext cx="427038" cy="452437"/>
        </p:xfrm>
        <a:graphic>
          <a:graphicData uri="http://schemas.openxmlformats.org/presentationml/2006/ole">
            <p:oleObj spid="_x0000_s5123" name="Equation" r:id="rId4" imgW="228600" imgH="241200" progId="Equation.DSMT4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566738" y="4197350"/>
          <a:ext cx="522287" cy="500063"/>
        </p:xfrm>
        <a:graphic>
          <a:graphicData uri="http://schemas.openxmlformats.org/presentationml/2006/ole">
            <p:oleObj spid="_x0000_s5124" name="Equation" r:id="rId5" imgW="279360" imgH="266400" progId="Equation.DSMT4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2028255" y="2458318"/>
          <a:ext cx="452437" cy="523875"/>
        </p:xfrm>
        <a:graphic>
          <a:graphicData uri="http://schemas.openxmlformats.org/presentationml/2006/ole">
            <p:oleObj spid="_x0000_s5125" name="Equation" r:id="rId6" imgW="241200" imgH="279360" progId="Equation.DSMT4">
              <p:embed/>
            </p:oleObj>
          </a:graphicData>
        </a:graphic>
      </p:graphicFrame>
      <p:cxnSp>
        <p:nvCxnSpPr>
          <p:cNvPr id="11" name="Прямая соединительная линия 10"/>
          <p:cNvCxnSpPr/>
          <p:nvPr/>
        </p:nvCxnSpPr>
        <p:spPr>
          <a:xfrm>
            <a:off x="4716016" y="4077072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716016" y="5517232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7812360" y="3717032"/>
          <a:ext cx="404614" cy="452216"/>
        </p:xfrm>
        <a:graphic>
          <a:graphicData uri="http://schemas.openxmlformats.org/presentationml/2006/ole">
            <p:oleObj spid="_x0000_s5126" name="Equation" r:id="rId7" imgW="215640" imgH="241200" progId="Equation.DSMT4">
              <p:embed/>
            </p:oleObj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7740352" y="5373216"/>
          <a:ext cx="427038" cy="452437"/>
        </p:xfrm>
        <a:graphic>
          <a:graphicData uri="http://schemas.openxmlformats.org/presentationml/2006/ole">
            <p:oleObj spid="_x0000_s5127" name="Equation" r:id="rId8" imgW="228600" imgH="241200" progId="Equation.DSMT4">
              <p:embed/>
            </p:oleObj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6492305" y="2493243"/>
          <a:ext cx="500062" cy="523875"/>
        </p:xfrm>
        <a:graphic>
          <a:graphicData uri="http://schemas.openxmlformats.org/presentationml/2006/ole">
            <p:oleObj spid="_x0000_s5128" name="Equation" r:id="rId9" imgW="266400" imgH="279360" progId="Equation.DSMT4">
              <p:embed/>
            </p:oleObj>
          </a:graphicData>
        </a:graphic>
      </p:graphicFrame>
      <p:cxnSp>
        <p:nvCxnSpPr>
          <p:cNvPr id="16" name="Прямая соединительная линия 15"/>
          <p:cNvCxnSpPr/>
          <p:nvPr/>
        </p:nvCxnSpPr>
        <p:spPr>
          <a:xfrm>
            <a:off x="3851920" y="4509120"/>
            <a:ext cx="3744416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7850188" y="4292600"/>
          <a:ext cx="522287" cy="452438"/>
        </p:xfrm>
        <a:graphic>
          <a:graphicData uri="http://schemas.openxmlformats.org/presentationml/2006/ole">
            <p:oleObj spid="_x0000_s5129" name="Equation" r:id="rId10" imgW="279360" imgH="241200" progId="Equation.DSMT4">
              <p:embed/>
            </p:oleObj>
          </a:graphicData>
        </a:graphic>
      </p:graphicFrame>
      <p:cxnSp>
        <p:nvCxnSpPr>
          <p:cNvPr id="18" name="Прямая соединительная линия 17"/>
          <p:cNvCxnSpPr/>
          <p:nvPr/>
        </p:nvCxnSpPr>
        <p:spPr>
          <a:xfrm>
            <a:off x="3923928" y="3356992"/>
            <a:ext cx="792088" cy="72008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923928" y="4797152"/>
            <a:ext cx="792088" cy="72008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843808" y="4085282"/>
            <a:ext cx="18002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987824" y="3356992"/>
            <a:ext cx="0" cy="72008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3217863" y="3500438"/>
          <a:ext cx="522287" cy="452437"/>
        </p:xfrm>
        <a:graphic>
          <a:graphicData uri="http://schemas.openxmlformats.org/presentationml/2006/ole">
            <p:oleObj spid="_x0000_s5130" name="Equation" r:id="rId11" imgW="279360" imgH="241200" progId="Equation.DSMT4">
              <p:embed/>
            </p:oleObj>
          </a:graphicData>
        </a:graphic>
      </p:graphicFrame>
      <p:graphicFrame>
        <p:nvGraphicFramePr>
          <p:cNvPr id="27" name="Объект 26"/>
          <p:cNvGraphicFramePr>
            <a:graphicFrameLocks noChangeAspect="1"/>
          </p:cNvGraphicFramePr>
          <p:nvPr/>
        </p:nvGraphicFramePr>
        <p:xfrm>
          <a:off x="2782888" y="2684463"/>
          <a:ext cx="381000" cy="500062"/>
        </p:xfrm>
        <a:graphic>
          <a:graphicData uri="http://schemas.openxmlformats.org/presentationml/2006/ole">
            <p:oleObj spid="_x0000_s5131" name="Equation" r:id="rId12" imgW="203040" imgH="266400" progId="Equation.DSMT4">
              <p:embed/>
            </p:oleObj>
          </a:graphicData>
        </a:graphic>
      </p:graphicFrame>
      <p:grpSp>
        <p:nvGrpSpPr>
          <p:cNvPr id="25" name="Группа 27"/>
          <p:cNvGrpSpPr/>
          <p:nvPr/>
        </p:nvGrpSpPr>
        <p:grpSpPr>
          <a:xfrm>
            <a:off x="5220072" y="3717032"/>
            <a:ext cx="360040" cy="288032"/>
            <a:chOff x="3347864" y="2996952"/>
            <a:chExt cx="360040" cy="288032"/>
          </a:xfrm>
        </p:grpSpPr>
        <p:sp>
          <p:nvSpPr>
            <p:cNvPr id="29" name="Овал 28"/>
            <p:cNvSpPr/>
            <p:nvPr/>
          </p:nvSpPr>
          <p:spPr>
            <a:xfrm>
              <a:off x="3347864" y="2996952"/>
              <a:ext cx="360040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0" name="Прямая соединительная линия 29"/>
            <p:cNvCxnSpPr>
              <a:endCxn id="29" idx="6"/>
            </p:cNvCxnSpPr>
            <p:nvPr/>
          </p:nvCxnSpPr>
          <p:spPr>
            <a:xfrm>
              <a:off x="3491880" y="3140968"/>
              <a:ext cx="108000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1" name="Объект 30"/>
          <p:cNvGraphicFramePr>
            <a:graphicFrameLocks noChangeAspect="1"/>
          </p:cNvGraphicFramePr>
          <p:nvPr/>
        </p:nvGraphicFramePr>
        <p:xfrm>
          <a:off x="6084168" y="3140968"/>
          <a:ext cx="357188" cy="452438"/>
        </p:xfrm>
        <a:graphic>
          <a:graphicData uri="http://schemas.openxmlformats.org/presentationml/2006/ole">
            <p:oleObj spid="_x0000_s5132" name="Equation" r:id="rId13" imgW="190440" imgH="241200" progId="Equation.DSMT4">
              <p:embed/>
            </p:oleObj>
          </a:graphicData>
        </a:graphic>
      </p:graphicFrame>
      <p:grpSp>
        <p:nvGrpSpPr>
          <p:cNvPr id="26" name="Группа 36"/>
          <p:cNvGrpSpPr/>
          <p:nvPr/>
        </p:nvGrpSpPr>
        <p:grpSpPr>
          <a:xfrm>
            <a:off x="2051720" y="2996952"/>
            <a:ext cx="360040" cy="288032"/>
            <a:chOff x="3347864" y="2996952"/>
            <a:chExt cx="360040" cy="288032"/>
          </a:xfrm>
        </p:grpSpPr>
        <p:sp>
          <p:nvSpPr>
            <p:cNvPr id="38" name="Овал 37"/>
            <p:cNvSpPr/>
            <p:nvPr/>
          </p:nvSpPr>
          <p:spPr>
            <a:xfrm>
              <a:off x="3347864" y="2996952"/>
              <a:ext cx="360040" cy="2880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9" name="Прямая соединительная линия 38"/>
            <p:cNvCxnSpPr>
              <a:endCxn id="38" idx="6"/>
            </p:cNvCxnSpPr>
            <p:nvPr/>
          </p:nvCxnSpPr>
          <p:spPr>
            <a:xfrm>
              <a:off x="3491880" y="3140968"/>
              <a:ext cx="10800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Группа 45"/>
          <p:cNvGrpSpPr/>
          <p:nvPr/>
        </p:nvGrpSpPr>
        <p:grpSpPr>
          <a:xfrm>
            <a:off x="5796136" y="3717032"/>
            <a:ext cx="360040" cy="288032"/>
            <a:chOff x="3347864" y="2996952"/>
            <a:chExt cx="360040" cy="288032"/>
          </a:xfrm>
        </p:grpSpPr>
        <p:sp>
          <p:nvSpPr>
            <p:cNvPr id="47" name="Овал 46"/>
            <p:cNvSpPr/>
            <p:nvPr/>
          </p:nvSpPr>
          <p:spPr>
            <a:xfrm>
              <a:off x="3347864" y="2996952"/>
              <a:ext cx="360040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8" name="Прямая соединительная линия 47"/>
            <p:cNvCxnSpPr>
              <a:endCxn id="47" idx="6"/>
            </p:cNvCxnSpPr>
            <p:nvPr/>
          </p:nvCxnSpPr>
          <p:spPr>
            <a:xfrm>
              <a:off x="3491880" y="3140968"/>
              <a:ext cx="108000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Группа 48"/>
          <p:cNvGrpSpPr/>
          <p:nvPr/>
        </p:nvGrpSpPr>
        <p:grpSpPr>
          <a:xfrm>
            <a:off x="6372200" y="3717032"/>
            <a:ext cx="360040" cy="288032"/>
            <a:chOff x="3347864" y="2996952"/>
            <a:chExt cx="360040" cy="288032"/>
          </a:xfrm>
        </p:grpSpPr>
        <p:sp>
          <p:nvSpPr>
            <p:cNvPr id="50" name="Овал 49"/>
            <p:cNvSpPr/>
            <p:nvPr/>
          </p:nvSpPr>
          <p:spPr>
            <a:xfrm>
              <a:off x="3347864" y="2996952"/>
              <a:ext cx="360040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1" name="Прямая соединительная линия 50"/>
            <p:cNvCxnSpPr>
              <a:endCxn id="50" idx="6"/>
            </p:cNvCxnSpPr>
            <p:nvPr/>
          </p:nvCxnSpPr>
          <p:spPr>
            <a:xfrm>
              <a:off x="3491880" y="3140968"/>
              <a:ext cx="108000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Группа 51"/>
          <p:cNvGrpSpPr/>
          <p:nvPr/>
        </p:nvGrpSpPr>
        <p:grpSpPr>
          <a:xfrm>
            <a:off x="6948264" y="3717032"/>
            <a:ext cx="360040" cy="288032"/>
            <a:chOff x="3347864" y="2996952"/>
            <a:chExt cx="360040" cy="288032"/>
          </a:xfrm>
        </p:grpSpPr>
        <p:sp>
          <p:nvSpPr>
            <p:cNvPr id="53" name="Овал 52"/>
            <p:cNvSpPr/>
            <p:nvPr/>
          </p:nvSpPr>
          <p:spPr>
            <a:xfrm>
              <a:off x="3347864" y="2996952"/>
              <a:ext cx="360040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4" name="Прямая соединительная линия 53"/>
            <p:cNvCxnSpPr>
              <a:endCxn id="53" idx="6"/>
            </p:cNvCxnSpPr>
            <p:nvPr/>
          </p:nvCxnSpPr>
          <p:spPr>
            <a:xfrm>
              <a:off x="3491880" y="3140968"/>
              <a:ext cx="108000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Группа 54"/>
          <p:cNvGrpSpPr/>
          <p:nvPr/>
        </p:nvGrpSpPr>
        <p:grpSpPr>
          <a:xfrm>
            <a:off x="7380312" y="3717032"/>
            <a:ext cx="360040" cy="288032"/>
            <a:chOff x="3347864" y="2996952"/>
            <a:chExt cx="360040" cy="288032"/>
          </a:xfrm>
        </p:grpSpPr>
        <p:sp>
          <p:nvSpPr>
            <p:cNvPr id="56" name="Овал 55"/>
            <p:cNvSpPr/>
            <p:nvPr/>
          </p:nvSpPr>
          <p:spPr>
            <a:xfrm>
              <a:off x="3347864" y="2996952"/>
              <a:ext cx="360040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7" name="Прямая соединительная линия 56"/>
            <p:cNvCxnSpPr>
              <a:endCxn id="56" idx="6"/>
            </p:cNvCxnSpPr>
            <p:nvPr/>
          </p:nvCxnSpPr>
          <p:spPr>
            <a:xfrm>
              <a:off x="3491880" y="3140968"/>
              <a:ext cx="108000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Группа 57"/>
          <p:cNvGrpSpPr/>
          <p:nvPr/>
        </p:nvGrpSpPr>
        <p:grpSpPr>
          <a:xfrm>
            <a:off x="2627784" y="2996952"/>
            <a:ext cx="360040" cy="288032"/>
            <a:chOff x="3347864" y="2996952"/>
            <a:chExt cx="360040" cy="288032"/>
          </a:xfrm>
        </p:grpSpPr>
        <p:sp>
          <p:nvSpPr>
            <p:cNvPr id="59" name="Овал 58"/>
            <p:cNvSpPr/>
            <p:nvPr/>
          </p:nvSpPr>
          <p:spPr>
            <a:xfrm>
              <a:off x="3347864" y="2996952"/>
              <a:ext cx="360040" cy="2880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0" name="Прямая соединительная линия 59"/>
            <p:cNvCxnSpPr>
              <a:endCxn id="59" idx="6"/>
            </p:cNvCxnSpPr>
            <p:nvPr/>
          </p:nvCxnSpPr>
          <p:spPr>
            <a:xfrm>
              <a:off x="3491880" y="3140968"/>
              <a:ext cx="10800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Группа 68"/>
          <p:cNvGrpSpPr/>
          <p:nvPr/>
        </p:nvGrpSpPr>
        <p:grpSpPr>
          <a:xfrm>
            <a:off x="2987824" y="4941168"/>
            <a:ext cx="360040" cy="288032"/>
            <a:chOff x="2987824" y="4941168"/>
            <a:chExt cx="360040" cy="288032"/>
          </a:xfrm>
        </p:grpSpPr>
        <p:grpSp>
          <p:nvGrpSpPr>
            <p:cNvPr id="3" name="Группа 25"/>
            <p:cNvGrpSpPr/>
            <p:nvPr/>
          </p:nvGrpSpPr>
          <p:grpSpPr>
            <a:xfrm>
              <a:off x="2987824" y="4941168"/>
              <a:ext cx="360040" cy="288032"/>
              <a:chOff x="3347864" y="2996952"/>
              <a:chExt cx="360040" cy="288032"/>
            </a:xfrm>
          </p:grpSpPr>
          <p:sp>
            <p:nvSpPr>
              <p:cNvPr id="23" name="Овал 22"/>
              <p:cNvSpPr/>
              <p:nvPr/>
            </p:nvSpPr>
            <p:spPr>
              <a:xfrm>
                <a:off x="3347864" y="2996952"/>
                <a:ext cx="360040" cy="28803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24" name="Прямая соединительная линия 23"/>
              <p:cNvCxnSpPr>
                <a:endCxn id="23" idx="6"/>
              </p:cNvCxnSpPr>
              <p:nvPr/>
            </p:nvCxnSpPr>
            <p:spPr>
              <a:xfrm>
                <a:off x="3491880" y="3140968"/>
                <a:ext cx="108000" cy="0"/>
              </a:xfrm>
              <a:prstGeom prst="line">
                <a:avLst/>
              </a:prstGeom>
              <a:ln w="571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5" name="Прямая соединительная линия 54"/>
            <p:cNvCxnSpPr/>
            <p:nvPr/>
          </p:nvCxnSpPr>
          <p:spPr>
            <a:xfrm>
              <a:off x="3193215" y="5013176"/>
              <a:ext cx="0" cy="144016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Группа 69"/>
          <p:cNvGrpSpPr/>
          <p:nvPr/>
        </p:nvGrpSpPr>
        <p:grpSpPr>
          <a:xfrm>
            <a:off x="2483768" y="4941168"/>
            <a:ext cx="360040" cy="288032"/>
            <a:chOff x="2987824" y="4941168"/>
            <a:chExt cx="360040" cy="288032"/>
          </a:xfrm>
        </p:grpSpPr>
        <p:grpSp>
          <p:nvGrpSpPr>
            <p:cNvPr id="71" name="Группа 25"/>
            <p:cNvGrpSpPr/>
            <p:nvPr/>
          </p:nvGrpSpPr>
          <p:grpSpPr>
            <a:xfrm>
              <a:off x="2987824" y="4941168"/>
              <a:ext cx="360040" cy="288032"/>
              <a:chOff x="3347864" y="2996952"/>
              <a:chExt cx="360040" cy="288032"/>
            </a:xfrm>
          </p:grpSpPr>
          <p:sp>
            <p:nvSpPr>
              <p:cNvPr id="73" name="Овал 72"/>
              <p:cNvSpPr/>
              <p:nvPr/>
            </p:nvSpPr>
            <p:spPr>
              <a:xfrm>
                <a:off x="3347864" y="2996952"/>
                <a:ext cx="360040" cy="28803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74" name="Прямая соединительная линия 73"/>
              <p:cNvCxnSpPr>
                <a:endCxn id="73" idx="6"/>
              </p:cNvCxnSpPr>
              <p:nvPr/>
            </p:nvCxnSpPr>
            <p:spPr>
              <a:xfrm>
                <a:off x="3491880" y="3140968"/>
                <a:ext cx="108000" cy="0"/>
              </a:xfrm>
              <a:prstGeom prst="line">
                <a:avLst/>
              </a:prstGeom>
              <a:ln w="571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2" name="Прямая соединительная линия 71"/>
            <p:cNvCxnSpPr/>
            <p:nvPr/>
          </p:nvCxnSpPr>
          <p:spPr>
            <a:xfrm>
              <a:off x="3193215" y="5013176"/>
              <a:ext cx="0" cy="144016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Группа 74"/>
          <p:cNvGrpSpPr/>
          <p:nvPr/>
        </p:nvGrpSpPr>
        <p:grpSpPr>
          <a:xfrm>
            <a:off x="1907704" y="4941168"/>
            <a:ext cx="360040" cy="288032"/>
            <a:chOff x="2987824" y="4941168"/>
            <a:chExt cx="360040" cy="288032"/>
          </a:xfrm>
        </p:grpSpPr>
        <p:grpSp>
          <p:nvGrpSpPr>
            <p:cNvPr id="76" name="Группа 25"/>
            <p:cNvGrpSpPr/>
            <p:nvPr/>
          </p:nvGrpSpPr>
          <p:grpSpPr>
            <a:xfrm>
              <a:off x="2987824" y="4941168"/>
              <a:ext cx="360040" cy="288032"/>
              <a:chOff x="3347864" y="2996952"/>
              <a:chExt cx="360040" cy="288032"/>
            </a:xfrm>
          </p:grpSpPr>
          <p:sp>
            <p:nvSpPr>
              <p:cNvPr id="78" name="Овал 77"/>
              <p:cNvSpPr/>
              <p:nvPr/>
            </p:nvSpPr>
            <p:spPr>
              <a:xfrm>
                <a:off x="3347864" y="2996952"/>
                <a:ext cx="360040" cy="28803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79" name="Прямая соединительная линия 78"/>
              <p:cNvCxnSpPr>
                <a:endCxn id="78" idx="6"/>
              </p:cNvCxnSpPr>
              <p:nvPr/>
            </p:nvCxnSpPr>
            <p:spPr>
              <a:xfrm>
                <a:off x="3491880" y="3140968"/>
                <a:ext cx="108000" cy="0"/>
              </a:xfrm>
              <a:prstGeom prst="line">
                <a:avLst/>
              </a:prstGeom>
              <a:ln w="571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7" name="Прямая соединительная линия 76"/>
            <p:cNvCxnSpPr/>
            <p:nvPr/>
          </p:nvCxnSpPr>
          <p:spPr>
            <a:xfrm>
              <a:off x="3193215" y="5013176"/>
              <a:ext cx="0" cy="144016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Группа 79"/>
          <p:cNvGrpSpPr/>
          <p:nvPr/>
        </p:nvGrpSpPr>
        <p:grpSpPr>
          <a:xfrm>
            <a:off x="1331640" y="4941168"/>
            <a:ext cx="360040" cy="288032"/>
            <a:chOff x="2987824" y="4941168"/>
            <a:chExt cx="360040" cy="288032"/>
          </a:xfrm>
        </p:grpSpPr>
        <p:grpSp>
          <p:nvGrpSpPr>
            <p:cNvPr id="81" name="Группа 25"/>
            <p:cNvGrpSpPr/>
            <p:nvPr/>
          </p:nvGrpSpPr>
          <p:grpSpPr>
            <a:xfrm>
              <a:off x="2987824" y="4941168"/>
              <a:ext cx="360040" cy="288032"/>
              <a:chOff x="3347864" y="2996952"/>
              <a:chExt cx="360040" cy="288032"/>
            </a:xfrm>
          </p:grpSpPr>
          <p:sp>
            <p:nvSpPr>
              <p:cNvPr id="83" name="Овал 82"/>
              <p:cNvSpPr/>
              <p:nvPr/>
            </p:nvSpPr>
            <p:spPr>
              <a:xfrm>
                <a:off x="3347864" y="2996952"/>
                <a:ext cx="360040" cy="28803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84" name="Прямая соединительная линия 83"/>
              <p:cNvCxnSpPr>
                <a:endCxn id="83" idx="6"/>
              </p:cNvCxnSpPr>
              <p:nvPr/>
            </p:nvCxnSpPr>
            <p:spPr>
              <a:xfrm>
                <a:off x="3491880" y="3140968"/>
                <a:ext cx="108000" cy="0"/>
              </a:xfrm>
              <a:prstGeom prst="line">
                <a:avLst/>
              </a:prstGeom>
              <a:ln w="571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2" name="Прямая соединительная линия 81"/>
            <p:cNvCxnSpPr/>
            <p:nvPr/>
          </p:nvCxnSpPr>
          <p:spPr>
            <a:xfrm>
              <a:off x="3193215" y="5013176"/>
              <a:ext cx="0" cy="144016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85" name="Объект 84"/>
          <p:cNvGraphicFramePr>
            <a:graphicFrameLocks noChangeAspect="1"/>
          </p:cNvGraphicFramePr>
          <p:nvPr/>
        </p:nvGraphicFramePr>
        <p:xfrm>
          <a:off x="2027238" y="5445125"/>
          <a:ext cx="428625" cy="500063"/>
        </p:xfrm>
        <a:graphic>
          <a:graphicData uri="http://schemas.openxmlformats.org/presentationml/2006/ole">
            <p:oleObj spid="_x0000_s5133" name="Equation" r:id="rId14" imgW="228600" imgH="266400" progId="Equation.DSMT4">
              <p:embed/>
            </p:oleObj>
          </a:graphicData>
        </a:graphic>
      </p:graphicFrame>
      <p:grpSp>
        <p:nvGrpSpPr>
          <p:cNvPr id="86" name="Группа 85"/>
          <p:cNvGrpSpPr/>
          <p:nvPr/>
        </p:nvGrpSpPr>
        <p:grpSpPr>
          <a:xfrm>
            <a:off x="5652120" y="5661248"/>
            <a:ext cx="360040" cy="288032"/>
            <a:chOff x="2987824" y="4941168"/>
            <a:chExt cx="360040" cy="288032"/>
          </a:xfrm>
        </p:grpSpPr>
        <p:grpSp>
          <p:nvGrpSpPr>
            <p:cNvPr id="87" name="Группа 25"/>
            <p:cNvGrpSpPr/>
            <p:nvPr/>
          </p:nvGrpSpPr>
          <p:grpSpPr>
            <a:xfrm>
              <a:off x="2987824" y="4941168"/>
              <a:ext cx="360040" cy="288032"/>
              <a:chOff x="3347864" y="2996952"/>
              <a:chExt cx="360040" cy="288032"/>
            </a:xfrm>
          </p:grpSpPr>
          <p:sp>
            <p:nvSpPr>
              <p:cNvPr id="89" name="Овал 88"/>
              <p:cNvSpPr/>
              <p:nvPr/>
            </p:nvSpPr>
            <p:spPr>
              <a:xfrm>
                <a:off x="3347864" y="2996952"/>
                <a:ext cx="360040" cy="28803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90" name="Прямая соединительная линия 89"/>
              <p:cNvCxnSpPr>
                <a:endCxn id="89" idx="6"/>
              </p:cNvCxnSpPr>
              <p:nvPr/>
            </p:nvCxnSpPr>
            <p:spPr>
              <a:xfrm>
                <a:off x="3491880" y="3140968"/>
                <a:ext cx="108000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8" name="Прямая соединительная линия 87"/>
            <p:cNvCxnSpPr/>
            <p:nvPr/>
          </p:nvCxnSpPr>
          <p:spPr>
            <a:xfrm>
              <a:off x="3193215" y="5013176"/>
              <a:ext cx="0" cy="14401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Группа 90"/>
          <p:cNvGrpSpPr/>
          <p:nvPr/>
        </p:nvGrpSpPr>
        <p:grpSpPr>
          <a:xfrm>
            <a:off x="6444208" y="5661248"/>
            <a:ext cx="360040" cy="288032"/>
            <a:chOff x="2987824" y="4941168"/>
            <a:chExt cx="360040" cy="288032"/>
          </a:xfrm>
        </p:grpSpPr>
        <p:grpSp>
          <p:nvGrpSpPr>
            <p:cNvPr id="92" name="Группа 25"/>
            <p:cNvGrpSpPr/>
            <p:nvPr/>
          </p:nvGrpSpPr>
          <p:grpSpPr>
            <a:xfrm>
              <a:off x="2987824" y="4941168"/>
              <a:ext cx="360040" cy="288032"/>
              <a:chOff x="3347864" y="2996952"/>
              <a:chExt cx="360040" cy="288032"/>
            </a:xfrm>
          </p:grpSpPr>
          <p:sp>
            <p:nvSpPr>
              <p:cNvPr id="94" name="Овал 93"/>
              <p:cNvSpPr/>
              <p:nvPr/>
            </p:nvSpPr>
            <p:spPr>
              <a:xfrm>
                <a:off x="3347864" y="2996952"/>
                <a:ext cx="360040" cy="28803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95" name="Прямая соединительная линия 94"/>
              <p:cNvCxnSpPr>
                <a:endCxn id="94" idx="6"/>
              </p:cNvCxnSpPr>
              <p:nvPr/>
            </p:nvCxnSpPr>
            <p:spPr>
              <a:xfrm>
                <a:off x="3491880" y="3140968"/>
                <a:ext cx="108000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3" name="Прямая соединительная линия 92"/>
            <p:cNvCxnSpPr/>
            <p:nvPr/>
          </p:nvCxnSpPr>
          <p:spPr>
            <a:xfrm>
              <a:off x="3193215" y="5013176"/>
              <a:ext cx="0" cy="14401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96" name="Объект 95"/>
          <p:cNvGraphicFramePr>
            <a:graphicFrameLocks noChangeAspect="1"/>
          </p:cNvGraphicFramePr>
          <p:nvPr/>
        </p:nvGraphicFramePr>
        <p:xfrm>
          <a:off x="5878513" y="5973763"/>
          <a:ext cx="404812" cy="452437"/>
        </p:xfrm>
        <a:graphic>
          <a:graphicData uri="http://schemas.openxmlformats.org/presentationml/2006/ole">
            <p:oleObj spid="_x0000_s5134" name="Equation" r:id="rId15" imgW="215640" imgH="241200" progId="Equation.DSMT4">
              <p:embed/>
            </p:oleObj>
          </a:graphicData>
        </a:graphic>
      </p:graphicFrame>
      <p:cxnSp>
        <p:nvCxnSpPr>
          <p:cNvPr id="98" name="Прямая со стрелкой 97"/>
          <p:cNvCxnSpPr/>
          <p:nvPr/>
        </p:nvCxnSpPr>
        <p:spPr>
          <a:xfrm flipV="1">
            <a:off x="8748464" y="2420888"/>
            <a:ext cx="0" cy="1944216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 стрелкой 98"/>
          <p:cNvCxnSpPr/>
          <p:nvPr/>
        </p:nvCxnSpPr>
        <p:spPr>
          <a:xfrm flipV="1">
            <a:off x="8748464" y="4437112"/>
            <a:ext cx="0" cy="1944216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Группа 57"/>
          <p:cNvGrpSpPr/>
          <p:nvPr/>
        </p:nvGrpSpPr>
        <p:grpSpPr>
          <a:xfrm>
            <a:off x="8244408" y="2780928"/>
            <a:ext cx="360040" cy="288032"/>
            <a:chOff x="3347864" y="2996952"/>
            <a:chExt cx="360040" cy="288032"/>
          </a:xfrm>
        </p:grpSpPr>
        <p:sp>
          <p:nvSpPr>
            <p:cNvPr id="101" name="Овал 100"/>
            <p:cNvSpPr/>
            <p:nvPr/>
          </p:nvSpPr>
          <p:spPr>
            <a:xfrm>
              <a:off x="3347864" y="2996952"/>
              <a:ext cx="360040" cy="2880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2" name="Прямая соединительная линия 101"/>
            <p:cNvCxnSpPr>
              <a:endCxn id="101" idx="6"/>
            </p:cNvCxnSpPr>
            <p:nvPr/>
          </p:nvCxnSpPr>
          <p:spPr>
            <a:xfrm>
              <a:off x="3491880" y="3140968"/>
              <a:ext cx="10800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Группа 102"/>
          <p:cNvGrpSpPr/>
          <p:nvPr/>
        </p:nvGrpSpPr>
        <p:grpSpPr>
          <a:xfrm>
            <a:off x="8244408" y="5877272"/>
            <a:ext cx="360040" cy="288032"/>
            <a:chOff x="2987824" y="4941168"/>
            <a:chExt cx="360040" cy="288032"/>
          </a:xfrm>
        </p:grpSpPr>
        <p:grpSp>
          <p:nvGrpSpPr>
            <p:cNvPr id="104" name="Группа 25"/>
            <p:cNvGrpSpPr/>
            <p:nvPr/>
          </p:nvGrpSpPr>
          <p:grpSpPr>
            <a:xfrm>
              <a:off x="2987824" y="4941168"/>
              <a:ext cx="360040" cy="288032"/>
              <a:chOff x="3347864" y="2996952"/>
              <a:chExt cx="360040" cy="288032"/>
            </a:xfrm>
          </p:grpSpPr>
          <p:sp>
            <p:nvSpPr>
              <p:cNvPr id="106" name="Овал 105"/>
              <p:cNvSpPr/>
              <p:nvPr/>
            </p:nvSpPr>
            <p:spPr>
              <a:xfrm>
                <a:off x="3347864" y="2996952"/>
                <a:ext cx="360040" cy="28803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07" name="Прямая соединительная линия 106"/>
              <p:cNvCxnSpPr>
                <a:endCxn id="106" idx="6"/>
              </p:cNvCxnSpPr>
              <p:nvPr/>
            </p:nvCxnSpPr>
            <p:spPr>
              <a:xfrm>
                <a:off x="3491880" y="3140968"/>
                <a:ext cx="108000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5" name="Прямая соединительная линия 104"/>
            <p:cNvCxnSpPr/>
            <p:nvPr/>
          </p:nvCxnSpPr>
          <p:spPr>
            <a:xfrm>
              <a:off x="3193215" y="5013176"/>
              <a:ext cx="0" cy="14401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24 0.02106 L -0.24791 -0.10509 " pathEditMode="relative" ptsTypes="AA">
                                      <p:cBhvr>
                                        <p:cTn id="192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1 -7.40741E-6 C 0.05036 0.00902 0.04706 0.00555 0.05279 0.01064 C 0.05869 0.02337 0.06754 0.0324 0.07362 0.0449 C 0.07397 0.04698 0.07483 0.04907 0.07483 0.05115 C 0.07483 0.05786 0.07483 0.06481 0.07362 0.07129 C 0.07154 0.0824 0.06511 0.08217 0.05852 0.08518 C 0.05105 0.08309 0.04549 0.08009 0.03994 0.07268 C 0.03855 0.0662 0.03577 0.06087 0.03421 0.05416 C 0.03456 0.04698 0.03456 0.03958 0.03525 0.0324 C 0.03542 0.03078 0.03647 0.02939 0.03647 0.02777 C 0.03647 0.02522 0.03525 0.02268 0.03525 0.02013 " pathEditMode="relative" ptsTypes="ffffffffffA">
                                      <p:cBhvr>
                                        <p:cTn id="196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068960"/>
            <a:ext cx="8229600" cy="1252736"/>
          </a:xfrm>
        </p:spPr>
        <p:txBody>
          <a:bodyPr/>
          <a:lstStyle/>
          <a:p>
            <a:r>
              <a:rPr lang="ru-RU" dirty="0" smtClean="0"/>
              <a:t>В равновесном состоянии через переход течет ток  неосновных носителей заряда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Прямое смещение</a:t>
            </a:r>
            <a:r>
              <a:rPr lang="en-US" dirty="0" smtClean="0"/>
              <a:t> P-N</a:t>
            </a:r>
            <a:r>
              <a:rPr lang="ru-RU" dirty="0" smtClean="0"/>
              <a:t> перехода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29119" y="1556792"/>
            <a:ext cx="1944216" cy="187220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2473135" y="1772816"/>
          <a:ext cx="452437" cy="523875"/>
        </p:xfrm>
        <a:graphic>
          <a:graphicData uri="http://schemas.openxmlformats.org/presentationml/2006/ole">
            <p:oleObj spid="_x0000_s9218" name="Equation" r:id="rId3" imgW="241200" imgH="279360" progId="Equation.DSMT4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5641487" y="1700808"/>
          <a:ext cx="500062" cy="523875"/>
        </p:xfrm>
        <a:graphic>
          <a:graphicData uri="http://schemas.openxmlformats.org/presentationml/2006/ole">
            <p:oleObj spid="_x0000_s9219" name="Equation" r:id="rId4" imgW="266400" imgH="279360" progId="Equation.DSMT4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283968" y="1556792"/>
            <a:ext cx="1944216" cy="18722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1556792"/>
            <a:ext cx="576064" cy="18722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94601" y="1556792"/>
            <a:ext cx="576064" cy="18722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4067944" y="1700808"/>
            <a:ext cx="144016" cy="144016"/>
            <a:chOff x="6732240" y="836712"/>
            <a:chExt cx="144016" cy="144016"/>
          </a:xfrm>
        </p:grpSpPr>
        <p:sp>
          <p:nvSpPr>
            <p:cNvPr id="11" name="Овал 10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" name="Прямая соединительная линия 11"/>
            <p:cNvCxnSpPr>
              <a:stCxn id="11" idx="2"/>
              <a:endCxn id="11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Группа 12"/>
          <p:cNvGrpSpPr/>
          <p:nvPr/>
        </p:nvGrpSpPr>
        <p:grpSpPr>
          <a:xfrm>
            <a:off x="4067944" y="2060848"/>
            <a:ext cx="144016" cy="144016"/>
            <a:chOff x="6732240" y="836712"/>
            <a:chExt cx="144016" cy="144016"/>
          </a:xfrm>
        </p:grpSpPr>
        <p:sp>
          <p:nvSpPr>
            <p:cNvPr id="14" name="Овал 13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5" name="Прямая соединительная линия 14"/>
            <p:cNvCxnSpPr>
              <a:stCxn id="14" idx="2"/>
              <a:endCxn id="14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Группа 15"/>
          <p:cNvGrpSpPr/>
          <p:nvPr/>
        </p:nvGrpSpPr>
        <p:grpSpPr>
          <a:xfrm>
            <a:off x="4067944" y="2492896"/>
            <a:ext cx="144016" cy="144016"/>
            <a:chOff x="6732240" y="836712"/>
            <a:chExt cx="144016" cy="144016"/>
          </a:xfrm>
        </p:grpSpPr>
        <p:sp>
          <p:nvSpPr>
            <p:cNvPr id="17" name="Овал 16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единительная линия 17"/>
            <p:cNvCxnSpPr>
              <a:stCxn id="17" idx="2"/>
              <a:endCxn id="17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Группа 18"/>
          <p:cNvGrpSpPr/>
          <p:nvPr/>
        </p:nvGrpSpPr>
        <p:grpSpPr>
          <a:xfrm>
            <a:off x="4067944" y="2852936"/>
            <a:ext cx="144016" cy="144016"/>
            <a:chOff x="6732240" y="836712"/>
            <a:chExt cx="144016" cy="144016"/>
          </a:xfrm>
        </p:grpSpPr>
        <p:sp>
          <p:nvSpPr>
            <p:cNvPr id="20" name="Овал 19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>
              <a:stCxn id="20" idx="2"/>
              <a:endCxn id="20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Группа 21"/>
          <p:cNvGrpSpPr/>
          <p:nvPr/>
        </p:nvGrpSpPr>
        <p:grpSpPr>
          <a:xfrm>
            <a:off x="4067944" y="3140968"/>
            <a:ext cx="144016" cy="144016"/>
            <a:chOff x="6732240" y="836712"/>
            <a:chExt cx="144016" cy="144016"/>
          </a:xfrm>
        </p:grpSpPr>
        <p:sp>
          <p:nvSpPr>
            <p:cNvPr id="23" name="Овал 22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4" name="Прямая соединительная линия 23"/>
            <p:cNvCxnSpPr>
              <a:stCxn id="23" idx="2"/>
              <a:endCxn id="23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Группа 24"/>
          <p:cNvGrpSpPr/>
          <p:nvPr/>
        </p:nvGrpSpPr>
        <p:grpSpPr>
          <a:xfrm>
            <a:off x="3790545" y="1703231"/>
            <a:ext cx="144016" cy="144016"/>
            <a:chOff x="6732240" y="836712"/>
            <a:chExt cx="144016" cy="144016"/>
          </a:xfrm>
        </p:grpSpPr>
        <p:sp>
          <p:nvSpPr>
            <p:cNvPr id="26" name="Овал 25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>
              <a:stCxn id="26" idx="2"/>
              <a:endCxn id="26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Группа 27"/>
          <p:cNvGrpSpPr/>
          <p:nvPr/>
        </p:nvGrpSpPr>
        <p:grpSpPr>
          <a:xfrm>
            <a:off x="3790545" y="2063271"/>
            <a:ext cx="144016" cy="144016"/>
            <a:chOff x="6732240" y="836712"/>
            <a:chExt cx="144016" cy="144016"/>
          </a:xfrm>
        </p:grpSpPr>
        <p:sp>
          <p:nvSpPr>
            <p:cNvPr id="29" name="Овал 28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0" name="Прямая соединительная линия 29"/>
            <p:cNvCxnSpPr>
              <a:stCxn id="29" idx="2"/>
              <a:endCxn id="29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Группа 30"/>
          <p:cNvGrpSpPr/>
          <p:nvPr/>
        </p:nvGrpSpPr>
        <p:grpSpPr>
          <a:xfrm>
            <a:off x="3790545" y="2495319"/>
            <a:ext cx="144016" cy="144016"/>
            <a:chOff x="6732240" y="836712"/>
            <a:chExt cx="144016" cy="144016"/>
          </a:xfrm>
        </p:grpSpPr>
        <p:sp>
          <p:nvSpPr>
            <p:cNvPr id="32" name="Овал 31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3" name="Прямая соединительная линия 32"/>
            <p:cNvCxnSpPr>
              <a:stCxn id="32" idx="2"/>
              <a:endCxn id="32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Группа 33"/>
          <p:cNvGrpSpPr/>
          <p:nvPr/>
        </p:nvGrpSpPr>
        <p:grpSpPr>
          <a:xfrm>
            <a:off x="3790545" y="2855359"/>
            <a:ext cx="144016" cy="144016"/>
            <a:chOff x="6732240" y="836712"/>
            <a:chExt cx="144016" cy="144016"/>
          </a:xfrm>
        </p:grpSpPr>
        <p:sp>
          <p:nvSpPr>
            <p:cNvPr id="35" name="Овал 34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6" name="Прямая соединительная линия 35"/>
            <p:cNvCxnSpPr>
              <a:stCxn id="35" idx="2"/>
              <a:endCxn id="35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Группа 36"/>
          <p:cNvGrpSpPr/>
          <p:nvPr/>
        </p:nvGrpSpPr>
        <p:grpSpPr>
          <a:xfrm>
            <a:off x="3790545" y="3143391"/>
            <a:ext cx="144016" cy="144016"/>
            <a:chOff x="6732240" y="836712"/>
            <a:chExt cx="144016" cy="144016"/>
          </a:xfrm>
        </p:grpSpPr>
        <p:sp>
          <p:nvSpPr>
            <p:cNvPr id="38" name="Овал 37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9" name="Прямая соединительная линия 38"/>
            <p:cNvCxnSpPr>
              <a:stCxn id="38" idx="2"/>
              <a:endCxn id="38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Группа 39"/>
          <p:cNvGrpSpPr/>
          <p:nvPr/>
        </p:nvGrpSpPr>
        <p:grpSpPr>
          <a:xfrm>
            <a:off x="4355976" y="1772816"/>
            <a:ext cx="144016" cy="154633"/>
            <a:chOff x="6804248" y="1052736"/>
            <a:chExt cx="144016" cy="154633"/>
          </a:xfrm>
        </p:grpSpPr>
        <p:grpSp>
          <p:nvGrpSpPr>
            <p:cNvPr id="41" name="Группа 40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43" name="Овал 42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44" name="Прямая соединительная линия 43"/>
              <p:cNvCxnSpPr>
                <a:stCxn id="43" idx="2"/>
                <a:endCxn id="43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2" name="Прямая соединительная линия 41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Группа 44"/>
          <p:cNvGrpSpPr/>
          <p:nvPr/>
        </p:nvGrpSpPr>
        <p:grpSpPr>
          <a:xfrm>
            <a:off x="4355976" y="2132856"/>
            <a:ext cx="144016" cy="154633"/>
            <a:chOff x="6804248" y="1052736"/>
            <a:chExt cx="144016" cy="154633"/>
          </a:xfrm>
        </p:grpSpPr>
        <p:grpSp>
          <p:nvGrpSpPr>
            <p:cNvPr id="46" name="Группа 56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48" name="Овал 47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49" name="Прямая соединительная линия 48"/>
              <p:cNvCxnSpPr>
                <a:stCxn id="48" idx="2"/>
                <a:endCxn id="48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7" name="Прямая соединительная линия 46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Группа 49"/>
          <p:cNvGrpSpPr/>
          <p:nvPr/>
        </p:nvGrpSpPr>
        <p:grpSpPr>
          <a:xfrm>
            <a:off x="4355976" y="2564904"/>
            <a:ext cx="144016" cy="154633"/>
            <a:chOff x="6804248" y="1052736"/>
            <a:chExt cx="144016" cy="154633"/>
          </a:xfrm>
        </p:grpSpPr>
        <p:grpSp>
          <p:nvGrpSpPr>
            <p:cNvPr id="51" name="Группа 61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53" name="Овал 52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54" name="Прямая соединительная линия 53"/>
              <p:cNvCxnSpPr>
                <a:stCxn id="53" idx="2"/>
                <a:endCxn id="53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2" name="Прямая соединительная линия 51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Группа 54"/>
          <p:cNvGrpSpPr/>
          <p:nvPr/>
        </p:nvGrpSpPr>
        <p:grpSpPr>
          <a:xfrm>
            <a:off x="4355976" y="2852936"/>
            <a:ext cx="144016" cy="154633"/>
            <a:chOff x="6804248" y="1052736"/>
            <a:chExt cx="144016" cy="154633"/>
          </a:xfrm>
        </p:grpSpPr>
        <p:grpSp>
          <p:nvGrpSpPr>
            <p:cNvPr id="56" name="Группа 66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58" name="Овал 57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59" name="Прямая соединительная линия 58"/>
              <p:cNvCxnSpPr>
                <a:stCxn id="58" idx="2"/>
                <a:endCxn id="58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7" name="Прямая соединительная линия 56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Группа 59"/>
          <p:cNvGrpSpPr/>
          <p:nvPr/>
        </p:nvGrpSpPr>
        <p:grpSpPr>
          <a:xfrm>
            <a:off x="4355976" y="3140968"/>
            <a:ext cx="144016" cy="154633"/>
            <a:chOff x="6804248" y="1052736"/>
            <a:chExt cx="144016" cy="154633"/>
          </a:xfrm>
        </p:grpSpPr>
        <p:grpSp>
          <p:nvGrpSpPr>
            <p:cNvPr id="61" name="Группа 71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63" name="Овал 62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64" name="Прямая соединительная линия 63"/>
              <p:cNvCxnSpPr>
                <a:stCxn id="63" idx="2"/>
                <a:endCxn id="63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2" name="Прямая соединительная линия 61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Группа 64"/>
          <p:cNvGrpSpPr/>
          <p:nvPr/>
        </p:nvGrpSpPr>
        <p:grpSpPr>
          <a:xfrm>
            <a:off x="4644008" y="1772816"/>
            <a:ext cx="144016" cy="154633"/>
            <a:chOff x="6804248" y="1052736"/>
            <a:chExt cx="144016" cy="154633"/>
          </a:xfrm>
        </p:grpSpPr>
        <p:grpSp>
          <p:nvGrpSpPr>
            <p:cNvPr id="66" name="Группа 76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68" name="Овал 67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69" name="Прямая соединительная линия 68"/>
              <p:cNvCxnSpPr>
                <a:stCxn id="68" idx="2"/>
                <a:endCxn id="68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7" name="Прямая соединительная линия 66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Группа 69"/>
          <p:cNvGrpSpPr/>
          <p:nvPr/>
        </p:nvGrpSpPr>
        <p:grpSpPr>
          <a:xfrm>
            <a:off x="4644008" y="2132856"/>
            <a:ext cx="144016" cy="154633"/>
            <a:chOff x="6804248" y="1052736"/>
            <a:chExt cx="144016" cy="154633"/>
          </a:xfrm>
        </p:grpSpPr>
        <p:grpSp>
          <p:nvGrpSpPr>
            <p:cNvPr id="71" name="Группа 81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73" name="Овал 72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74" name="Прямая соединительная линия 73"/>
              <p:cNvCxnSpPr>
                <a:stCxn id="73" idx="2"/>
                <a:endCxn id="73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2" name="Прямая соединительная линия 71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Группа 74"/>
          <p:cNvGrpSpPr/>
          <p:nvPr/>
        </p:nvGrpSpPr>
        <p:grpSpPr>
          <a:xfrm>
            <a:off x="4644008" y="2564904"/>
            <a:ext cx="144016" cy="154633"/>
            <a:chOff x="6804248" y="1052736"/>
            <a:chExt cx="144016" cy="154633"/>
          </a:xfrm>
        </p:grpSpPr>
        <p:grpSp>
          <p:nvGrpSpPr>
            <p:cNvPr id="76" name="Группа 86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78" name="Овал 77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79" name="Прямая соединительная линия 78"/>
              <p:cNvCxnSpPr>
                <a:stCxn id="78" idx="2"/>
                <a:endCxn id="78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7" name="Прямая соединительная линия 76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Группа 79"/>
          <p:cNvGrpSpPr/>
          <p:nvPr/>
        </p:nvGrpSpPr>
        <p:grpSpPr>
          <a:xfrm>
            <a:off x="4644008" y="2852936"/>
            <a:ext cx="144016" cy="154633"/>
            <a:chOff x="6804248" y="1052736"/>
            <a:chExt cx="144016" cy="154633"/>
          </a:xfrm>
        </p:grpSpPr>
        <p:grpSp>
          <p:nvGrpSpPr>
            <p:cNvPr id="81" name="Группа 91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83" name="Овал 82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84" name="Прямая соединительная линия 83"/>
              <p:cNvCxnSpPr>
                <a:stCxn id="83" idx="2"/>
                <a:endCxn id="83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2" name="Прямая соединительная линия 81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Группа 84"/>
          <p:cNvGrpSpPr/>
          <p:nvPr/>
        </p:nvGrpSpPr>
        <p:grpSpPr>
          <a:xfrm>
            <a:off x="4644008" y="3140968"/>
            <a:ext cx="144016" cy="154633"/>
            <a:chOff x="6804248" y="1052736"/>
            <a:chExt cx="144016" cy="154633"/>
          </a:xfrm>
        </p:grpSpPr>
        <p:grpSp>
          <p:nvGrpSpPr>
            <p:cNvPr id="86" name="Группа 96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88" name="Овал 87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89" name="Прямая соединительная линия 88"/>
              <p:cNvCxnSpPr>
                <a:stCxn id="88" idx="2"/>
                <a:endCxn id="88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7" name="Прямая соединительная линия 86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0" name="Прямая со стрелкой 89"/>
          <p:cNvCxnSpPr/>
          <p:nvPr/>
        </p:nvCxnSpPr>
        <p:spPr>
          <a:xfrm flipH="1">
            <a:off x="3779912" y="3717032"/>
            <a:ext cx="936104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1" name="Object 3"/>
          <p:cNvGraphicFramePr>
            <a:graphicFrameLocks noChangeAspect="1"/>
          </p:cNvGraphicFramePr>
          <p:nvPr/>
        </p:nvGraphicFramePr>
        <p:xfrm>
          <a:off x="4788024" y="3501008"/>
          <a:ext cx="452438" cy="500062"/>
        </p:xfrm>
        <a:graphic>
          <a:graphicData uri="http://schemas.openxmlformats.org/presentationml/2006/ole">
            <p:oleObj spid="_x0000_s9220" name="Equation" r:id="rId5" imgW="241200" imgH="266400" progId="Equation.DSMT4">
              <p:embed/>
            </p:oleObj>
          </a:graphicData>
        </a:graphic>
      </p:graphicFrame>
      <p:cxnSp>
        <p:nvCxnSpPr>
          <p:cNvPr id="93" name="Прямая соединительная линия 92"/>
          <p:cNvCxnSpPr/>
          <p:nvPr/>
        </p:nvCxnSpPr>
        <p:spPr>
          <a:xfrm flipH="1">
            <a:off x="6228184" y="2492896"/>
            <a:ext cx="114149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 flipH="1">
            <a:off x="1187624" y="2492896"/>
            <a:ext cx="114149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>
            <a:off x="1187624" y="2492896"/>
            <a:ext cx="0" cy="16561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>
          <a:xfrm>
            <a:off x="7380312" y="2492896"/>
            <a:ext cx="0" cy="16561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>
            <a:off x="1187624" y="4149080"/>
            <a:ext cx="25922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>
            <a:off x="4788024" y="4149080"/>
            <a:ext cx="25922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Овал 100"/>
          <p:cNvSpPr/>
          <p:nvPr/>
        </p:nvSpPr>
        <p:spPr>
          <a:xfrm>
            <a:off x="3769279" y="4095915"/>
            <a:ext cx="108000" cy="108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Овал 101"/>
          <p:cNvSpPr/>
          <p:nvPr/>
        </p:nvSpPr>
        <p:spPr>
          <a:xfrm>
            <a:off x="4678330" y="4085282"/>
            <a:ext cx="108000" cy="108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TextBox 102"/>
          <p:cNvSpPr txBox="1"/>
          <p:nvPr/>
        </p:nvSpPr>
        <p:spPr>
          <a:xfrm>
            <a:off x="3653798" y="422108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+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4572000" y="4077072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-</a:t>
            </a:r>
            <a:endParaRPr lang="ru-RU" sz="3600" dirty="0"/>
          </a:p>
        </p:txBody>
      </p:sp>
      <p:sp>
        <p:nvSpPr>
          <p:cNvPr id="105" name="TextBox 104"/>
          <p:cNvSpPr txBox="1"/>
          <p:nvPr/>
        </p:nvSpPr>
        <p:spPr>
          <a:xfrm>
            <a:off x="3995936" y="4005064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U</a:t>
            </a:r>
            <a:endParaRPr lang="ru-RU" sz="3200" i="1" dirty="0"/>
          </a:p>
        </p:txBody>
      </p:sp>
      <p:cxnSp>
        <p:nvCxnSpPr>
          <p:cNvPr id="106" name="Прямая со стрелкой 105"/>
          <p:cNvCxnSpPr/>
          <p:nvPr/>
        </p:nvCxnSpPr>
        <p:spPr>
          <a:xfrm flipH="1">
            <a:off x="3851920" y="3933056"/>
            <a:ext cx="648000" cy="0"/>
          </a:xfrm>
          <a:prstGeom prst="straightConnector1">
            <a:avLst/>
          </a:prstGeom>
          <a:ln w="571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7" name="Object 3"/>
          <p:cNvGraphicFramePr>
            <a:graphicFrameLocks noChangeAspect="1"/>
          </p:cNvGraphicFramePr>
          <p:nvPr/>
        </p:nvGraphicFramePr>
        <p:xfrm>
          <a:off x="3073400" y="3573463"/>
          <a:ext cx="571500" cy="500062"/>
        </p:xfrm>
        <a:graphic>
          <a:graphicData uri="http://schemas.openxmlformats.org/presentationml/2006/ole">
            <p:oleObj spid="_x0000_s9221" name="Equation" r:id="rId6" imgW="304560" imgH="266400" progId="Equation.DSMT4">
              <p:embed/>
            </p:oleObj>
          </a:graphicData>
        </a:graphic>
      </p:graphicFrame>
      <p:graphicFrame>
        <p:nvGraphicFramePr>
          <p:cNvPr id="108" name="Object 3"/>
          <p:cNvGraphicFramePr>
            <a:graphicFrameLocks noChangeAspect="1"/>
          </p:cNvGraphicFramePr>
          <p:nvPr/>
        </p:nvGraphicFramePr>
        <p:xfrm>
          <a:off x="2224088" y="4821238"/>
          <a:ext cx="1809750" cy="452437"/>
        </p:xfrm>
        <a:graphic>
          <a:graphicData uri="http://schemas.openxmlformats.org/presentationml/2006/ole">
            <p:oleObj spid="_x0000_s9222" name="Equation" r:id="rId7" imgW="965160" imgH="241200" progId="Equation.DSMT4">
              <p:embed/>
            </p:oleObj>
          </a:graphicData>
        </a:graphic>
      </p:graphicFrame>
      <p:sp>
        <p:nvSpPr>
          <p:cNvPr id="109" name="TextBox 108"/>
          <p:cNvSpPr txBox="1"/>
          <p:nvPr/>
        </p:nvSpPr>
        <p:spPr>
          <a:xfrm>
            <a:off x="2123728" y="5373216"/>
            <a:ext cx="64872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Потенциальный барьер понижается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1" grpId="0" animBg="1"/>
      <p:bldP spid="102" grpId="0" animBg="1"/>
      <p:bldP spid="103" grpId="0"/>
      <p:bldP spid="103" grpId="1"/>
      <p:bldP spid="104" grpId="0"/>
      <p:bldP spid="105" grpId="0"/>
      <p:bldP spid="10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Потенциальный барьер понижается</a:t>
            </a:r>
            <a:endParaRPr lang="ru-RU" sz="36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115616" y="3356992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115616" y="4797152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115616" y="4509120"/>
            <a:ext cx="3312000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611560" y="3140968"/>
          <a:ext cx="404614" cy="452216"/>
        </p:xfrm>
        <a:graphic>
          <a:graphicData uri="http://schemas.openxmlformats.org/presentationml/2006/ole">
            <p:oleObj spid="_x0000_s10242" name="Equation" r:id="rId3" imgW="215640" imgH="241200" progId="Equation.DSMT4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611560" y="4725144"/>
          <a:ext cx="427038" cy="452437"/>
        </p:xfrm>
        <a:graphic>
          <a:graphicData uri="http://schemas.openxmlformats.org/presentationml/2006/ole">
            <p:oleObj spid="_x0000_s10243" name="Equation" r:id="rId4" imgW="228600" imgH="241200" progId="Equation.DSMT4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566738" y="4197350"/>
          <a:ext cx="522287" cy="500063"/>
        </p:xfrm>
        <a:graphic>
          <a:graphicData uri="http://schemas.openxmlformats.org/presentationml/2006/ole">
            <p:oleObj spid="_x0000_s10244" name="Equation" r:id="rId5" imgW="279360" imgH="266400" progId="Equation.DSMT4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2028255" y="2458318"/>
          <a:ext cx="452437" cy="523875"/>
        </p:xfrm>
        <a:graphic>
          <a:graphicData uri="http://schemas.openxmlformats.org/presentationml/2006/ole">
            <p:oleObj spid="_x0000_s10245" name="Equation" r:id="rId6" imgW="241200" imgH="279360" progId="Equation.DSMT4">
              <p:embed/>
            </p:oleObj>
          </a:graphicData>
        </a:graphic>
      </p:graphicFrame>
      <p:cxnSp>
        <p:nvCxnSpPr>
          <p:cNvPr id="11" name="Прямая соединительная линия 10"/>
          <p:cNvCxnSpPr/>
          <p:nvPr/>
        </p:nvCxnSpPr>
        <p:spPr>
          <a:xfrm>
            <a:off x="4716016" y="3645024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716016" y="5085184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7812360" y="3284984"/>
          <a:ext cx="404614" cy="452216"/>
        </p:xfrm>
        <a:graphic>
          <a:graphicData uri="http://schemas.openxmlformats.org/presentationml/2006/ole">
            <p:oleObj spid="_x0000_s10246" name="Equation" r:id="rId7" imgW="215640" imgH="241200" progId="Equation.DSMT4">
              <p:embed/>
            </p:oleObj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6492305" y="2061195"/>
          <a:ext cx="500062" cy="523875"/>
        </p:xfrm>
        <a:graphic>
          <a:graphicData uri="http://schemas.openxmlformats.org/presentationml/2006/ole">
            <p:oleObj spid="_x0000_s10247" name="Equation" r:id="rId8" imgW="266400" imgH="279360" progId="Equation.DSMT4">
              <p:embed/>
            </p:oleObj>
          </a:graphicData>
        </a:graphic>
      </p:graphicFrame>
      <p:cxnSp>
        <p:nvCxnSpPr>
          <p:cNvPr id="15" name="Прямая соединительная линия 14"/>
          <p:cNvCxnSpPr/>
          <p:nvPr/>
        </p:nvCxnSpPr>
        <p:spPr>
          <a:xfrm>
            <a:off x="4355976" y="4149080"/>
            <a:ext cx="3240000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7850188" y="3860552"/>
          <a:ext cx="522287" cy="452438"/>
        </p:xfrm>
        <a:graphic>
          <a:graphicData uri="http://schemas.openxmlformats.org/presentationml/2006/ole">
            <p:oleObj spid="_x0000_s10248" name="Equation" r:id="rId9" imgW="279360" imgH="241200" progId="Equation.DSMT4">
              <p:embed/>
            </p:oleObj>
          </a:graphicData>
        </a:graphic>
      </p:graphicFrame>
      <p:cxnSp>
        <p:nvCxnSpPr>
          <p:cNvPr id="17" name="Прямая соединительная линия 16"/>
          <p:cNvCxnSpPr/>
          <p:nvPr/>
        </p:nvCxnSpPr>
        <p:spPr>
          <a:xfrm>
            <a:off x="3923928" y="3356992"/>
            <a:ext cx="792088" cy="28803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915816" y="3717032"/>
            <a:ext cx="18002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987824" y="3356992"/>
            <a:ext cx="0" cy="36004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1766888" y="3429000"/>
          <a:ext cx="1092200" cy="452438"/>
        </p:xfrm>
        <a:graphic>
          <a:graphicData uri="http://schemas.openxmlformats.org/presentationml/2006/ole">
            <p:oleObj spid="_x0000_s10249" name="Equation" r:id="rId10" imgW="583920" imgH="241200" progId="Equation.DSMT4">
              <p:embed/>
            </p:oleObj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7668344" y="4869160"/>
          <a:ext cx="427038" cy="452437"/>
        </p:xfrm>
        <a:graphic>
          <a:graphicData uri="http://schemas.openxmlformats.org/presentationml/2006/ole">
            <p:oleObj spid="_x0000_s10250" name="Equation" r:id="rId11" imgW="228600" imgH="241200" progId="Equation.DSMT4">
              <p:embed/>
            </p:oleObj>
          </a:graphicData>
        </a:graphic>
      </p:graphicFrame>
      <p:cxnSp>
        <p:nvCxnSpPr>
          <p:cNvPr id="24" name="Прямая соединительная линия 23"/>
          <p:cNvCxnSpPr/>
          <p:nvPr/>
        </p:nvCxnSpPr>
        <p:spPr>
          <a:xfrm>
            <a:off x="3923928" y="4797152"/>
            <a:ext cx="792088" cy="28803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4355976" y="4149080"/>
            <a:ext cx="0" cy="36004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Объект 26"/>
          <p:cNvGraphicFramePr>
            <a:graphicFrameLocks noChangeAspect="1"/>
          </p:cNvGraphicFramePr>
          <p:nvPr/>
        </p:nvGraphicFramePr>
        <p:xfrm>
          <a:off x="4499992" y="4221088"/>
          <a:ext cx="333375" cy="357188"/>
        </p:xfrm>
        <a:graphic>
          <a:graphicData uri="http://schemas.openxmlformats.org/presentationml/2006/ole">
            <p:oleObj spid="_x0000_s10251" name="Equation" r:id="rId12" imgW="177480" imgH="1904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основных носителей заряда потенциальный барьер понижается</a:t>
            </a:r>
          </a:p>
          <a:p>
            <a:r>
              <a:rPr lang="ru-RU" dirty="0" smtClean="0"/>
              <a:t>Ток неосновных носителей не меняется</a:t>
            </a:r>
          </a:p>
          <a:p>
            <a:r>
              <a:rPr lang="ru-RU" dirty="0" smtClean="0"/>
              <a:t>Основных значительно больше –  прямой </a:t>
            </a:r>
            <a:r>
              <a:rPr lang="ru-RU" b="1" dirty="0" smtClean="0">
                <a:solidFill>
                  <a:srgbClr val="FF0000"/>
                </a:solidFill>
              </a:rPr>
              <a:t>ток определяется основными носителями заряда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1396751"/>
          </a:xfrm>
        </p:spPr>
        <p:txBody>
          <a:bodyPr>
            <a:normAutofit/>
          </a:bodyPr>
          <a:lstStyle/>
          <a:p>
            <a:r>
              <a:rPr lang="ru-RU" dirty="0" smtClean="0"/>
              <a:t>Ток основных носителей увеличивается по сравнению с равновесным </a:t>
            </a:r>
            <a:endParaRPr lang="ru-RU" dirty="0"/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2132013" y="1873250"/>
          <a:ext cx="4017962" cy="1193800"/>
        </p:xfrm>
        <a:graphic>
          <a:graphicData uri="http://schemas.openxmlformats.org/presentationml/2006/ole">
            <p:oleObj spid="_x0000_s13314" name="Equation" r:id="rId3" imgW="1409400" imgH="419040" progId="Equation.DSMT4">
              <p:embed/>
            </p:oleObj>
          </a:graphicData>
        </a:graphic>
      </p:graphicFrame>
      <p:sp>
        <p:nvSpPr>
          <p:cNvPr id="6" name="Содержимое 2"/>
          <p:cNvSpPr txBox="1">
            <a:spLocks/>
          </p:cNvSpPr>
          <p:nvPr/>
        </p:nvSpPr>
        <p:spPr>
          <a:xfrm>
            <a:off x="621904" y="302555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Ток неосновных носителей не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меняется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1030288" y="3871913"/>
          <a:ext cx="6223000" cy="795337"/>
        </p:xfrm>
        <a:graphic>
          <a:graphicData uri="http://schemas.openxmlformats.org/presentationml/2006/ole">
            <p:oleObj spid="_x0000_s13316" name="Equation" r:id="rId4" imgW="218412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95536" y="692696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Суммарный ток при прямом включении</a:t>
            </a: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539552" y="1412776"/>
          <a:ext cx="8113291" cy="1057583"/>
        </p:xfrm>
        <a:graphic>
          <a:graphicData uri="http://schemas.openxmlformats.org/presentationml/2006/ole">
            <p:oleObj spid="_x0000_s14338" name="Equation" r:id="rId3" imgW="3213000" imgH="419040" progId="Equation.DSMT4">
              <p:embed/>
            </p:oleObj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2627784" y="2924944"/>
          <a:ext cx="3913187" cy="1379537"/>
        </p:xfrm>
        <a:graphic>
          <a:graphicData uri="http://schemas.openxmlformats.org/presentationml/2006/ole">
            <p:oleObj spid="_x0000_s14339" name="Equation" r:id="rId4" imgW="1549080" imgH="545760" progId="Equation.DSMT4">
              <p:embed/>
            </p:oleObj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3222625" y="4292600"/>
          <a:ext cx="2436813" cy="1379538"/>
        </p:xfrm>
        <a:graphic>
          <a:graphicData uri="http://schemas.openxmlformats.org/presentationml/2006/ole">
            <p:oleObj spid="_x0000_s14340" name="Equation" r:id="rId5" imgW="965160" imgH="5457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Обратное смещение</a:t>
            </a:r>
            <a:r>
              <a:rPr lang="en-US" dirty="0" smtClean="0"/>
              <a:t> P-N</a:t>
            </a:r>
            <a:r>
              <a:rPr lang="ru-RU" dirty="0" smtClean="0"/>
              <a:t> перехода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29119" y="1556792"/>
            <a:ext cx="1944216" cy="187220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2473135" y="1772816"/>
          <a:ext cx="452437" cy="523875"/>
        </p:xfrm>
        <a:graphic>
          <a:graphicData uri="http://schemas.openxmlformats.org/presentationml/2006/ole">
            <p:oleObj spid="_x0000_s15362" name="Equation" r:id="rId3" imgW="241200" imgH="279360" progId="Equation.DSMT4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5641487" y="1700808"/>
          <a:ext cx="500062" cy="523875"/>
        </p:xfrm>
        <a:graphic>
          <a:graphicData uri="http://schemas.openxmlformats.org/presentationml/2006/ole">
            <p:oleObj spid="_x0000_s15363" name="Equation" r:id="rId4" imgW="266400" imgH="279360" progId="Equation.DSMT4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283968" y="1556792"/>
            <a:ext cx="1944216" cy="18722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1556792"/>
            <a:ext cx="576064" cy="18722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94601" y="1556792"/>
            <a:ext cx="576064" cy="18722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9"/>
          <p:cNvGrpSpPr/>
          <p:nvPr/>
        </p:nvGrpSpPr>
        <p:grpSpPr>
          <a:xfrm>
            <a:off x="4067944" y="1700808"/>
            <a:ext cx="144016" cy="144016"/>
            <a:chOff x="6732240" y="836712"/>
            <a:chExt cx="144016" cy="144016"/>
          </a:xfrm>
        </p:grpSpPr>
        <p:sp>
          <p:nvSpPr>
            <p:cNvPr id="11" name="Овал 10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" name="Прямая соединительная линия 11"/>
            <p:cNvCxnSpPr>
              <a:stCxn id="11" idx="2"/>
              <a:endCxn id="11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Группа 12"/>
          <p:cNvGrpSpPr/>
          <p:nvPr/>
        </p:nvGrpSpPr>
        <p:grpSpPr>
          <a:xfrm>
            <a:off x="4067944" y="2060848"/>
            <a:ext cx="144016" cy="144016"/>
            <a:chOff x="6732240" y="836712"/>
            <a:chExt cx="144016" cy="144016"/>
          </a:xfrm>
        </p:grpSpPr>
        <p:sp>
          <p:nvSpPr>
            <p:cNvPr id="14" name="Овал 13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5" name="Прямая соединительная линия 14"/>
            <p:cNvCxnSpPr>
              <a:stCxn id="14" idx="2"/>
              <a:endCxn id="14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Группа 15"/>
          <p:cNvGrpSpPr/>
          <p:nvPr/>
        </p:nvGrpSpPr>
        <p:grpSpPr>
          <a:xfrm>
            <a:off x="4067944" y="2492896"/>
            <a:ext cx="144016" cy="144016"/>
            <a:chOff x="6732240" y="836712"/>
            <a:chExt cx="144016" cy="144016"/>
          </a:xfrm>
        </p:grpSpPr>
        <p:sp>
          <p:nvSpPr>
            <p:cNvPr id="17" name="Овал 16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единительная линия 17"/>
            <p:cNvCxnSpPr>
              <a:stCxn id="17" idx="2"/>
              <a:endCxn id="17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Группа 18"/>
          <p:cNvGrpSpPr/>
          <p:nvPr/>
        </p:nvGrpSpPr>
        <p:grpSpPr>
          <a:xfrm>
            <a:off x="4067944" y="2852936"/>
            <a:ext cx="144016" cy="144016"/>
            <a:chOff x="6732240" y="836712"/>
            <a:chExt cx="144016" cy="144016"/>
          </a:xfrm>
        </p:grpSpPr>
        <p:sp>
          <p:nvSpPr>
            <p:cNvPr id="20" name="Овал 19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>
              <a:stCxn id="20" idx="2"/>
              <a:endCxn id="20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Группа 21"/>
          <p:cNvGrpSpPr/>
          <p:nvPr/>
        </p:nvGrpSpPr>
        <p:grpSpPr>
          <a:xfrm>
            <a:off x="4067944" y="3140968"/>
            <a:ext cx="144016" cy="144016"/>
            <a:chOff x="6732240" y="836712"/>
            <a:chExt cx="144016" cy="144016"/>
          </a:xfrm>
        </p:grpSpPr>
        <p:sp>
          <p:nvSpPr>
            <p:cNvPr id="23" name="Овал 22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4" name="Прямая соединительная линия 23"/>
            <p:cNvCxnSpPr>
              <a:stCxn id="23" idx="2"/>
              <a:endCxn id="23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Группа 24"/>
          <p:cNvGrpSpPr/>
          <p:nvPr/>
        </p:nvGrpSpPr>
        <p:grpSpPr>
          <a:xfrm>
            <a:off x="3790545" y="1703231"/>
            <a:ext cx="144016" cy="144016"/>
            <a:chOff x="6732240" y="836712"/>
            <a:chExt cx="144016" cy="144016"/>
          </a:xfrm>
        </p:grpSpPr>
        <p:sp>
          <p:nvSpPr>
            <p:cNvPr id="26" name="Овал 25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>
              <a:stCxn id="26" idx="2"/>
              <a:endCxn id="26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Группа 27"/>
          <p:cNvGrpSpPr/>
          <p:nvPr/>
        </p:nvGrpSpPr>
        <p:grpSpPr>
          <a:xfrm>
            <a:off x="3790545" y="2063271"/>
            <a:ext cx="144016" cy="144016"/>
            <a:chOff x="6732240" y="836712"/>
            <a:chExt cx="144016" cy="144016"/>
          </a:xfrm>
        </p:grpSpPr>
        <p:sp>
          <p:nvSpPr>
            <p:cNvPr id="29" name="Овал 28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0" name="Прямая соединительная линия 29"/>
            <p:cNvCxnSpPr>
              <a:stCxn id="29" idx="2"/>
              <a:endCxn id="29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Группа 30"/>
          <p:cNvGrpSpPr/>
          <p:nvPr/>
        </p:nvGrpSpPr>
        <p:grpSpPr>
          <a:xfrm>
            <a:off x="3790545" y="2495319"/>
            <a:ext cx="144016" cy="144016"/>
            <a:chOff x="6732240" y="836712"/>
            <a:chExt cx="144016" cy="144016"/>
          </a:xfrm>
        </p:grpSpPr>
        <p:sp>
          <p:nvSpPr>
            <p:cNvPr id="32" name="Овал 31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3" name="Прямая соединительная линия 32"/>
            <p:cNvCxnSpPr>
              <a:stCxn id="32" idx="2"/>
              <a:endCxn id="32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Группа 33"/>
          <p:cNvGrpSpPr/>
          <p:nvPr/>
        </p:nvGrpSpPr>
        <p:grpSpPr>
          <a:xfrm>
            <a:off x="3790545" y="2855359"/>
            <a:ext cx="144016" cy="144016"/>
            <a:chOff x="6732240" y="836712"/>
            <a:chExt cx="144016" cy="144016"/>
          </a:xfrm>
        </p:grpSpPr>
        <p:sp>
          <p:nvSpPr>
            <p:cNvPr id="35" name="Овал 34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6" name="Прямая соединительная линия 35"/>
            <p:cNvCxnSpPr>
              <a:stCxn id="35" idx="2"/>
              <a:endCxn id="35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Группа 36"/>
          <p:cNvGrpSpPr/>
          <p:nvPr/>
        </p:nvGrpSpPr>
        <p:grpSpPr>
          <a:xfrm>
            <a:off x="3790545" y="3143391"/>
            <a:ext cx="144016" cy="144016"/>
            <a:chOff x="6732240" y="836712"/>
            <a:chExt cx="144016" cy="144016"/>
          </a:xfrm>
        </p:grpSpPr>
        <p:sp>
          <p:nvSpPr>
            <p:cNvPr id="38" name="Овал 37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9" name="Прямая соединительная линия 38"/>
            <p:cNvCxnSpPr>
              <a:stCxn id="38" idx="2"/>
              <a:endCxn id="38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Группа 39"/>
          <p:cNvGrpSpPr/>
          <p:nvPr/>
        </p:nvGrpSpPr>
        <p:grpSpPr>
          <a:xfrm>
            <a:off x="4355976" y="1772816"/>
            <a:ext cx="144016" cy="154633"/>
            <a:chOff x="6804248" y="1052736"/>
            <a:chExt cx="144016" cy="154633"/>
          </a:xfrm>
        </p:grpSpPr>
        <p:grpSp>
          <p:nvGrpSpPr>
            <p:cNvPr id="40" name="Группа 40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43" name="Овал 42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44" name="Прямая соединительная линия 43"/>
              <p:cNvCxnSpPr>
                <a:stCxn id="43" idx="2"/>
                <a:endCxn id="43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2" name="Прямая соединительная линия 41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4"/>
          <p:cNvGrpSpPr/>
          <p:nvPr/>
        </p:nvGrpSpPr>
        <p:grpSpPr>
          <a:xfrm>
            <a:off x="4355976" y="2132856"/>
            <a:ext cx="144016" cy="154633"/>
            <a:chOff x="6804248" y="1052736"/>
            <a:chExt cx="144016" cy="154633"/>
          </a:xfrm>
        </p:grpSpPr>
        <p:grpSp>
          <p:nvGrpSpPr>
            <p:cNvPr id="45" name="Группа 56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48" name="Овал 47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49" name="Прямая соединительная линия 48"/>
              <p:cNvCxnSpPr>
                <a:stCxn id="48" idx="2"/>
                <a:endCxn id="48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7" name="Прямая соединительная линия 46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Группа 49"/>
          <p:cNvGrpSpPr/>
          <p:nvPr/>
        </p:nvGrpSpPr>
        <p:grpSpPr>
          <a:xfrm>
            <a:off x="4355976" y="2564904"/>
            <a:ext cx="144016" cy="154633"/>
            <a:chOff x="6804248" y="1052736"/>
            <a:chExt cx="144016" cy="154633"/>
          </a:xfrm>
        </p:grpSpPr>
        <p:grpSp>
          <p:nvGrpSpPr>
            <p:cNvPr id="50" name="Группа 61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53" name="Овал 52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54" name="Прямая соединительная линия 53"/>
              <p:cNvCxnSpPr>
                <a:stCxn id="53" idx="2"/>
                <a:endCxn id="53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2" name="Прямая соединительная линия 51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Группа 54"/>
          <p:cNvGrpSpPr/>
          <p:nvPr/>
        </p:nvGrpSpPr>
        <p:grpSpPr>
          <a:xfrm>
            <a:off x="4355976" y="2852936"/>
            <a:ext cx="144016" cy="154633"/>
            <a:chOff x="6804248" y="1052736"/>
            <a:chExt cx="144016" cy="154633"/>
          </a:xfrm>
        </p:grpSpPr>
        <p:grpSp>
          <p:nvGrpSpPr>
            <p:cNvPr id="55" name="Группа 66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58" name="Овал 57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59" name="Прямая соединительная линия 58"/>
              <p:cNvCxnSpPr>
                <a:stCxn id="58" idx="2"/>
                <a:endCxn id="58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7" name="Прямая соединительная линия 56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Группа 59"/>
          <p:cNvGrpSpPr/>
          <p:nvPr/>
        </p:nvGrpSpPr>
        <p:grpSpPr>
          <a:xfrm>
            <a:off x="4355976" y="3140968"/>
            <a:ext cx="144016" cy="154633"/>
            <a:chOff x="6804248" y="1052736"/>
            <a:chExt cx="144016" cy="154633"/>
          </a:xfrm>
        </p:grpSpPr>
        <p:grpSp>
          <p:nvGrpSpPr>
            <p:cNvPr id="60" name="Группа 71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63" name="Овал 62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64" name="Прямая соединительная линия 63"/>
              <p:cNvCxnSpPr>
                <a:stCxn id="63" idx="2"/>
                <a:endCxn id="63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2" name="Прямая соединительная линия 61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Группа 64"/>
          <p:cNvGrpSpPr/>
          <p:nvPr/>
        </p:nvGrpSpPr>
        <p:grpSpPr>
          <a:xfrm>
            <a:off x="4644008" y="1772816"/>
            <a:ext cx="144016" cy="154633"/>
            <a:chOff x="6804248" y="1052736"/>
            <a:chExt cx="144016" cy="154633"/>
          </a:xfrm>
        </p:grpSpPr>
        <p:grpSp>
          <p:nvGrpSpPr>
            <p:cNvPr id="65" name="Группа 76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68" name="Овал 67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69" name="Прямая соединительная линия 68"/>
              <p:cNvCxnSpPr>
                <a:stCxn id="68" idx="2"/>
                <a:endCxn id="68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7" name="Прямая соединительная линия 66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Группа 69"/>
          <p:cNvGrpSpPr/>
          <p:nvPr/>
        </p:nvGrpSpPr>
        <p:grpSpPr>
          <a:xfrm>
            <a:off x="4644008" y="2132856"/>
            <a:ext cx="144016" cy="154633"/>
            <a:chOff x="6804248" y="1052736"/>
            <a:chExt cx="144016" cy="154633"/>
          </a:xfrm>
        </p:grpSpPr>
        <p:grpSp>
          <p:nvGrpSpPr>
            <p:cNvPr id="70" name="Группа 81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73" name="Овал 72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74" name="Прямая соединительная линия 73"/>
              <p:cNvCxnSpPr>
                <a:stCxn id="73" idx="2"/>
                <a:endCxn id="73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2" name="Прямая соединительная линия 71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Группа 74"/>
          <p:cNvGrpSpPr/>
          <p:nvPr/>
        </p:nvGrpSpPr>
        <p:grpSpPr>
          <a:xfrm>
            <a:off x="4644008" y="2564904"/>
            <a:ext cx="144016" cy="154633"/>
            <a:chOff x="6804248" y="1052736"/>
            <a:chExt cx="144016" cy="154633"/>
          </a:xfrm>
        </p:grpSpPr>
        <p:grpSp>
          <p:nvGrpSpPr>
            <p:cNvPr id="75" name="Группа 86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78" name="Овал 77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79" name="Прямая соединительная линия 78"/>
              <p:cNvCxnSpPr>
                <a:stCxn id="78" idx="2"/>
                <a:endCxn id="78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7" name="Прямая соединительная линия 76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Группа 79"/>
          <p:cNvGrpSpPr/>
          <p:nvPr/>
        </p:nvGrpSpPr>
        <p:grpSpPr>
          <a:xfrm>
            <a:off x="4644008" y="2852936"/>
            <a:ext cx="144016" cy="154633"/>
            <a:chOff x="6804248" y="1052736"/>
            <a:chExt cx="144016" cy="154633"/>
          </a:xfrm>
        </p:grpSpPr>
        <p:grpSp>
          <p:nvGrpSpPr>
            <p:cNvPr id="80" name="Группа 91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83" name="Овал 82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84" name="Прямая соединительная линия 83"/>
              <p:cNvCxnSpPr>
                <a:stCxn id="83" idx="2"/>
                <a:endCxn id="83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2" name="Прямая соединительная линия 81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Группа 84"/>
          <p:cNvGrpSpPr/>
          <p:nvPr/>
        </p:nvGrpSpPr>
        <p:grpSpPr>
          <a:xfrm>
            <a:off x="4644008" y="3140968"/>
            <a:ext cx="144016" cy="154633"/>
            <a:chOff x="6804248" y="1052736"/>
            <a:chExt cx="144016" cy="154633"/>
          </a:xfrm>
        </p:grpSpPr>
        <p:grpSp>
          <p:nvGrpSpPr>
            <p:cNvPr id="85" name="Группа 96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88" name="Овал 87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89" name="Прямая соединительная линия 88"/>
              <p:cNvCxnSpPr>
                <a:stCxn id="88" idx="2"/>
                <a:endCxn id="88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7" name="Прямая соединительная линия 86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0" name="Прямая со стрелкой 89"/>
          <p:cNvCxnSpPr/>
          <p:nvPr/>
        </p:nvCxnSpPr>
        <p:spPr>
          <a:xfrm flipH="1">
            <a:off x="3779912" y="3717032"/>
            <a:ext cx="936104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1" name="Object 3"/>
          <p:cNvGraphicFramePr>
            <a:graphicFrameLocks noChangeAspect="1"/>
          </p:cNvGraphicFramePr>
          <p:nvPr/>
        </p:nvGraphicFramePr>
        <p:xfrm>
          <a:off x="4788024" y="3501008"/>
          <a:ext cx="452438" cy="500062"/>
        </p:xfrm>
        <a:graphic>
          <a:graphicData uri="http://schemas.openxmlformats.org/presentationml/2006/ole">
            <p:oleObj spid="_x0000_s15364" name="Equation" r:id="rId5" imgW="241200" imgH="266400" progId="Equation.DSMT4">
              <p:embed/>
            </p:oleObj>
          </a:graphicData>
        </a:graphic>
      </p:graphicFrame>
      <p:cxnSp>
        <p:nvCxnSpPr>
          <p:cNvPr id="93" name="Прямая соединительная линия 92"/>
          <p:cNvCxnSpPr/>
          <p:nvPr/>
        </p:nvCxnSpPr>
        <p:spPr>
          <a:xfrm flipH="1">
            <a:off x="6228184" y="2492896"/>
            <a:ext cx="114149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 flipH="1">
            <a:off x="1187624" y="2492896"/>
            <a:ext cx="114149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>
            <a:off x="1187624" y="2492896"/>
            <a:ext cx="0" cy="16561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>
          <a:xfrm>
            <a:off x="7380312" y="2492896"/>
            <a:ext cx="0" cy="16561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>
            <a:off x="1187624" y="4149080"/>
            <a:ext cx="25922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>
            <a:off x="4788024" y="4149080"/>
            <a:ext cx="25922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Овал 100"/>
          <p:cNvSpPr/>
          <p:nvPr/>
        </p:nvSpPr>
        <p:spPr>
          <a:xfrm>
            <a:off x="3769279" y="4095915"/>
            <a:ext cx="108000" cy="108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Овал 101"/>
          <p:cNvSpPr/>
          <p:nvPr/>
        </p:nvSpPr>
        <p:spPr>
          <a:xfrm>
            <a:off x="4678330" y="4085282"/>
            <a:ext cx="108000" cy="108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TextBox 102"/>
          <p:cNvSpPr txBox="1"/>
          <p:nvPr/>
        </p:nvSpPr>
        <p:spPr>
          <a:xfrm>
            <a:off x="4932040" y="429309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+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3491880" y="4149080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-</a:t>
            </a:r>
            <a:endParaRPr lang="ru-RU" sz="3600" dirty="0"/>
          </a:p>
        </p:txBody>
      </p:sp>
      <p:sp>
        <p:nvSpPr>
          <p:cNvPr id="105" name="TextBox 104"/>
          <p:cNvSpPr txBox="1"/>
          <p:nvPr/>
        </p:nvSpPr>
        <p:spPr>
          <a:xfrm>
            <a:off x="3995936" y="4005064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U</a:t>
            </a:r>
            <a:endParaRPr lang="ru-RU" sz="3200" i="1" dirty="0"/>
          </a:p>
        </p:txBody>
      </p:sp>
      <p:cxnSp>
        <p:nvCxnSpPr>
          <p:cNvPr id="106" name="Прямая со стрелкой 105"/>
          <p:cNvCxnSpPr/>
          <p:nvPr/>
        </p:nvCxnSpPr>
        <p:spPr>
          <a:xfrm flipH="1">
            <a:off x="3851920" y="3933056"/>
            <a:ext cx="648000" cy="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7" name="Object 3"/>
          <p:cNvGraphicFramePr>
            <a:graphicFrameLocks noChangeAspect="1"/>
          </p:cNvGraphicFramePr>
          <p:nvPr/>
        </p:nvGraphicFramePr>
        <p:xfrm>
          <a:off x="3073400" y="3573463"/>
          <a:ext cx="571500" cy="500062"/>
        </p:xfrm>
        <a:graphic>
          <a:graphicData uri="http://schemas.openxmlformats.org/presentationml/2006/ole">
            <p:oleObj spid="_x0000_s15365" name="Equation" r:id="rId6" imgW="304560" imgH="266400" progId="Equation.DSMT4">
              <p:embed/>
            </p:oleObj>
          </a:graphicData>
        </a:graphic>
      </p:graphicFrame>
      <p:graphicFrame>
        <p:nvGraphicFramePr>
          <p:cNvPr id="108" name="Object 3"/>
          <p:cNvGraphicFramePr>
            <a:graphicFrameLocks noChangeAspect="1"/>
          </p:cNvGraphicFramePr>
          <p:nvPr/>
        </p:nvGraphicFramePr>
        <p:xfrm>
          <a:off x="2212975" y="4821238"/>
          <a:ext cx="1833563" cy="452437"/>
        </p:xfrm>
        <a:graphic>
          <a:graphicData uri="http://schemas.openxmlformats.org/presentationml/2006/ole">
            <p:oleObj spid="_x0000_s15366" name="Equation" r:id="rId7" imgW="977760" imgH="241200" progId="Equation.DSMT4">
              <p:embed/>
            </p:oleObj>
          </a:graphicData>
        </a:graphic>
      </p:graphicFrame>
      <p:sp>
        <p:nvSpPr>
          <p:cNvPr id="109" name="TextBox 108"/>
          <p:cNvSpPr txBox="1"/>
          <p:nvPr/>
        </p:nvSpPr>
        <p:spPr>
          <a:xfrm>
            <a:off x="2123728" y="5373216"/>
            <a:ext cx="65414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Потенциальный барьер повышается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1" grpId="0" animBg="1"/>
      <p:bldP spid="102" grpId="0" animBg="1"/>
      <p:bldP spid="103" grpId="0"/>
      <p:bldP spid="103" grpId="1"/>
      <p:bldP spid="104" grpId="0"/>
      <p:bldP spid="105" grpId="0"/>
      <p:bldP spid="10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Потенциальный барьер повышается</a:t>
            </a:r>
            <a:endParaRPr lang="ru-RU" sz="36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115616" y="3356992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115616" y="4797152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115616" y="4509120"/>
            <a:ext cx="3312000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611560" y="3140968"/>
          <a:ext cx="404614" cy="452216"/>
        </p:xfrm>
        <a:graphic>
          <a:graphicData uri="http://schemas.openxmlformats.org/presentationml/2006/ole">
            <p:oleObj spid="_x0000_s16386" name="Equation" r:id="rId3" imgW="215640" imgH="241200" progId="Equation.DSMT4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611560" y="4725144"/>
          <a:ext cx="427038" cy="452437"/>
        </p:xfrm>
        <a:graphic>
          <a:graphicData uri="http://schemas.openxmlformats.org/presentationml/2006/ole">
            <p:oleObj spid="_x0000_s16387" name="Equation" r:id="rId4" imgW="228600" imgH="241200" progId="Equation.DSMT4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566738" y="4197350"/>
          <a:ext cx="522287" cy="500063"/>
        </p:xfrm>
        <a:graphic>
          <a:graphicData uri="http://schemas.openxmlformats.org/presentationml/2006/ole">
            <p:oleObj spid="_x0000_s16388" name="Equation" r:id="rId5" imgW="279360" imgH="266400" progId="Equation.DSMT4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2028255" y="2458318"/>
          <a:ext cx="452437" cy="523875"/>
        </p:xfrm>
        <a:graphic>
          <a:graphicData uri="http://schemas.openxmlformats.org/presentationml/2006/ole">
            <p:oleObj spid="_x0000_s16389" name="Equation" r:id="rId6" imgW="241200" imgH="279360" progId="Equation.DSMT4">
              <p:embed/>
            </p:oleObj>
          </a:graphicData>
        </a:graphic>
      </p:graphicFrame>
      <p:cxnSp>
        <p:nvCxnSpPr>
          <p:cNvPr id="11" name="Прямая соединительная линия 10"/>
          <p:cNvCxnSpPr/>
          <p:nvPr/>
        </p:nvCxnSpPr>
        <p:spPr>
          <a:xfrm>
            <a:off x="4788024" y="4293096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788024" y="5733256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7884368" y="3933056"/>
          <a:ext cx="404614" cy="452216"/>
        </p:xfrm>
        <a:graphic>
          <a:graphicData uri="http://schemas.openxmlformats.org/presentationml/2006/ole">
            <p:oleObj spid="_x0000_s16390" name="Equation" r:id="rId7" imgW="215640" imgH="241200" progId="Equation.DSMT4">
              <p:embed/>
            </p:oleObj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6564313" y="2709267"/>
          <a:ext cx="500062" cy="523875"/>
        </p:xfrm>
        <a:graphic>
          <a:graphicData uri="http://schemas.openxmlformats.org/presentationml/2006/ole">
            <p:oleObj spid="_x0000_s16391" name="Equation" r:id="rId8" imgW="266400" imgH="279360" progId="Equation.DSMT4">
              <p:embed/>
            </p:oleObj>
          </a:graphicData>
        </a:graphic>
      </p:graphicFrame>
      <p:cxnSp>
        <p:nvCxnSpPr>
          <p:cNvPr id="15" name="Прямая соединительная линия 14"/>
          <p:cNvCxnSpPr/>
          <p:nvPr/>
        </p:nvCxnSpPr>
        <p:spPr>
          <a:xfrm>
            <a:off x="4427984" y="4797152"/>
            <a:ext cx="3240000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7922196" y="4508624"/>
          <a:ext cx="522287" cy="452438"/>
        </p:xfrm>
        <a:graphic>
          <a:graphicData uri="http://schemas.openxmlformats.org/presentationml/2006/ole">
            <p:oleObj spid="_x0000_s16392" name="Equation" r:id="rId9" imgW="279360" imgH="241200" progId="Equation.DSMT4">
              <p:embed/>
            </p:oleObj>
          </a:graphicData>
        </a:graphic>
      </p:graphicFrame>
      <p:cxnSp>
        <p:nvCxnSpPr>
          <p:cNvPr id="17" name="Прямая соединительная линия 16"/>
          <p:cNvCxnSpPr/>
          <p:nvPr/>
        </p:nvCxnSpPr>
        <p:spPr>
          <a:xfrm>
            <a:off x="3923928" y="3356992"/>
            <a:ext cx="864096" cy="93610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915816" y="4293096"/>
            <a:ext cx="18002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987824" y="3356992"/>
            <a:ext cx="0" cy="1008112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1763688" y="3717032"/>
          <a:ext cx="1116013" cy="452438"/>
        </p:xfrm>
        <a:graphic>
          <a:graphicData uri="http://schemas.openxmlformats.org/presentationml/2006/ole">
            <p:oleObj spid="_x0000_s16393" name="Equation" r:id="rId10" imgW="596880" imgH="241200" progId="Equation.DSMT4">
              <p:embed/>
            </p:oleObj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7740352" y="5517232"/>
          <a:ext cx="427038" cy="452437"/>
        </p:xfrm>
        <a:graphic>
          <a:graphicData uri="http://schemas.openxmlformats.org/presentationml/2006/ole">
            <p:oleObj spid="_x0000_s16394" name="Equation" r:id="rId11" imgW="228600" imgH="241200" progId="Equation.DSMT4">
              <p:embed/>
            </p:oleObj>
          </a:graphicData>
        </a:graphic>
      </p:graphicFrame>
      <p:cxnSp>
        <p:nvCxnSpPr>
          <p:cNvPr id="24" name="Прямая соединительная линия 23"/>
          <p:cNvCxnSpPr/>
          <p:nvPr/>
        </p:nvCxnSpPr>
        <p:spPr>
          <a:xfrm>
            <a:off x="3923928" y="4797152"/>
            <a:ext cx="864096" cy="93610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4427984" y="4493078"/>
            <a:ext cx="0" cy="36004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Объект 26"/>
          <p:cNvGraphicFramePr>
            <a:graphicFrameLocks noChangeAspect="1"/>
          </p:cNvGraphicFramePr>
          <p:nvPr/>
        </p:nvGraphicFramePr>
        <p:xfrm>
          <a:off x="4788024" y="4797152"/>
          <a:ext cx="504056" cy="540061"/>
        </p:xfrm>
        <a:graphic>
          <a:graphicData uri="http://schemas.openxmlformats.org/presentationml/2006/ole">
            <p:oleObj spid="_x0000_s16395" name="Equation" r:id="rId12" imgW="177480" imgH="1904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и неосновные носители заряда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 область</a:t>
            </a:r>
          </a:p>
          <a:p>
            <a:r>
              <a:rPr lang="ru-RU" dirty="0" smtClean="0"/>
              <a:t>Основные – дырки, концентрация</a:t>
            </a:r>
          </a:p>
          <a:p>
            <a:r>
              <a:rPr lang="ru-RU" dirty="0" smtClean="0"/>
              <a:t>Неосновные электроны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N</a:t>
            </a:r>
            <a:r>
              <a:rPr lang="ru-RU" b="1" dirty="0" smtClean="0">
                <a:solidFill>
                  <a:srgbClr val="0070C0"/>
                </a:solidFill>
              </a:rPr>
              <a:t> область</a:t>
            </a:r>
          </a:p>
          <a:p>
            <a:r>
              <a:rPr lang="ru-RU" dirty="0" smtClean="0"/>
              <a:t>Основные –электроны</a:t>
            </a:r>
          </a:p>
          <a:p>
            <a:r>
              <a:rPr lang="ru-RU" dirty="0" smtClean="0"/>
              <a:t>Неосновные дырки</a:t>
            </a:r>
          </a:p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7164288" y="2204864"/>
          <a:ext cx="474092" cy="553107"/>
        </p:xfrm>
        <a:graphic>
          <a:graphicData uri="http://schemas.openxmlformats.org/presentationml/2006/ole">
            <p:oleObj spid="_x0000_s3074" name="Equation" r:id="rId3" imgW="228600" imgH="266400" progId="Equation.DSMT4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5652120" y="2852936"/>
          <a:ext cx="420688" cy="552450"/>
        </p:xfrm>
        <a:graphic>
          <a:graphicData uri="http://schemas.openxmlformats.org/presentationml/2006/ole">
            <p:oleObj spid="_x0000_s3075" name="Equation" r:id="rId4" imgW="203040" imgH="266400" progId="Equation.DSMT4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580112" y="3933056"/>
          <a:ext cx="393700" cy="500063"/>
        </p:xfrm>
        <a:graphic>
          <a:graphicData uri="http://schemas.openxmlformats.org/presentationml/2006/ole">
            <p:oleObj spid="_x0000_s3076" name="Equation" r:id="rId5" imgW="190440" imgH="241200" progId="Equation.DSMT4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626100" y="4581525"/>
          <a:ext cx="446088" cy="500063"/>
        </p:xfrm>
        <a:graphic>
          <a:graphicData uri="http://schemas.openxmlformats.org/presentationml/2006/ole">
            <p:oleObj spid="_x0000_s3077" name="Equation" r:id="rId6" imgW="21564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основных носителей заряда потенциальный барьер повышается, немногие могут преодолеть потенциальный барьер</a:t>
            </a:r>
          </a:p>
          <a:p>
            <a:r>
              <a:rPr lang="ru-RU" dirty="0" smtClean="0"/>
              <a:t>Ток неосновных носителей не меняется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Обратный ток определяется неосновными носителями заряда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1396751"/>
          </a:xfrm>
        </p:spPr>
        <p:txBody>
          <a:bodyPr>
            <a:normAutofit/>
          </a:bodyPr>
          <a:lstStyle/>
          <a:p>
            <a:r>
              <a:rPr lang="ru-RU" dirty="0" smtClean="0"/>
              <a:t>Ток основных носителей уменьшается по сравнению с равновесным </a:t>
            </a:r>
            <a:endParaRPr lang="ru-RU" dirty="0"/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1987550" y="1873250"/>
          <a:ext cx="4306888" cy="1193800"/>
        </p:xfrm>
        <a:graphic>
          <a:graphicData uri="http://schemas.openxmlformats.org/presentationml/2006/ole">
            <p:oleObj spid="_x0000_s17410" name="Equation" r:id="rId3" imgW="1511280" imgH="419040" progId="Equation.DSMT4">
              <p:embed/>
            </p:oleObj>
          </a:graphicData>
        </a:graphic>
      </p:graphicFrame>
      <p:sp>
        <p:nvSpPr>
          <p:cNvPr id="6" name="Содержимое 2"/>
          <p:cNvSpPr txBox="1">
            <a:spLocks/>
          </p:cNvSpPr>
          <p:nvPr/>
        </p:nvSpPr>
        <p:spPr>
          <a:xfrm>
            <a:off x="621904" y="302555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Ток неосновных носителей не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меняется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1030288" y="3871913"/>
          <a:ext cx="6223000" cy="795337"/>
        </p:xfrm>
        <a:graphic>
          <a:graphicData uri="http://schemas.openxmlformats.org/presentationml/2006/ole">
            <p:oleObj spid="_x0000_s17411" name="Equation" r:id="rId4" imgW="218412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95536" y="692696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Суммарный ток при обратном включении</a:t>
            </a: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412750" y="1412875"/>
          <a:ext cx="8369300" cy="1057275"/>
        </p:xfrm>
        <a:graphic>
          <a:graphicData uri="http://schemas.openxmlformats.org/presentationml/2006/ole">
            <p:oleObj spid="_x0000_s18434" name="Equation" r:id="rId3" imgW="3314520" imgH="419040" progId="Equation.DSMT4">
              <p:embed/>
            </p:oleObj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2516188" y="2924175"/>
          <a:ext cx="4137025" cy="1379538"/>
        </p:xfrm>
        <a:graphic>
          <a:graphicData uri="http://schemas.openxmlformats.org/presentationml/2006/ole">
            <p:oleObj spid="_x0000_s18435" name="Equation" r:id="rId4" imgW="1638000" imgH="545760" progId="Equation.DSMT4">
              <p:embed/>
            </p:oleObj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3095625" y="4292600"/>
          <a:ext cx="2692400" cy="1379538"/>
        </p:xfrm>
        <a:graphic>
          <a:graphicData uri="http://schemas.openxmlformats.org/presentationml/2006/ole">
            <p:oleObj spid="_x0000_s18436" name="Equation" r:id="rId5" imgW="1066680" imgH="545760" progId="Equation.DSMT4">
              <p:embed/>
            </p:oleObj>
          </a:graphicData>
        </a:graphic>
      </p:graphicFrame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2700338" y="5732463"/>
          <a:ext cx="1055687" cy="609600"/>
        </p:xfrm>
        <a:graphic>
          <a:graphicData uri="http://schemas.openxmlformats.org/presentationml/2006/ole">
            <p:oleObj spid="_x0000_s18437" name="Equation" r:id="rId6" imgW="41904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Вольт- амперная характеристика</a:t>
            </a:r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484784"/>
            <a:ext cx="6591932" cy="371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851920" y="1556792"/>
          <a:ext cx="1249972" cy="617066"/>
        </p:xfrm>
        <a:graphic>
          <a:graphicData uri="http://schemas.openxmlformats.org/presentationml/2006/ole">
            <p:oleObj spid="_x0000_s19459" name="Equation" r:id="rId4" imgW="126720" imgH="177480" progId="Equation.DSMT4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275856" y="3140968"/>
          <a:ext cx="465534" cy="838200"/>
        </p:xfrm>
        <a:graphic>
          <a:graphicData uri="http://schemas.openxmlformats.org/presentationml/2006/ole">
            <p:oleObj spid="_x0000_s19460" name="Equation" r:id="rId5" imgW="17748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</a:t>
            </a:r>
            <a:r>
              <a:rPr lang="en-US" dirty="0" smtClean="0"/>
              <a:t>p-N</a:t>
            </a:r>
            <a:r>
              <a:rPr lang="ru-RU" dirty="0" smtClean="0"/>
              <a:t> перехода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1468759"/>
          </a:xfrm>
        </p:spPr>
        <p:txBody>
          <a:bodyPr>
            <a:normAutofit fontScale="92500" lnSpcReduction="2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Выпрямляющее</a:t>
            </a:r>
            <a:r>
              <a:rPr lang="ru-RU" sz="4000" dirty="0" smtClean="0"/>
              <a:t> – ток в прямом направлении много больше тока в обратном направлении</a:t>
            </a:r>
            <a:endParaRPr lang="ru-RU" sz="40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23528" y="2852936"/>
            <a:ext cx="8229600" cy="1800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При повышении температуры концентрация неосновных носителей резко возрастает, а основных</a:t>
            </a:r>
            <a:r>
              <a:rPr kumimoji="0" lang="ru-RU" sz="4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не меняется (количество</a:t>
            </a:r>
            <a:r>
              <a:rPr kumimoji="0" lang="ru-RU" sz="4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примеси)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51520" y="4653136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Выпрямляющие свойства  исчезают </a:t>
            </a:r>
            <a:r>
              <a:rPr lang="ru-RU" sz="4000" dirty="0" smtClean="0"/>
              <a:t>при 75°С для </a:t>
            </a:r>
            <a:r>
              <a:rPr lang="en-US" sz="4000" dirty="0" err="1" smtClean="0"/>
              <a:t>Ge</a:t>
            </a:r>
            <a:r>
              <a:rPr lang="en-US" sz="4000" dirty="0" smtClean="0"/>
              <a:t> </a:t>
            </a:r>
            <a:r>
              <a:rPr lang="ru-RU" sz="4000" dirty="0" smtClean="0"/>
              <a:t>и </a:t>
            </a:r>
            <a:r>
              <a:rPr lang="ru-RU" sz="4000" dirty="0" smtClean="0"/>
              <a:t>150°С для </a:t>
            </a:r>
            <a:r>
              <a:rPr lang="en-US" sz="4000" dirty="0" smtClean="0"/>
              <a:t>Si</a:t>
            </a:r>
            <a:r>
              <a:rPr lang="ru-RU" sz="4000" dirty="0" smtClean="0"/>
              <a:t> </a:t>
            </a:r>
            <a:r>
              <a:rPr lang="ru-RU" sz="4000" dirty="0" smtClean="0"/>
              <a:t> 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ЭФФЕКТ ХОЛЛА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Возникновение поперечной разности потенциалов в металле или полупроводнике с током во внешнем магнитном поле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gostiru.ru/wp-content/uploads/2012/06/wpid-image060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268760"/>
            <a:ext cx="7946144" cy="4321274"/>
          </a:xfrm>
          <a:prstGeom prst="rect">
            <a:avLst/>
          </a:prstGeom>
          <a:noFill/>
        </p:spPr>
      </p:pic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228184" y="1628800"/>
          <a:ext cx="1986145" cy="605532"/>
        </p:xfrm>
        <a:graphic>
          <a:graphicData uri="http://schemas.openxmlformats.org/presentationml/2006/ole">
            <p:oleObj spid="_x0000_s20483" name="Equation" r:id="rId4" imgW="1041120" imgH="317160" progId="Equation.DSMT4">
              <p:embed/>
            </p:oleObj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flipH="1" flipV="1">
            <a:off x="3203848" y="2636912"/>
            <a:ext cx="648072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3203848" y="2780928"/>
          <a:ext cx="314325" cy="436562"/>
        </p:xfrm>
        <a:graphic>
          <a:graphicData uri="http://schemas.openxmlformats.org/presentationml/2006/ole">
            <p:oleObj spid="_x0000_s20484" name="Equation" r:id="rId5" imgW="164880" imgH="228600" progId="Equation.DSMT4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499992" y="3284984"/>
          <a:ext cx="387350" cy="509587"/>
        </p:xfrm>
        <a:graphic>
          <a:graphicData uri="http://schemas.openxmlformats.org/presentationml/2006/ole">
            <p:oleObj spid="_x0000_s20485" name="Equation" r:id="rId6" imgW="203040" imgH="266400" progId="Equation.DSMT4">
              <p:embed/>
            </p:oleObj>
          </a:graphicData>
        </a:graphic>
      </p:graphicFrame>
      <p:cxnSp>
        <p:nvCxnSpPr>
          <p:cNvPr id="11" name="Прямая со стрелкой 10"/>
          <p:cNvCxnSpPr/>
          <p:nvPr/>
        </p:nvCxnSpPr>
        <p:spPr>
          <a:xfrm flipV="1">
            <a:off x="4211960" y="2996952"/>
            <a:ext cx="288032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1"/>
            <a:ext cx="8229600" cy="1728192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Под действием силы Лоренца электроны отклоняются на переднюю грань , а дырки – на заднюю</a:t>
            </a:r>
            <a:endParaRPr lang="ru-RU" sz="36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95536" y="1844824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Возникает поперечное электрическое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поле с напряженностью 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ru-RU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95536" y="3429000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600" dirty="0" smtClean="0"/>
              <a:t>Сила Лоренца уравновешивается силой Кулона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3203848" y="1340768"/>
          <a:ext cx="2913145" cy="864840"/>
        </p:xfrm>
        <a:graphic>
          <a:graphicData uri="http://schemas.openxmlformats.org/presentationml/2006/ole">
            <p:oleObj spid="_x0000_s39938" name="Equation" r:id="rId3" imgW="812520" imgH="241200" progId="Equation.DSMT4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427413" y="2565400"/>
          <a:ext cx="2322512" cy="863600"/>
        </p:xfrm>
        <a:graphic>
          <a:graphicData uri="http://schemas.openxmlformats.org/presentationml/2006/ole">
            <p:oleObj spid="_x0000_s39939" name="Equation" r:id="rId4" imgW="647640" imgH="241200" progId="Equation.DSMT4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108200" y="3573463"/>
          <a:ext cx="4371975" cy="863600"/>
        </p:xfrm>
        <a:graphic>
          <a:graphicData uri="http://schemas.openxmlformats.org/presentationml/2006/ole">
            <p:oleObj spid="_x0000_s39940" name="Equation" r:id="rId5" imgW="1218960" imgH="241200" progId="Equation.DSMT4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611560" y="4365104"/>
          <a:ext cx="955675" cy="863600"/>
        </p:xfrm>
        <a:graphic>
          <a:graphicData uri="http://schemas.openxmlformats.org/presentationml/2006/ole">
            <p:oleObj spid="_x0000_s39941" name="Equation" r:id="rId6" imgW="266400" imgH="241200" progId="Equation.DSMT4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835696" y="4509120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/>
              <a:t>Холловская</a:t>
            </a:r>
            <a:r>
              <a:rPr lang="ru-RU" sz="3200" dirty="0" smtClean="0"/>
              <a:t> разность потенциалов</a:t>
            </a:r>
            <a:endParaRPr lang="ru-RU" sz="3200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611560" y="5229200"/>
          <a:ext cx="455612" cy="681037"/>
        </p:xfrm>
        <a:graphic>
          <a:graphicData uri="http://schemas.openxmlformats.org/presentationml/2006/ole">
            <p:oleObj spid="_x0000_s39942" name="Equation" r:id="rId7" imgW="126720" imgH="190440" progId="Equation.DSMT4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763688" y="5301208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Толщина образца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92696"/>
          </a:xfrm>
        </p:spPr>
        <p:txBody>
          <a:bodyPr/>
          <a:lstStyle/>
          <a:p>
            <a:r>
              <a:rPr lang="ru-RU" dirty="0" smtClean="0"/>
              <a:t>По закону Ома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3860800" y="1412776"/>
          <a:ext cx="1746492" cy="714474"/>
        </p:xfrm>
        <a:graphic>
          <a:graphicData uri="http://schemas.openxmlformats.org/presentationml/2006/ole">
            <p:oleObj spid="_x0000_s40962" name="Equation" r:id="rId3" imgW="558720" imgH="228600" progId="Equation.DSMT4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130425" y="2511425"/>
          <a:ext cx="436563" cy="674688"/>
        </p:xfrm>
        <a:graphic>
          <a:graphicData uri="http://schemas.openxmlformats.org/presentationml/2006/ole">
            <p:oleObj spid="_x0000_s40963" name="Equation" r:id="rId4" imgW="139680" imgH="215640" progId="Equation.DSMT4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377950" y="3292475"/>
          <a:ext cx="1944688" cy="555625"/>
        </p:xfrm>
        <a:graphic>
          <a:graphicData uri="http://schemas.openxmlformats.org/presentationml/2006/ole">
            <p:oleObj spid="_x0000_s40964" name="Equation" r:id="rId5" imgW="622080" imgH="177480" progId="Equation.DSMT4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15816" y="2492896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Плотность  тока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419872" y="3212976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электропроводность</a:t>
            </a:r>
            <a:endParaRPr lang="ru-RU" sz="3600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2446338" y="4116388"/>
          <a:ext cx="436562" cy="476250"/>
        </p:xfrm>
        <a:graphic>
          <a:graphicData uri="http://schemas.openxmlformats.org/presentationml/2006/ole">
            <p:oleObj spid="_x0000_s40965" name="Equation" r:id="rId6" imgW="139680" imgH="152280" progId="Equation.DSMT4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2555776" y="5085184"/>
          <a:ext cx="515937" cy="555625"/>
        </p:xfrm>
        <a:graphic>
          <a:graphicData uri="http://schemas.openxmlformats.org/presentationml/2006/ole">
            <p:oleObj spid="_x0000_s40966" name="Equation" r:id="rId7" imgW="164880" imgH="177480" progId="Equation.DSMT4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779912" y="4005064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Концентрация носителей заряда</a:t>
            </a:r>
            <a:endParaRPr lang="ru-RU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3635896" y="5085184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Подвижность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85103" y="404664"/>
            <a:ext cx="1944216" cy="187220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2329119" y="620688"/>
          <a:ext cx="452437" cy="523875"/>
        </p:xfrm>
        <a:graphic>
          <a:graphicData uri="http://schemas.openxmlformats.org/presentationml/2006/ole">
            <p:oleObj spid="_x0000_s6146" name="Equation" r:id="rId3" imgW="241200" imgH="279360" progId="Equation.DSMT4">
              <p:embed/>
            </p:oleObj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5497471" y="548680"/>
          <a:ext cx="500062" cy="523875"/>
        </p:xfrm>
        <a:graphic>
          <a:graphicData uri="http://schemas.openxmlformats.org/presentationml/2006/ole">
            <p:oleObj spid="_x0000_s6147" name="Equation" r:id="rId4" imgW="266400" imgH="279360" progId="Equation.DSMT4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139952" y="404664"/>
            <a:ext cx="1944216" cy="18722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55576" y="2924944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Возникает диффузионный ток дырок из </a:t>
            </a:r>
            <a:r>
              <a:rPr lang="en-US" sz="2800" dirty="0" smtClean="0"/>
              <a:t>P</a:t>
            </a:r>
            <a:r>
              <a:rPr lang="ru-RU" sz="2800" dirty="0" smtClean="0"/>
              <a:t> –области в </a:t>
            </a:r>
            <a:r>
              <a:rPr lang="en-US" sz="2800" dirty="0" smtClean="0"/>
              <a:t>N</a:t>
            </a:r>
            <a:r>
              <a:rPr lang="ru-RU" sz="2800" dirty="0" smtClean="0"/>
              <a:t>- область         (основные носители)</a:t>
            </a:r>
            <a:endParaRPr lang="ru-RU" sz="2800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2843808" y="3356992"/>
          <a:ext cx="444500" cy="622300"/>
        </p:xfrm>
        <a:graphic>
          <a:graphicData uri="http://schemas.openxmlformats.org/presentationml/2006/ole">
            <p:oleObj spid="_x0000_s6148" name="Equation" r:id="rId5" imgW="190440" imgH="266400" progId="Equation.DSMT4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55576" y="3861048"/>
            <a:ext cx="7488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 диффузионный ток электронов из </a:t>
            </a:r>
            <a:r>
              <a:rPr lang="en-US" sz="2800" dirty="0" smtClean="0"/>
              <a:t>N</a:t>
            </a:r>
            <a:r>
              <a:rPr lang="ru-RU" sz="2800" dirty="0" smtClean="0"/>
              <a:t> –области в </a:t>
            </a:r>
            <a:r>
              <a:rPr lang="en-US" sz="2800" dirty="0" smtClean="0"/>
              <a:t>P</a:t>
            </a:r>
            <a:r>
              <a:rPr lang="ru-RU" sz="2800" dirty="0" smtClean="0"/>
              <a:t>- область         (основные носители)</a:t>
            </a:r>
            <a:endParaRPr lang="ru-RU" sz="2800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2843808" y="4149080"/>
          <a:ext cx="414337" cy="563562"/>
        </p:xfrm>
        <a:graphic>
          <a:graphicData uri="http://schemas.openxmlformats.org/presentationml/2006/ole">
            <p:oleObj spid="_x0000_s6149" name="Equation" r:id="rId6" imgW="177480" imgH="241200" progId="Equation.DSMT4">
              <p:embed/>
            </p:oleObj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563888" y="404664"/>
            <a:ext cx="576064" cy="18722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150585" y="404664"/>
            <a:ext cx="576064" cy="18722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>
            <a:off x="3923928" y="548680"/>
            <a:ext cx="144016" cy="144016"/>
            <a:chOff x="6732240" y="836712"/>
            <a:chExt cx="144016" cy="144016"/>
          </a:xfrm>
        </p:grpSpPr>
        <p:sp>
          <p:nvSpPr>
            <p:cNvPr id="16" name="Овал 15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единительная линия 17"/>
            <p:cNvCxnSpPr>
              <a:stCxn id="16" idx="2"/>
              <a:endCxn id="16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>
            <a:off x="3923928" y="908720"/>
            <a:ext cx="144016" cy="144016"/>
            <a:chOff x="6732240" y="836712"/>
            <a:chExt cx="144016" cy="144016"/>
          </a:xfrm>
        </p:grpSpPr>
        <p:sp>
          <p:nvSpPr>
            <p:cNvPr id="21" name="Овал 20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2" name="Прямая соединительная линия 21"/>
            <p:cNvCxnSpPr>
              <a:stCxn id="21" idx="2"/>
              <a:endCxn id="21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Группа 22"/>
          <p:cNvGrpSpPr/>
          <p:nvPr/>
        </p:nvGrpSpPr>
        <p:grpSpPr>
          <a:xfrm>
            <a:off x="3923928" y="1340768"/>
            <a:ext cx="144016" cy="144016"/>
            <a:chOff x="6732240" y="836712"/>
            <a:chExt cx="144016" cy="144016"/>
          </a:xfrm>
        </p:grpSpPr>
        <p:sp>
          <p:nvSpPr>
            <p:cNvPr id="24" name="Овал 23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5" name="Прямая соединительная линия 24"/>
            <p:cNvCxnSpPr>
              <a:stCxn id="24" idx="2"/>
              <a:endCxn id="24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Группа 25"/>
          <p:cNvGrpSpPr/>
          <p:nvPr/>
        </p:nvGrpSpPr>
        <p:grpSpPr>
          <a:xfrm>
            <a:off x="3923928" y="1700808"/>
            <a:ext cx="144016" cy="144016"/>
            <a:chOff x="6732240" y="836712"/>
            <a:chExt cx="144016" cy="144016"/>
          </a:xfrm>
        </p:grpSpPr>
        <p:sp>
          <p:nvSpPr>
            <p:cNvPr id="27" name="Овал 26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8" name="Прямая соединительная линия 27"/>
            <p:cNvCxnSpPr>
              <a:stCxn id="27" idx="2"/>
              <a:endCxn id="27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Группа 28"/>
          <p:cNvGrpSpPr/>
          <p:nvPr/>
        </p:nvGrpSpPr>
        <p:grpSpPr>
          <a:xfrm>
            <a:off x="3923928" y="1988840"/>
            <a:ext cx="144016" cy="144016"/>
            <a:chOff x="6732240" y="836712"/>
            <a:chExt cx="144016" cy="144016"/>
          </a:xfrm>
        </p:grpSpPr>
        <p:sp>
          <p:nvSpPr>
            <p:cNvPr id="30" name="Овал 29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1" name="Прямая соединительная линия 30"/>
            <p:cNvCxnSpPr>
              <a:stCxn id="30" idx="2"/>
              <a:endCxn id="30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Группа 34"/>
          <p:cNvGrpSpPr/>
          <p:nvPr/>
        </p:nvGrpSpPr>
        <p:grpSpPr>
          <a:xfrm>
            <a:off x="3646529" y="551103"/>
            <a:ext cx="144016" cy="144016"/>
            <a:chOff x="6732240" y="836712"/>
            <a:chExt cx="144016" cy="144016"/>
          </a:xfrm>
        </p:grpSpPr>
        <p:sp>
          <p:nvSpPr>
            <p:cNvPr id="36" name="Овал 35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" name="Прямая соединительная линия 36"/>
            <p:cNvCxnSpPr>
              <a:stCxn id="36" idx="2"/>
              <a:endCxn id="36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Группа 37"/>
          <p:cNvGrpSpPr/>
          <p:nvPr/>
        </p:nvGrpSpPr>
        <p:grpSpPr>
          <a:xfrm>
            <a:off x="3646529" y="911143"/>
            <a:ext cx="144016" cy="144016"/>
            <a:chOff x="6732240" y="836712"/>
            <a:chExt cx="144016" cy="144016"/>
          </a:xfrm>
        </p:grpSpPr>
        <p:sp>
          <p:nvSpPr>
            <p:cNvPr id="39" name="Овал 38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0" name="Прямая соединительная линия 39"/>
            <p:cNvCxnSpPr>
              <a:stCxn id="39" idx="2"/>
              <a:endCxn id="39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3646529" y="1343191"/>
            <a:ext cx="144016" cy="144016"/>
            <a:chOff x="6732240" y="836712"/>
            <a:chExt cx="144016" cy="144016"/>
          </a:xfrm>
        </p:grpSpPr>
        <p:sp>
          <p:nvSpPr>
            <p:cNvPr id="42" name="Овал 41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3" name="Прямая соединительная линия 42"/>
            <p:cNvCxnSpPr>
              <a:stCxn id="42" idx="2"/>
              <a:endCxn id="42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Группа 43"/>
          <p:cNvGrpSpPr/>
          <p:nvPr/>
        </p:nvGrpSpPr>
        <p:grpSpPr>
          <a:xfrm>
            <a:off x="3646529" y="1703231"/>
            <a:ext cx="144016" cy="144016"/>
            <a:chOff x="6732240" y="836712"/>
            <a:chExt cx="144016" cy="144016"/>
          </a:xfrm>
        </p:grpSpPr>
        <p:sp>
          <p:nvSpPr>
            <p:cNvPr id="45" name="Овал 44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6" name="Прямая соединительная линия 45"/>
            <p:cNvCxnSpPr>
              <a:stCxn id="45" idx="2"/>
              <a:endCxn id="45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Группа 46"/>
          <p:cNvGrpSpPr/>
          <p:nvPr/>
        </p:nvGrpSpPr>
        <p:grpSpPr>
          <a:xfrm>
            <a:off x="3646529" y="1991263"/>
            <a:ext cx="144016" cy="144016"/>
            <a:chOff x="6732240" y="836712"/>
            <a:chExt cx="144016" cy="144016"/>
          </a:xfrm>
        </p:grpSpPr>
        <p:sp>
          <p:nvSpPr>
            <p:cNvPr id="48" name="Овал 47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9" name="Прямая соединительная линия 48"/>
            <p:cNvCxnSpPr>
              <a:stCxn id="48" idx="2"/>
              <a:endCxn id="48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Группа 54"/>
          <p:cNvGrpSpPr/>
          <p:nvPr/>
        </p:nvGrpSpPr>
        <p:grpSpPr>
          <a:xfrm>
            <a:off x="4211960" y="620688"/>
            <a:ext cx="144016" cy="154633"/>
            <a:chOff x="6804248" y="1052736"/>
            <a:chExt cx="144016" cy="154633"/>
          </a:xfrm>
        </p:grpSpPr>
        <p:grpSp>
          <p:nvGrpSpPr>
            <p:cNvPr id="50" name="Группа 49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51" name="Овал 50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52" name="Прямая соединительная линия 51"/>
              <p:cNvCxnSpPr>
                <a:stCxn id="51" idx="2"/>
                <a:endCxn id="51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4" name="Прямая соединительная линия 53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Группа 55"/>
          <p:cNvGrpSpPr/>
          <p:nvPr/>
        </p:nvGrpSpPr>
        <p:grpSpPr>
          <a:xfrm>
            <a:off x="4211960" y="980728"/>
            <a:ext cx="144016" cy="154633"/>
            <a:chOff x="6804248" y="1052736"/>
            <a:chExt cx="144016" cy="154633"/>
          </a:xfrm>
        </p:grpSpPr>
        <p:grpSp>
          <p:nvGrpSpPr>
            <p:cNvPr id="57" name="Группа 56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59" name="Овал 58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60" name="Прямая соединительная линия 59"/>
              <p:cNvCxnSpPr>
                <a:stCxn id="59" idx="2"/>
                <a:endCxn id="59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Прямая соединительная линия 57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Группа 60"/>
          <p:cNvGrpSpPr/>
          <p:nvPr/>
        </p:nvGrpSpPr>
        <p:grpSpPr>
          <a:xfrm>
            <a:off x="4211960" y="1412776"/>
            <a:ext cx="144016" cy="154633"/>
            <a:chOff x="6804248" y="1052736"/>
            <a:chExt cx="144016" cy="154633"/>
          </a:xfrm>
        </p:grpSpPr>
        <p:grpSp>
          <p:nvGrpSpPr>
            <p:cNvPr id="62" name="Группа 61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64" name="Овал 63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65" name="Прямая соединительная линия 64"/>
              <p:cNvCxnSpPr>
                <a:stCxn id="64" idx="2"/>
                <a:endCxn id="64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3" name="Прямая соединительная линия 62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Группа 65"/>
          <p:cNvGrpSpPr/>
          <p:nvPr/>
        </p:nvGrpSpPr>
        <p:grpSpPr>
          <a:xfrm>
            <a:off x="4211960" y="1700808"/>
            <a:ext cx="144016" cy="154633"/>
            <a:chOff x="6804248" y="1052736"/>
            <a:chExt cx="144016" cy="154633"/>
          </a:xfrm>
        </p:grpSpPr>
        <p:grpSp>
          <p:nvGrpSpPr>
            <p:cNvPr id="67" name="Группа 66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69" name="Овал 68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70" name="Прямая соединительная линия 69"/>
              <p:cNvCxnSpPr>
                <a:stCxn id="69" idx="2"/>
                <a:endCxn id="69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8" name="Прямая соединительная линия 67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Группа 70"/>
          <p:cNvGrpSpPr/>
          <p:nvPr/>
        </p:nvGrpSpPr>
        <p:grpSpPr>
          <a:xfrm>
            <a:off x="4211960" y="1988840"/>
            <a:ext cx="144016" cy="154633"/>
            <a:chOff x="6804248" y="1052736"/>
            <a:chExt cx="144016" cy="154633"/>
          </a:xfrm>
        </p:grpSpPr>
        <p:grpSp>
          <p:nvGrpSpPr>
            <p:cNvPr id="72" name="Группа 71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74" name="Овал 73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75" name="Прямая соединительная линия 74"/>
              <p:cNvCxnSpPr>
                <a:stCxn id="74" idx="2"/>
                <a:endCxn id="74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3" name="Прямая соединительная линия 72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Группа 75"/>
          <p:cNvGrpSpPr/>
          <p:nvPr/>
        </p:nvGrpSpPr>
        <p:grpSpPr>
          <a:xfrm>
            <a:off x="4499992" y="620688"/>
            <a:ext cx="144016" cy="154633"/>
            <a:chOff x="6804248" y="1052736"/>
            <a:chExt cx="144016" cy="154633"/>
          </a:xfrm>
        </p:grpSpPr>
        <p:grpSp>
          <p:nvGrpSpPr>
            <p:cNvPr id="77" name="Группа 76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79" name="Овал 78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80" name="Прямая соединительная линия 79"/>
              <p:cNvCxnSpPr>
                <a:stCxn id="79" idx="2"/>
                <a:endCxn id="79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8" name="Прямая соединительная линия 77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Группа 80"/>
          <p:cNvGrpSpPr/>
          <p:nvPr/>
        </p:nvGrpSpPr>
        <p:grpSpPr>
          <a:xfrm>
            <a:off x="4499992" y="980728"/>
            <a:ext cx="144016" cy="154633"/>
            <a:chOff x="6804248" y="1052736"/>
            <a:chExt cx="144016" cy="154633"/>
          </a:xfrm>
        </p:grpSpPr>
        <p:grpSp>
          <p:nvGrpSpPr>
            <p:cNvPr id="82" name="Группа 81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84" name="Овал 83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85" name="Прямая соединительная линия 84"/>
              <p:cNvCxnSpPr>
                <a:stCxn id="84" idx="2"/>
                <a:endCxn id="84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3" name="Прямая соединительная линия 82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Группа 85"/>
          <p:cNvGrpSpPr/>
          <p:nvPr/>
        </p:nvGrpSpPr>
        <p:grpSpPr>
          <a:xfrm>
            <a:off x="4499992" y="1412776"/>
            <a:ext cx="144016" cy="154633"/>
            <a:chOff x="6804248" y="1052736"/>
            <a:chExt cx="144016" cy="154633"/>
          </a:xfrm>
        </p:grpSpPr>
        <p:grpSp>
          <p:nvGrpSpPr>
            <p:cNvPr id="87" name="Группа 86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89" name="Овал 88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90" name="Прямая соединительная линия 89"/>
              <p:cNvCxnSpPr>
                <a:stCxn id="89" idx="2"/>
                <a:endCxn id="89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8" name="Прямая соединительная линия 87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Группа 90"/>
          <p:cNvGrpSpPr/>
          <p:nvPr/>
        </p:nvGrpSpPr>
        <p:grpSpPr>
          <a:xfrm>
            <a:off x="4499992" y="1700808"/>
            <a:ext cx="144016" cy="154633"/>
            <a:chOff x="6804248" y="1052736"/>
            <a:chExt cx="144016" cy="154633"/>
          </a:xfrm>
        </p:grpSpPr>
        <p:grpSp>
          <p:nvGrpSpPr>
            <p:cNvPr id="92" name="Группа 91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94" name="Овал 93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95" name="Прямая соединительная линия 94"/>
              <p:cNvCxnSpPr>
                <a:stCxn id="94" idx="2"/>
                <a:endCxn id="94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3" name="Прямая соединительная линия 92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Группа 95"/>
          <p:cNvGrpSpPr/>
          <p:nvPr/>
        </p:nvGrpSpPr>
        <p:grpSpPr>
          <a:xfrm>
            <a:off x="4499992" y="1988840"/>
            <a:ext cx="144016" cy="154633"/>
            <a:chOff x="6804248" y="1052736"/>
            <a:chExt cx="144016" cy="154633"/>
          </a:xfrm>
        </p:grpSpPr>
        <p:grpSp>
          <p:nvGrpSpPr>
            <p:cNvPr id="97" name="Группа 96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99" name="Овал 98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00" name="Прямая соединительная линия 99"/>
              <p:cNvCxnSpPr>
                <a:stCxn id="99" idx="2"/>
                <a:endCxn id="99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8" name="Прямая соединительная линия 97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2" name="Прямая со стрелкой 101"/>
          <p:cNvCxnSpPr/>
          <p:nvPr/>
        </p:nvCxnSpPr>
        <p:spPr>
          <a:xfrm flipH="1">
            <a:off x="3635896" y="2564904"/>
            <a:ext cx="936104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3" name="Object 3"/>
          <p:cNvGraphicFramePr>
            <a:graphicFrameLocks noChangeAspect="1"/>
          </p:cNvGraphicFramePr>
          <p:nvPr/>
        </p:nvGraphicFramePr>
        <p:xfrm>
          <a:off x="4644008" y="2348880"/>
          <a:ext cx="452438" cy="500062"/>
        </p:xfrm>
        <a:graphic>
          <a:graphicData uri="http://schemas.openxmlformats.org/presentationml/2006/ole">
            <p:oleObj spid="_x0000_s6150" name="Equation" r:id="rId7" imgW="241200" imgH="266400" progId="Equation.DSMT4">
              <p:embed/>
            </p:oleObj>
          </a:graphicData>
        </a:graphic>
      </p:graphicFrame>
      <p:grpSp>
        <p:nvGrpSpPr>
          <p:cNvPr id="105" name="Группа 104"/>
          <p:cNvGrpSpPr/>
          <p:nvPr/>
        </p:nvGrpSpPr>
        <p:grpSpPr>
          <a:xfrm>
            <a:off x="2843808" y="1196752"/>
            <a:ext cx="144016" cy="154633"/>
            <a:chOff x="6804248" y="1052736"/>
            <a:chExt cx="144016" cy="154633"/>
          </a:xfrm>
        </p:grpSpPr>
        <p:grpSp>
          <p:nvGrpSpPr>
            <p:cNvPr id="106" name="Группа 105"/>
            <p:cNvGrpSpPr/>
            <p:nvPr/>
          </p:nvGrpSpPr>
          <p:grpSpPr>
            <a:xfrm>
              <a:off x="6804248" y="1052736"/>
              <a:ext cx="144016" cy="144016"/>
              <a:chOff x="6732240" y="836712"/>
              <a:chExt cx="144016" cy="144016"/>
            </a:xfrm>
          </p:grpSpPr>
          <p:sp>
            <p:nvSpPr>
              <p:cNvPr id="108" name="Овал 107"/>
              <p:cNvSpPr/>
              <p:nvPr/>
            </p:nvSpPr>
            <p:spPr>
              <a:xfrm>
                <a:off x="6732240" y="836712"/>
                <a:ext cx="144016" cy="14401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09" name="Прямая соединительная линия 108"/>
              <p:cNvCxnSpPr>
                <a:stCxn id="108" idx="2"/>
                <a:endCxn id="108" idx="5"/>
              </p:cNvCxnSpPr>
              <p:nvPr/>
            </p:nvCxnSpPr>
            <p:spPr>
              <a:xfrm>
                <a:off x="6732240" y="908720"/>
                <a:ext cx="1229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7" name="Прямая соединительная линия 106"/>
            <p:cNvCxnSpPr/>
            <p:nvPr/>
          </p:nvCxnSpPr>
          <p:spPr>
            <a:xfrm>
              <a:off x="6876256" y="106336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2" name="Прямая со стрелкой 111"/>
          <p:cNvCxnSpPr/>
          <p:nvPr/>
        </p:nvCxnSpPr>
        <p:spPr>
          <a:xfrm>
            <a:off x="3059832" y="1268760"/>
            <a:ext cx="36004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Группа 112"/>
          <p:cNvGrpSpPr/>
          <p:nvPr/>
        </p:nvGrpSpPr>
        <p:grpSpPr>
          <a:xfrm>
            <a:off x="5364088" y="1196752"/>
            <a:ext cx="144016" cy="144016"/>
            <a:chOff x="6732240" y="836712"/>
            <a:chExt cx="144016" cy="144016"/>
          </a:xfrm>
        </p:grpSpPr>
        <p:sp>
          <p:nvSpPr>
            <p:cNvPr id="114" name="Овал 113"/>
            <p:cNvSpPr/>
            <p:nvPr/>
          </p:nvSpPr>
          <p:spPr>
            <a:xfrm>
              <a:off x="6732240" y="836712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5" name="Прямая соединительная линия 114"/>
            <p:cNvCxnSpPr>
              <a:stCxn id="114" idx="2"/>
              <a:endCxn id="114" idx="5"/>
            </p:cNvCxnSpPr>
            <p:nvPr/>
          </p:nvCxnSpPr>
          <p:spPr>
            <a:xfrm>
              <a:off x="6732240" y="908720"/>
              <a:ext cx="12292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6" name="Прямая со стрелкой 115"/>
          <p:cNvCxnSpPr/>
          <p:nvPr/>
        </p:nvCxnSpPr>
        <p:spPr>
          <a:xfrm>
            <a:off x="4860032" y="1268760"/>
            <a:ext cx="360040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/>
      <p:bldP spid="10" grpId="0"/>
      <p:bldP spid="14" grpId="0" animBg="1"/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1986" name="Object 2"/>
          <p:cNvGraphicFramePr>
            <a:graphicFrameLocks noChangeAspect="1"/>
          </p:cNvGraphicFramePr>
          <p:nvPr/>
        </p:nvGraphicFramePr>
        <p:xfrm>
          <a:off x="2051720" y="1556792"/>
          <a:ext cx="1746250" cy="714375"/>
        </p:xfrm>
        <a:graphic>
          <a:graphicData uri="http://schemas.openxmlformats.org/presentationml/2006/ole">
            <p:oleObj spid="_x0000_s41986" name="Equation" r:id="rId3" imgW="558720" imgH="228600" progId="Equation.DSMT4">
              <p:embed/>
            </p:oleObj>
          </a:graphicData>
        </a:graphic>
      </p:graphicFrame>
      <p:graphicFrame>
        <p:nvGraphicFramePr>
          <p:cNvPr id="41987" name="Object 3"/>
          <p:cNvGraphicFramePr>
            <a:graphicFrameLocks noChangeAspect="1"/>
          </p:cNvGraphicFramePr>
          <p:nvPr/>
        </p:nvGraphicFramePr>
        <p:xfrm>
          <a:off x="3995936" y="1484784"/>
          <a:ext cx="2185988" cy="808037"/>
        </p:xfrm>
        <a:graphic>
          <a:graphicData uri="http://schemas.openxmlformats.org/presentationml/2006/ole">
            <p:oleObj spid="_x0000_s41987" name="Equation" r:id="rId4" imgW="583920" imgH="215640" progId="Equation.DSMT4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6444208" y="1484784"/>
          <a:ext cx="1804987" cy="712787"/>
        </p:xfrm>
        <a:graphic>
          <a:graphicData uri="http://schemas.openxmlformats.org/presentationml/2006/ole">
            <p:oleObj spid="_x0000_s41988" name="Equation" r:id="rId5" imgW="482400" imgH="190440" progId="Equation.DSMT4">
              <p:embed/>
            </p:oleObj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1430338" y="2806700"/>
          <a:ext cx="2184400" cy="806450"/>
        </p:xfrm>
        <a:graphic>
          <a:graphicData uri="http://schemas.openxmlformats.org/presentationml/2006/ole">
            <p:oleObj spid="_x0000_s41989" name="Equation" r:id="rId6" imgW="583920" imgH="215640" progId="Equation.DSMT4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635896" y="2924944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скорость</a:t>
            </a:r>
            <a:endParaRPr lang="ru-RU" sz="3600" dirty="0"/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1475656" y="3573016"/>
          <a:ext cx="4227512" cy="1709737"/>
        </p:xfrm>
        <a:graphic>
          <a:graphicData uri="http://schemas.openxmlformats.org/presentationml/2006/ole">
            <p:oleObj spid="_x0000_s41990" name="Equation" r:id="rId7" imgW="1130040" imgH="457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1763688" y="1268760"/>
          <a:ext cx="3141663" cy="863600"/>
        </p:xfrm>
        <a:graphic>
          <a:graphicData uri="http://schemas.openxmlformats.org/presentationml/2006/ole">
            <p:oleObj spid="_x0000_s43010" name="Equation" r:id="rId3" imgW="876240" imgH="241200" progId="Equation.DSMT4">
              <p:embed/>
            </p:oleObj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5148064" y="908720"/>
          <a:ext cx="2643187" cy="1635125"/>
        </p:xfrm>
        <a:graphic>
          <a:graphicData uri="http://schemas.openxmlformats.org/presentationml/2006/ole">
            <p:oleObj spid="_x0000_s43011" name="Equation" r:id="rId4" imgW="736560" imgH="457200" progId="Equation.DSMT4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7544" y="2708920"/>
            <a:ext cx="89644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Учтем, что не все электроны движутся с одинаковыми скоростями и механизмы рассеяния тоже разные</a:t>
            </a:r>
            <a:endParaRPr lang="ru-RU" sz="3600" dirty="0"/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2438400" y="4724400"/>
          <a:ext cx="1501775" cy="863600"/>
        </p:xfrm>
        <a:graphic>
          <a:graphicData uri="http://schemas.openxmlformats.org/presentationml/2006/ole">
            <p:oleObj spid="_x0000_s43012" name="Equation" r:id="rId5" imgW="419040" imgH="241200" progId="Equation.DSMT4">
              <p:embed/>
            </p:oleObj>
          </a:graphicData>
        </a:graphic>
      </p:graphicFrame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3995936" y="4365104"/>
          <a:ext cx="2643187" cy="1635125"/>
        </p:xfrm>
        <a:graphic>
          <a:graphicData uri="http://schemas.openxmlformats.org/presentationml/2006/ole">
            <p:oleObj spid="_x0000_s43013" name="Equation" r:id="rId6" imgW="736560" imgH="457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266700" y="0"/>
          <a:ext cx="1525588" cy="1308100"/>
        </p:xfrm>
        <a:graphic>
          <a:graphicData uri="http://schemas.openxmlformats.org/presentationml/2006/ole">
            <p:oleObj spid="_x0000_s44034" name="Equation" r:id="rId3" imgW="533160" imgH="457200" progId="Equation.DSMT4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83768" y="332656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Постоянная Холла</a:t>
            </a:r>
            <a:endParaRPr lang="ru-RU" sz="3600" dirty="0"/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864047" y="1768128"/>
          <a:ext cx="473075" cy="508000"/>
        </p:xfrm>
        <a:graphic>
          <a:graphicData uri="http://schemas.openxmlformats.org/presentationml/2006/ole">
            <p:oleObj spid="_x0000_s44035" name="Equation" r:id="rId4" imgW="164880" imgH="177480" progId="Equation.DSMT4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19672" y="1656184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Определяется механизмом рассеяния</a:t>
            </a:r>
            <a:endParaRPr lang="ru-RU" sz="3600" dirty="0"/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644972" y="3239740"/>
          <a:ext cx="1128712" cy="508000"/>
        </p:xfrm>
        <a:graphic>
          <a:graphicData uri="http://schemas.openxmlformats.org/presentationml/2006/ole">
            <p:oleObj spid="_x0000_s44036" name="Equation" r:id="rId5" imgW="393480" imgH="17748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943200" y="3168352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 металлах</a:t>
            </a:r>
            <a:endParaRPr lang="ru-RU" sz="3600" dirty="0"/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317947" y="4014440"/>
          <a:ext cx="1782762" cy="542925"/>
        </p:xfrm>
        <a:graphic>
          <a:graphicData uri="http://schemas.openxmlformats.org/presentationml/2006/ole">
            <p:oleObj spid="_x0000_s44037" name="Equation" r:id="rId6" imgW="622080" imgH="190440" progId="Equation.DSMT4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267744" y="3960440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 атомных кристаллах</a:t>
            </a:r>
            <a:endParaRPr lang="ru-RU" sz="3600" dirty="0"/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467544" y="4680520"/>
          <a:ext cx="1782762" cy="542925"/>
        </p:xfrm>
        <a:graphic>
          <a:graphicData uri="http://schemas.openxmlformats.org/presentationml/2006/ole">
            <p:oleObj spid="_x0000_s44038" name="Equation" r:id="rId7" imgW="622080" imgH="190440" progId="Equation.DSMT4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411760" y="4680520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 решетках с ионизированными примесями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229600" cy="820688"/>
          </a:xfrm>
        </p:spPr>
        <p:txBody>
          <a:bodyPr/>
          <a:lstStyle/>
          <a:p>
            <a:r>
              <a:rPr lang="ru-RU" dirty="0" smtClean="0"/>
              <a:t>Если носители заряда двух типов</a:t>
            </a:r>
            <a:endParaRPr lang="ru-RU" dirty="0"/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2051720" y="1700808"/>
          <a:ext cx="4467226" cy="1743075"/>
        </p:xfrm>
        <a:graphic>
          <a:graphicData uri="http://schemas.openxmlformats.org/presentationml/2006/ole">
            <p:oleObj spid="_x0000_s45058" name="Equation" r:id="rId3" imgW="1562040" imgH="609480" progId="Equation.DSMT4">
              <p:embed/>
            </p:oleObj>
          </a:graphicData>
        </a:graphic>
      </p:graphicFrame>
      <p:sp>
        <p:nvSpPr>
          <p:cNvPr id="5" name="Содержимое 2"/>
          <p:cNvSpPr txBox="1">
            <a:spLocks/>
          </p:cNvSpPr>
          <p:nvPr/>
        </p:nvSpPr>
        <p:spPr>
          <a:xfrm>
            <a:off x="395536" y="3429000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Если собственный полупроводник</a:t>
            </a: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2632075" y="4167188"/>
          <a:ext cx="3305175" cy="1560512"/>
        </p:xfrm>
        <a:graphic>
          <a:graphicData uri="http://schemas.openxmlformats.org/presentationml/2006/ole">
            <p:oleObj spid="_x0000_s45059" name="Equation" r:id="rId4" imgW="1155600" imgH="5457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 знаку </a:t>
            </a:r>
            <a:r>
              <a:rPr lang="ru-RU" dirty="0" err="1" smtClean="0"/>
              <a:t>эдс</a:t>
            </a:r>
            <a:r>
              <a:rPr lang="ru-RU" dirty="0" smtClean="0"/>
              <a:t> Холла можно определить тип носителей заряда в полупроводнике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598488" y="1268413"/>
          <a:ext cx="2430462" cy="1066800"/>
        </p:xfrm>
        <a:graphic>
          <a:graphicData uri="http://schemas.openxmlformats.org/presentationml/2006/ole">
            <p:oleObj spid="_x0000_s7170" name="Equation" r:id="rId3" imgW="1041120" imgH="457200" progId="Equation.DSMT4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347864" y="1484784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Диффузионный ток дырок</a:t>
            </a:r>
            <a:endParaRPr lang="ru-RU" sz="3200" dirty="0"/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1603375" y="2498725"/>
          <a:ext cx="563563" cy="622300"/>
        </p:xfrm>
        <a:graphic>
          <a:graphicData uri="http://schemas.openxmlformats.org/presentationml/2006/ole">
            <p:oleObj spid="_x0000_s7171" name="Equation" r:id="rId4" imgW="241200" imgH="266400" progId="Equation.DSMT4">
              <p:embed/>
            </p:oleObj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1635125" y="3524250"/>
          <a:ext cx="355600" cy="444500"/>
        </p:xfrm>
        <a:graphic>
          <a:graphicData uri="http://schemas.openxmlformats.org/presentationml/2006/ole">
            <p:oleObj spid="_x0000_s7172" name="Equation" r:id="rId5" imgW="152280" imgH="190440" progId="Equation.DSMT4">
              <p:embed/>
            </p:oleObj>
          </a:graphicData>
        </a:graphic>
      </p:graphicFrame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1446213" y="4076700"/>
          <a:ext cx="592137" cy="1066800"/>
        </p:xfrm>
        <a:graphic>
          <a:graphicData uri="http://schemas.openxmlformats.org/presentationml/2006/ole">
            <p:oleObj spid="_x0000_s7173" name="Equation" r:id="rId6" imgW="253800" imgH="45720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771800" y="2492896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Коэффициент диффузии дырок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555776" y="3429000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Площадь перехода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2339752" y="4293096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Градиент концентрации дырок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627063" y="1268413"/>
          <a:ext cx="2371725" cy="1066800"/>
        </p:xfrm>
        <a:graphic>
          <a:graphicData uri="http://schemas.openxmlformats.org/presentationml/2006/ole">
            <p:oleObj spid="_x0000_s8194" name="Equation" r:id="rId3" imgW="1015920" imgH="457200" progId="Equation.DSMT4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347864" y="1484784"/>
            <a:ext cx="49685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Диффузионный ток электронов</a:t>
            </a:r>
            <a:endParaRPr lang="ru-RU" sz="3200" dirty="0"/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1617663" y="2527300"/>
          <a:ext cx="533400" cy="563563"/>
        </p:xfrm>
        <a:graphic>
          <a:graphicData uri="http://schemas.openxmlformats.org/presentationml/2006/ole">
            <p:oleObj spid="_x0000_s8195" name="Equation" r:id="rId4" imgW="228600" imgH="241200" progId="Equation.DSMT4">
              <p:embed/>
            </p:oleObj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1635125" y="3524250"/>
          <a:ext cx="355600" cy="444500"/>
        </p:xfrm>
        <a:graphic>
          <a:graphicData uri="http://schemas.openxmlformats.org/presentationml/2006/ole">
            <p:oleObj spid="_x0000_s8196" name="Equation" r:id="rId5" imgW="152280" imgH="190440" progId="Equation.DSMT4">
              <p:embed/>
            </p:oleObj>
          </a:graphicData>
        </a:graphic>
      </p:graphicFrame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1446213" y="4076700"/>
          <a:ext cx="592137" cy="1066800"/>
        </p:xfrm>
        <a:graphic>
          <a:graphicData uri="http://schemas.openxmlformats.org/presentationml/2006/ole">
            <p:oleObj spid="_x0000_s8197" name="Equation" r:id="rId6" imgW="253800" imgH="45720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771800" y="2492896"/>
            <a:ext cx="5616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Коэффициент диффузии электронов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555776" y="3429000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Площадь перехода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2339752" y="4293096"/>
            <a:ext cx="5616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Градиент концентрации электронов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1684784"/>
          </a:xfrm>
        </p:spPr>
        <p:txBody>
          <a:bodyPr/>
          <a:lstStyle/>
          <a:p>
            <a:r>
              <a:rPr lang="ru-RU" dirty="0" smtClean="0"/>
              <a:t>Под действием возникшего электрического поля появляется </a:t>
            </a:r>
            <a:r>
              <a:rPr lang="ru-RU" b="1" dirty="0" smtClean="0">
                <a:solidFill>
                  <a:srgbClr val="FF0000"/>
                </a:solidFill>
              </a:rPr>
              <a:t>дрейфовый ток неосновных носителей</a:t>
            </a:r>
            <a:r>
              <a:rPr lang="ru-RU" dirty="0" smtClean="0"/>
              <a:t> заряда</a:t>
            </a:r>
            <a:endParaRPr lang="ru-RU" dirty="0"/>
          </a:p>
        </p:txBody>
      </p:sp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457200" y="61308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 границе возникает электрическое поле, препятствующее движению основных носителей</a:t>
            </a:r>
            <a:endParaRPr lang="ru-RU" sz="3200" dirty="0"/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1331640" y="3429000"/>
          <a:ext cx="4473576" cy="652462"/>
        </p:xfrm>
        <a:graphic>
          <a:graphicData uri="http://schemas.openxmlformats.org/presentationml/2006/ole">
            <p:oleObj spid="_x0000_s11266" name="Equation" r:id="rId3" imgW="1917360" imgH="279360" progId="Equation.DSMT4">
              <p:embed/>
            </p:oleObj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1258888" y="4508500"/>
          <a:ext cx="4622800" cy="652463"/>
        </p:xfrm>
        <a:graphic>
          <a:graphicData uri="http://schemas.openxmlformats.org/presentationml/2006/ole">
            <p:oleObj spid="_x0000_s11267" name="Equation" r:id="rId4" imgW="198108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6"/>
          </a:xfrm>
        </p:spPr>
        <p:txBody>
          <a:bodyPr/>
          <a:lstStyle/>
          <a:p>
            <a:r>
              <a:rPr lang="ru-RU" dirty="0" smtClean="0"/>
              <a:t>В состоянии равновесия суммарный ток через переход равен 0</a:t>
            </a:r>
            <a:endParaRPr lang="ru-RU" dirty="0"/>
          </a:p>
        </p:txBody>
      </p: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1427163" y="3213100"/>
          <a:ext cx="5638800" cy="939800"/>
        </p:xfrm>
        <a:graphic>
          <a:graphicData uri="http://schemas.openxmlformats.org/presentationml/2006/ole">
            <p:oleObj spid="_x0000_s12290" name="Equation" r:id="rId3" imgW="167616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331640" y="3356992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331640" y="4797152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331640" y="4509120"/>
            <a:ext cx="2808312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827584" y="3140968"/>
          <a:ext cx="404614" cy="452216"/>
        </p:xfrm>
        <a:graphic>
          <a:graphicData uri="http://schemas.openxmlformats.org/presentationml/2006/ole">
            <p:oleObj spid="_x0000_s2050" name="Equation" r:id="rId3" imgW="215640" imgH="241200" progId="Equation.DSMT4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827584" y="4725144"/>
          <a:ext cx="427038" cy="452437"/>
        </p:xfrm>
        <a:graphic>
          <a:graphicData uri="http://schemas.openxmlformats.org/presentationml/2006/ole">
            <p:oleObj spid="_x0000_s2051" name="Equation" r:id="rId4" imgW="228600" imgH="241200" progId="Equation.DSMT4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782191" y="4196631"/>
          <a:ext cx="522288" cy="500062"/>
        </p:xfrm>
        <a:graphic>
          <a:graphicData uri="http://schemas.openxmlformats.org/presentationml/2006/ole">
            <p:oleObj spid="_x0000_s2052" name="Equation" r:id="rId5" imgW="279360" imgH="266400" progId="Equation.DSMT4">
              <p:embed/>
            </p:oleObj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2244279" y="2458318"/>
          <a:ext cx="452437" cy="523875"/>
        </p:xfrm>
        <a:graphic>
          <a:graphicData uri="http://schemas.openxmlformats.org/presentationml/2006/ole">
            <p:oleObj spid="_x0000_s2053" name="Equation" r:id="rId6" imgW="241200" imgH="279360" progId="Equation.DSMT4">
              <p:embed/>
            </p:oleObj>
          </a:graphicData>
        </a:graphic>
      </p:graphicFrame>
      <p:cxnSp>
        <p:nvCxnSpPr>
          <p:cNvPr id="14" name="Прямая соединительная линия 13"/>
          <p:cNvCxnSpPr/>
          <p:nvPr/>
        </p:nvCxnSpPr>
        <p:spPr>
          <a:xfrm>
            <a:off x="5796136" y="3429000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796136" y="4869160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5292080" y="3212976"/>
          <a:ext cx="404614" cy="452216"/>
        </p:xfrm>
        <a:graphic>
          <a:graphicData uri="http://schemas.openxmlformats.org/presentationml/2006/ole">
            <p:oleObj spid="_x0000_s2054" name="Equation" r:id="rId7" imgW="215640" imgH="241200" progId="Equation.DSMT4">
              <p:embed/>
            </p:oleObj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5292080" y="4797152"/>
          <a:ext cx="427038" cy="452437"/>
        </p:xfrm>
        <a:graphic>
          <a:graphicData uri="http://schemas.openxmlformats.org/presentationml/2006/ole">
            <p:oleObj spid="_x0000_s2055" name="Equation" r:id="rId8" imgW="228600" imgH="241200" progId="Equation.DSMT4">
              <p:embed/>
            </p:oleObj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/>
        </p:nvGraphicFramePr>
        <p:xfrm>
          <a:off x="6708329" y="2493243"/>
          <a:ext cx="500062" cy="523875"/>
        </p:xfrm>
        <a:graphic>
          <a:graphicData uri="http://schemas.openxmlformats.org/presentationml/2006/ole">
            <p:oleObj spid="_x0000_s2056" name="Equation" r:id="rId9" imgW="266400" imgH="279360" progId="Equation.DSMT4">
              <p:embed/>
            </p:oleObj>
          </a:graphicData>
        </a:graphic>
      </p:graphicFrame>
      <p:cxnSp>
        <p:nvCxnSpPr>
          <p:cNvPr id="19" name="Прямая соединительная линия 18"/>
          <p:cNvCxnSpPr/>
          <p:nvPr/>
        </p:nvCxnSpPr>
        <p:spPr>
          <a:xfrm>
            <a:off x="5868144" y="3861048"/>
            <a:ext cx="2808312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5319266" y="3572743"/>
          <a:ext cx="522288" cy="452438"/>
        </p:xfrm>
        <a:graphic>
          <a:graphicData uri="http://schemas.openxmlformats.org/presentationml/2006/ole">
            <p:oleObj spid="_x0000_s2057" name="Equation" r:id="rId10" imgW="279360" imgH="241200" progId="Equation.DSMT4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043608" y="692696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Диаграмма перехода при равновесии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115616" y="3356992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115616" y="4797152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115616" y="4509120"/>
            <a:ext cx="2808312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611560" y="3140968"/>
          <a:ext cx="404614" cy="452216"/>
        </p:xfrm>
        <a:graphic>
          <a:graphicData uri="http://schemas.openxmlformats.org/presentationml/2006/ole">
            <p:oleObj spid="_x0000_s1027" name="Equation" r:id="rId3" imgW="215640" imgH="241200" progId="Equation.DSMT4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611560" y="4725144"/>
          <a:ext cx="427038" cy="452437"/>
        </p:xfrm>
        <a:graphic>
          <a:graphicData uri="http://schemas.openxmlformats.org/presentationml/2006/ole">
            <p:oleObj spid="_x0000_s1028" name="Equation" r:id="rId4" imgW="228600" imgH="241200" progId="Equation.DSMT4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566738" y="4197350"/>
          <a:ext cx="522287" cy="500063"/>
        </p:xfrm>
        <a:graphic>
          <a:graphicData uri="http://schemas.openxmlformats.org/presentationml/2006/ole">
            <p:oleObj spid="_x0000_s1029" name="Equation" r:id="rId5" imgW="279360" imgH="266400" progId="Equation.DSMT4">
              <p:embed/>
            </p:oleObj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2028255" y="2458318"/>
          <a:ext cx="452437" cy="523875"/>
        </p:xfrm>
        <a:graphic>
          <a:graphicData uri="http://schemas.openxmlformats.org/presentationml/2006/ole">
            <p:oleObj spid="_x0000_s1030" name="Equation" r:id="rId6" imgW="241200" imgH="279360" progId="Equation.DSMT4">
              <p:embed/>
            </p:oleObj>
          </a:graphicData>
        </a:graphic>
      </p:graphicFrame>
      <p:cxnSp>
        <p:nvCxnSpPr>
          <p:cNvPr id="14" name="Прямая соединительная линия 13"/>
          <p:cNvCxnSpPr/>
          <p:nvPr/>
        </p:nvCxnSpPr>
        <p:spPr>
          <a:xfrm>
            <a:off x="4716016" y="4077072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716016" y="5517232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7812360" y="3717032"/>
          <a:ext cx="404614" cy="452216"/>
        </p:xfrm>
        <a:graphic>
          <a:graphicData uri="http://schemas.openxmlformats.org/presentationml/2006/ole">
            <p:oleObj spid="_x0000_s1031" name="Equation" r:id="rId7" imgW="215640" imgH="241200" progId="Equation.DSMT4">
              <p:embed/>
            </p:oleObj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7740352" y="5373216"/>
          <a:ext cx="427038" cy="452437"/>
        </p:xfrm>
        <a:graphic>
          <a:graphicData uri="http://schemas.openxmlformats.org/presentationml/2006/ole">
            <p:oleObj spid="_x0000_s1032" name="Equation" r:id="rId8" imgW="228600" imgH="241200" progId="Equation.DSMT4">
              <p:embed/>
            </p:oleObj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/>
        </p:nvGraphicFramePr>
        <p:xfrm>
          <a:off x="6492305" y="2493243"/>
          <a:ext cx="500062" cy="523875"/>
        </p:xfrm>
        <a:graphic>
          <a:graphicData uri="http://schemas.openxmlformats.org/presentationml/2006/ole">
            <p:oleObj spid="_x0000_s1033" name="Equation" r:id="rId9" imgW="266400" imgH="279360" progId="Equation.DSMT4">
              <p:embed/>
            </p:oleObj>
          </a:graphicData>
        </a:graphic>
      </p:graphicFrame>
      <p:cxnSp>
        <p:nvCxnSpPr>
          <p:cNvPr id="19" name="Прямая соединительная линия 18"/>
          <p:cNvCxnSpPr/>
          <p:nvPr/>
        </p:nvCxnSpPr>
        <p:spPr>
          <a:xfrm>
            <a:off x="3851920" y="4509120"/>
            <a:ext cx="3744416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7850188" y="4292600"/>
          <a:ext cx="522287" cy="452438"/>
        </p:xfrm>
        <a:graphic>
          <a:graphicData uri="http://schemas.openxmlformats.org/presentationml/2006/ole">
            <p:oleObj spid="_x0000_s1034" name="Equation" r:id="rId10" imgW="279360" imgH="241200" progId="Equation.DSMT4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619672" y="692696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СОЕДИНИМ   ДВА    ПОЛУПРОВОДНИКА</a:t>
            </a:r>
            <a:endParaRPr lang="ru-RU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1403648" y="1412776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ПРИ 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РАВНОВЕСИИ ПОЛОЖЕНИЕ УРОВНЯ ФЕРМИ ВЫРАВНИВАЕТСЯ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3923928" y="3356992"/>
            <a:ext cx="792088" cy="72008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923928" y="4797152"/>
            <a:ext cx="792088" cy="72008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2843808" y="4085282"/>
            <a:ext cx="18002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2987824" y="3356992"/>
            <a:ext cx="0" cy="72008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Объект 30"/>
          <p:cNvGraphicFramePr>
            <a:graphicFrameLocks noChangeAspect="1"/>
          </p:cNvGraphicFramePr>
          <p:nvPr/>
        </p:nvGraphicFramePr>
        <p:xfrm>
          <a:off x="3217863" y="3500438"/>
          <a:ext cx="522287" cy="452437"/>
        </p:xfrm>
        <a:graphic>
          <a:graphicData uri="http://schemas.openxmlformats.org/presentationml/2006/ole">
            <p:oleObj spid="_x0000_s1035" name="Equation" r:id="rId11" imgW="279360" imgH="241200" progId="Equation.DSMT4">
              <p:embed/>
            </p:oleObj>
          </a:graphicData>
        </a:graphic>
      </p:graphicFrame>
      <p:graphicFrame>
        <p:nvGraphicFramePr>
          <p:cNvPr id="32" name="Объект 31"/>
          <p:cNvGraphicFramePr>
            <a:graphicFrameLocks noChangeAspect="1"/>
          </p:cNvGraphicFramePr>
          <p:nvPr/>
        </p:nvGraphicFramePr>
        <p:xfrm>
          <a:off x="1115616" y="5517232"/>
          <a:ext cx="381000" cy="597124"/>
        </p:xfrm>
        <a:graphic>
          <a:graphicData uri="http://schemas.openxmlformats.org/presentationml/2006/ole">
            <p:oleObj spid="_x0000_s1036" name="Equation" r:id="rId12" imgW="203040" imgH="241200" progId="Equation.DSMT4">
              <p:embed/>
            </p:oleObj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1547664" y="5733256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КОНТАКТНАЯ РАЗНОСТЬ ПОТЕНЦИАЛОВ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–</a:t>
            </a:r>
            <a:r>
              <a:rPr lang="ru-RU" sz="2400" dirty="0" smtClean="0"/>
              <a:t>на границе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3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399</Words>
  <Application>Microsoft Office PowerPoint</Application>
  <PresentationFormat>Экран (4:3)</PresentationFormat>
  <Paragraphs>77</Paragraphs>
  <Slides>34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6" baseType="lpstr">
      <vt:lpstr>Тема Office</vt:lpstr>
      <vt:lpstr>MathType 6.0 Equation</vt:lpstr>
      <vt:lpstr>P-N переход</vt:lpstr>
      <vt:lpstr>Основные и неосновные носители заряда </vt:lpstr>
      <vt:lpstr>Слайд 3</vt:lpstr>
      <vt:lpstr>Слайд 4</vt:lpstr>
      <vt:lpstr>Слайд 5</vt:lpstr>
      <vt:lpstr>На границе возникает электрическое поле, препятствующее движению основных носителей</vt:lpstr>
      <vt:lpstr>Слайд 7</vt:lpstr>
      <vt:lpstr>Слайд 8</vt:lpstr>
      <vt:lpstr>Слайд 9</vt:lpstr>
      <vt:lpstr>Слайд 10</vt:lpstr>
      <vt:lpstr>Слайд 11</vt:lpstr>
      <vt:lpstr>Слайд 12</vt:lpstr>
      <vt:lpstr>Прямое смещение P-N перехода</vt:lpstr>
      <vt:lpstr>Потенциальный барьер понижается</vt:lpstr>
      <vt:lpstr>Слайд 15</vt:lpstr>
      <vt:lpstr>Слайд 16</vt:lpstr>
      <vt:lpstr>Слайд 17</vt:lpstr>
      <vt:lpstr>Обратное смещение P-N перехода</vt:lpstr>
      <vt:lpstr>Потенциальный барьер повышается</vt:lpstr>
      <vt:lpstr>Слайд 20</vt:lpstr>
      <vt:lpstr>Слайд 21</vt:lpstr>
      <vt:lpstr>Слайд 22</vt:lpstr>
      <vt:lpstr>Вольт- амперная характеристика</vt:lpstr>
      <vt:lpstr>Свойства p-N перехода</vt:lpstr>
      <vt:lpstr>ЭФФЕКТ ХОЛЛА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P-N переход</dc:title>
  <dc:creator>Marina</dc:creator>
  <cp:lastModifiedBy>Marina</cp:lastModifiedBy>
  <cp:revision>19</cp:revision>
  <dcterms:created xsi:type="dcterms:W3CDTF">2014-05-28T03:44:57Z</dcterms:created>
  <dcterms:modified xsi:type="dcterms:W3CDTF">2014-05-28T11:10:43Z</dcterms:modified>
</cp:coreProperties>
</file>