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2" r:id="rId4"/>
    <p:sldId id="260" r:id="rId5"/>
    <p:sldId id="261" r:id="rId6"/>
    <p:sldId id="256" r:id="rId7"/>
    <p:sldId id="258" r:id="rId8"/>
    <p:sldId id="259" r:id="rId9"/>
    <p:sldId id="263" r:id="rId10"/>
    <p:sldId id="264" r:id="rId11"/>
    <p:sldId id="267" r:id="rId12"/>
    <p:sldId id="274" r:id="rId13"/>
    <p:sldId id="269" r:id="rId14"/>
    <p:sldId id="275" r:id="rId15"/>
    <p:sldId id="278" r:id="rId16"/>
    <p:sldId id="276" r:id="rId17"/>
    <p:sldId id="288" r:id="rId18"/>
    <p:sldId id="280" r:id="rId19"/>
    <p:sldId id="289" r:id="rId20"/>
    <p:sldId id="282" r:id="rId21"/>
    <p:sldId id="283" r:id="rId22"/>
    <p:sldId id="270" r:id="rId23"/>
    <p:sldId id="271" r:id="rId24"/>
    <p:sldId id="284" r:id="rId25"/>
    <p:sldId id="285" r:id="rId26"/>
    <p:sldId id="286" r:id="rId27"/>
    <p:sldId id="287" r:id="rId28"/>
    <p:sldId id="290" r:id="rId29"/>
    <p:sldId id="291" r:id="rId30"/>
    <p:sldId id="303" r:id="rId31"/>
    <p:sldId id="305" r:id="rId32"/>
    <p:sldId id="307" r:id="rId33"/>
    <p:sldId id="308" r:id="rId34"/>
    <p:sldId id="309" r:id="rId35"/>
    <p:sldId id="310" r:id="rId36"/>
    <p:sldId id="311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14" r:id="rId48"/>
    <p:sldId id="315" r:id="rId49"/>
    <p:sldId id="316" r:id="rId50"/>
    <p:sldId id="324" r:id="rId51"/>
    <p:sldId id="317" r:id="rId52"/>
    <p:sldId id="319" r:id="rId53"/>
    <p:sldId id="320" r:id="rId54"/>
    <p:sldId id="321" r:id="rId55"/>
    <p:sldId id="328" r:id="rId56"/>
    <p:sldId id="329" r:id="rId57"/>
    <p:sldId id="330" r:id="rId58"/>
    <p:sldId id="331" r:id="rId59"/>
    <p:sldId id="334" r:id="rId60"/>
    <p:sldId id="335" r:id="rId61"/>
    <p:sldId id="336" r:id="rId62"/>
    <p:sldId id="337" r:id="rId63"/>
    <p:sldId id="338" r:id="rId64"/>
    <p:sldId id="339" r:id="rId65"/>
    <p:sldId id="340" r:id="rId66"/>
    <p:sldId id="313" r:id="rId67"/>
    <p:sldId id="312" r:id="rId68"/>
    <p:sldId id="341" r:id="rId69"/>
    <p:sldId id="342" r:id="rId70"/>
    <p:sldId id="343" r:id="rId71"/>
    <p:sldId id="322" r:id="rId72"/>
    <p:sldId id="344" r:id="rId73"/>
    <p:sldId id="345" r:id="rId74"/>
    <p:sldId id="346" r:id="rId75"/>
    <p:sldId id="347" r:id="rId76"/>
    <p:sldId id="348" r:id="rId77"/>
    <p:sldId id="349" r:id="rId78"/>
    <p:sldId id="350" r:id="rId79"/>
    <p:sldId id="351" r:id="rId80"/>
    <p:sldId id="352" r:id="rId81"/>
    <p:sldId id="353" r:id="rId82"/>
    <p:sldId id="327" r:id="rId83"/>
    <p:sldId id="325" r:id="rId84"/>
    <p:sldId id="326" r:id="rId85"/>
    <p:sldId id="332" r:id="rId86"/>
    <p:sldId id="333" r:id="rId8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8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9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4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9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3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0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64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5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3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21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3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7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A49C-A314-4BC6-A065-2D58D4EAE6C2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0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Relationship Id="rId9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26.png"/><Relationship Id="rId10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3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1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0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32.tmp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5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2.png"/><Relationship Id="rId4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0.png"/><Relationship Id="rId9" Type="http://schemas.openxmlformats.org/officeDocument/2006/relationships/image" Target="../media/image7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gif"/><Relationship Id="rId2" Type="http://schemas.openxmlformats.org/officeDocument/2006/relationships/image" Target="../media/image10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0.png"/><Relationship Id="rId7" Type="http://schemas.openxmlformats.org/officeDocument/2006/relationships/image" Target="../media/image131.png"/><Relationship Id="rId2" Type="http://schemas.openxmlformats.org/officeDocument/2006/relationships/image" Target="../media/image1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0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gif"/><Relationship Id="rId5" Type="http://schemas.openxmlformats.org/officeDocument/2006/relationships/image" Target="../media/image860.png"/><Relationship Id="rId4" Type="http://schemas.openxmlformats.org/officeDocument/2006/relationships/image" Target="../media/image81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13" Type="http://schemas.openxmlformats.org/officeDocument/2006/relationships/image" Target="../media/image147.png"/><Relationship Id="rId3" Type="http://schemas.openxmlformats.org/officeDocument/2006/relationships/image" Target="../media/image137.gif"/><Relationship Id="rId7" Type="http://schemas.openxmlformats.org/officeDocument/2006/relationships/image" Target="../media/image141.gif"/><Relationship Id="rId12" Type="http://schemas.openxmlformats.org/officeDocument/2006/relationships/image" Target="../media/image146.pn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gif"/><Relationship Id="rId11" Type="http://schemas.openxmlformats.org/officeDocument/2006/relationships/image" Target="../media/image145.png"/><Relationship Id="rId5" Type="http://schemas.openxmlformats.org/officeDocument/2006/relationships/image" Target="../media/image139.gif"/><Relationship Id="rId10" Type="http://schemas.openxmlformats.org/officeDocument/2006/relationships/image" Target="../media/image144.png"/><Relationship Id="rId4" Type="http://schemas.openxmlformats.org/officeDocument/2006/relationships/image" Target="../media/image138.gif"/><Relationship Id="rId9" Type="http://schemas.openxmlformats.org/officeDocument/2006/relationships/image" Target="../media/image1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gif"/><Relationship Id="rId7" Type="http://schemas.openxmlformats.org/officeDocument/2006/relationships/image" Target="../media/image153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gif"/><Relationship Id="rId5" Type="http://schemas.openxmlformats.org/officeDocument/2006/relationships/image" Target="../media/image144.gif"/><Relationship Id="rId4" Type="http://schemas.openxmlformats.org/officeDocument/2006/relationships/image" Target="../media/image143.gi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1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0.png"/><Relationship Id="rId4" Type="http://schemas.openxmlformats.org/officeDocument/2006/relationships/image" Target="../media/image16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5.png"/><Relationship Id="rId5" Type="http://schemas.openxmlformats.org/officeDocument/2006/relationships/image" Target="../media/image174.png"/><Relationship Id="rId4" Type="http://schemas.openxmlformats.org/officeDocument/2006/relationships/image" Target="../media/image17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4.png"/><Relationship Id="rId4" Type="http://schemas.openxmlformats.org/officeDocument/2006/relationships/image" Target="../media/image18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0.png"/><Relationship Id="rId3" Type="http://schemas.openxmlformats.org/officeDocument/2006/relationships/image" Target="../media/image910.png"/><Relationship Id="rId7" Type="http://schemas.openxmlformats.org/officeDocument/2006/relationships/image" Target="../media/image950.png"/><Relationship Id="rId2" Type="http://schemas.openxmlformats.org/officeDocument/2006/relationships/image" Target="../media/image18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0.png"/><Relationship Id="rId5" Type="http://schemas.openxmlformats.org/officeDocument/2006/relationships/image" Target="../media/image930.png"/><Relationship Id="rId4" Type="http://schemas.openxmlformats.org/officeDocument/2006/relationships/image" Target="../media/image920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gif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9.gif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0.png"/><Relationship Id="rId7" Type="http://schemas.openxmlformats.org/officeDocument/2006/relationships/image" Target="../media/image1100.png"/><Relationship Id="rId2" Type="http://schemas.openxmlformats.org/officeDocument/2006/relationships/image" Target="../media/image10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0.png"/><Relationship Id="rId5" Type="http://schemas.openxmlformats.org/officeDocument/2006/relationships/image" Target="../media/image1080.png"/><Relationship Id="rId4" Type="http://schemas.openxmlformats.org/officeDocument/2006/relationships/image" Target="../media/image1070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585" y="88521"/>
            <a:ext cx="6996224" cy="61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4400" b="1" i="1" spc="100" dirty="0">
                <a:cs typeface="Times New Roman" panose="02020603050405020304" pitchFamily="18" charset="0"/>
              </a:rPr>
              <a:t>ОСОБЕННОСТИ САПР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9478" y="898067"/>
            <a:ext cx="11752522" cy="97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4400" lvl="1" indent="-284400">
              <a:buFont typeface="Wingdings" panose="05000000000000000000" pitchFamily="2" charset="2"/>
              <a:buChar char="Ø"/>
            </a:pPr>
            <a:r>
              <a:rPr lang="ru-RU" sz="2000" i="1" spc="130" dirty="0" smtClean="0"/>
              <a:t>Возможность комплексного проектирования </a:t>
            </a:r>
            <a:r>
              <a:rPr lang="ru-RU" sz="2000" i="1" spc="130" dirty="0"/>
              <a:t>РЭС, т.е. возможность тесного </a:t>
            </a:r>
            <a:r>
              <a:rPr lang="ru-RU" sz="2000" i="1" spc="130" dirty="0" smtClean="0"/>
              <a:t>взаимодействие </a:t>
            </a:r>
            <a:r>
              <a:rPr lang="ru-RU" sz="2000" i="1" spc="130" dirty="0"/>
              <a:t>не только отдельных процедур, но и этапов проектирования. Например,  </a:t>
            </a:r>
            <a:r>
              <a:rPr lang="ru-RU" sz="2000" i="1" spc="130" dirty="0" smtClean="0"/>
              <a:t> схемотехнического </a:t>
            </a:r>
            <a:r>
              <a:rPr lang="ru-RU" sz="2000" i="1" spc="130" dirty="0"/>
              <a:t>и </a:t>
            </a:r>
            <a:r>
              <a:rPr lang="ru-RU" sz="2000" i="1" spc="130" dirty="0" smtClean="0"/>
              <a:t>конструкторского этапов . </a:t>
            </a:r>
            <a:endParaRPr lang="ru-RU" sz="2000" i="1" spc="130" dirty="0"/>
          </a:p>
          <a:p>
            <a:pPr lvl="1"/>
            <a:endParaRPr lang="ru-RU" sz="2000" b="1" i="1" spc="100" dirty="0"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4467" y="2835426"/>
            <a:ext cx="11752522" cy="15388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ru-RU" sz="2000" i="1" spc="1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Возможность</a:t>
            </a:r>
            <a:r>
              <a:rPr lang="ru-RU" sz="2000" spc="1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spc="1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имитационного моделирования в условиях работы, близких к реальным. Имитационное моделирование дает возможность предвидеть реакцию проектируемого объекта на самые различные </a:t>
            </a:r>
            <a:r>
              <a:rPr lang="ru-RU" sz="2000" i="1" spc="13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возмущения, </a:t>
            </a:r>
            <a:r>
              <a:rPr lang="ru-RU" sz="2000" i="1" spc="1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позволяет провести испытания различных вариантов решения и выбрать </a:t>
            </a:r>
            <a:r>
              <a:rPr lang="ru-RU" sz="2000" i="1" spc="13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лучший</a:t>
            </a:r>
            <a:r>
              <a:rPr lang="ru-RU" sz="2000" i="1" spc="1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i="1" spc="13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 algn="just"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ru-RU" sz="1400" i="1" spc="13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9478" y="4288005"/>
            <a:ext cx="116326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i="1" spc="130" dirty="0">
                <a:solidFill>
                  <a:srgbClr val="000000"/>
                </a:solidFill>
                <a:ea typeface="Calibri" panose="020F0502020204030204" pitchFamily="34" charset="0"/>
              </a:rPr>
              <a:t>Значительное усложнение программного и информационного обеспечения. Создание новых языков, банков данных, своих систем принятия решений, программ проектирования</a:t>
            </a:r>
            <a:endParaRPr lang="ru-RU" sz="2000" i="1" spc="13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9478" y="5357025"/>
            <a:ext cx="11662594" cy="11541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spc="13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Значительное </a:t>
            </a:r>
            <a:r>
              <a:rPr lang="ru-RU" sz="2000" i="1" spc="1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усложнение технических средств. Требуются ЭВМ высокой производительности, многомашинные комплексы, разветвленная система периферийных устройств.</a:t>
            </a:r>
            <a:endParaRPr lang="ru-RU" sz="2000" i="1" spc="13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9478" y="2020322"/>
            <a:ext cx="11093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a typeface="Calibri" panose="020F0502020204030204" pitchFamily="34" charset="0"/>
              </a:rPr>
              <a:t>Интерактивный режим проектирования, при котором осуществляется непрерывный процесс диалога «человек — машина». </a:t>
            </a:r>
            <a:r>
              <a:rPr lang="ru-RU" sz="2000" i="1" dirty="0" smtClean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427715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20" y="1093064"/>
            <a:ext cx="11160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spc="100" dirty="0"/>
              <a:t>Суперкомпьютер «Ломоносов», установленный в Московском университете в 2009 году, относится к уникальным системам высшего диапазона производительности. В настоящее время он содержит 6654 вычислительных узла, более 94000 процессорных ядер, обладает пиковой производительностью 1,37 </a:t>
            </a:r>
            <a:r>
              <a:rPr lang="ru-RU" sz="2800" spc="100" dirty="0" err="1"/>
              <a:t>Пфлоп</a:t>
            </a:r>
            <a:r>
              <a:rPr lang="ru-RU" sz="2800" spc="100" dirty="0"/>
              <a:t>/с. Реальная производительность системы на тесте </a:t>
            </a:r>
            <a:r>
              <a:rPr lang="ru-RU" sz="2800" spc="100" dirty="0" err="1"/>
              <a:t>Linpack</a:t>
            </a:r>
            <a:r>
              <a:rPr lang="ru-RU" sz="2800" spc="100" dirty="0"/>
              <a:t> равна 674 </a:t>
            </a:r>
            <a:r>
              <a:rPr lang="ru-RU" sz="2800" spc="100" dirty="0" err="1"/>
              <a:t>Тфлоп</a:t>
            </a:r>
            <a:r>
              <a:rPr lang="ru-RU" sz="2800" spc="100" dirty="0"/>
              <a:t>/с, что позволило ему занять в июне 2011 года 13–</a:t>
            </a:r>
            <a:r>
              <a:rPr lang="ru-RU" sz="2800" spc="100" dirty="0" err="1"/>
              <a:t>ое</a:t>
            </a:r>
            <a:r>
              <a:rPr lang="ru-RU" sz="2800" spc="100" dirty="0"/>
              <a:t> место в списке Top500 самых мощных компьютеров мира</a:t>
            </a:r>
            <a:r>
              <a:rPr lang="ru-RU" sz="2800" spc="1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6874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0" y="3194217"/>
            <a:ext cx="12027877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b="1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растровых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устройствах выводится мозаичный рисунок из отдельных точек – пикселей или </a:t>
            </a:r>
            <a:r>
              <a:rPr lang="ru-RU" sz="24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ПЭЛов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по типу телевизионной развертки. При этом осуществляется последовательный перебор элементов мозаики и выделение пикселей, составляющих изображение. Время вывода постоянно, не зависит от сложности рисунка и определяется только числом элементов и скоростью их перебора.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6369" y="0"/>
            <a:ext cx="109884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</a:rPr>
              <a:t>Периферийное оборудование САПР</a:t>
            </a:r>
            <a:endParaRPr lang="ru-RU" sz="44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644" y="742840"/>
            <a:ext cx="116683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/>
              <a:t>Периферийное оборудование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ЭВМ – это  совокупность технических и программных средств, обеспечивающих взаимодействие ЭВМ с пользователем и внешней средой, а также хранение , подготовку и преобразование информации к виду, удобному для ввода –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вывода, который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должен осуществляться в основном в графическом виде. </a:t>
            </a:r>
            <a:endParaRPr lang="ru-RU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3200" y="2312500"/>
            <a:ext cx="12090399" cy="9417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По программному обслуживанию периферийные устройства САПР делятся на два класса </a:t>
            </a:r>
            <a:r>
              <a:rPr lang="ru-RU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растровые</a:t>
            </a:r>
            <a:r>
              <a:rPr lang="ru-RU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координатные</a:t>
            </a:r>
            <a:r>
              <a:rPr lang="ru-RU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 (векторные).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644" y="5060661"/>
            <a:ext cx="11949721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i="1" dirty="0"/>
              <a:t>При</a:t>
            </a:r>
            <a:r>
              <a:rPr lang="ru-RU" sz="2400" b="1" i="1" dirty="0"/>
              <a:t> векторном</a:t>
            </a:r>
            <a:r>
              <a:rPr lang="ru-RU" sz="2400" i="1" dirty="0"/>
              <a:t> способе осуществляется вычерчивание линий, составляющих изображение. Эти линии получаются в результате интерполяции графической информации, т.е. реальный рисунок совпадает с выводным в некоторых точках. Чем больше точек, тем точнее </a:t>
            </a:r>
            <a:r>
              <a:rPr lang="ru-RU" sz="2400" i="1" dirty="0" smtClean="0"/>
              <a:t>рисунок.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57704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84" y="-98252"/>
            <a:ext cx="1215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Все </a:t>
            </a:r>
            <a:r>
              <a:rPr lang="ru-RU" sz="3600" b="1" i="1" dirty="0" smtClean="0"/>
              <a:t>периферийные устройства </a:t>
            </a:r>
            <a:r>
              <a:rPr lang="ru-RU" sz="3600" b="1" i="1" dirty="0"/>
              <a:t>делятся на три </a:t>
            </a:r>
            <a:r>
              <a:rPr lang="ru-RU" sz="3600" b="1" i="1" dirty="0" smtClean="0"/>
              <a:t>группы.</a:t>
            </a:r>
            <a:endParaRPr lang="ru-RU" sz="3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8021" y="420106"/>
            <a:ext cx="122040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i="1" dirty="0" smtClean="0"/>
              <a:t>Средства ввода – вывода с машинных носителей:</a:t>
            </a:r>
            <a:endParaRPr lang="ru-RU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-8021" y="923804"/>
            <a:ext cx="1219600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008000" indent="-342900">
              <a:buFont typeface="Wingdings" panose="05000000000000000000" pitchFamily="2" charset="2"/>
              <a:buChar char="v"/>
            </a:pPr>
            <a:r>
              <a:rPr lang="ru-RU" sz="2400" i="1" dirty="0" smtClean="0"/>
              <a:t>накопители </a:t>
            </a:r>
            <a:r>
              <a:rPr lang="ru-RU" sz="2400" i="1" dirty="0"/>
              <a:t>на магнитных </a:t>
            </a:r>
            <a:r>
              <a:rPr lang="ru-RU" sz="2400" i="1" dirty="0" smtClean="0"/>
              <a:t>дисках; 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-16012" y="1325772"/>
            <a:ext cx="12200021" cy="43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008000" indent="-342900">
              <a:buFont typeface="Wingdings" panose="05000000000000000000" pitchFamily="2" charset="2"/>
              <a:buChar char="v"/>
            </a:pPr>
            <a:r>
              <a:rPr lang="ru-RU" sz="2400" i="1" dirty="0" smtClean="0"/>
              <a:t>накопители </a:t>
            </a:r>
            <a:r>
              <a:rPr lang="ru-RU" sz="2400" i="1" dirty="0"/>
              <a:t>на </a:t>
            </a:r>
            <a:r>
              <a:rPr lang="ru-RU" sz="2400" i="1" dirty="0" smtClean="0"/>
              <a:t>магнитных </a:t>
            </a:r>
            <a:r>
              <a:rPr lang="ru-RU" sz="2400" i="1" dirty="0"/>
              <a:t>лентах (стримеры</a:t>
            </a:r>
            <a:r>
              <a:rPr lang="ru-RU" sz="2400" i="1" dirty="0" smtClean="0"/>
              <a:t>)</a:t>
            </a:r>
            <a:endParaRPr lang="ru-RU" sz="2400" i="1" dirty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1" y="3007895"/>
            <a:ext cx="3521242" cy="481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-8021" y="1709128"/>
            <a:ext cx="320864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2.   </a:t>
            </a:r>
            <a:r>
              <a:rPr lang="ru-RU" sz="2800" i="1" dirty="0" smtClean="0"/>
              <a:t>Средства ввода – вывода с документов</a:t>
            </a:r>
            <a:r>
              <a:rPr lang="ru-RU" sz="2800" dirty="0"/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018" y="2115808"/>
            <a:ext cx="12191999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>
              <a:buFont typeface="Wingdings" panose="05000000000000000000" pitchFamily="2" charset="2"/>
              <a:buChar char="v"/>
            </a:pPr>
            <a:r>
              <a:rPr lang="ru-RU" sz="2400" i="1" dirty="0" smtClean="0"/>
              <a:t>принтеры;</a:t>
            </a:r>
          </a:p>
          <a:p>
            <a:pPr marL="285750">
              <a:buFont typeface="Wingdings" panose="05000000000000000000" pitchFamily="2" charset="2"/>
              <a:buChar char="v"/>
            </a:pPr>
            <a:r>
              <a:rPr lang="ru-RU" sz="2400" i="1" dirty="0" smtClean="0"/>
              <a:t>графопостроители;</a:t>
            </a:r>
          </a:p>
          <a:p>
            <a:pPr marL="285750">
              <a:buFont typeface="Wingdings" panose="05000000000000000000" pitchFamily="2" charset="2"/>
              <a:buChar char="v"/>
            </a:pPr>
            <a:r>
              <a:rPr lang="ru-RU" sz="2400" i="1" dirty="0" smtClean="0"/>
              <a:t>сканеры;</a:t>
            </a:r>
          </a:p>
          <a:p>
            <a:pPr marL="285750">
              <a:buFont typeface="Wingdings" panose="05000000000000000000" pitchFamily="2" charset="2"/>
              <a:buChar char="v"/>
            </a:pPr>
            <a:r>
              <a:rPr lang="ru-RU" sz="2400" i="1" dirty="0" smtClean="0"/>
              <a:t>планшеты и др.</a:t>
            </a:r>
            <a:endParaRPr lang="ru-RU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-8021" y="3628402"/>
            <a:ext cx="12191999" cy="43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sz="2800" i="1" dirty="0" smtClean="0"/>
              <a:t>3.  Средства непосредственного взаимодействия с ЭВМ:</a:t>
            </a:r>
          </a:p>
          <a:p>
            <a:endParaRPr lang="ru-RU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2019" y="4060402"/>
            <a:ext cx="12191999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008000" indent="-285750"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2400" i="1" dirty="0" smtClean="0"/>
              <a:t>устройства отображения </a:t>
            </a:r>
            <a:r>
              <a:rPr lang="ru-RU" sz="2400" i="1" dirty="0" err="1" smtClean="0"/>
              <a:t>алфавитно</a:t>
            </a:r>
            <a:r>
              <a:rPr lang="ru-RU" sz="2400" i="1" dirty="0" smtClean="0"/>
              <a:t> </a:t>
            </a:r>
            <a:r>
              <a:rPr lang="ru-RU" sz="2400" i="1" dirty="0"/>
              <a:t>– цифровой и графической информации (дисплеи, </a:t>
            </a:r>
            <a:r>
              <a:rPr lang="ru-RU" sz="2400" i="1" dirty="0" smtClean="0"/>
              <a:t>проекционные </a:t>
            </a:r>
            <a:r>
              <a:rPr lang="ru-RU" sz="2400" i="1" dirty="0"/>
              <a:t>системы и др</a:t>
            </a:r>
            <a:r>
              <a:rPr lang="ru-RU" sz="2400" i="1" dirty="0" smtClean="0"/>
              <a:t>.);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0038" y="5179504"/>
            <a:ext cx="12199991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080000" indent="-342900">
              <a:buFont typeface="Wingdings" panose="05000000000000000000" pitchFamily="2" charset="2"/>
              <a:buChar char="v"/>
            </a:pPr>
            <a:r>
              <a:rPr lang="ru-RU" sz="2400" i="1" dirty="0"/>
              <a:t>устройства связи с реальными объектами (датчики, исполнительные устройства</a:t>
            </a:r>
            <a:r>
              <a:rPr lang="ru-RU" sz="2400" i="1" dirty="0" smtClean="0"/>
              <a:t>); 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-20038" y="6027003"/>
            <a:ext cx="12264159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008000" indent="-285750">
              <a:buFont typeface="Wingdings" panose="05000000000000000000" pitchFamily="2" charset="2"/>
              <a:buChar char="v"/>
            </a:pPr>
            <a:r>
              <a:rPr lang="ru-RU" sz="2400" i="1" dirty="0"/>
              <a:t>средства ручного ввода </a:t>
            </a:r>
            <a:r>
              <a:rPr lang="ru-RU" sz="2400" i="1" dirty="0" smtClean="0"/>
              <a:t>информации( </a:t>
            </a:r>
            <a:r>
              <a:rPr lang="ru-RU" sz="2400" i="1" dirty="0" err="1"/>
              <a:t>алфавитно</a:t>
            </a:r>
            <a:r>
              <a:rPr lang="ru-RU" sz="2400" i="1" dirty="0"/>
              <a:t> -  </a:t>
            </a:r>
            <a:r>
              <a:rPr lang="ru-RU" sz="2400" i="1" dirty="0" smtClean="0"/>
              <a:t>цифровая клавиатура, </a:t>
            </a:r>
            <a:r>
              <a:rPr lang="ru-RU" sz="2400" i="1" dirty="0"/>
              <a:t>различные планшеты и манипуляторы (мышь, </a:t>
            </a:r>
            <a:r>
              <a:rPr lang="ru-RU" sz="2400" i="1" dirty="0" smtClean="0"/>
              <a:t>джойстик </a:t>
            </a:r>
            <a:r>
              <a:rPr lang="ru-RU" sz="2400" i="1" dirty="0"/>
              <a:t>и др.)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8021" y="4799536"/>
            <a:ext cx="1220002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008000" indent="-285750">
              <a:buFont typeface="Wingdings" panose="05000000000000000000" pitchFamily="2" charset="2"/>
              <a:buChar char="v"/>
            </a:pPr>
            <a:r>
              <a:rPr lang="ru-RU" sz="2400" i="1" dirty="0"/>
              <a:t>акустические устройства ввода – вывода информации; </a:t>
            </a:r>
          </a:p>
        </p:txBody>
      </p:sp>
    </p:spTree>
    <p:extLst>
      <p:ext uri="{BB962C8B-B14F-4D97-AF65-F5344CB8AC3E}">
        <p14:creationId xmlns:p14="http://schemas.microsoft.com/office/powerpoint/2010/main" val="42591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 animBg="1"/>
      <p:bldP spid="9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TODriveWithTape.jpg (Изображение JPEG, 1428 × 996 пикселов)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2" t="21471" r="13462" b="2375"/>
          <a:stretch/>
        </p:blipFill>
        <p:spPr>
          <a:xfrm>
            <a:off x="1586523" y="1531815"/>
            <a:ext cx="8964246" cy="50643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861" y="0"/>
            <a:ext cx="115042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schemeClr val="bg1"/>
                </a:solidFill>
              </a:rPr>
              <a:t>Современный стример </a:t>
            </a:r>
            <a:r>
              <a:rPr lang="ru-RU" sz="4400" i="1" dirty="0" smtClean="0">
                <a:solidFill>
                  <a:schemeClr val="bg1"/>
                </a:solidFill>
              </a:rPr>
              <a:t>  </a:t>
            </a:r>
            <a:r>
              <a:rPr lang="ru-RU" sz="4400" i="1" dirty="0">
                <a:solidFill>
                  <a:schemeClr val="bg1"/>
                </a:solidFill>
              </a:rPr>
              <a:t>с</a:t>
            </a:r>
            <a:r>
              <a:rPr lang="ru-RU" sz="4400" i="1" dirty="0" smtClean="0">
                <a:solidFill>
                  <a:schemeClr val="bg1"/>
                </a:solidFill>
              </a:rPr>
              <a:t> картриджем </a:t>
            </a:r>
            <a:r>
              <a:rPr lang="ru-RU" sz="4400" i="1" dirty="0">
                <a:solidFill>
                  <a:schemeClr val="bg1"/>
                </a:solidFill>
              </a:rPr>
              <a:t>к нему</a:t>
            </a:r>
          </a:p>
        </p:txBody>
      </p:sp>
    </p:spTree>
    <p:extLst>
      <p:ext uri="{BB962C8B-B14F-4D97-AF65-F5344CB8AC3E}">
        <p14:creationId xmlns:p14="http://schemas.microsoft.com/office/powerpoint/2010/main" val="27813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6022" y="0"/>
            <a:ext cx="4628147" cy="6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lvl="2" algn="ctr"/>
            <a:r>
              <a:rPr lang="ru-RU" sz="4400" b="1" i="1" dirty="0"/>
              <a:t>Сканеры</a:t>
            </a:r>
          </a:p>
          <a:p>
            <a:pPr algn="ctr"/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" y="684000"/>
            <a:ext cx="1219200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i="1" dirty="0"/>
              <a:t>Сканером называется устройство, позволяющее вводить в компьютер  в графическом виде текст, рисунки, слайды, фотографии и </a:t>
            </a:r>
            <a:r>
              <a:rPr lang="ru-RU" sz="2400" i="1" dirty="0" smtClean="0"/>
              <a:t>др.</a:t>
            </a:r>
            <a:endParaRPr lang="ru-RU" sz="2400" i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8" t="32507" r="30906" b="50387"/>
          <a:stretch/>
        </p:blipFill>
        <p:spPr bwMode="auto">
          <a:xfrm>
            <a:off x="905153" y="1981200"/>
            <a:ext cx="10105578" cy="47564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1514997"/>
            <a:ext cx="11259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Принцип работы сканера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с </a:t>
            </a:r>
            <a:r>
              <a:rPr lang="ru-RU" sz="2800" b="1" i="1" dirty="0"/>
              <a:t>ПЗС (CCD)-технологией </a:t>
            </a:r>
          </a:p>
          <a:p>
            <a:pPr algn="ctr"/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56512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803734" y="721895"/>
            <a:ext cx="6819900" cy="7096124"/>
            <a:chOff x="1803734" y="721895"/>
            <a:chExt cx="6819900" cy="7096124"/>
          </a:xfrm>
        </p:grpSpPr>
        <p:pic>
          <p:nvPicPr>
            <p:cNvPr id="2" name="Рисунок 1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47" t="29362" r="50126" b="27451"/>
            <a:stretch/>
          </p:blipFill>
          <p:spPr bwMode="auto">
            <a:xfrm>
              <a:off x="1803734" y="721895"/>
              <a:ext cx="6819900" cy="709612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7531768" y="4820653"/>
              <a:ext cx="1091866" cy="2997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6147" y="208547"/>
            <a:ext cx="12031579" cy="6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i="1" dirty="0"/>
              <a:t>Принцип работы сканера с </a:t>
            </a:r>
            <a:r>
              <a:rPr lang="ru-RU" sz="4000" i="1" dirty="0" smtClean="0"/>
              <a:t>КДИ (С</a:t>
            </a:r>
            <a:r>
              <a:rPr lang="en-US" sz="4000" i="1" dirty="0" smtClean="0"/>
              <a:t>IS</a:t>
            </a:r>
            <a:r>
              <a:rPr lang="ru-RU" sz="4000" i="1" dirty="0" smtClean="0"/>
              <a:t>)-</a:t>
            </a:r>
            <a:r>
              <a:rPr lang="ru-RU" sz="4000" i="1" dirty="0"/>
              <a:t>технологией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273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4000"/>
            <a:ext cx="12030635" cy="923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- </a:t>
            </a:r>
            <a:r>
              <a:rPr lang="ru-RU" b="1" dirty="0"/>
              <a:t>Лучшая чувствительность к оттенкам.</a:t>
            </a:r>
            <a:r>
              <a:rPr lang="ru-RU" dirty="0"/>
              <a:t> ПЗС-сканеры различают уровни оттенков с погрешностью ±20%, в то время как </a:t>
            </a:r>
            <a:r>
              <a:rPr lang="ru-RU" dirty="0" err="1"/>
              <a:t>КДИсканеры</a:t>
            </a:r>
            <a:r>
              <a:rPr lang="ru-RU" dirty="0"/>
              <a:t> — ±40%. Соответственно, передача деталей у ПЗС-сканеров будет значительно лучше.</a:t>
            </a:r>
          </a:p>
          <a:p>
            <a:r>
              <a:rPr lang="ru-RU" dirty="0"/>
              <a:t>Меньшая чувствительность к посторонней засветке. Это преимущество связано с тем, что ПЗС-линейка невели­ка по длине, и благодаря системе зеркал «лишний» свет на нее не проецируется. В КДИ-сканерах линейка зна­чительно больше, оптическая система практически отсутствует, поэтому любое лишнее освещение сразу зна­чительно влияет на результат сканирования.</a:t>
            </a:r>
          </a:p>
          <a:p>
            <a:r>
              <a:rPr lang="ru-RU" b="1" dirty="0"/>
              <a:t>-Разрешение сканера.</a:t>
            </a:r>
            <a:r>
              <a:rPr lang="ru-RU" dirty="0"/>
              <a:t> Максимальное разрешение профес­сиональных ПЗС-сканеров на данный момент — 3000 </a:t>
            </a:r>
            <a:r>
              <a:rPr lang="ru-RU" dirty="0" err="1"/>
              <a:t>ppi</a:t>
            </a:r>
            <a:r>
              <a:rPr lang="ru-RU" dirty="0"/>
              <a:t>, тогда как для КДИ-сканеров верхний предел — 690 </a:t>
            </a:r>
            <a:r>
              <a:rPr lang="ru-RU" dirty="0" err="1"/>
              <a:t>ppi</a:t>
            </a:r>
            <a:r>
              <a:rPr lang="ru-RU" dirty="0"/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4885" y="731178"/>
            <a:ext cx="4772526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Достоинства </a:t>
            </a:r>
            <a:r>
              <a:rPr lang="ru-RU" sz="2800" b="1" i="1" dirty="0"/>
              <a:t>КДИ </a:t>
            </a:r>
            <a:r>
              <a:rPr lang="ru-RU" sz="2800" b="1" i="1" dirty="0" smtClean="0"/>
              <a:t>сканеров 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248146" cy="64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i="1" dirty="0"/>
              <a:t>Сравнительная характеристика  ПЗС и КДИ сканеров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400" y="1559530"/>
            <a:ext cx="1159490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/>
              <a:t>- </a:t>
            </a:r>
            <a:r>
              <a:rPr lang="ru-RU" sz="2400" b="1" i="1" dirty="0"/>
              <a:t>Меньшие габариты.</a:t>
            </a:r>
            <a:r>
              <a:rPr lang="ru-RU" sz="2400" i="1" dirty="0"/>
              <a:t> Сканеры, использующие техноло­гию КДИ, имеют меньшие размеры и вес, чем сканеры на основе ПЗС.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841" y="2549636"/>
            <a:ext cx="116064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/>
              <a:t>- Меньшая стоимость.</a:t>
            </a:r>
            <a:r>
              <a:rPr lang="ru-RU" sz="2400" i="1" dirty="0"/>
              <a:t> Вместо объектива, зеркал, призмы и самого фотоэлемента в этих сканерах используется только КДИ-линейка, что позволяет значительно сни­зить стоимость сканеров такого типа.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548" y="3816865"/>
            <a:ext cx="1162875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/>
              <a:t>- Меньшая потребляемая мощность.</a:t>
            </a:r>
            <a:r>
              <a:rPr lang="ru-RU" sz="2400" i="1" dirty="0"/>
              <a:t> Это достигается за счет применения светодиодов вместо лампы с холодным катодом. Если для ПЗС-сканера нормальная потребляе­мая мощность 12 Вт, то для КДИ-сканера — 2,5 Вт.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8547" y="5202694"/>
            <a:ext cx="1162875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/>
              <a:t>- Работа в экстремальных условиях.</a:t>
            </a:r>
            <a:r>
              <a:rPr lang="ru-RU" sz="2400" i="1" dirty="0"/>
              <a:t> КДИ-сканеры гораз­до менее чувствительны к внешним </a:t>
            </a:r>
            <a:r>
              <a:rPr lang="ru-RU" sz="2400" i="1" dirty="0" smtClean="0"/>
              <a:t>условиям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22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8876" y="105125"/>
            <a:ext cx="4761440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Достоинства </a:t>
            </a:r>
            <a:r>
              <a:rPr lang="ru-RU" sz="2800" b="1" i="1" dirty="0" smtClean="0"/>
              <a:t>ПЗС сканеров 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78023" y="779210"/>
            <a:ext cx="11194913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 -</a:t>
            </a:r>
            <a:r>
              <a:rPr lang="ru-RU" sz="2400" b="1" dirty="0"/>
              <a:t>  </a:t>
            </a:r>
            <a:r>
              <a:rPr lang="ru-RU" sz="2400" b="1" i="1" dirty="0"/>
              <a:t>Лучшая глубина резкости.</a:t>
            </a:r>
            <a:r>
              <a:rPr lang="ru-RU" sz="2400" i="1" dirty="0"/>
              <a:t> Глубина резкости КДИ-ска­неров ±0,3 мм, тогда как для сканеров с ПЗС она равна ±3 мм. Это означает, что трехмерные предметы, находя­щиеся на расстоянии 3 мм от общего уровня, будут нор­мально отсканированы ПЗС-сканером, а изображение, полученное КДИ-сканером, будет нерезким и размытым</a:t>
            </a:r>
            <a:r>
              <a:rPr lang="ru-RU" sz="2400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3515" y="2869067"/>
            <a:ext cx="1120942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- </a:t>
            </a:r>
            <a:r>
              <a:rPr lang="ru-RU" sz="2400" b="1" i="1" dirty="0"/>
              <a:t>Дольше срок службы.</a:t>
            </a:r>
            <a:r>
              <a:rPr lang="ru-RU" sz="2400" i="1" dirty="0"/>
              <a:t> Сканер на основе ПЗС обеспечи­вает стабильное и неизменное качество в течение 10 000 часов работы, тогда как у КДИ-сканеров после 500 ча­сов работы происходит падение яркости на величину до 30%.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024" y="4474016"/>
            <a:ext cx="1119491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- </a:t>
            </a:r>
            <a:r>
              <a:rPr lang="ru-RU" sz="2400" b="1" i="1" dirty="0"/>
              <a:t>Лучшая чувствительность к оттенкам.</a:t>
            </a:r>
            <a:r>
              <a:rPr lang="ru-RU" sz="2400" i="1" dirty="0"/>
              <a:t> ПЗС-сканеры различают уровни оттенков с погрешностью ±20%, в то время как </a:t>
            </a:r>
            <a:r>
              <a:rPr lang="ru-RU" sz="2400" i="1" dirty="0" err="1"/>
              <a:t>КДИсканеры</a:t>
            </a:r>
            <a:r>
              <a:rPr lang="ru-RU" sz="2400" i="1" dirty="0"/>
              <a:t> — ±40%. Соответственно, передача деталей у ПЗС-сканеров будет значительно лучше.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3515" y="5894299"/>
            <a:ext cx="11209421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-Меньшая </a:t>
            </a:r>
            <a:r>
              <a:rPr lang="ru-RU" sz="2400" dirty="0"/>
              <a:t>чувствительность к посторонней </a:t>
            </a:r>
            <a:r>
              <a:rPr lang="ru-RU" sz="2400" dirty="0" smtClean="0"/>
              <a:t>засветке, так как у </a:t>
            </a:r>
            <a:r>
              <a:rPr lang="ru-RU" sz="2400" i="1" dirty="0" smtClean="0"/>
              <a:t>ПЗС-сканеров короче </a:t>
            </a:r>
          </a:p>
          <a:p>
            <a:r>
              <a:rPr lang="ru-RU" sz="2400" i="1" dirty="0" smtClean="0"/>
              <a:t>светочувствительная матрица.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219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4169" y="-80211"/>
            <a:ext cx="37779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Принтеры</a:t>
            </a:r>
            <a:endParaRPr lang="ru-RU" sz="4400" b="1" i="1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810126" y="524869"/>
            <a:ext cx="10098506" cy="568476"/>
            <a:chOff x="665748" y="749078"/>
            <a:chExt cx="10098506" cy="568476"/>
          </a:xfrm>
        </p:grpSpPr>
        <p:sp>
          <p:nvSpPr>
            <p:cNvPr id="3" name="TextBox 2"/>
            <p:cNvSpPr txBox="1"/>
            <p:nvPr/>
          </p:nvSpPr>
          <p:spPr>
            <a:xfrm>
              <a:off x="665748" y="789884"/>
              <a:ext cx="11229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solidFill>
                    <a:schemeClr val="bg1"/>
                  </a:solidFill>
                </a:rPr>
                <a:t>ТИП</a:t>
              </a:r>
              <a:endParaRPr lang="ru-RU" sz="2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96434" y="749078"/>
              <a:ext cx="24704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solidFill>
                    <a:schemeClr val="bg1"/>
                  </a:solidFill>
                </a:rPr>
                <a:t>Достоинства</a:t>
              </a:r>
              <a:endParaRPr lang="ru-RU" sz="2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293770" y="794334"/>
              <a:ext cx="24704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solidFill>
                    <a:schemeClr val="bg1"/>
                  </a:solidFill>
                </a:rPr>
                <a:t>Недостатки</a:t>
              </a:r>
              <a:endParaRPr lang="ru-RU" sz="2800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4431" y="4725790"/>
            <a:ext cx="214162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Струйный</a:t>
            </a:r>
            <a:endParaRPr lang="ru-RU" sz="2800" b="1" i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075686"/>
            <a:ext cx="12216065" cy="2453879"/>
            <a:chOff x="72188" y="1356148"/>
            <a:chExt cx="12216065" cy="2453879"/>
          </a:xfrm>
        </p:grpSpPr>
        <p:sp>
          <p:nvSpPr>
            <p:cNvPr id="6" name="TextBox 5"/>
            <p:cNvSpPr txBox="1"/>
            <p:nvPr/>
          </p:nvSpPr>
          <p:spPr>
            <a:xfrm>
              <a:off x="72188" y="2262918"/>
              <a:ext cx="247048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/>
                <a:t>Матричный</a:t>
              </a:r>
              <a:endParaRPr lang="ru-RU" sz="2800" b="1" i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556708" y="1356148"/>
              <a:ext cx="594932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ru-RU" sz="2400" i="1" dirty="0">
                  <a:solidFill>
                    <a:schemeClr val="dk1"/>
                  </a:solidFill>
                </a:rPr>
                <a:t>Можно печатать сразу несколько копий</a:t>
              </a:r>
              <a:endParaRPr lang="ru-RU" sz="2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56708" y="1794026"/>
              <a:ext cx="5949321" cy="120032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ru-RU" sz="2400" i="1" dirty="0">
                  <a:solidFill>
                    <a:schemeClr val="dk1"/>
                  </a:solidFill>
                </a:rPr>
                <a:t>Не требовательны в эксплуатации и </a:t>
              </a:r>
              <a:r>
                <a:rPr lang="ru-RU" sz="2400" i="1" dirty="0" smtClean="0">
                  <a:solidFill>
                    <a:schemeClr val="dk1"/>
                  </a:solidFill>
                </a:rPr>
                <a:t>могут   печатать </a:t>
              </a:r>
              <a:r>
                <a:rPr lang="ru-RU" sz="2400" i="1" dirty="0">
                  <a:solidFill>
                    <a:schemeClr val="dk1"/>
                  </a:solidFill>
                </a:rPr>
                <a:t>на поверхности любой бумаги </a:t>
              </a:r>
              <a:endParaRPr lang="ru-RU" sz="2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556708" y="2946027"/>
              <a:ext cx="5949321" cy="864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  <a:defRPr/>
              </a:pPr>
              <a:r>
                <a:rPr lang="ru-RU" sz="2400" i="1" dirty="0">
                  <a:solidFill>
                    <a:schemeClr val="dk1"/>
                  </a:solidFill>
                </a:rPr>
                <a:t>Низкая себестоимость печати одной </a:t>
              </a:r>
              <a:r>
                <a:rPr lang="ru-RU" sz="2400" i="1" dirty="0" smtClean="0">
                  <a:solidFill>
                    <a:schemeClr val="dk1"/>
                  </a:solidFill>
                </a:rPr>
                <a:t>копии</a:t>
              </a:r>
              <a:endParaRPr lang="ru-RU" sz="2400" dirty="0">
                <a:solidFill>
                  <a:schemeClr val="dk1"/>
                </a:solidFill>
              </a:endParaRPr>
            </a:p>
            <a:p>
              <a:endParaRPr lang="ru-RU" sz="2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205537" y="1800712"/>
              <a:ext cx="3986463" cy="1152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512445" indent="-285750" algn="just">
                <a:lnSpc>
                  <a:spcPct val="115000"/>
                </a:lnSpc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ru-RU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Медленная  </a:t>
              </a:r>
              <a:r>
                <a:rPr lang="ru-RU" sz="24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 </a:t>
              </a:r>
              <a:r>
                <a:rPr lang="ru-RU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шумная </a:t>
              </a:r>
            </a:p>
            <a:p>
              <a:pPr marL="226695" algn="just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работа</a:t>
              </a:r>
              <a:endPara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506029" y="2943551"/>
              <a:ext cx="3782224" cy="864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ru-RU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Плохое качество печати</a:t>
              </a:r>
              <a:endParaRPr lang="ru-RU" sz="2400" dirty="0"/>
            </a:p>
          </p:txBody>
        </p:sp>
      </p:grpSp>
      <p:cxnSp>
        <p:nvCxnSpPr>
          <p:cNvPr id="15" name="Прямая соединительная линия 14"/>
          <p:cNvCxnSpPr/>
          <p:nvPr/>
        </p:nvCxnSpPr>
        <p:spPr>
          <a:xfrm>
            <a:off x="3" y="3623184"/>
            <a:ext cx="1211980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469211" y="3705583"/>
            <a:ext cx="6143830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Относительно невысокая стоимость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69210" y="4144054"/>
            <a:ext cx="6143831" cy="1152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печати цветных изображений и сверхкачественной фотопечати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66062" y="5269728"/>
            <a:ext cx="6150128" cy="46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600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Относительно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тихая работа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6695" algn="just">
              <a:lnSpc>
                <a:spcPct val="115000"/>
              </a:lnSpc>
              <a:spcAft>
                <a:spcPts val="0"/>
              </a:spcAft>
            </a:pPr>
            <a:endParaRPr 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466062" y="5725157"/>
            <a:ext cx="6146979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Низкое потребление энергии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-98260" y="6550876"/>
            <a:ext cx="1211980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8542751" y="4279514"/>
            <a:ext cx="371324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Дороговизна расходных материалов (картриджей)</a:t>
            </a:r>
            <a:endParaRPr lang="ru-RU" sz="20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613041" y="5292584"/>
            <a:ext cx="357266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Высокая себестоимость </a:t>
            </a:r>
          </a:p>
          <a:p>
            <a:r>
              <a:rPr lang="ru-RU" sz="20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одной копии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9109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9" grpId="0" animBg="1"/>
      <p:bldP spid="21" grpId="0" animBg="1"/>
      <p:bldP spid="22" grpId="0" animBg="1"/>
      <p:bldP spid="23" grpId="0" animBg="1"/>
      <p:bldP spid="27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477" y="2687744"/>
            <a:ext cx="24704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Лазерный</a:t>
            </a:r>
            <a:endParaRPr lang="ru-RU" sz="28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08963" y="1634111"/>
            <a:ext cx="526413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400" i="1" dirty="0" smtClean="0"/>
              <a:t>Высокая скорость печати</a:t>
            </a:r>
            <a:endParaRPr lang="ru-RU" sz="2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96646" y="2295595"/>
            <a:ext cx="5264136" cy="5170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Большой объем печати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9681" y="3053387"/>
            <a:ext cx="5264137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Низкий уровень шума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59681" y="3764712"/>
            <a:ext cx="526413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Стойкость напечатанных копий к воздействию света и воды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22718" y="4921184"/>
            <a:ext cx="5338064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Низкая себестоимость одной копии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12438" y="3632735"/>
            <a:ext cx="3294915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400" i="1" dirty="0" smtClean="0"/>
              <a:t>Незначительное излучение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812438" y="2285177"/>
            <a:ext cx="2275238" cy="5170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Высокая цена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37692" y="604464"/>
            <a:ext cx="2470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Недостатки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86274" y="604464"/>
            <a:ext cx="2424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Достоинства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8042" y="604464"/>
            <a:ext cx="1122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Тип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6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148856"/>
            <a:ext cx="123231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4400" b="1" i="1" spc="100" dirty="0" smtClean="0">
                <a:cs typeface="Times New Roman" panose="02020603050405020304" pitchFamily="18" charset="0"/>
              </a:rPr>
              <a:t>Отличие рабочих станций от персональных компьютеров</a:t>
            </a:r>
            <a:endParaRPr lang="ru-RU" sz="4400" b="1" i="1" spc="100" dirty="0"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1896139"/>
            <a:ext cx="12192001" cy="104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ru-RU" sz="2400" i="1" spc="130" dirty="0"/>
              <a:t>В РС используется </a:t>
            </a:r>
            <a:r>
              <a:rPr lang="en-US" sz="2400" i="1" spc="130" dirty="0"/>
              <a:t>RISC</a:t>
            </a:r>
            <a:r>
              <a:rPr lang="ru-RU" sz="2400" i="1" spc="130" dirty="0"/>
              <a:t>- процессор, т.е. процессор с  сокращенным наборам команд и повышенным </a:t>
            </a:r>
            <a:r>
              <a:rPr lang="ru-RU" sz="2400" i="1" spc="130" dirty="0" smtClean="0"/>
              <a:t>быстродействием  </a:t>
            </a:r>
            <a:endParaRPr lang="ru-RU" sz="2400" i="1" spc="130" dirty="0"/>
          </a:p>
          <a:p>
            <a:pPr lvl="1"/>
            <a:endParaRPr lang="ru-RU" sz="2400" b="1" i="1" spc="130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514" y="3123118"/>
            <a:ext cx="1175252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ru-RU" sz="2400" i="1" spc="130" dirty="0"/>
              <a:t>Все современные РС имеют большой объем ОЗУ и работают под управлением сложных многозадачных </a:t>
            </a:r>
            <a:r>
              <a:rPr lang="ru-RU" sz="2400" i="1" spc="130" dirty="0" smtClean="0"/>
              <a:t>операционных систем  </a:t>
            </a:r>
            <a:endParaRPr lang="ru-RU" sz="2400" i="1" spc="13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4514" y="4204234"/>
            <a:ext cx="1170755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spc="130" dirty="0"/>
              <a:t>РС имеет мощные графические процессоры с поддержкой высокоскоростной и высококачественной </a:t>
            </a:r>
            <a:r>
              <a:rPr lang="ru-RU" sz="2400" spc="130" dirty="0" smtClean="0"/>
              <a:t>графики</a:t>
            </a:r>
            <a:endParaRPr lang="ru-RU" sz="2400" spc="13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9478" y="5578973"/>
            <a:ext cx="117075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i="1" dirty="0"/>
              <a:t>В базовый комплект РС встраивается аппаратура высокоскоростной связи </a:t>
            </a:r>
            <a:r>
              <a:rPr lang="ru-RU" sz="2400" i="1" dirty="0" smtClean="0"/>
              <a:t>со стандартной ЛВС – сетевой адаптер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9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358" y="3181540"/>
            <a:ext cx="12055642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i="1" dirty="0" smtClean="0"/>
              <a:t> </a:t>
            </a:r>
            <a:r>
              <a:rPr lang="ru-RU" sz="2400" i="1" dirty="0"/>
              <a:t>Плоттеры применяются в системах автоматического проектирования </a:t>
            </a:r>
            <a:r>
              <a:rPr lang="ru-RU" sz="2400" i="1" dirty="0" smtClean="0"/>
              <a:t>с </a:t>
            </a:r>
            <a:r>
              <a:rPr lang="ru-RU" sz="2400" i="1" dirty="0" err="1" smtClean="0"/>
              <a:t>соот</a:t>
            </a:r>
            <a:r>
              <a:rPr lang="ru-RU" sz="2400" i="1" dirty="0" smtClean="0"/>
              <a:t>- </a:t>
            </a:r>
            <a:r>
              <a:rPr lang="ru-RU" sz="2400" i="1" dirty="0" err="1" smtClean="0"/>
              <a:t>ветствующими</a:t>
            </a:r>
            <a:r>
              <a:rPr lang="ru-RU" sz="2400" i="1" dirty="0" smtClean="0"/>
              <a:t> </a:t>
            </a:r>
            <a:r>
              <a:rPr lang="ru-RU" sz="2400" i="1" dirty="0"/>
              <a:t>графическими программами (CAD) и языками взаимодействия </a:t>
            </a:r>
            <a:r>
              <a:rPr lang="ru-RU" sz="2400" i="1" dirty="0" smtClean="0"/>
              <a:t>системного </a:t>
            </a:r>
            <a:r>
              <a:rPr lang="ru-RU" sz="2400" i="1" dirty="0"/>
              <a:t>процессора с плоттерами, содержащими инструкции по перемещению </a:t>
            </a:r>
            <a:r>
              <a:rPr lang="ru-RU" sz="2400" i="1" dirty="0" err="1"/>
              <a:t>пе-ра</a:t>
            </a:r>
            <a:r>
              <a:rPr lang="ru-RU" sz="2400" i="1" dirty="0"/>
              <a:t> из одной точки в другую, поднятию и опусканию пера и т.д.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2234" y="170609"/>
            <a:ext cx="33185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chemeClr val="bg1"/>
                </a:solidFill>
              </a:rPr>
              <a:t>Плоттеры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190" y="1260576"/>
            <a:ext cx="11550315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i="1" dirty="0"/>
              <a:t>Плоттеры – устройства вывода информации из ПК, выполняющие преобразование и запись графических данных на соответствующий </a:t>
            </a:r>
            <a:r>
              <a:rPr lang="ru-RU" sz="2400" i="1" dirty="0" smtClean="0"/>
              <a:t>носитель</a:t>
            </a:r>
            <a:endParaRPr lang="ru-RU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6358" y="2264900"/>
            <a:ext cx="1243263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i="1" dirty="0"/>
              <a:t>В качестве носителей обычно используется бумага (</a:t>
            </a:r>
            <a:r>
              <a:rPr lang="ru-RU" sz="2400" i="1" dirty="0" smtClean="0"/>
              <a:t>писчая</a:t>
            </a:r>
            <a:r>
              <a:rPr lang="ru-RU" sz="2400" i="1" dirty="0"/>
              <a:t>, чертежная, </a:t>
            </a:r>
            <a:r>
              <a:rPr lang="ru-RU" sz="2400" i="1" dirty="0" err="1" smtClean="0"/>
              <a:t>карто</a:t>
            </a:r>
            <a:r>
              <a:rPr lang="ru-RU" sz="2400" i="1" dirty="0" smtClean="0"/>
              <a:t>- графическая</a:t>
            </a:r>
            <a:r>
              <a:rPr lang="ru-RU" sz="2400" i="1" dirty="0"/>
              <a:t>), картон, пленки, кальки и др.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6358" y="5024462"/>
            <a:ext cx="11847095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i="1" dirty="0"/>
              <a:t>Плоттеры используют несколько форматов бумаги А0-А4. Чем больше размер </a:t>
            </a:r>
            <a:r>
              <a:rPr lang="ru-RU" sz="2400" i="1" dirty="0" smtClean="0"/>
              <a:t>бумаги, </a:t>
            </a:r>
            <a:r>
              <a:rPr lang="ru-RU" sz="2400" i="1" dirty="0"/>
              <a:t>тем дороже </a:t>
            </a:r>
            <a:r>
              <a:rPr lang="ru-RU" sz="2400" i="1" dirty="0" smtClean="0"/>
              <a:t>плоттер. </a:t>
            </a:r>
            <a:r>
              <a:rPr lang="ru-RU" sz="2400" i="1" dirty="0"/>
              <a:t>Поэтому различают крупноформатные (А0-А1), среднеформатные (А1-А2) и малоформатные (А3-А4) плоттеры. </a:t>
            </a:r>
          </a:p>
        </p:txBody>
      </p:sp>
    </p:spTree>
    <p:extLst>
      <p:ext uri="{BB962C8B-B14F-4D97-AF65-F5344CB8AC3E}">
        <p14:creationId xmlns:p14="http://schemas.microsoft.com/office/powerpoint/2010/main" val="375187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50043"/>
            <a:ext cx="119273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конструкции плоттеры подразделяются на</a:t>
            </a:r>
            <a:r>
              <a:rPr lang="ru-RU" sz="4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8948" y="1620207"/>
            <a:ext cx="196720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планшетные</a:t>
            </a:r>
            <a:endParaRPr lang="ru-RU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61376" y="1582043"/>
            <a:ext cx="187423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барабанные </a:t>
            </a:r>
            <a:endParaRPr lang="ru-RU" sz="24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10830" y="1582043"/>
            <a:ext cx="161153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роликовые</a:t>
            </a:r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81263" y="5660149"/>
            <a:ext cx="711467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 – направляющие; 2 – пишущий узел (каретка); 3 – перья;  4 – бумага;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263" y="2218542"/>
            <a:ext cx="3537284" cy="2666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403432" y="5660149"/>
            <a:ext cx="141972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 – барабан;</a:t>
            </a:r>
            <a:endParaRPr lang="ru-RU" dirty="0"/>
          </a:p>
        </p:txBody>
      </p:sp>
      <p:pic>
        <p:nvPicPr>
          <p:cNvPr id="10" name="Рисунок 9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9" t="3448" r="-6078" b="47760"/>
          <a:stretch/>
        </p:blipFill>
        <p:spPr bwMode="auto">
          <a:xfrm>
            <a:off x="8721130" y="2107770"/>
            <a:ext cx="3024000" cy="266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721129" y="5660149"/>
            <a:ext cx="295752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 – прижимной ролик;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96721" y="6101307"/>
            <a:ext cx="237908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  <a:r>
              <a:rPr lang="ru-RU" dirty="0" smtClean="0"/>
              <a:t> – падающий ролик;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71537" y="6101307"/>
            <a:ext cx="141972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  <a:r>
              <a:rPr lang="ru-RU" dirty="0" smtClean="0"/>
              <a:t> – вакуум;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70946" y="6101307"/>
            <a:ext cx="412282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9</a:t>
            </a:r>
            <a:r>
              <a:rPr lang="ru-RU" dirty="0" smtClean="0"/>
              <a:t> – вакуумные отверстия (присоски).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633316" y="1915063"/>
            <a:ext cx="3211656" cy="3510406"/>
            <a:chOff x="633316" y="2171737"/>
            <a:chExt cx="3211656" cy="3510406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64" r="71254" b="50498"/>
            <a:stretch/>
          </p:blipFill>
          <p:spPr bwMode="auto">
            <a:xfrm>
              <a:off x="633316" y="2171737"/>
              <a:ext cx="3211656" cy="324068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8" name="Группа 17"/>
            <p:cNvGrpSpPr/>
            <p:nvPr/>
          </p:nvGrpSpPr>
          <p:grpSpPr>
            <a:xfrm>
              <a:off x="1311941" y="4790593"/>
              <a:ext cx="441158" cy="891550"/>
              <a:chOff x="1275347" y="4530418"/>
              <a:chExt cx="441158" cy="802225"/>
            </a:xfrm>
          </p:grpSpPr>
          <p:cxnSp>
            <p:nvCxnSpPr>
              <p:cNvPr id="16" name="Прямая со стрелкой 15"/>
              <p:cNvCxnSpPr/>
              <p:nvPr/>
            </p:nvCxnSpPr>
            <p:spPr>
              <a:xfrm flipH="1" flipV="1">
                <a:off x="1403684" y="4530418"/>
                <a:ext cx="8021" cy="47324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1275347" y="4963311"/>
                <a:ext cx="4411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4</a:t>
                </a:r>
                <a:endParaRPr lang="ru-R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430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фопостроители: 2 тыс изображений найдено в Яндекс.Картинках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6" t="17360" r="16474" b="15066"/>
          <a:stretch/>
        </p:blipFill>
        <p:spPr>
          <a:xfrm>
            <a:off x="3001109" y="1699434"/>
            <a:ext cx="5963138" cy="44938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2758" y="505326"/>
            <a:ext cx="8173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bg1"/>
                </a:solidFill>
              </a:rPr>
              <a:t>Барабанный плоттер</a:t>
            </a:r>
            <a:endParaRPr lang="ru-RU" sz="4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фопостроители: 2 тыс изображений найдено в Яндекс.Картинках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2" t="22115" r="18461" b="19979"/>
          <a:stretch/>
        </p:blipFill>
        <p:spPr>
          <a:xfrm>
            <a:off x="3112168" y="1909011"/>
            <a:ext cx="5261811" cy="38508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63052" y="372797"/>
            <a:ext cx="8742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bg1"/>
                </a:solidFill>
              </a:rPr>
              <a:t>Планшетный </a:t>
            </a:r>
            <a:r>
              <a:rPr lang="ru-RU" sz="4800" i="1" dirty="0">
                <a:solidFill>
                  <a:schemeClr val="bg1"/>
                </a:solidFill>
              </a:rPr>
              <a:t>плоттер</a:t>
            </a:r>
          </a:p>
        </p:txBody>
      </p:sp>
    </p:spTree>
    <p:extLst>
      <p:ext uri="{BB962C8B-B14F-4D97-AF65-F5344CB8AC3E}">
        <p14:creationId xmlns:p14="http://schemas.microsoft.com/office/powerpoint/2010/main" val="31974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274" y="210235"/>
            <a:ext cx="11975431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зависимости от принципа образования графической информации (ГИ) различают векторные  и растровые плоттеры.</a:t>
            </a:r>
            <a:endParaRPr lang="ru-RU" sz="32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274" y="1406248"/>
            <a:ext cx="118390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 </a:t>
            </a:r>
            <a:r>
              <a:rPr lang="ru-RU" sz="2400" i="1" dirty="0"/>
              <a:t>векторных перьевых плоттерах ГИ формируется как совокупность отрезков прямых </a:t>
            </a:r>
            <a:r>
              <a:rPr lang="ru-RU" sz="2400" i="1" dirty="0" smtClean="0"/>
              <a:t>линий (интерполяция). При построения изображений используются перьевые или шариковые рапидографы, карандаши , фломастеры.</a:t>
            </a:r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725372"/>
            <a:ext cx="11726779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/>
              <a:t>Растровые плоттеры унаследовали  особенности конструкций принтеров. Они обеспечивают изображение</a:t>
            </a:r>
            <a:r>
              <a:rPr lang="ru-RU" sz="24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 путем использования построчного или постраничного вывода элементов этого изображения на носитель информации. 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4274" y="4179528"/>
            <a:ext cx="10844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По способу печати растровые плоттеры делятся на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27409" y="4875805"/>
            <a:ext cx="173004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i="1" dirty="0"/>
              <a:t>с</a:t>
            </a:r>
            <a:r>
              <a:rPr lang="ru-RU" sz="2400" i="1" dirty="0" smtClean="0"/>
              <a:t>труйные; </a:t>
            </a:r>
            <a:endParaRPr lang="ru-RU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207586" y="4875805"/>
            <a:ext cx="174107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лазерные;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698791" y="4875805"/>
            <a:ext cx="24424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светодиодные; </a:t>
            </a:r>
            <a:endParaRPr lang="ru-RU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891337" y="4875805"/>
            <a:ext cx="253064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400" i="1" dirty="0"/>
              <a:t>ф</a:t>
            </a:r>
            <a:r>
              <a:rPr lang="ru-RU" sz="2400" i="1" dirty="0" smtClean="0"/>
              <a:t>отоплоттеры.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68504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77" y="279753"/>
            <a:ext cx="12124623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400" i="1" dirty="0" smtClean="0"/>
              <a:t> </a:t>
            </a:r>
            <a:r>
              <a:rPr lang="ru-RU" sz="4000" i="1" dirty="0" smtClean="0"/>
              <a:t>Основные технические характеристики плоттера: </a:t>
            </a:r>
            <a:endParaRPr lang="ru-RU" sz="4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44920" y="1226560"/>
            <a:ext cx="9549922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 smtClean="0"/>
              <a:t> </a:t>
            </a:r>
            <a:r>
              <a:rPr lang="ru-RU" sz="2800" i="1" dirty="0"/>
              <a:t>тип плоттера (планшетный, барабанный, роликовый);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44920" y="1862112"/>
            <a:ext cx="802765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количество пишущих элементов (4, 6, 8, 10);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44920" y="2450366"/>
            <a:ext cx="10767408" cy="900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максимальный размер рабочего поля, в мм (</a:t>
            </a:r>
            <a:r>
              <a:rPr lang="ru-RU" sz="2800" i="1" dirty="0" smtClean="0"/>
              <a:t>210</a:t>
            </a:r>
            <a:r>
              <a:rPr lang="ru-RU" sz="2800" i="1" dirty="0" smtClean="0">
                <a:sym typeface="Symbol" panose="05050102010706020507" pitchFamily="18" charset="2"/>
              </a:rPr>
              <a:t></a:t>
            </a:r>
            <a:r>
              <a:rPr lang="ru-RU" sz="2800" i="1" dirty="0" smtClean="0"/>
              <a:t>970</a:t>
            </a:r>
            <a:r>
              <a:rPr lang="ru-RU" sz="2800" i="1" dirty="0"/>
              <a:t>, </a:t>
            </a:r>
            <a:r>
              <a:rPr lang="ru-RU" sz="2800" i="1" dirty="0" smtClean="0"/>
              <a:t>297</a:t>
            </a:r>
            <a:r>
              <a:rPr lang="ru-RU" sz="2800" i="1" dirty="0">
                <a:sym typeface="Symbol" panose="05050102010706020507" pitchFamily="18" charset="2"/>
              </a:rPr>
              <a:t>  </a:t>
            </a:r>
            <a:r>
              <a:rPr lang="ru-RU" sz="2800" i="1" dirty="0" smtClean="0"/>
              <a:t>420</a:t>
            </a:r>
            <a:r>
              <a:rPr lang="ru-RU" sz="2800" i="1" dirty="0"/>
              <a:t>, </a:t>
            </a:r>
            <a:r>
              <a:rPr lang="ru-RU" sz="2800" i="1" dirty="0" smtClean="0"/>
              <a:t>432</a:t>
            </a:r>
            <a:r>
              <a:rPr lang="ru-RU" sz="2800" i="1" dirty="0">
                <a:sym typeface="Symbol" panose="05050102010706020507" pitchFamily="18" charset="2"/>
              </a:rPr>
              <a:t>  </a:t>
            </a:r>
            <a:r>
              <a:rPr lang="ru-RU" sz="2800" i="1" dirty="0" smtClean="0"/>
              <a:t>594 </a:t>
            </a:r>
            <a:r>
              <a:rPr lang="ru-RU" sz="2800" i="1" dirty="0"/>
              <a:t>и т.д.);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44920" y="3524894"/>
            <a:ext cx="9169498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точность позиционирования, в мм (±0.1, ±0.2, ±0.3,...);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44920" y="4168535"/>
            <a:ext cx="1076740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емкость буферной памяти, в </a:t>
            </a:r>
            <a:r>
              <a:rPr lang="ru-RU" sz="2800" i="1" dirty="0" err="1"/>
              <a:t>Кбайтах</a:t>
            </a:r>
            <a:r>
              <a:rPr lang="ru-RU" sz="2800" i="1" dirty="0"/>
              <a:t> (например, 1, 2, 18, 32...);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44920" y="4812176"/>
            <a:ext cx="959935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 smtClean="0"/>
              <a:t>скорость </a:t>
            </a:r>
            <a:r>
              <a:rPr lang="ru-RU" sz="2800" i="1" dirty="0"/>
              <a:t>черчения, в мм/с (например, 150, 250, 400, 500);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44920" y="5455817"/>
            <a:ext cx="4130105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indent="-457200">
              <a:buFont typeface="Wingdings" panose="05000000000000000000" pitchFamily="2" charset="2"/>
              <a:buChar char="ü"/>
            </a:pPr>
            <a:r>
              <a:rPr lang="ru-RU" sz="2800" i="1" dirty="0" smtClean="0"/>
              <a:t>масса </a:t>
            </a:r>
            <a:r>
              <a:rPr lang="ru-RU" sz="2800" i="1" dirty="0"/>
              <a:t>плоттера, в </a:t>
            </a:r>
            <a:r>
              <a:rPr lang="ru-RU" sz="2800" i="1" dirty="0" smtClean="0"/>
              <a:t>кг;</a:t>
            </a:r>
            <a:endParaRPr lang="ru-RU" sz="28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15293" y="6099458"/>
            <a:ext cx="490576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потребляемая </a:t>
            </a:r>
            <a:r>
              <a:rPr lang="ru-RU" sz="2800" i="1" dirty="0" smtClean="0"/>
              <a:t>мощность.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80848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0211" y="-68896"/>
            <a:ext cx="12272211" cy="8710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Лингвистическое обеспечение САПР</a:t>
            </a:r>
            <a:endParaRPr lang="ru-RU" sz="4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814207"/>
            <a:ext cx="12212052" cy="10833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Лингвистическое обеспечение САПР – это совокупность языков, </a:t>
            </a:r>
            <a:r>
              <a:rPr lang="ru-RU" sz="28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используемых </a:t>
            </a:r>
            <a:r>
              <a:rPr lang="ru-RU" sz="28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процессе разработки и эксплуатации САПР.</a:t>
            </a:r>
            <a:endParaRPr lang="ru-RU" sz="28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4851" y="1838658"/>
            <a:ext cx="1133374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Лингвистическое обеспечение  САПР состоит из языков </a:t>
            </a:r>
            <a:r>
              <a:rPr lang="ru-RU" sz="2400" i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программирования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i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проектирования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i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управления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851" y="2840600"/>
            <a:ext cx="11983453" cy="934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Языки программирования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служат для разработки и редактирования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системного</a:t>
            </a:r>
          </a:p>
          <a:p>
            <a:pPr algn="just">
              <a:lnSpc>
                <a:spcPct val="114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 программного обеспечения САПР. Они базируются на алгоритмических  языках.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768" y="4077473"/>
            <a:ext cx="1191928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Языки проектирования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это проблемно – ориентированные , служащие для обмена информации об объектах и процессе проектирования между пользователем и ЭВМ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420104" y="5477376"/>
            <a:ext cx="1222609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Языки управления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служат для создания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команд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 управляющих работой САПР.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6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23158" y="1395663"/>
            <a:ext cx="192505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функциональные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48590" y="2358186"/>
            <a:ext cx="199724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Машинно-ориентированные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2505" y="2358187"/>
            <a:ext cx="1315454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Машинно-зависимые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98494" y="2350165"/>
            <a:ext cx="170848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Универсальные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88168" y="1171074"/>
            <a:ext cx="8454190" cy="136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702341" y="605214"/>
            <a:ext cx="2887579" cy="3727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Языки программирования</a:t>
            </a:r>
            <a:endParaRPr lang="ru-RU" dirty="0"/>
          </a:p>
        </p:txBody>
      </p:sp>
      <p:grpSp>
        <p:nvGrpSpPr>
          <p:cNvPr id="63" name="Группа 62"/>
          <p:cNvGrpSpPr/>
          <p:nvPr/>
        </p:nvGrpSpPr>
        <p:grpSpPr>
          <a:xfrm>
            <a:off x="2687053" y="977980"/>
            <a:ext cx="7218947" cy="432595"/>
            <a:chOff x="2687053" y="977980"/>
            <a:chExt cx="7218947" cy="432595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2687053" y="1172141"/>
              <a:ext cx="7218947" cy="80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2" idx="2"/>
            </p:cNvCxnSpPr>
            <p:nvPr/>
          </p:nvCxnSpPr>
          <p:spPr>
            <a:xfrm flipH="1">
              <a:off x="6146130" y="977980"/>
              <a:ext cx="1" cy="1858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endCxn id="3" idx="0"/>
            </p:cNvCxnSpPr>
            <p:nvPr/>
          </p:nvCxnSpPr>
          <p:spPr>
            <a:xfrm>
              <a:off x="2687053" y="1180216"/>
              <a:ext cx="0" cy="2303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9906000" y="1172141"/>
              <a:ext cx="0" cy="2303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778042" y="2109537"/>
            <a:ext cx="6360695" cy="248650"/>
            <a:chOff x="778042" y="2109537"/>
            <a:chExt cx="6360695" cy="248650"/>
          </a:xfrm>
        </p:grpSpPr>
        <p:cxnSp>
          <p:nvCxnSpPr>
            <p:cNvPr id="15" name="Прямая соединительная линия 14"/>
            <p:cNvCxnSpPr>
              <a:endCxn id="6" idx="0"/>
            </p:cNvCxnSpPr>
            <p:nvPr/>
          </p:nvCxnSpPr>
          <p:spPr>
            <a:xfrm>
              <a:off x="786063" y="2109537"/>
              <a:ext cx="0" cy="2486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Группа 7"/>
            <p:cNvGrpSpPr/>
            <p:nvPr/>
          </p:nvGrpSpPr>
          <p:grpSpPr>
            <a:xfrm>
              <a:off x="778042" y="2117558"/>
              <a:ext cx="6360695" cy="240628"/>
              <a:chOff x="778042" y="2117558"/>
              <a:chExt cx="6360695" cy="240628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778042" y="2117558"/>
                <a:ext cx="636069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2687053" y="2142186"/>
                <a:ext cx="0" cy="21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4900863" y="2125862"/>
                <a:ext cx="0" cy="21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Группа 22"/>
          <p:cNvGrpSpPr/>
          <p:nvPr/>
        </p:nvGrpSpPr>
        <p:grpSpPr>
          <a:xfrm>
            <a:off x="1941095" y="1403119"/>
            <a:ext cx="1612231" cy="746523"/>
            <a:chOff x="850232" y="1395663"/>
            <a:chExt cx="1612231" cy="746523"/>
          </a:xfrm>
        </p:grpSpPr>
        <p:sp>
          <p:nvSpPr>
            <p:cNvPr id="3" name="TextBox 2"/>
            <p:cNvSpPr txBox="1"/>
            <p:nvPr/>
          </p:nvSpPr>
          <p:spPr>
            <a:xfrm>
              <a:off x="850232" y="1395663"/>
              <a:ext cx="1612231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Операторные</a:t>
              </a:r>
              <a:endParaRPr lang="ru-RU" dirty="0"/>
            </a:p>
          </p:txBody>
        </p:sp>
        <p:cxnSp>
          <p:nvCxnSpPr>
            <p:cNvPr id="22" name="Прямая соединительная линия 21"/>
            <p:cNvCxnSpPr>
              <a:stCxn id="3" idx="2"/>
            </p:cNvCxnSpPr>
            <p:nvPr/>
          </p:nvCxnSpPr>
          <p:spPr>
            <a:xfrm flipH="1">
              <a:off x="1596190" y="1764995"/>
              <a:ext cx="0" cy="37719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6051884" y="2334119"/>
            <a:ext cx="199724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Проблемно-ориентированные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852736" y="3536732"/>
            <a:ext cx="66173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Лого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815263" y="3528896"/>
            <a:ext cx="66173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GPSS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0599822" y="2336257"/>
            <a:ext cx="97054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Пролог</a:t>
            </a:r>
            <a:endParaRPr lang="ru-RU" i="1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10892590" y="1644676"/>
            <a:ext cx="1515979" cy="809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54716" y="2336257"/>
            <a:ext cx="97054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 smtClean="0"/>
              <a:t>Лисп</a:t>
            </a:r>
            <a:endParaRPr lang="ru-RU" i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9139989" y="1764995"/>
            <a:ext cx="1945106" cy="576867"/>
            <a:chOff x="9139989" y="1764995"/>
            <a:chExt cx="1945106" cy="576867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9139989" y="2130434"/>
              <a:ext cx="19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9139989" y="2125862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11085095" y="2125862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9940091" y="1764995"/>
              <a:ext cx="0" cy="3605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6825916" y="3528529"/>
            <a:ext cx="199724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Объектно-ориентированные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5183604" y="3312529"/>
            <a:ext cx="2640933" cy="224203"/>
            <a:chOff x="5183604" y="3312529"/>
            <a:chExt cx="2640933" cy="224203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7808495" y="3312529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183604" y="3320716"/>
              <a:ext cx="264093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6146131" y="3320732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5183604" y="3320732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Прямая соединительная линия 44"/>
          <p:cNvCxnSpPr/>
          <p:nvPr/>
        </p:nvCxnSpPr>
        <p:spPr>
          <a:xfrm>
            <a:off x="7050505" y="2980450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7138737" y="2118119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17167" y="4723299"/>
            <a:ext cx="112896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Смолток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9711489" y="4697953"/>
            <a:ext cx="66173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r>
              <a:rPr lang="en-US" dirty="0" smtClean="0"/>
              <a:t>#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6581941" y="4723299"/>
            <a:ext cx="71721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Форт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8093910" y="4716678"/>
            <a:ext cx="66173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С++</a:t>
            </a:r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5348035" y="4174860"/>
            <a:ext cx="4694322" cy="548439"/>
            <a:chOff x="5348035" y="4174860"/>
            <a:chExt cx="4694322" cy="548439"/>
          </a:xfrm>
        </p:grpSpPr>
        <p:cxnSp>
          <p:nvCxnSpPr>
            <p:cNvPr id="52" name="Прямая соединительная линия 51"/>
            <p:cNvCxnSpPr/>
            <p:nvPr/>
          </p:nvCxnSpPr>
          <p:spPr>
            <a:xfrm flipV="1">
              <a:off x="5348035" y="4507299"/>
              <a:ext cx="46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5356056" y="4507299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6912809" y="4507299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8461541" y="4507299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10042357" y="4507299"/>
              <a:ext cx="0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0" idx="2"/>
            </p:cNvCxnSpPr>
            <p:nvPr/>
          </p:nvCxnSpPr>
          <p:spPr>
            <a:xfrm>
              <a:off x="7824537" y="4174860"/>
              <a:ext cx="0" cy="3324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/>
          <p:nvPr/>
        </p:nvGrpSpPr>
        <p:grpSpPr>
          <a:xfrm>
            <a:off x="2404812" y="3004517"/>
            <a:ext cx="564482" cy="708636"/>
            <a:chOff x="2404812" y="3004517"/>
            <a:chExt cx="564482" cy="70863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0" name="TextBox 59"/>
            <p:cNvSpPr txBox="1"/>
            <p:nvPr/>
          </p:nvSpPr>
          <p:spPr>
            <a:xfrm>
              <a:off x="2404812" y="3343821"/>
              <a:ext cx="564482" cy="3693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Си</a:t>
              </a:r>
              <a:endParaRPr lang="ru-RU" dirty="0"/>
            </a:p>
          </p:txBody>
        </p:sp>
        <p:cxnSp>
          <p:nvCxnSpPr>
            <p:cNvPr id="61" name="Прямая соединительная линия 60"/>
            <p:cNvCxnSpPr/>
            <p:nvPr/>
          </p:nvCxnSpPr>
          <p:spPr>
            <a:xfrm>
              <a:off x="2739189" y="3004517"/>
              <a:ext cx="0" cy="324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Группа 63"/>
          <p:cNvGrpSpPr/>
          <p:nvPr/>
        </p:nvGrpSpPr>
        <p:grpSpPr>
          <a:xfrm>
            <a:off x="214564" y="2995758"/>
            <a:ext cx="1302418" cy="693332"/>
            <a:chOff x="214564" y="2995758"/>
            <a:chExt cx="1302418" cy="69333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59" name="TextBox 58"/>
            <p:cNvSpPr txBox="1"/>
            <p:nvPr/>
          </p:nvSpPr>
          <p:spPr>
            <a:xfrm>
              <a:off x="214564" y="3319758"/>
              <a:ext cx="1302418" cy="3693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Ассемблер</a:t>
              </a:r>
              <a:endParaRPr lang="ru-RU" dirty="0"/>
            </a:p>
          </p:txBody>
        </p:sp>
        <p:cxnSp>
          <p:nvCxnSpPr>
            <p:cNvPr id="62" name="Прямая соединительная линия 61"/>
            <p:cNvCxnSpPr/>
            <p:nvPr/>
          </p:nvCxnSpPr>
          <p:spPr>
            <a:xfrm>
              <a:off x="856749" y="2995758"/>
              <a:ext cx="0" cy="324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93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" grpId="0" animBg="1"/>
      <p:bldP spid="25" grpId="0" animBg="1"/>
      <p:bldP spid="28" grpId="0" animBg="1"/>
      <p:bldP spid="29" grpId="0" animBg="1"/>
      <p:bldP spid="30" grpId="0" animBg="1"/>
      <p:bldP spid="33" grpId="0" animBg="1"/>
      <p:bldP spid="40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376994" y="4338599"/>
            <a:ext cx="12697324" cy="9417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Паскаль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вначале создавался для учебных целей. Сейчас используется для </a:t>
            </a:r>
            <a:endParaRPr lang="ru-RU" sz="2400" i="1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разработки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системных и прикладных программ для ПЭВМ.</a:t>
            </a:r>
            <a:endParaRPr lang="ru-RU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92506" y="338273"/>
            <a:ext cx="12384505" cy="9417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54000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Ассемблер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большая часть включена в Си, используется в основном для программирования микропроцессоров.</a:t>
            </a:r>
            <a:endParaRPr lang="ru-RU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48916" y="2646597"/>
            <a:ext cx="12765505" cy="1728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64800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Универсальные языки: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бейсик, паскаль, </a:t>
            </a:r>
            <a:r>
              <a:rPr lang="en-US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Fortran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Язык </a:t>
            </a: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Фортран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является первым универсальным языком (1954). Наиболее эффективен при численных расчетах,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прост</a:t>
            </a:r>
          </a:p>
          <a:p>
            <a:pPr marL="457200">
              <a:lnSpc>
                <a:spcPct val="115000"/>
              </a:lnSpc>
            </a:pP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по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структуре и эффективен при выполнении программ. Наиболее популярная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версия   Фортран-77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96255" y="1280069"/>
            <a:ext cx="12288253" cy="13665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43200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языке </a:t>
            </a: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объединены  достоинства языка низкого</a:t>
            </a:r>
            <a:r>
              <a:rPr lang="ru-RU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уровня – ассемблера и мощных выразительных средств языков высокого уровня. Разработан в 1972 г. Он послужил главным инструментом для создания ОС </a:t>
            </a:r>
            <a:r>
              <a:rPr lang="en-US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UNIX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MS DOS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92506" y="5280395"/>
            <a:ext cx="12384506" cy="1366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520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Бэйсик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основное достоинство – простота, превосходное средство для начинающих программистов. Он работает в режиме интерпретации. Он принят во многих учебных заведений, как базовый при начальном изучении программирования</a:t>
            </a:r>
            <a:r>
              <a:rPr lang="ru-RU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68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  <p:bldP spid="4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86254" y="2098324"/>
            <a:ext cx="12192000" cy="176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# (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sharp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имеет более компактный код. Недостаток объектно-ориентированных языков – замедленное выполнение  программ из-за их динамических связей и сложность трансляторов. В С# эта проблема решается.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252095" algn="just">
              <a:lnSpc>
                <a:spcPct val="115000"/>
              </a:lnSpc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Смолток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 для решения нечисловых задач при построении систем искусственного интеллекта.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6568" y="239728"/>
            <a:ext cx="8519453" cy="490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Проблемно-ориентированные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языки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615" y="729927"/>
            <a:ext cx="12683358" cy="8002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Лого – реализован на принципе интерпретации, используется для создания сложных электронных игрушек. Разрабатывался в Америке и Японии. Игрушки с интеллектуальным наклонностями (робототехника).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20262" y="1591097"/>
            <a:ext cx="12192000" cy="4462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GPSS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исследует класс моделей массового обслуживания (для работы с очередями, выборки данных).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20262" y="3948226"/>
            <a:ext cx="12527017" cy="44627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Форт – объектно-ориентированный язык, имеет высокое быстродействие и компактный машинный код.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86254" y="4516404"/>
            <a:ext cx="12517820" cy="22867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разработки искусственного интеллекта используются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функциональные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языки Пролог и Лисп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 языки ориентированы на обработку символьной информации, требуют больших массивов данных.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Лисп применяется для программирования интеллектуальных задач на естественном языке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управление голосом).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Пролог приобрел большую популярность в связи с созданием в Японии вычислительных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5-ого поколения.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37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2313" y="0"/>
            <a:ext cx="79186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/>
              <a:t>Структурная схема САПР</a:t>
            </a:r>
            <a:endParaRPr lang="ru-RU" sz="4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448429" y="965230"/>
            <a:ext cx="8962725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Виды обеспечения САПР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456381"/>
            <a:ext cx="214001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Методическое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70160" y="2456381"/>
            <a:ext cx="214001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Программное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40320" y="2456381"/>
            <a:ext cx="214001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Техническое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10480" y="2456381"/>
            <a:ext cx="256032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Информационное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500943" y="2456381"/>
            <a:ext cx="253304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Организационное</a:t>
            </a:r>
            <a:endParaRPr lang="ru-RU" sz="24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5072497" y="2002074"/>
            <a:ext cx="900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882600" y="1994201"/>
            <a:ext cx="91633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9664549" y="1998063"/>
            <a:ext cx="900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506887" y="2006084"/>
            <a:ext cx="900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1266508" y="2010095"/>
            <a:ext cx="900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570" y="3757642"/>
            <a:ext cx="238656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Математическое</a:t>
            </a:r>
            <a:endParaRPr lang="ru-RU" sz="24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613924" y="3307642"/>
            <a:ext cx="900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716508" y="2908673"/>
            <a:ext cx="2105215" cy="84896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28438" y="3767249"/>
            <a:ext cx="268951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Лингвистическое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38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4270" y="76720"/>
            <a:ext cx="10633840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0695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ПРОГРАММНОЕ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(ПО)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САПР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0695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7806" y="724589"/>
            <a:ext cx="12249806" cy="9417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– это совокупность программ, процедур и правил, написанных на том или ином языке, предназначенных для использования в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САПР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6786" y="2144110"/>
            <a:ext cx="3760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Программное обеспечение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56641" y="3127772"/>
            <a:ext cx="184193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Системное</a:t>
            </a:r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595241" y="3127772"/>
            <a:ext cx="182617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Прикладное</a:t>
            </a:r>
            <a:endParaRPr lang="ru-RU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52249" y="4063796"/>
            <a:ext cx="24804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Общесистемное</a:t>
            </a:r>
            <a:endParaRPr lang="ru-RU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98731" y="4067162"/>
            <a:ext cx="182617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Базовое</a:t>
            </a:r>
            <a:endParaRPr lang="ru-RU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52249" y="5118536"/>
            <a:ext cx="248044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Операционные системы</a:t>
            </a:r>
            <a:endParaRPr lang="ru-RU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60684" y="5118536"/>
            <a:ext cx="120343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СУБД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26418" y="5118536"/>
            <a:ext cx="24804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Редакторы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8247994" y="5118535"/>
            <a:ext cx="248044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Мониторные системы</a:t>
            </a:r>
            <a:endParaRPr lang="ru-RU" sz="2400" i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360684" y="2908738"/>
            <a:ext cx="414764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6" idx="0"/>
          </p:cNvCxnSpPr>
          <p:nvPr/>
        </p:nvCxnSpPr>
        <p:spPr>
          <a:xfrm>
            <a:off x="3360684" y="2900855"/>
            <a:ext cx="0" cy="226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05701" y="2908738"/>
            <a:ext cx="0" cy="226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2"/>
          </p:cNvCxnSpPr>
          <p:nvPr/>
        </p:nvCxnSpPr>
        <p:spPr>
          <a:xfrm flipH="1">
            <a:off x="5726823" y="2605775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297214" y="3854669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347952" y="3854669"/>
            <a:ext cx="39492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47952" y="3847796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464472" y="3589437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846786" y="4826876"/>
            <a:ext cx="564142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297214" y="4531796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3844157" y="4822289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6295698" y="4822289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9488215" y="4822289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1347952" y="4531729"/>
            <a:ext cx="1" cy="57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4270" y="76720"/>
            <a:ext cx="10633840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0695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ОПЕРАЦИОННОЙ СИСТЕМЫ</a:t>
            </a:r>
            <a:endParaRPr lang="ru-RU" sz="32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0695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55124" y="1449981"/>
            <a:ext cx="3760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Операционная система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432038" y="2466735"/>
            <a:ext cx="280100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Обрабатывающие программы</a:t>
            </a:r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43192" y="2466735"/>
            <a:ext cx="2288629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Управляющие</a:t>
            </a:r>
          </a:p>
          <a:p>
            <a:r>
              <a:rPr lang="ru-RU" sz="2400" i="1" dirty="0" smtClean="0"/>
              <a:t>программы</a:t>
            </a:r>
            <a:endParaRPr lang="ru-RU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78373" y="3787673"/>
            <a:ext cx="193915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Транслятор</a:t>
            </a:r>
            <a:endParaRPr lang="ru-RU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18136" y="3814488"/>
            <a:ext cx="243971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Обслуживающие программы</a:t>
            </a:r>
            <a:endParaRPr lang="ru-RU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585751" y="5088784"/>
            <a:ext cx="24804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Библиотеки</a:t>
            </a:r>
            <a:endParaRPr lang="ru-RU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57344" y="5086558"/>
            <a:ext cx="192076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Управление </a:t>
            </a:r>
          </a:p>
          <a:p>
            <a:pPr algn="ctr"/>
            <a:r>
              <a:rPr lang="ru-RU" sz="2400" i="1" dirty="0" smtClean="0"/>
              <a:t>заданиями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80083" y="3876091"/>
            <a:ext cx="24804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Супервизор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9711557" y="3875126"/>
            <a:ext cx="248044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Управление</a:t>
            </a:r>
          </a:p>
          <a:p>
            <a:pPr algn="ctr"/>
            <a:r>
              <a:rPr lang="ru-RU" sz="2400" i="1" dirty="0" smtClean="0"/>
              <a:t>данными</a:t>
            </a:r>
            <a:endParaRPr lang="ru-RU" sz="2400" i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2825973" y="2197967"/>
            <a:ext cx="62917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25972" y="2202181"/>
            <a:ext cx="0" cy="27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117726" y="2197966"/>
            <a:ext cx="0" cy="27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2"/>
          </p:cNvCxnSpPr>
          <p:nvPr/>
        </p:nvCxnSpPr>
        <p:spPr>
          <a:xfrm flipH="1">
            <a:off x="5435161" y="1911646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437993" y="3589437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347952" y="3564132"/>
            <a:ext cx="3090041" cy="253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47952" y="3564132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825973" y="3297732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228490" y="3576784"/>
            <a:ext cx="38178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9117727" y="3297732"/>
            <a:ext cx="0" cy="180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1046376" y="3580813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2318126" y="4710791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2832538" y="3576784"/>
            <a:ext cx="1" cy="151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7228489" y="3568134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9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58" y="1918721"/>
            <a:ext cx="11981793" cy="34717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i="1" dirty="0" smtClean="0"/>
              <a:t> </a:t>
            </a:r>
            <a:r>
              <a:rPr lang="en-US" sz="2400" b="1" i="1" dirty="0" err="1"/>
              <a:t>DesingLab</a:t>
            </a:r>
            <a:r>
              <a:rPr lang="ru-RU" sz="2400" i="1" dirty="0"/>
              <a:t>, разработанная корпорацией </a:t>
            </a:r>
            <a:r>
              <a:rPr lang="en-US" sz="2400" i="1" dirty="0" err="1"/>
              <a:t>MicroSim</a:t>
            </a:r>
            <a:r>
              <a:rPr lang="en-US" sz="2400" i="1" dirty="0"/>
              <a:t> </a:t>
            </a:r>
            <a:r>
              <a:rPr lang="ru-RU" sz="2400" i="1" dirty="0"/>
              <a:t>. Основу системы составляют следующие модули: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i="1" dirty="0"/>
              <a:t>графический редактор принципиальных схем – </a:t>
            </a:r>
            <a:r>
              <a:rPr lang="en-US" sz="2400" i="1" dirty="0" smtClean="0"/>
              <a:t>Schematics</a:t>
            </a:r>
            <a:r>
              <a:rPr lang="ru-RU" sz="2400" i="1" dirty="0"/>
              <a:t>.</a:t>
            </a:r>
            <a:r>
              <a:rPr lang="ru-RU" sz="2400" i="1" dirty="0" smtClean="0"/>
              <a:t> </a:t>
            </a:r>
            <a:r>
              <a:rPr lang="ru-RU" sz="2400" i="1" dirty="0"/>
              <a:t>Он же является управляющей оболочкой системы;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i="1" dirty="0"/>
              <a:t>моделирование аналоговых-цифровых устройств </a:t>
            </a:r>
            <a:r>
              <a:rPr lang="en-US" sz="2400" i="1" dirty="0" err="1"/>
              <a:t>Pspice</a:t>
            </a:r>
            <a:r>
              <a:rPr lang="en-US" sz="2400" i="1" dirty="0"/>
              <a:t> A</a:t>
            </a:r>
            <a:r>
              <a:rPr lang="ru-RU" sz="2400" i="1" dirty="0"/>
              <a:t>/</a:t>
            </a:r>
            <a:r>
              <a:rPr lang="en-US" sz="2400" i="1" dirty="0"/>
              <a:t>D</a:t>
            </a:r>
            <a:r>
              <a:rPr lang="ru-RU" sz="2400" i="1" dirty="0"/>
              <a:t>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i="1" dirty="0"/>
              <a:t>редактор входных сигналов (аналоговых и цифровых);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i="1" dirty="0" smtClean="0"/>
              <a:t>библиотека </a:t>
            </a:r>
            <a:r>
              <a:rPr lang="ru-RU" sz="2400" i="1" dirty="0"/>
              <a:t>диодов, биполярных и полевых и мощных МОП транзисторов, ОУ, компараторов напряжения, регуляторов и стабилизаторов напряжения</a:t>
            </a:r>
            <a:r>
              <a:rPr lang="ru-RU" sz="2400" dirty="0"/>
              <a:t>.</a:t>
            </a:r>
          </a:p>
          <a:p>
            <a:pPr marL="48069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103" y="0"/>
            <a:ext cx="12192000" cy="61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0695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ПРИКЛАДНОЕ ПРОГРАММНОЕ ОБЕСПЕЧЕНИЕ </a:t>
            </a:r>
            <a:endParaRPr lang="ru-RU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2758" y="5390441"/>
            <a:ext cx="11981793" cy="9417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ICAP</a:t>
            </a:r>
            <a:r>
              <a:rPr lang="ru-RU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, которая может работать с измерительными устройствами и получать конструкторскую документацию. 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2758" y="6332237"/>
            <a:ext cx="1187669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0000"/>
                </a:solidFill>
                <a:ea typeface="Calibri" panose="020F0502020204030204" pitchFamily="34" charset="0"/>
              </a:rPr>
              <a:t>Super</a:t>
            </a: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</a:rPr>
              <a:t>-</a:t>
            </a:r>
            <a:r>
              <a:rPr lang="en-US" sz="2400" b="1" i="1" dirty="0">
                <a:solidFill>
                  <a:srgbClr val="000000"/>
                </a:solidFill>
                <a:ea typeface="Calibri" panose="020F0502020204030204" pitchFamily="34" charset="0"/>
              </a:rPr>
              <a:t>Compact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</a:rPr>
              <a:t>, в которой предусмотрено моделирования СВЧ-устройств.</a:t>
            </a:r>
            <a:endParaRPr lang="ru-RU" sz="2400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62758" y="665196"/>
            <a:ext cx="12270826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Прикладное ПО – это пакеты прикладных программ для выполнения различных проектных процедур (схемотехническое проектирование, конструирование и электродинамическое моделирование).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10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4" grpId="0" animBg="1"/>
      <p:bldP spid="16" grpId="0" animBg="1"/>
      <p:bldP spid="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8026" y="2396564"/>
            <a:ext cx="12360166" cy="17912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  <a:r>
              <a:rPr lang="en-US" sz="2400" b="1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Micro</a:t>
            </a:r>
            <a:r>
              <a:rPr lang="ru-RU" sz="2400" b="1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b="1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Cap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предназначена для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анализа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 моделирования аналоговых и </a:t>
            </a:r>
            <a:r>
              <a:rPr lang="ru-RU" sz="2400" i="1" dirty="0" err="1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анлого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-цифровых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устройств (расчет переходных процессов, АЧХ, спектральный анализ и др.). Предусмотрена возможность наращивания библиотеки компонентов и подключение других программных продуктов (например, </a:t>
            </a:r>
            <a:r>
              <a:rPr lang="en-US" sz="24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Pspise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67004" y="4187824"/>
            <a:ext cx="12010697" cy="9417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i="1" dirty="0" err="1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OrCAD</a:t>
            </a:r>
            <a:r>
              <a:rPr lang="en-US" sz="2400" b="1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позволяет  решать задачи схемотехнического и конструкторского проектирования</a:t>
            </a:r>
            <a:r>
              <a:rPr lang="ru-RU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88026" y="5109272"/>
            <a:ext cx="12073759" cy="9168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Основной конкурент </a:t>
            </a:r>
            <a:r>
              <a:rPr lang="en-US" sz="2400" i="1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OrCAD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это пакет </a:t>
            </a:r>
            <a:r>
              <a:rPr lang="en-US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CAD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Пакет имеет открытую архитектуру, он позволяет проектировать печатные платы до 500 элементов и 2000 связей.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34684"/>
            <a:ext cx="11876690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Serenade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Super</a:t>
            </a: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Spice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Microware Explorer</a:t>
            </a:r>
            <a:r>
              <a:rPr lang="ru-RU" sz="24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обеспечивают моделирование и оптимизацию СВЧ и оптоэлектронных устройств в, в том числе и во временной области, электромагнитных полей. Имеются версии ориентированные на </a:t>
            </a:r>
            <a:r>
              <a:rPr lang="en-US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Windows</a:t>
            </a:r>
            <a:r>
              <a:rPr lang="ru-RU" sz="24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95.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57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8455" y="141399"/>
            <a:ext cx="6745116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МАТЕМАТИЧЕСКИЕ МОДЕЛИ РЭС</a:t>
            </a:r>
            <a:endParaRPr lang="ru-RU" sz="36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648" y="832999"/>
            <a:ext cx="11761076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ММ технического объекта – это совокупность математических объектов (чисел, переменных, множеств, графиков, матриц и др.) и отношений между ними; которые адекватно отражают некоторые свойства объекта с требуемой степенью точности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46786" y="2264161"/>
            <a:ext cx="3760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Математическая модель</a:t>
            </a:r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848455" y="3293517"/>
            <a:ext cx="184193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Внутренние</a:t>
            </a:r>
          </a:p>
          <a:p>
            <a:r>
              <a:rPr lang="ru-RU" sz="2400" i="1" dirty="0" smtClean="0"/>
              <a:t>параметры</a:t>
            </a:r>
            <a:endParaRPr lang="ru-RU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765781" y="4753328"/>
            <a:ext cx="210472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Параметры</a:t>
            </a:r>
          </a:p>
          <a:p>
            <a:pPr algn="ctr"/>
            <a:r>
              <a:rPr lang="ru-RU" sz="2400" i="1" dirty="0" smtClean="0"/>
              <a:t>окружающей</a:t>
            </a:r>
          </a:p>
          <a:p>
            <a:pPr algn="ctr"/>
            <a:r>
              <a:rPr lang="ru-RU" sz="2400" i="1" dirty="0" smtClean="0"/>
              <a:t>среды</a:t>
            </a:r>
            <a:endParaRPr lang="ru-RU" sz="2400" i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69424" y="3028789"/>
            <a:ext cx="68344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068155" y="411994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2"/>
          </p:cNvCxnSpPr>
          <p:nvPr/>
        </p:nvCxnSpPr>
        <p:spPr>
          <a:xfrm flipH="1">
            <a:off x="5726823" y="2725826"/>
            <a:ext cx="1" cy="295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87217" y="4476528"/>
            <a:ext cx="2619099" cy="6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69424" y="3028789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60429" y="3291950"/>
            <a:ext cx="184193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Выходные</a:t>
            </a:r>
          </a:p>
          <a:p>
            <a:r>
              <a:rPr lang="ru-RU" sz="2400" i="1" dirty="0" smtClean="0"/>
              <a:t>параметры</a:t>
            </a:r>
            <a:endParaRPr lang="ru-RU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6147186" y="3291950"/>
            <a:ext cx="184193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Внешние</a:t>
            </a:r>
          </a:p>
          <a:p>
            <a:r>
              <a:rPr lang="ru-RU" sz="2400" i="1" dirty="0" smtClean="0"/>
              <a:t>параметры</a:t>
            </a:r>
            <a:endParaRPr lang="ru-RU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8682857" y="3291950"/>
            <a:ext cx="1841938" cy="82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Фазовые переменные</a:t>
            </a:r>
          </a:p>
          <a:p>
            <a:endParaRPr lang="ru-RU" sz="2400" i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790038" y="3028789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012976" y="3028789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406316" y="4476528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787217" y="4483346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603826" y="3028789"/>
            <a:ext cx="0" cy="266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208806" y="4753328"/>
            <a:ext cx="239502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err="1" smtClean="0"/>
              <a:t>Информацион-ные</a:t>
            </a:r>
            <a:r>
              <a:rPr lang="ru-RU" sz="2400" i="1" dirty="0" smtClean="0"/>
              <a:t> параметры</a:t>
            </a:r>
          </a:p>
          <a:p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77841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8" grpId="0" animBg="1"/>
      <p:bldP spid="16" grpId="0" animBg="1"/>
      <p:bldP spid="17" grpId="0" animBg="1"/>
      <p:bldP spid="18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015358" y="114359"/>
                <a:ext cx="6096000" cy="52129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r>
                  <a:rPr lang="ru-RU" dirty="0" smtClean="0"/>
                  <a:t> - </a:t>
                </a:r>
                <a:r>
                  <a:rPr lang="ru-RU" sz="2400" i="1" dirty="0" smtClean="0"/>
                  <a:t>вектор внутренних параметров;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358" y="114359"/>
                <a:ext cx="6096000" cy="521297"/>
              </a:xfrm>
              <a:prstGeom prst="rect">
                <a:avLst/>
              </a:prstGeom>
              <a:blipFill rotWithShape="0">
                <a:blip r:embed="rId2"/>
                <a:stretch>
                  <a:fillRect b="-270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015358" y="684174"/>
                <a:ext cx="6096000" cy="52129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ru-RU" dirty="0" smtClean="0"/>
                  <a:t> - </a:t>
                </a:r>
                <a:r>
                  <a:rPr lang="ru-RU" sz="2400" i="1" dirty="0" smtClean="0"/>
                  <a:t>вектор выходных параметров;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358" y="684174"/>
                <a:ext cx="6096000" cy="521297"/>
              </a:xfrm>
              <a:prstGeom prst="rect">
                <a:avLst/>
              </a:prstGeom>
              <a:blipFill rotWithShape="0">
                <a:blip r:embed="rId3"/>
                <a:stretch>
                  <a:fillRect b="-25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015358" y="1169993"/>
                <a:ext cx="6096000" cy="52411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ru-RU" dirty="0" smtClean="0"/>
                  <a:t> - </a:t>
                </a:r>
                <a:r>
                  <a:rPr lang="ru-RU" sz="2400" i="1" dirty="0" smtClean="0"/>
                  <a:t>вектор внешних параметров;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358" y="1169993"/>
                <a:ext cx="6096000" cy="524118"/>
              </a:xfrm>
              <a:prstGeom prst="rect">
                <a:avLst/>
              </a:prstGeom>
              <a:blipFill rotWithShape="0">
                <a:blip r:embed="rId4"/>
                <a:stretch>
                  <a:fillRect b="-25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015358" y="1742629"/>
                <a:ext cx="6096000" cy="52129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acc>
                  </m:oMath>
                </a14:m>
                <a:r>
                  <a:rPr lang="ru-RU" dirty="0" smtClean="0"/>
                  <a:t> - </a:t>
                </a:r>
                <a:r>
                  <a:rPr lang="ru-RU" sz="2400" i="1" dirty="0" smtClean="0"/>
                  <a:t>вектор фазовых переменных.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358" y="1742629"/>
                <a:ext cx="6096000" cy="521297"/>
              </a:xfrm>
              <a:prstGeom prst="rect">
                <a:avLst/>
              </a:prstGeom>
              <a:blipFill rotWithShape="0">
                <a:blip r:embed="rId5"/>
                <a:stretch>
                  <a:fillRect b="-25287"/>
                </a:stretch>
              </a:blip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0" y="2323311"/>
                <a:ext cx="12446876" cy="179215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45021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ММ любого радиотехнического объекта можно описать системой уравнений: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50215"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𝜑</m:t>
                      </m:r>
                      <m:d>
                        <m:d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</m:acc>
                          <m: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acc>
                            <m:accPr>
                              <m:chr m:val="̅"/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</m:acc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acc>
                            <m:accPr>
                              <m:chr m:val="̅"/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</m:d>
                      <m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=0,                                                         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(1)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50215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</a:t>
                </a:r>
                <a:r>
                  <a:rPr lang="en-US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acc>
                    <m:r>
                      <a:rPr lang="ru-RU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</m:acc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                                                                             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        </m:t>
                    </m:r>
                    <m:r>
                      <a:rPr lang="ru-RU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(2)       </m:t>
                    </m:r>
                  </m:oMath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5021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Здесь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𝜑</m:t>
                    </m:r>
                    <m:r>
                      <a:rPr lang="ru-RU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и 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–операторы, определяющие вид систем уравнений.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23311"/>
                <a:ext cx="12446876" cy="1792157"/>
              </a:xfrm>
              <a:prstGeom prst="rect">
                <a:avLst/>
              </a:prstGeom>
              <a:blipFill rotWithShape="0">
                <a:blip r:embed="rId6"/>
                <a:stretch>
                  <a:fillRect t="-1361" b="-5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184700" y="4733801"/>
            <a:ext cx="10214528" cy="4901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уравнений (1) и (2) называют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анализом математической модели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35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125" y="0"/>
            <a:ext cx="8754833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математических моделей</a:t>
            </a:r>
            <a:endParaRPr lang="ru-RU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-1" y="779727"/>
            <a:ext cx="12192000" cy="523220"/>
            <a:chOff x="-1" y="777031"/>
            <a:chExt cx="12192000" cy="52322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-1" y="777031"/>
              <a:ext cx="12192000" cy="52322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ru-RU" i="1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По уровню </a:t>
              </a:r>
              <a:r>
                <a:rPr lang="ru-RU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сложности</a:t>
              </a:r>
              <a:r>
                <a:rPr lang="ru-RU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: </a:t>
              </a:r>
              <a:endParaRPr lang="ru-RU" sz="2400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62189" y="838586"/>
              <a:ext cx="42161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полные модели и </a:t>
              </a:r>
              <a:r>
                <a:rPr lang="ru-RU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макромодели.</a:t>
              </a:r>
              <a:endParaRPr lang="ru-RU" sz="2400" dirty="0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0" y="1449738"/>
            <a:ext cx="1219199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способу формирования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 физические и формальные.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98554"/>
            <a:ext cx="12192000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dirty="0" smtClean="0"/>
              <a:t> </a:t>
            </a:r>
            <a:r>
              <a:rPr lang="ru-RU" sz="2800" i="1" dirty="0"/>
              <a:t>способу задания внешних и внутренних</a:t>
            </a:r>
            <a:r>
              <a:rPr lang="ru-RU" sz="2800" dirty="0"/>
              <a:t> </a:t>
            </a:r>
            <a:r>
              <a:rPr lang="ru-RU" sz="2800" i="1" dirty="0"/>
              <a:t>параметров</a:t>
            </a:r>
            <a:r>
              <a:rPr lang="ru-RU" sz="2800" dirty="0"/>
              <a:t>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дискретные и непрерывные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276507"/>
            <a:ext cx="12257690" cy="79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содержанию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электрические,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физико-технологические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технологические.</a:t>
            </a:r>
          </a:p>
          <a:p>
            <a:pPr lvl="0"/>
            <a:endParaRPr lang="ru-RU" sz="2400" dirty="0"/>
          </a:p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63063" y="4253908"/>
            <a:ext cx="1219199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тину параметров: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сосредоточенные и распределенные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" y="5060718"/>
            <a:ext cx="12191998" cy="548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способу получения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теоретические и эмпирические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 descr="НОУ ИНТУИТ | Лекция | Математические модели объектов проектирования РЭС - Mozilla Firefox"/>
            <p:cNvPicPr preferRelativeResize="0"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69" t="14633" r="34277" b="46167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806996" y="3253562"/>
              <a:ext cx="34024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36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endPara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566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.gendocs.ru/pars_docs/tw_refs/380/379214/379214_html_5dc9bd6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45" y="1362574"/>
            <a:ext cx="3528011" cy="23992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039979" y="0"/>
            <a:ext cx="6464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Пленочный резистор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8167" y="683156"/>
            <a:ext cx="978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Вид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http://do.gendocs.ru/pars_docs/tw_refs/380/379214/379214_html_m68d65b1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844" y="1174638"/>
            <a:ext cx="5083594" cy="31528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081084" y="684869"/>
            <a:ext cx="5083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Электрическая модель (схема)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1" name="Рисунок 76" descr="http://do.gendocs.ru/pars_docs/tw_refs/380/379214/379214_html_m5bf70eb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685" y="3943820"/>
            <a:ext cx="1404000" cy="8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4273" y="4154951"/>
            <a:ext cx="3286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Сопротивление резистора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Рисунок 75" descr="http://do.gendocs.ru/pars_docs/tw_refs/380/379214/379214_html_dd6a0ad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45" y="4762491"/>
            <a:ext cx="363244" cy="46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60297" y="4711164"/>
            <a:ext cx="64554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поверхностное сопротивление резистивного слоя, </a:t>
            </a:r>
            <a:endParaRPr kumimoji="0" lang="ru-RU" alt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49" name="Рисунок 74" descr="http://do.gendocs.ru/pars_docs/tw_refs/380/379214/379214_html_m513d6ee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45" y="5219773"/>
            <a:ext cx="612859" cy="51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282504" y="5739742"/>
            <a:ext cx="375874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длина и ширина этого слоя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43553" y="4186270"/>
            <a:ext cx="59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,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8336" y="4792622"/>
            <a:ext cx="595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где</a:t>
            </a:r>
            <a:endParaRPr lang="ru-RU" sz="2000" i="1" dirty="0"/>
          </a:p>
        </p:txBody>
      </p:sp>
      <p:pic>
        <p:nvPicPr>
          <p:cNvPr id="20" name="Рисунок 19" descr="http://do.gendocs.ru/pars_docs/tw_refs/380/379214/379214_html_m13038f85.gif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23" y="5739742"/>
            <a:ext cx="1458003" cy="84554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2181726" y="5859040"/>
            <a:ext cx="59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,</a:t>
            </a:r>
            <a:endParaRPr lang="ru-RU" sz="2400" dirty="0"/>
          </a:p>
        </p:txBody>
      </p:sp>
      <p:pic>
        <p:nvPicPr>
          <p:cNvPr id="22" name="Рисунок 21" descr="http://do.gendocs.ru/pars_docs/tw_refs/380/379214/379214_html_37bf137f.gif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75" y="5711793"/>
            <a:ext cx="1440000" cy="846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287025" y="5893684"/>
                <a:ext cx="764501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i="1" dirty="0" smtClean="0"/>
                  <a:t>,  где  </a:t>
                </a:r>
                <a14:m>
                  <m:oMath xmlns:m="http://schemas.openxmlformats.org/officeDocument/2006/math"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ru-RU" sz="2000" i="1" dirty="0" smtClean="0"/>
                  <a:t> – диэлектрическая проницаемость подложки,  </a:t>
                </a:r>
                <a:r>
                  <a:rPr lang="en-US" sz="2000" i="1" dirty="0" smtClean="0"/>
                  <a:t>d – </a:t>
                </a:r>
                <a:r>
                  <a:rPr lang="ru-RU" sz="2000" i="1" dirty="0" smtClean="0"/>
                  <a:t>ее    ширина</a:t>
                </a:r>
                <a:r>
                  <a:rPr lang="en-US" sz="2000" i="1" dirty="0" smtClean="0"/>
                  <a:t> </a:t>
                </a:r>
                <a:r>
                  <a:rPr lang="ru-RU" sz="2000" i="1" dirty="0" smtClean="0"/>
                  <a:t> </a:t>
                </a:r>
                <a:endParaRPr lang="ru-RU" sz="2000" i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7025" y="5893684"/>
                <a:ext cx="7645017" cy="707886"/>
              </a:xfrm>
              <a:prstGeom prst="rect">
                <a:avLst/>
              </a:prstGeom>
              <a:blipFill rotWithShape="0">
                <a:blip r:embed="rId9"/>
                <a:stretch>
                  <a:fillRect l="-797" t="-5172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064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7" grpId="0"/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o.gendocs.ru/pars_docs/tw_refs/380/379214/379214_html_m5da1907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559" y="816911"/>
            <a:ext cx="7095921" cy="34033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>
            <a:grpSpLocks noChangeAspect="1"/>
          </p:cNvGrpSpPr>
          <p:nvPr/>
        </p:nvGrpSpPr>
        <p:grpSpPr>
          <a:xfrm>
            <a:off x="712418" y="1259824"/>
            <a:ext cx="3816728" cy="2484000"/>
            <a:chOff x="1398223" y="1548060"/>
            <a:chExt cx="3321467" cy="2161675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1398223" y="1548060"/>
              <a:ext cx="3321467" cy="2161675"/>
              <a:chOff x="1398223" y="1548060"/>
              <a:chExt cx="3321467" cy="2161675"/>
            </a:xfrm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1398223" y="1548060"/>
                <a:ext cx="3321467" cy="2161675"/>
                <a:chOff x="953754" y="757987"/>
                <a:chExt cx="3321467" cy="2161675"/>
              </a:xfrm>
            </p:grpSpPr>
            <p:grpSp>
              <p:nvGrpSpPr>
                <p:cNvPr id="12" name="Группа 11"/>
                <p:cNvGrpSpPr/>
                <p:nvPr/>
              </p:nvGrpSpPr>
              <p:grpSpPr>
                <a:xfrm>
                  <a:off x="953754" y="761999"/>
                  <a:ext cx="3321467" cy="2157663"/>
                  <a:chOff x="953754" y="737936"/>
                  <a:chExt cx="3321467" cy="2157663"/>
                </a:xfrm>
              </p:grpSpPr>
              <p:grpSp>
                <p:nvGrpSpPr>
                  <p:cNvPr id="11" name="Группа 10"/>
                  <p:cNvGrpSpPr/>
                  <p:nvPr/>
                </p:nvGrpSpPr>
                <p:grpSpPr>
                  <a:xfrm>
                    <a:off x="953754" y="737936"/>
                    <a:ext cx="3321467" cy="2157663"/>
                    <a:chOff x="953754" y="737936"/>
                    <a:chExt cx="3321467" cy="2157663"/>
                  </a:xfrm>
                </p:grpSpPr>
                <p:grpSp>
                  <p:nvGrpSpPr>
                    <p:cNvPr id="9" name="Группа 8"/>
                    <p:cNvGrpSpPr/>
                    <p:nvPr/>
                  </p:nvGrpSpPr>
                  <p:grpSpPr>
                    <a:xfrm>
                      <a:off x="953754" y="737936"/>
                      <a:ext cx="3321467" cy="2157663"/>
                      <a:chOff x="953754" y="737936"/>
                      <a:chExt cx="3321467" cy="2157663"/>
                    </a:xfrm>
                  </p:grpSpPr>
                  <p:grpSp>
                    <p:nvGrpSpPr>
                      <p:cNvPr id="5" name="Группа 4"/>
                      <p:cNvGrpSpPr/>
                      <p:nvPr/>
                    </p:nvGrpSpPr>
                    <p:grpSpPr>
                      <a:xfrm>
                        <a:off x="953754" y="737936"/>
                        <a:ext cx="3321467" cy="2157663"/>
                        <a:chOff x="977817" y="1187115"/>
                        <a:chExt cx="3321467" cy="2157663"/>
                      </a:xfrm>
                    </p:grpSpPr>
                    <p:pic>
                      <p:nvPicPr>
                        <p:cNvPr id="2" name="Рисунок 1" descr="http://do.gendocs.ru/pars_docs/tw_refs/380/379214/379214_html_22c2338.png"/>
                        <p:cNvPicPr/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817" y="1187115"/>
                          <a:ext cx="3321467" cy="2157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  <p:sp>
                      <p:nvSpPr>
                        <p:cNvPr id="4" name="Прямоугольник 3"/>
                        <p:cNvSpPr/>
                        <p:nvPr/>
                      </p:nvSpPr>
                      <p:spPr>
                        <a:xfrm>
                          <a:off x="3505201" y="1187115"/>
                          <a:ext cx="529389" cy="32084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sp>
                    <p:nvSpPr>
                      <p:cNvPr id="8" name="Прямоугольник 7"/>
                      <p:cNvSpPr/>
                      <p:nvPr/>
                    </p:nvSpPr>
                    <p:spPr>
                      <a:xfrm>
                        <a:off x="1740379" y="1005137"/>
                        <a:ext cx="396000" cy="37699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7" name="Прямоугольник 6"/>
                    <p:cNvSpPr/>
                    <p:nvPr/>
                  </p:nvSpPr>
                  <p:spPr>
                    <a:xfrm>
                      <a:off x="2919663" y="2518609"/>
                      <a:ext cx="417094" cy="37699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1531832" y="2269957"/>
                    <a:ext cx="417094" cy="37699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6" name="Прямоугольник 5"/>
                <p:cNvSpPr/>
                <p:nvPr/>
              </p:nvSpPr>
              <p:spPr>
                <a:xfrm>
                  <a:off x="2457786" y="757987"/>
                  <a:ext cx="417094" cy="37699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7" name="Прямоугольник 16"/>
              <p:cNvSpPr/>
              <p:nvPr/>
            </p:nvSpPr>
            <p:spPr>
              <a:xfrm>
                <a:off x="1941692" y="1548060"/>
                <a:ext cx="417094" cy="3769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2358786" y="2463464"/>
              <a:ext cx="417094" cy="1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2971462" y="0"/>
            <a:ext cx="64170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Пленочный конденсатор </a:t>
            </a:r>
            <a:endParaRPr lang="ru-RU" sz="44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619777" y="4332178"/>
                <a:ext cx="1421714" cy="7066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800" b="0" i="1" dirty="0" smtClean="0"/>
                  <a:t>C</a:t>
                </a:r>
                <a:r>
                  <a:rPr lang="en-US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9777" y="4332178"/>
                <a:ext cx="1421714" cy="706604"/>
              </a:xfrm>
              <a:prstGeom prst="rect">
                <a:avLst/>
              </a:prstGeom>
              <a:blipFill rotWithShape="0">
                <a:blip r:embed="rId4"/>
                <a:stretch>
                  <a:fillRect l="-9013" b="-11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рямоугольник 21"/>
          <p:cNvSpPr/>
          <p:nvPr/>
        </p:nvSpPr>
        <p:spPr>
          <a:xfrm>
            <a:off x="63184" y="4321616"/>
            <a:ext cx="5599353" cy="70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2000" i="1" dirty="0">
                <a:ea typeface="Times New Roman" panose="02020603050405020304" pitchFamily="18" charset="0"/>
              </a:rPr>
              <a:t>Емкость конденсатора вычисляют по формуле </a:t>
            </a:r>
            <a:endParaRPr lang="ru-RU" sz="20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873049" y="4330896"/>
            <a:ext cx="5630779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, где </a:t>
            </a:r>
            <a:r>
              <a:rPr lang="ru-RU" sz="2000" i="1" dirty="0" smtClean="0">
                <a:sym typeface="Symbol" panose="05050102010706020507" pitchFamily="18" charset="2"/>
              </a:rPr>
              <a:t> - диэлектрическая проницаемость, </a:t>
            </a:r>
            <a:r>
              <a:rPr lang="en-US" sz="2000" i="1" dirty="0">
                <a:sym typeface="Symbol" panose="05050102010706020507" pitchFamily="18" charset="2"/>
              </a:rPr>
              <a:t>S</a:t>
            </a:r>
            <a:r>
              <a:rPr lang="en-US" sz="2000" i="1" dirty="0" smtClean="0">
                <a:sym typeface="Symbol" panose="05050102010706020507" pitchFamily="18" charset="2"/>
              </a:rPr>
              <a:t> – </a:t>
            </a:r>
            <a:r>
              <a:rPr lang="ru-RU" sz="2000" i="1" dirty="0" smtClean="0">
                <a:sym typeface="Symbol" panose="05050102010706020507" pitchFamily="18" charset="2"/>
              </a:rPr>
              <a:t>площадь обкладок, </a:t>
            </a:r>
            <a:r>
              <a:rPr lang="en-US" sz="2000" i="1" dirty="0" smtClean="0">
                <a:sym typeface="Symbol" panose="05050102010706020507" pitchFamily="18" charset="2"/>
              </a:rPr>
              <a:t>d – </a:t>
            </a:r>
            <a:r>
              <a:rPr lang="ru-RU" sz="2000" i="1" dirty="0" smtClean="0">
                <a:sym typeface="Symbol" panose="05050102010706020507" pitchFamily="18" charset="2"/>
              </a:rPr>
              <a:t>толщина диэлектрика</a:t>
            </a:r>
            <a:r>
              <a:rPr lang="en-US" sz="2000" i="1" dirty="0" smtClean="0">
                <a:sym typeface="Symbol" panose="05050102010706020507" pitchFamily="18" charset="2"/>
              </a:rPr>
              <a:t> </a:t>
            </a:r>
            <a:endParaRPr lang="ru-RU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1969" y="5347642"/>
                <a:ext cx="12216064" cy="101566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i="1" dirty="0" smtClean="0"/>
                  <a:t>Величины </a:t>
                </a:r>
                <a:r>
                  <a:rPr lang="en-US" sz="2000" i="1" dirty="0" smtClean="0"/>
                  <a:t>R </a:t>
                </a:r>
                <a:r>
                  <a:rPr lang="ru-RU" sz="2000" i="1" dirty="0" smtClean="0"/>
                  <a:t>и </a:t>
                </a:r>
                <a:r>
                  <a:rPr lang="en-US" sz="2000" i="1" dirty="0" smtClean="0"/>
                  <a:t>L</a:t>
                </a:r>
                <a:r>
                  <a:rPr lang="ru-RU" sz="2000" i="1" dirty="0" smtClean="0"/>
                  <a:t> определяются экспериментально,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i="1" dirty="0" smtClean="0"/>
                  <a:t>w</a:t>
                </a:r>
                <a:r>
                  <a:rPr lang="ru-RU" sz="2000" i="1" dirty="0" smtClean="0"/>
                  <a:t>, где </a:t>
                </a:r>
                <a:r>
                  <a:rPr lang="en-US" sz="2000" i="1" dirty="0" smtClean="0"/>
                  <a:t>w,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 </a:t>
                </a:r>
                <a:r>
                  <a:rPr lang="en-US" sz="2000" i="1" dirty="0" smtClean="0"/>
                  <a:t>– </a:t>
                </a:r>
                <a:r>
                  <a:rPr lang="ru-RU" sz="2000" i="1" dirty="0" smtClean="0"/>
                  <a:t>длина и ширина обкладок, </a:t>
                </a:r>
                <a:r>
                  <a:rPr lang="en-US" sz="2000" i="1" dirty="0" smtClean="0"/>
                  <a:t>R</a:t>
                </a:r>
                <a:r>
                  <a:rPr lang="en-US" sz="2000" i="1" baseline="-25000" dirty="0" smtClean="0"/>
                  <a:t>o  </a:t>
                </a:r>
                <a:r>
                  <a:rPr lang="en-US" sz="2000" i="1" dirty="0" smtClean="0"/>
                  <a:t> - </a:t>
                </a:r>
                <a:r>
                  <a:rPr lang="ru-RU" sz="2000" i="1" dirty="0" smtClean="0"/>
                  <a:t>удельное поверхностное сопротивление пленок металлизации.  Сопротивление </a:t>
                </a:r>
                <a:r>
                  <a:rPr lang="en-US" sz="2000" i="1" dirty="0" smtClean="0"/>
                  <a:t>R – </a:t>
                </a:r>
                <a:r>
                  <a:rPr lang="ru-RU" sz="2000" i="1" dirty="0" smtClean="0"/>
                  <a:t>это потери, связанные с поляризацией диэлектрика, возникают на высоких частотах.</a:t>
                </a:r>
                <a:r>
                  <a:rPr lang="en-US" sz="2000" i="1" dirty="0" smtClean="0"/>
                  <a:t> </a:t>
                </a:r>
                <a:r>
                  <a:rPr lang="en-US" sz="2000" i="1" baseline="-25000" dirty="0" smtClean="0"/>
                  <a:t>       </a:t>
                </a:r>
                <a:r>
                  <a:rPr lang="en-US" sz="2000" i="1" dirty="0" smtClean="0"/>
                  <a:t> </a:t>
                </a:r>
                <a:r>
                  <a:rPr lang="en-US" sz="2000" i="1" baseline="-25000" dirty="0" smtClean="0"/>
                  <a:t>  </a:t>
                </a:r>
                <a:r>
                  <a:rPr lang="en-US" sz="2000" i="1" cap="all" dirty="0" smtClean="0"/>
                  <a:t>  </a:t>
                </a:r>
                <a:endParaRPr lang="ru-RU" sz="2000" i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9" y="5347642"/>
                <a:ext cx="12216064" cy="1015663"/>
              </a:xfrm>
              <a:prstGeom prst="rect">
                <a:avLst/>
              </a:prstGeom>
              <a:blipFill rotWithShape="0">
                <a:blip r:embed="rId5"/>
                <a:stretch>
                  <a:fillRect l="-549" t="-3593" r="-848" b="-9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098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 animBg="1"/>
      <p:bldP spid="22" grpId="0" animBg="1"/>
      <p:bldP spid="26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дпись 2"/>
          <p:cNvSpPr txBox="1">
            <a:spLocks noChangeArrowheads="1"/>
          </p:cNvSpPr>
          <p:nvPr/>
        </p:nvSpPr>
        <p:spPr bwMode="auto">
          <a:xfrm>
            <a:off x="4962048" y="1167448"/>
            <a:ext cx="1590358" cy="4089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Регистр базы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адпись 2"/>
          <p:cNvSpPr txBox="1">
            <a:spLocks noChangeArrowheads="1"/>
          </p:cNvSpPr>
          <p:nvPr/>
        </p:nvSpPr>
        <p:spPr bwMode="auto">
          <a:xfrm>
            <a:off x="2697782" y="1792605"/>
            <a:ext cx="2116689" cy="6762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Виртуальный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 программы</a:t>
            </a:r>
          </a:p>
        </p:txBody>
      </p:sp>
      <p:cxnSp>
        <p:nvCxnSpPr>
          <p:cNvPr id="5" name="Прямая со стрелкой 4"/>
          <p:cNvCxnSpPr>
            <a:cxnSpLocks noChangeShapeType="1"/>
          </p:cNvCxnSpPr>
          <p:nvPr/>
        </p:nvCxnSpPr>
        <p:spPr bwMode="auto">
          <a:xfrm flipV="1">
            <a:off x="4843145" y="2130743"/>
            <a:ext cx="755650" cy="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Прямая со стрелкой 5"/>
          <p:cNvCxnSpPr>
            <a:cxnSpLocks noChangeShapeType="1"/>
          </p:cNvCxnSpPr>
          <p:nvPr/>
        </p:nvCxnSpPr>
        <p:spPr bwMode="auto">
          <a:xfrm>
            <a:off x="5748020" y="3254058"/>
            <a:ext cx="0" cy="43180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Надпись 2"/>
          <p:cNvSpPr txBox="1">
            <a:spLocks noChangeArrowheads="1"/>
          </p:cNvSpPr>
          <p:nvPr/>
        </p:nvSpPr>
        <p:spPr bwMode="auto">
          <a:xfrm>
            <a:off x="4562375" y="2854008"/>
            <a:ext cx="2185770" cy="400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Физический адрес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5605145" y="1940243"/>
            <a:ext cx="304165" cy="4089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>
            <a:cxnSpLocks noChangeShapeType="1"/>
          </p:cNvCxnSpPr>
          <p:nvPr/>
        </p:nvCxnSpPr>
        <p:spPr bwMode="auto">
          <a:xfrm>
            <a:off x="5757545" y="1587183"/>
            <a:ext cx="0" cy="36195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Прямая со стрелкой 10"/>
          <p:cNvCxnSpPr>
            <a:cxnSpLocks noChangeShapeType="1"/>
          </p:cNvCxnSpPr>
          <p:nvPr/>
        </p:nvCxnSpPr>
        <p:spPr bwMode="auto">
          <a:xfrm>
            <a:off x="5767070" y="2368233"/>
            <a:ext cx="0" cy="49530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Надпись 2"/>
          <p:cNvSpPr txBox="1">
            <a:spLocks noChangeArrowheads="1"/>
          </p:cNvSpPr>
          <p:nvPr/>
        </p:nvSpPr>
        <p:spPr bwMode="auto">
          <a:xfrm>
            <a:off x="5053263" y="3673158"/>
            <a:ext cx="3484947" cy="333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Аппаратура сравнения адресов</a:t>
            </a:r>
          </a:p>
        </p:txBody>
      </p:sp>
      <p:sp>
        <p:nvSpPr>
          <p:cNvPr id="13" name="Надпись 2"/>
          <p:cNvSpPr txBox="1">
            <a:spLocks noChangeArrowheads="1"/>
          </p:cNvSpPr>
          <p:nvPr/>
        </p:nvSpPr>
        <p:spPr bwMode="auto">
          <a:xfrm>
            <a:off x="7175500" y="2615883"/>
            <a:ext cx="2175310" cy="6382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Регистры границы 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защиты доступа</a:t>
            </a:r>
          </a:p>
        </p:txBody>
      </p:sp>
      <p:cxnSp>
        <p:nvCxnSpPr>
          <p:cNvPr id="14" name="Прямая со стрелкой 13"/>
          <p:cNvCxnSpPr>
            <a:cxnSpLocks noChangeShapeType="1"/>
          </p:cNvCxnSpPr>
          <p:nvPr/>
        </p:nvCxnSpPr>
        <p:spPr bwMode="auto">
          <a:xfrm>
            <a:off x="5767705" y="4016058"/>
            <a:ext cx="0" cy="43180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Надпись 2"/>
          <p:cNvSpPr txBox="1">
            <a:spLocks noChangeArrowheads="1"/>
          </p:cNvSpPr>
          <p:nvPr/>
        </p:nvSpPr>
        <p:spPr bwMode="auto">
          <a:xfrm>
            <a:off x="7044055" y="4454208"/>
            <a:ext cx="2273200" cy="6850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Прерывание по ошибке адресации</a:t>
            </a:r>
          </a:p>
        </p:txBody>
      </p:sp>
      <p:sp>
        <p:nvSpPr>
          <p:cNvPr id="16" name="Надпись 2"/>
          <p:cNvSpPr txBox="1">
            <a:spLocks noChangeArrowheads="1"/>
          </p:cNvSpPr>
          <p:nvPr/>
        </p:nvSpPr>
        <p:spPr bwMode="auto">
          <a:xfrm>
            <a:off x="4815205" y="4454843"/>
            <a:ext cx="1932940" cy="6850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Физический адрес ОЗУ</a:t>
            </a:r>
          </a:p>
        </p:txBody>
      </p:sp>
      <p:cxnSp>
        <p:nvCxnSpPr>
          <p:cNvPr id="17" name="Прямая со стрелкой 16"/>
          <p:cNvCxnSpPr>
            <a:cxnSpLocks noChangeShapeType="1"/>
          </p:cNvCxnSpPr>
          <p:nvPr/>
        </p:nvCxnSpPr>
        <p:spPr bwMode="auto">
          <a:xfrm>
            <a:off x="8263155" y="4016058"/>
            <a:ext cx="0" cy="43180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Прямая со стрелкой 17"/>
          <p:cNvCxnSpPr>
            <a:cxnSpLocks noChangeShapeType="1"/>
          </p:cNvCxnSpPr>
          <p:nvPr/>
        </p:nvCxnSpPr>
        <p:spPr bwMode="auto">
          <a:xfrm>
            <a:off x="8263155" y="3254058"/>
            <a:ext cx="0" cy="419100"/>
          </a:xfrm>
          <a:prstGeom prst="straightConnector1">
            <a:avLst/>
          </a:prstGeom>
          <a:noFill/>
          <a:ln w="44450">
            <a:solidFill>
              <a:schemeClr val="tx1">
                <a:lumMod val="100000"/>
                <a:lumOff val="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Прямоугольник 19"/>
          <p:cNvSpPr/>
          <p:nvPr/>
        </p:nvSpPr>
        <p:spPr>
          <a:xfrm>
            <a:off x="972152" y="313093"/>
            <a:ext cx="98947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/>
              <a:t>Функциональная схема ОЗУ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8149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 animBg="1"/>
      <p:bldP spid="12" grpId="0" animBg="1"/>
      <p:bldP spid="13" grpId="0" animBg="1"/>
      <p:bldP spid="15" grpId="0" animBg="1"/>
      <p:bldP spid="16" grpId="0" animBg="1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денсаторы для импульсных источников питания: альтернатива электролитическим конденсаторам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4" t="50544" r="36950" b="27451"/>
          <a:stretch/>
        </p:blipFill>
        <p:spPr>
          <a:xfrm>
            <a:off x="-128337" y="216568"/>
            <a:ext cx="13545509" cy="631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-75382" y="3641835"/>
                <a:ext cx="12199063" cy="160043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000" i="1" dirty="0" smtClean="0">
                    <a:ea typeface="Times New Roman" panose="02020603050405020304" pitchFamily="18" charset="0"/>
                  </a:rPr>
                  <a:t>Здесь </a:t>
                </a:r>
                <a:r>
                  <a:rPr lang="ru-RU" sz="2000" i="1" dirty="0" err="1" smtClean="0">
                    <a:ea typeface="Times New Roman" panose="02020603050405020304" pitchFamily="18" charset="0"/>
                  </a:rPr>
                  <a:t>r</a:t>
                </a:r>
                <a:r>
                  <a:rPr lang="ru-RU" sz="2000" i="1" baseline="-25000" dirty="0" err="1" smtClean="0">
                    <a:ea typeface="Times New Roman" panose="02020603050405020304" pitchFamily="18" charset="0"/>
                  </a:rPr>
                  <a:t>б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r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э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r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к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 – собственное сопротивление базы, эмиттера и коллектора </a:t>
                </a:r>
                <a:r>
                  <a:rPr lang="ru-RU" sz="2000" i="1" dirty="0" smtClean="0">
                    <a:ea typeface="Times New Roman" panose="02020603050405020304" pitchFamily="18" charset="0"/>
                  </a:rPr>
                  <a:t>транзистора и контактов к ним,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I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б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I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к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 – управляемые </a:t>
                </a:r>
                <a:r>
                  <a:rPr lang="ru-RU" sz="2000" i="1" dirty="0" smtClean="0">
                    <a:ea typeface="Times New Roman" panose="02020603050405020304" pitchFamily="18" charset="0"/>
                  </a:rPr>
                  <a:t>напряжением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бэ</m:t>
                        </m:r>
                      </m:sub>
                    </m:sSub>
                  </m:oMath>
                </a14:m>
                <a:r>
                  <a:rPr lang="ru-RU" sz="2000" i="1" dirty="0" smtClean="0">
                    <a:ea typeface="Times New Roman" panose="02020603050405020304" pitchFamily="18" charset="0"/>
                  </a:rPr>
                  <a:t> 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источники тока,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R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бэ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R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бк</a:t>
                </a:r>
                <a:r>
                  <a:rPr lang="ru-RU" sz="2000" i="1" baseline="-25000" dirty="0">
                    <a:ea typeface="Times New Roman" panose="02020603050405020304" pitchFamily="18" charset="0"/>
                  </a:rPr>
                  <a:t> 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– сопротивление утечки, а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С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бэ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С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бк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 </a:t>
                </a:r>
                <a:r>
                  <a:rPr lang="ru-RU" sz="2000" i="1" dirty="0" smtClean="0">
                    <a:ea typeface="Times New Roman" panose="02020603050405020304" pitchFamily="18" charset="0"/>
                  </a:rPr>
                  <a:t>- барьерные  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ёмкости эмиттерного и коллекторного переходов, </a:t>
                </a:r>
                <a:r>
                  <a:rPr lang="ru-RU" sz="2000" i="1" dirty="0" err="1">
                    <a:ea typeface="Times New Roman" panose="02020603050405020304" pitchFamily="18" charset="0"/>
                  </a:rPr>
                  <a:t>С</a:t>
                </a:r>
                <a:r>
                  <a:rPr lang="ru-RU" sz="2000" i="1" baseline="-25000" dirty="0" err="1">
                    <a:ea typeface="Times New Roman" panose="02020603050405020304" pitchFamily="18" charset="0"/>
                  </a:rPr>
                  <a:t>дэ</a:t>
                </a:r>
                <a:r>
                  <a:rPr lang="ru-RU" sz="2000" i="1" dirty="0">
                    <a:ea typeface="Times New Roman" panose="02020603050405020304" pitchFamily="18" charset="0"/>
                  </a:rPr>
                  <a:t> - диффузная ёмкость эмиттерного перехода.</a:t>
                </a: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/>
                </a:r>
                <a:b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5382" y="3641835"/>
                <a:ext cx="12199063" cy="1600438"/>
              </a:xfrm>
              <a:prstGeom prst="rect">
                <a:avLst/>
              </a:prstGeom>
              <a:blipFill rotWithShape="0">
                <a:blip r:embed="rId3"/>
                <a:stretch>
                  <a:fillRect l="-550" t="-1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5796300"/>
                <a:ext cx="12123682" cy="150015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бэ</m:t>
                        </m:r>
                      </m:sub>
                    </m:sSub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0б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f>
                              <m:fPr>
                                <m:type m:val="lin"/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бэ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ru-RU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p>
                        </m:sSup>
                      </m:den>
                    </m:f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к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б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ru-RU" sz="2000" b="0" i="1" smtClean="0">
                                <a:latin typeface="Cambria Math" panose="02040503050406030204" pitchFamily="18" charset="0"/>
                              </a:rPr>
                              <m:t>к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f>
                              <m:fPr>
                                <m:type m:val="lin"/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ru-RU" sz="2000" b="0" i="1" smtClean="0">
                                        <a:latin typeface="Cambria Math" panose="02040503050406030204" pitchFamily="18" charset="0"/>
                                      </a:rPr>
                                      <m:t>к</m:t>
                                    </m:r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б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ru-RU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000" dirty="0" smtClean="0"/>
                  <a:t> 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С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0б</m:t>
                        </m:r>
                      </m:sub>
                    </m:sSub>
                  </m:oMath>
                </a14:m>
                <a:r>
                  <a:rPr lang="ru-RU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С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к</m:t>
                        </m:r>
                      </m:sub>
                    </m:sSub>
                  </m:oMath>
                </a14:m>
                <a:r>
                  <a:rPr lang="ru-RU" sz="2000" dirty="0" smtClean="0"/>
                  <a:t> - емкости переходов при нулевом напряжении на них,  </a:t>
                </a:r>
                <a:r>
                  <a:rPr lang="ru-RU" sz="2000" dirty="0" smtClean="0">
                    <a:sym typeface="Symbol" panose="05050102010706020507" pitchFamily="18" charset="2"/>
                  </a:rPr>
                  <a:t> = 0,3…0,5 - </a:t>
                </a:r>
                <a:r>
                  <a:rPr lang="ru-RU" sz="2000" dirty="0"/>
                  <a:t>коэффициент, зависящий от </a:t>
                </a:r>
                <a:r>
                  <a:rPr lang="ru-RU" sz="2000" dirty="0" smtClean="0"/>
                  <a:t>примесей, </a:t>
                </a:r>
                <a:r>
                  <a:rPr lang="ru-RU" sz="2000" dirty="0"/>
                  <a:t>U</a:t>
                </a:r>
                <a:r>
                  <a:rPr lang="ru-RU" sz="2000" baseline="-25000" dirty="0"/>
                  <a:t>0</a:t>
                </a:r>
                <a:r>
                  <a:rPr lang="ru-RU" sz="2000" dirty="0" smtClean="0"/>
                  <a:t>= (0,3÷1,2)В </a:t>
                </a:r>
                <a:r>
                  <a:rPr lang="ru-RU" sz="2000" dirty="0"/>
                  <a:t>- </a:t>
                </a:r>
                <a:r>
                  <a:rPr lang="ru-RU" sz="2000" dirty="0" smtClean="0"/>
                  <a:t>контактная</a:t>
                </a:r>
                <a:r>
                  <a:rPr lang="ru-RU" sz="2000" dirty="0"/>
                  <a:t>» разность потенциалов.</a:t>
                </a:r>
                <a:br>
                  <a:rPr lang="ru-RU" sz="2000" dirty="0"/>
                </a:b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 smtClean="0"/>
                  <a:t> </a:t>
                </a:r>
                <a:endParaRPr lang="ru-RU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96300"/>
                <a:ext cx="12123682" cy="1500154"/>
              </a:xfrm>
              <a:prstGeom prst="rect">
                <a:avLst/>
              </a:prstGeom>
              <a:blipFill rotWithShape="0">
                <a:blip r:embed="rId4"/>
                <a:stretch>
                  <a:fillRect l="-5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5031647"/>
                <a:ext cx="12123682" cy="7600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ru-RU" sz="2000" i="0">
                            <a:latin typeface="Cambria Math" panose="02040503050406030204" pitchFamily="18" charset="0"/>
                          </a:rPr>
                          <m:t>б</m:t>
                        </m:r>
                      </m:sub>
                    </m:sSub>
                    <m:r>
                      <a:rPr lang="ru-RU" sz="20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ru-RU" sz="2000" i="0">
                            <a:latin typeface="Cambria Math" panose="02040503050406030204" pitchFamily="18" charset="0"/>
                          </a:rPr>
                          <m:t>б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0">
                                            <a:latin typeface="Cambria Math" panose="02040503050406030204" pitchFamily="18" charset="0"/>
                                          </a:rPr>
                                          <m:t>U</m:t>
                                        </m:r>
                                      </m:e>
                                      <m:sub>
                                        <m:r>
                                          <a:rPr lang="ru-RU" sz="2000" i="0">
                                            <a:latin typeface="Cambria Math" panose="02040503050406030204" pitchFamily="18" charset="0"/>
                                          </a:rPr>
                                          <m:t>бэ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ru-RU" sz="200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φ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ru-RU" sz="2000" i="0">
                            <a:latin typeface="Cambria Math" panose="02040503050406030204" pitchFamily="18" charset="0"/>
                          </a:rPr>
                          <m:t>б</m:t>
                        </m:r>
                      </m:sub>
                    </m:sSub>
                  </m:oMath>
                </a14:m>
                <a:r>
                  <a:rPr lang="ru-RU" sz="2000" dirty="0" smtClean="0"/>
                  <a:t>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 мв −</m:t>
                    </m:r>
                    <m:r>
                      <a:rPr lang="ru-R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температурный потенциал,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ru-RU" sz="2000" i="1" dirty="0" smtClean="0"/>
                  <a:t> – коэффициент усиления по току в схеме ОЭ.</a:t>
                </a:r>
                <a:endParaRPr lang="ru-RU" sz="2000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31647"/>
                <a:ext cx="12123682" cy="760080"/>
              </a:xfrm>
              <a:prstGeom prst="rect">
                <a:avLst/>
              </a:prstGeom>
              <a:blipFill rotWithShape="0">
                <a:blip r:embed="rId5"/>
                <a:stretch>
                  <a:fillRect l="-503" t="-58400" b="-49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066392" y="0"/>
            <a:ext cx="10815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Модель  Эберса - Молла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2775589" y="707886"/>
            <a:ext cx="6354489" cy="2859799"/>
            <a:chOff x="2765861" y="793521"/>
            <a:chExt cx="6354489" cy="2859799"/>
          </a:xfrm>
        </p:grpSpPr>
        <p:pic>
          <p:nvPicPr>
            <p:cNvPr id="2" name="Рисунок 1" descr="http://do.gendocs.ru/pars_docs/tw_refs/380/379214/379214_html_m5beeb8aa.png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861" y="793521"/>
              <a:ext cx="6354489" cy="285979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5" name="Группа 24"/>
            <p:cNvGrpSpPr/>
            <p:nvPr/>
          </p:nvGrpSpPr>
          <p:grpSpPr>
            <a:xfrm>
              <a:off x="4530781" y="1198394"/>
              <a:ext cx="396000" cy="396000"/>
              <a:chOff x="1237689" y="714469"/>
              <a:chExt cx="396000" cy="39600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1237689" y="714469"/>
                <a:ext cx="396000" cy="396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4" name="Группа 23"/>
              <p:cNvGrpSpPr/>
              <p:nvPr/>
            </p:nvGrpSpPr>
            <p:grpSpPr>
              <a:xfrm>
                <a:off x="1305818" y="824642"/>
                <a:ext cx="259741" cy="156600"/>
                <a:chOff x="426798" y="472658"/>
                <a:chExt cx="259741" cy="156600"/>
              </a:xfrm>
            </p:grpSpPr>
            <p:grpSp>
              <p:nvGrpSpPr>
                <p:cNvPr id="17" name="Группа 16"/>
                <p:cNvGrpSpPr/>
                <p:nvPr/>
              </p:nvGrpSpPr>
              <p:grpSpPr>
                <a:xfrm>
                  <a:off x="509568" y="476858"/>
                  <a:ext cx="176971" cy="152400"/>
                  <a:chOff x="1371599" y="1115378"/>
                  <a:chExt cx="176971" cy="152400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>
                    <a:off x="1371599" y="11153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flipV="1">
                    <a:off x="1383031" y="11957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Группа 20"/>
                <p:cNvGrpSpPr/>
                <p:nvPr/>
              </p:nvGrpSpPr>
              <p:grpSpPr>
                <a:xfrm>
                  <a:off x="426798" y="472658"/>
                  <a:ext cx="176971" cy="152400"/>
                  <a:chOff x="1371599" y="1115378"/>
                  <a:chExt cx="176971" cy="152400"/>
                </a:xfrm>
              </p:grpSpPr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>
                    <a:off x="1371599" y="11153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flipV="1">
                    <a:off x="1383031" y="11957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7" name="Группа 26"/>
            <p:cNvGrpSpPr/>
            <p:nvPr/>
          </p:nvGrpSpPr>
          <p:grpSpPr>
            <a:xfrm flipH="1">
              <a:off x="7117182" y="1236573"/>
              <a:ext cx="396000" cy="396000"/>
              <a:chOff x="1237689" y="714469"/>
              <a:chExt cx="396000" cy="396000"/>
            </a:xfrm>
          </p:grpSpPr>
          <p:sp>
            <p:nvSpPr>
              <p:cNvPr id="28" name="Овал 27"/>
              <p:cNvSpPr/>
              <p:nvPr/>
            </p:nvSpPr>
            <p:spPr>
              <a:xfrm>
                <a:off x="1237689" y="714469"/>
                <a:ext cx="396000" cy="396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9" name="Группа 28"/>
              <p:cNvGrpSpPr/>
              <p:nvPr/>
            </p:nvGrpSpPr>
            <p:grpSpPr>
              <a:xfrm>
                <a:off x="1305818" y="824642"/>
                <a:ext cx="259741" cy="156600"/>
                <a:chOff x="426798" y="472658"/>
                <a:chExt cx="259741" cy="156600"/>
              </a:xfrm>
            </p:grpSpPr>
            <p:grpSp>
              <p:nvGrpSpPr>
                <p:cNvPr id="30" name="Группа 29"/>
                <p:cNvGrpSpPr/>
                <p:nvPr/>
              </p:nvGrpSpPr>
              <p:grpSpPr>
                <a:xfrm>
                  <a:off x="509568" y="476858"/>
                  <a:ext cx="176971" cy="152400"/>
                  <a:chOff x="1371599" y="1115378"/>
                  <a:chExt cx="176971" cy="152400"/>
                </a:xfrm>
              </p:grpSpPr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>
                    <a:off x="1371599" y="11153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 flipV="1">
                    <a:off x="1383031" y="11957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Группа 30"/>
                <p:cNvGrpSpPr/>
                <p:nvPr/>
              </p:nvGrpSpPr>
              <p:grpSpPr>
                <a:xfrm>
                  <a:off x="426798" y="472658"/>
                  <a:ext cx="176971" cy="152400"/>
                  <a:chOff x="1371599" y="1115378"/>
                  <a:chExt cx="176971" cy="152400"/>
                </a:xfrm>
              </p:grpSpPr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>
                    <a:off x="1371599" y="11153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flipV="1">
                    <a:off x="1383031" y="11957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62639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o.gendocs.ru/pars_docs/tw_refs/380/379214/379214_html_40e1c60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41225"/>
            <a:ext cx="5470634" cy="34920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-157655" y="417786"/>
            <a:ext cx="126045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Полная электрическая модель дискретного биполярного транзистора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3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8048" y="338959"/>
            <a:ext cx="10767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Электрические модели полупроводникового диода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20718" y="2079891"/>
            <a:ext cx="2806262" cy="2585546"/>
            <a:chOff x="220718" y="2079891"/>
            <a:chExt cx="2806262" cy="2585546"/>
          </a:xfrm>
        </p:grpSpPr>
        <p:pic>
          <p:nvPicPr>
            <p:cNvPr id="2" name="Рисунок 1" descr="http://do.gendocs.ru/pars_docs/tw_refs/380/379214/379214_html_m494c5aef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8" y="2079891"/>
              <a:ext cx="2806262" cy="25855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729693" y="2155358"/>
              <a:ext cx="33895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ru-RU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endParaRPr lang="ru-RU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0455" y="5246532"/>
                <a:ext cx="11950263" cy="1368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 smtClean="0">
                    <a:cs typeface="Times New Roman" panose="02020603050405020304" pitchFamily="18" charset="0"/>
                  </a:rPr>
                  <a:t>I</a:t>
                </a:r>
                <a:r>
                  <a:rPr lang="ru-RU" sz="2000" i="1" baseline="-25000" dirty="0" smtClean="0">
                    <a:cs typeface="Times New Roman" panose="02020603050405020304" pitchFamily="18" charset="0"/>
                  </a:rPr>
                  <a:t>д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нас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𝑒𝑥𝑝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sz="2000" i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нас</m:t>
                        </m:r>
                      </m:sub>
                    </m:sSub>
                  </m:oMath>
                </a14:m>
                <a:r>
                  <a:rPr lang="en-US" sz="2000" i="1" dirty="0" smtClean="0"/>
                  <a:t> - </a:t>
                </a:r>
                <a:r>
                  <a:rPr lang="ru-RU" sz="2000" i="1" dirty="0" smtClean="0"/>
                  <a:t>ток насыщения перехода, обусловленный тепловой генерацией неосновных носителей; </a:t>
                </a:r>
                <a:r>
                  <a:rPr lang="en-US" sz="2000" i="1" dirty="0" smtClean="0"/>
                  <a:t>r</a:t>
                </a:r>
                <a:r>
                  <a:rPr lang="ru-RU" sz="2000" i="1" baseline="-25000" dirty="0" smtClean="0"/>
                  <a:t>д  </a:t>
                </a:r>
                <a:r>
                  <a:rPr lang="ru-RU" sz="2000" i="1" dirty="0" smtClean="0"/>
                  <a:t> - сопротивление утечки; </a:t>
                </a:r>
                <a:r>
                  <a:rPr lang="ru-RU" sz="2000" i="1" dirty="0" err="1" smtClean="0"/>
                  <a:t>С</a:t>
                </a:r>
                <a:r>
                  <a:rPr lang="ru-RU" sz="2000" i="1" baseline="-25000" dirty="0" err="1" smtClean="0"/>
                  <a:t>д</a:t>
                </a:r>
                <a:r>
                  <a:rPr lang="ru-RU" sz="2000" i="1" baseline="-25000" dirty="0" smtClean="0"/>
                  <a:t>  </a:t>
                </a:r>
                <a:r>
                  <a:rPr lang="ru-RU" sz="2000" i="1" dirty="0" smtClean="0"/>
                  <a:t> - сумма барьерной и диффузионной емкостей </a:t>
                </a:r>
                <a:r>
                  <a:rPr lang="en-US" sz="2000" i="1" dirty="0" smtClean="0"/>
                  <a:t> p-n </a:t>
                </a:r>
                <a:r>
                  <a:rPr lang="ru-RU" sz="2000" i="1" dirty="0" smtClean="0"/>
                  <a:t>перехода; </a:t>
                </a:r>
                <a:r>
                  <a:rPr lang="en-US" sz="2000" i="1" dirty="0" smtClean="0"/>
                  <a:t>r – </a:t>
                </a:r>
                <a:r>
                  <a:rPr lang="ru-RU" sz="2000" i="1" dirty="0" smtClean="0"/>
                  <a:t>объемное сопротивление тела базы, </a:t>
                </a:r>
                <a:endParaRPr lang="ru-RU" sz="2000" i="1" dirty="0"/>
              </a:p>
              <a:p>
                <a:r>
                  <a:rPr lang="ru-RU" sz="2000" i="1" baseline="-25000" dirty="0" smtClean="0"/>
                  <a:t> </a:t>
                </a:r>
              </a:p>
              <a:p>
                <a:endParaRPr lang="ru-RU" i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55" y="5246532"/>
                <a:ext cx="11950263" cy="1368000"/>
              </a:xfrm>
              <a:prstGeom prst="rect">
                <a:avLst/>
              </a:prstGeom>
              <a:blipFill rotWithShape="0">
                <a:blip r:embed="rId3"/>
                <a:stretch>
                  <a:fillRect l="-561" t="-32589" r="-4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Группа 17"/>
          <p:cNvGrpSpPr/>
          <p:nvPr/>
        </p:nvGrpSpPr>
        <p:grpSpPr>
          <a:xfrm>
            <a:off x="7867981" y="1928970"/>
            <a:ext cx="3966177" cy="3034862"/>
            <a:chOff x="7867981" y="1960501"/>
            <a:chExt cx="3966177" cy="3034862"/>
          </a:xfrm>
        </p:grpSpPr>
        <p:pic>
          <p:nvPicPr>
            <p:cNvPr id="4" name="Рисунок 3" descr="http://do.gendocs.ru/pars_docs/tw_refs/380/379214/379214_html_m11537046.png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7981" y="1960501"/>
              <a:ext cx="3966177" cy="3034862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8592206" y="3710487"/>
                  <a:ext cx="521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п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92206" y="3710487"/>
                  <a:ext cx="521743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0168884" y="3549863"/>
                  <a:ext cx="610340" cy="432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к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8884" y="3549863"/>
                  <a:ext cx="610340" cy="43200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Группа 23"/>
          <p:cNvGrpSpPr/>
          <p:nvPr/>
        </p:nvGrpSpPr>
        <p:grpSpPr>
          <a:xfrm>
            <a:off x="5971314" y="5903765"/>
            <a:ext cx="5498100" cy="400110"/>
            <a:chOff x="4374932" y="6336581"/>
            <a:chExt cx="4057797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4374932" y="6336581"/>
                  <a:ext cx="61034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b="0" i="0" smtClean="0"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ru-RU" sz="2000" b="0" i="0" smtClean="0">
                              <a:latin typeface="Cambria Math" panose="02040503050406030204" pitchFamily="18" charset="0"/>
                            </a:rPr>
                            <m:t>к</m:t>
                          </m:r>
                        </m:sub>
                      </m:sSub>
                    </m:oMath>
                  </a14:m>
                  <a:r>
                    <a:rPr lang="ru-RU" sz="2000" dirty="0" smtClean="0"/>
                    <a:t>, </a:t>
                  </a:r>
                  <a:endParaRPr lang="ru-RU" sz="2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4932" y="6336581"/>
                  <a:ext cx="610340" cy="40011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7576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701927" y="6336581"/>
                  <a:ext cx="3730802" cy="360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п</m:t>
                          </m:r>
                        </m:sub>
                      </m:sSub>
                    </m:oMath>
                  </a14:m>
                  <a:r>
                    <a:rPr lang="ru-RU" sz="2000" i="1" dirty="0" smtClean="0"/>
                    <a:t> - емкость корпуса и контактов</a:t>
                  </a:r>
                  <a:r>
                    <a:rPr lang="ru-RU" dirty="0" smtClean="0"/>
                    <a:t>; </a:t>
                  </a:r>
                  <a:endParaRPr lang="ru-RU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927" y="6336581"/>
                  <a:ext cx="3730802" cy="36000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8333" b="-38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81458" y="6245668"/>
                <a:ext cx="49482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1" dirty="0" smtClean="0"/>
                  <a:t> - </a:t>
                </a:r>
                <a:r>
                  <a:rPr lang="ru-RU" sz="2000" i="1" dirty="0" smtClean="0"/>
                  <a:t>индуктивности выводов</a:t>
                </a:r>
                <a:endParaRPr lang="ru-RU" sz="2000" i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58" y="6245668"/>
                <a:ext cx="4948236" cy="400110"/>
              </a:xfrm>
              <a:prstGeom prst="rect">
                <a:avLst/>
              </a:prstGeom>
              <a:blipFill rotWithShape="0">
                <a:blip r:embed="rId10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677344" y="1207738"/>
            <a:ext cx="210469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ВАХ диода</a:t>
            </a:r>
            <a:endParaRPr lang="ru-RU" sz="24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56016" y="1204105"/>
            <a:ext cx="384341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Модель Эберса - Молла</a:t>
            </a:r>
            <a:endParaRPr lang="ru-RU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7867981" y="1204105"/>
            <a:ext cx="412169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Модель дискретного диода</a:t>
            </a:r>
            <a:endParaRPr lang="ru-RU" sz="2400" i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456016" y="1960501"/>
            <a:ext cx="3982929" cy="2704936"/>
            <a:chOff x="3456016" y="1960501"/>
            <a:chExt cx="3982929" cy="2704936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3456016" y="1960501"/>
              <a:ext cx="3982929" cy="2704936"/>
              <a:chOff x="3456016" y="1960501"/>
              <a:chExt cx="3982929" cy="2704936"/>
            </a:xfrm>
          </p:grpSpPr>
          <p:grpSp>
            <p:nvGrpSpPr>
              <p:cNvPr id="11" name="Группа 10"/>
              <p:cNvGrpSpPr/>
              <p:nvPr/>
            </p:nvGrpSpPr>
            <p:grpSpPr>
              <a:xfrm>
                <a:off x="3456016" y="1960501"/>
                <a:ext cx="3982929" cy="2704936"/>
                <a:chOff x="3456016" y="1960501"/>
                <a:chExt cx="3982929" cy="2704936"/>
              </a:xfrm>
            </p:grpSpPr>
            <p:grpSp>
              <p:nvGrpSpPr>
                <p:cNvPr id="6" name="Группа 5"/>
                <p:cNvGrpSpPr/>
                <p:nvPr/>
              </p:nvGrpSpPr>
              <p:grpSpPr>
                <a:xfrm>
                  <a:off x="3456016" y="1960501"/>
                  <a:ext cx="3982929" cy="2704936"/>
                  <a:chOff x="3474161" y="621588"/>
                  <a:chExt cx="3982929" cy="2704936"/>
                </a:xfrm>
              </p:grpSpPr>
              <p:pic>
                <p:nvPicPr>
                  <p:cNvPr id="3" name="Рисунок 2" descr="http://do.gendocs.ru/pars_docs/tw_refs/380/379214/379214_html_2146f0c7.png"/>
                  <p:cNvPicPr/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474161" y="621588"/>
                    <a:ext cx="3982929" cy="270493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5775189" y="1426780"/>
                    <a:ext cx="4285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i="1" dirty="0" smtClean="0"/>
                      <a:t>r</a:t>
                    </a:r>
                    <a:r>
                      <a:rPr lang="ru-RU" i="1" baseline="-25000" dirty="0" smtClean="0"/>
                      <a:t>д</a:t>
                    </a:r>
                    <a:endParaRPr lang="ru-RU" i="1" dirty="0"/>
                  </a:p>
                </p:txBody>
              </p:sp>
            </p:grpSp>
            <p:sp>
              <p:nvSpPr>
                <p:cNvPr id="9" name="TextBox 8"/>
                <p:cNvSpPr txBox="1"/>
                <p:nvPr/>
              </p:nvSpPr>
              <p:spPr>
                <a:xfrm>
                  <a:off x="5801835" y="3835497"/>
                  <a:ext cx="33895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lang="ru-RU" i="1" baseline="-25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</a:t>
                  </a:r>
                  <a:endPara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5861404" y="4296105"/>
                <a:ext cx="6103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ru-RU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endPara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5169722" y="3184950"/>
              <a:ext cx="720000" cy="720000"/>
              <a:chOff x="1237689" y="714469"/>
              <a:chExt cx="396000" cy="396000"/>
            </a:xfrm>
          </p:grpSpPr>
          <p:sp>
            <p:nvSpPr>
              <p:cNvPr id="29" name="Овал 28"/>
              <p:cNvSpPr/>
              <p:nvPr/>
            </p:nvSpPr>
            <p:spPr>
              <a:xfrm>
                <a:off x="1237689" y="714469"/>
                <a:ext cx="396000" cy="396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0" name="Группа 29"/>
              <p:cNvGrpSpPr/>
              <p:nvPr/>
            </p:nvGrpSpPr>
            <p:grpSpPr>
              <a:xfrm>
                <a:off x="1305818" y="824642"/>
                <a:ext cx="259741" cy="156600"/>
                <a:chOff x="426798" y="472658"/>
                <a:chExt cx="259741" cy="156600"/>
              </a:xfrm>
            </p:grpSpPr>
            <p:grpSp>
              <p:nvGrpSpPr>
                <p:cNvPr id="31" name="Группа 30"/>
                <p:cNvGrpSpPr/>
                <p:nvPr/>
              </p:nvGrpSpPr>
              <p:grpSpPr>
                <a:xfrm>
                  <a:off x="509568" y="476858"/>
                  <a:ext cx="176971" cy="152400"/>
                  <a:chOff x="1371599" y="1115378"/>
                  <a:chExt cx="176971" cy="152400"/>
                </a:xfrm>
              </p:grpSpPr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>
                    <a:off x="1371599" y="11153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Прямая соединительная линия 35"/>
                  <p:cNvCxnSpPr/>
                  <p:nvPr/>
                </p:nvCxnSpPr>
                <p:spPr>
                  <a:xfrm flipV="1">
                    <a:off x="1383031" y="11957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Группа 31"/>
                <p:cNvGrpSpPr/>
                <p:nvPr/>
              </p:nvGrpSpPr>
              <p:grpSpPr>
                <a:xfrm>
                  <a:off x="426798" y="472658"/>
                  <a:ext cx="176971" cy="152400"/>
                  <a:chOff x="1371599" y="1115378"/>
                  <a:chExt cx="176971" cy="152400"/>
                </a:xfrm>
              </p:grpSpPr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>
                    <a:off x="1371599" y="11153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 flipV="1">
                    <a:off x="1383031" y="1195778"/>
                    <a:ext cx="165539" cy="72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398331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2" grpId="0"/>
      <p:bldP spid="25" grpId="0" animBg="1"/>
      <p:bldP spid="26" grpId="0" animBg="1"/>
      <p:bldP spid="2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7865" y="47244"/>
            <a:ext cx="11863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Статическая макромодель операционного усилителя</a:t>
            </a:r>
            <a:endParaRPr lang="ru-RU" sz="4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477919" y="2544864"/>
                <a:ext cx="6096000" cy="70788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сопротивление внешних цепей </a:t>
                </a:r>
                <a:endParaRPr lang="ru-RU" sz="20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постоянному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току соответствующих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входов.</a:t>
                </a:r>
                <a:endParaRPr lang="ru-RU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919" y="2544864"/>
                <a:ext cx="6096000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1100" t="-4274" b="-13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 12"/>
          <p:cNvSpPr/>
          <p:nvPr/>
        </p:nvSpPr>
        <p:spPr>
          <a:xfrm>
            <a:off x="6477919" y="1030913"/>
            <a:ext cx="807365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– источник, компенсирующий генераторы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статических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ошибок;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77919" y="1744876"/>
            <a:ext cx="415274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2 - генераторы статических ошибок;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77919" y="2144754"/>
            <a:ext cx="5208477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– идеальный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ОУ (без статических ошибок); 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81039" y="3635336"/>
                <a:ext cx="6549926" cy="90556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см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сф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ос.сф</m:t>
                              </m:r>
                            </m:sub>
                          </m:sSub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д.хх</m:t>
                              </m:r>
                            </m:sub>
                          </m:sSub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039" y="3635336"/>
                <a:ext cx="6549926" cy="90556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17977" y="4619005"/>
                <a:ext cx="9209690" cy="9336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вх1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сф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вх.сф</m:t>
                              </m:r>
                            </m:sub>
                          </m:sSub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вых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вых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вых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вх</m:t>
                                  </m:r>
                                </m:sub>
                              </m:sSub>
                            </m:den>
                          </m:f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вх.сф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д.хх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977" y="4619005"/>
                <a:ext cx="9209690" cy="9336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81039" y="5630759"/>
                <a:ext cx="5365828" cy="91678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вх2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сф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вх.сф</m:t>
                              </m:r>
                            </m:sub>
                          </m:sSub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д.хх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вх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039" y="5630759"/>
                <a:ext cx="5365828" cy="91678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127865" y="895304"/>
            <a:ext cx="6255462" cy="2697546"/>
            <a:chOff x="127865" y="895304"/>
            <a:chExt cx="6255462" cy="2697546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127865" y="895304"/>
              <a:ext cx="6255462" cy="2697546"/>
              <a:chOff x="158477" y="1168058"/>
              <a:chExt cx="6255462" cy="2697546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158477" y="1168058"/>
                <a:ext cx="6255462" cy="2697546"/>
                <a:chOff x="1162214" y="416144"/>
                <a:chExt cx="6255462" cy="2697546"/>
              </a:xfrm>
            </p:grpSpPr>
            <p:pic>
              <p:nvPicPr>
                <p:cNvPr id="2" name="Рисунок 1" descr="b"/>
                <p:cNvPicPr/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505" b="34745"/>
                <a:stretch/>
              </p:blipFill>
              <p:spPr bwMode="auto">
                <a:xfrm>
                  <a:off x="1162214" y="416144"/>
                  <a:ext cx="6255462" cy="26975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grpSp>
              <p:nvGrpSpPr>
                <p:cNvPr id="3" name="Group 2"/>
                <p:cNvGrpSpPr>
                  <a:grpSpLocks noChangeAspect="1"/>
                </p:cNvGrpSpPr>
                <p:nvPr/>
              </p:nvGrpSpPr>
              <p:grpSpPr bwMode="auto">
                <a:xfrm rot="16200000" flipH="1">
                  <a:off x="2706590" y="719633"/>
                  <a:ext cx="287868" cy="288000"/>
                  <a:chOff x="3090" y="10024"/>
                  <a:chExt cx="850" cy="850"/>
                </a:xfrm>
              </p:grpSpPr>
              <p:sp>
                <p:nvSpPr>
                  <p:cNvPr id="4" name="Oval 3"/>
                  <p:cNvSpPr>
                    <a:spLocks noChangeArrowheads="1"/>
                  </p:cNvSpPr>
                  <p:nvPr/>
                </p:nvSpPr>
                <p:spPr bwMode="auto">
                  <a:xfrm>
                    <a:off x="3090" y="10024"/>
                    <a:ext cx="850" cy="85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cxnSp>
                <p:nvCxnSpPr>
                  <p:cNvPr id="1028" name="AutoShape 4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3509" y="10149"/>
                    <a:ext cx="3" cy="584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stealth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sp>
            <p:nvSpPr>
              <p:cNvPr id="6" name="TextBox 5"/>
              <p:cNvSpPr txBox="1"/>
              <p:nvPr/>
            </p:nvSpPr>
            <p:spPr>
              <a:xfrm>
                <a:off x="893329" y="2344809"/>
                <a:ext cx="3626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1</a:t>
                </a:r>
                <a:endParaRPr lang="ru-RU" sz="24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90787" y="2350877"/>
                <a:ext cx="3626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2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263056" y="1421865"/>
                <a:ext cx="3626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3</a:t>
                </a:r>
              </a:p>
            </p:txBody>
          </p:sp>
        </p:grpSp>
        <p:cxnSp>
          <p:nvCxnSpPr>
            <p:cNvPr id="19" name="Прямая со стрелкой 18"/>
            <p:cNvCxnSpPr/>
            <p:nvPr/>
          </p:nvCxnSpPr>
          <p:spPr>
            <a:xfrm>
              <a:off x="1346509" y="1486727"/>
              <a:ext cx="0" cy="11324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81039" y="1671945"/>
                  <a:ext cx="8372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ru-RU" sz="240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039" y="1671945"/>
                  <a:ext cx="837282" cy="46166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4067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2"/>
          <p:cNvSpPr txBox="1">
            <a:spLocks noChangeArrowheads="1"/>
          </p:cNvSpPr>
          <p:nvPr/>
        </p:nvSpPr>
        <p:spPr bwMode="auto">
          <a:xfrm>
            <a:off x="4378968" y="2610900"/>
            <a:ext cx="327660" cy="3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51" name="Группа 150"/>
          <p:cNvGrpSpPr/>
          <p:nvPr/>
        </p:nvGrpSpPr>
        <p:grpSpPr>
          <a:xfrm>
            <a:off x="730609" y="1115261"/>
            <a:ext cx="8062396" cy="3240000"/>
            <a:chOff x="347770" y="1091612"/>
            <a:chExt cx="8062396" cy="3240000"/>
          </a:xfrm>
        </p:grpSpPr>
        <p:pic>
          <p:nvPicPr>
            <p:cNvPr id="148" name="Рисунок 147"/>
            <p:cNvPicPr>
              <a:picLocks noChangeAspect="1"/>
            </p:cNvPicPr>
            <p:nvPr/>
          </p:nvPicPr>
          <p:blipFill rotWithShape="1">
            <a:blip r:embed="rId2"/>
            <a:srcRect r="3561" b="33577"/>
            <a:stretch/>
          </p:blipFill>
          <p:spPr>
            <a:xfrm>
              <a:off x="347770" y="1091612"/>
              <a:ext cx="8062396" cy="3240000"/>
            </a:xfrm>
            <a:prstGeom prst="rect">
              <a:avLst/>
            </a:prstGeom>
          </p:spPr>
        </p:pic>
        <p:sp>
          <p:nvSpPr>
            <p:cNvPr id="150" name="TextBox 149"/>
            <p:cNvSpPr txBox="1"/>
            <p:nvPr/>
          </p:nvSpPr>
          <p:spPr>
            <a:xfrm>
              <a:off x="4542798" y="1734206"/>
              <a:ext cx="536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ru-RU" sz="16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ВХ1</a:t>
              </a:r>
              <a:endPara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857938" y="4997855"/>
                <a:ext cx="6135398" cy="5847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к</m:t>
                              </m:r>
                            </m:sub>
                          </m:sSub>
                        </m:e>
                      </m:d>
                      <m:r>
                        <a:rPr lang="ru-RU" sz="3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м</m:t>
                              </m:r>
                            </m:sub>
                          </m:sSub>
                        </m:e>
                      </m:d>
                      <m:r>
                        <a:rPr lang="ru-RU" sz="32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вх1</m:t>
                              </m:r>
                            </m:sub>
                          </m:sSub>
                          <m:sSup>
                            <m:sSup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ru-RU" sz="32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вх2</m:t>
                              </m:r>
                            </m:sub>
                          </m:sSub>
                          <m:sSup>
                            <m:sSup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ru-RU" sz="32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7938" y="4997855"/>
                <a:ext cx="6135398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99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9955488" y="1726325"/>
                <a:ext cx="176272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5488" y="1726325"/>
                <a:ext cx="1762726" cy="461665"/>
              </a:xfrm>
              <a:prstGeom prst="rect">
                <a:avLst/>
              </a:prstGeom>
              <a:blipFill rotWithShape="0">
                <a:blip r:embed="rId2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079392" y="1726325"/>
                <a:ext cx="1793760" cy="4910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вх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9392" y="1726325"/>
                <a:ext cx="1793760" cy="491032"/>
              </a:xfrm>
              <a:prstGeom prst="rect">
                <a:avLst/>
              </a:prstGeom>
              <a:blipFill rotWithShape="0">
                <a:blip r:embed="rId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8122747" y="2486608"/>
                <a:ext cx="1750405" cy="461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747" y="2486608"/>
                <a:ext cx="1750405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8120993" y="3948440"/>
                <a:ext cx="2675425" cy="84664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993" y="3948440"/>
                <a:ext cx="2675425" cy="846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8120993" y="4994161"/>
                <a:ext cx="2664915" cy="84664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993" y="4994161"/>
                <a:ext cx="2664915" cy="84664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8120993" y="3217524"/>
                <a:ext cx="1752160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993" y="3217524"/>
                <a:ext cx="1752160" cy="461665"/>
              </a:xfrm>
              <a:prstGeom prst="rect">
                <a:avLst/>
              </a:prstGeom>
              <a:blipFill rotWithShape="0">
                <a:blip r:embed="rId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9947605" y="2486608"/>
                <a:ext cx="1762726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7605" y="2486608"/>
                <a:ext cx="1762726" cy="461665"/>
              </a:xfrm>
              <a:prstGeom prst="rect">
                <a:avLst/>
              </a:prstGeom>
              <a:blipFill rotWithShape="0">
                <a:blip r:embed="rId8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9932234" y="3210781"/>
                <a:ext cx="2027222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вых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2234" y="3210781"/>
                <a:ext cx="2027222" cy="461665"/>
              </a:xfrm>
              <a:prstGeom prst="rect">
                <a:avLst/>
              </a:prstGeom>
              <a:blipFill rotWithShape="0">
                <a:blip r:embed="rId9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Группа 18"/>
          <p:cNvGrpSpPr/>
          <p:nvPr/>
        </p:nvGrpSpPr>
        <p:grpSpPr>
          <a:xfrm>
            <a:off x="278646" y="1726325"/>
            <a:ext cx="7338849" cy="4453758"/>
            <a:chOff x="614855" y="370490"/>
            <a:chExt cx="7338849" cy="4453758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614855" y="370490"/>
              <a:ext cx="7338849" cy="4453758"/>
              <a:chOff x="614855" y="370490"/>
              <a:chExt cx="7338849" cy="4453758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614855" y="370490"/>
                <a:ext cx="7338849" cy="4453758"/>
                <a:chOff x="993227" y="252249"/>
                <a:chExt cx="6290441" cy="3783724"/>
              </a:xfrm>
            </p:grpSpPr>
            <p:pic>
              <p:nvPicPr>
                <p:cNvPr id="2" name="Рисунок 1" descr="Динамическая модель операционного усилителя: 439 изображений найдено в Яндекс.Картинках - Mozilla Firefox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402" t="24968" r="12003" b="17816"/>
                <a:stretch/>
              </p:blipFill>
              <p:spPr>
                <a:xfrm>
                  <a:off x="993227" y="252249"/>
                  <a:ext cx="6290441" cy="3783724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" name="TextBox 2"/>
                    <p:cNvSpPr txBox="1"/>
                    <p:nvPr/>
                  </p:nvSpPr>
                  <p:spPr>
                    <a:xfrm>
                      <a:off x="1981201" y="3026980"/>
                      <a:ext cx="867103" cy="3942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вх.сф</m:t>
                                </m:r>
                              </m:sub>
                            </m:sSub>
                          </m:oMath>
                        </m:oMathPara>
                      </a14:m>
                      <a:endParaRPr lang="ru-RU" dirty="0"/>
                    </a:p>
                  </p:txBody>
                </p:sp>
              </mc:Choice>
              <mc:Fallback xmlns="">
                <p:sp>
                  <p:nvSpPr>
                    <p:cNvPr id="3" name="Text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81201" y="3026980"/>
                      <a:ext cx="867103" cy="394275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" name="TextBox 3"/>
                    <p:cNvSpPr txBox="1"/>
                    <p:nvPr/>
                  </p:nvSpPr>
                  <p:spPr>
                    <a:xfrm>
                      <a:off x="1957553" y="846083"/>
                      <a:ext cx="867103" cy="3942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вх.сф</m:t>
                                </m:r>
                              </m:sub>
                            </m:sSub>
                          </m:oMath>
                        </m:oMathPara>
                      </a14:m>
                      <a:endParaRPr lang="ru-RU" dirty="0"/>
                    </a:p>
                  </p:txBody>
                </p:sp>
              </mc:Choice>
              <mc:Fallback xmlns="">
                <p:sp>
                  <p:nvSpPr>
                    <p:cNvPr id="4" name="TextBox 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57553" y="846083"/>
                      <a:ext cx="867103" cy="394275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7070834" y="2406192"/>
                    <a:ext cx="614855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вых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4" name="Text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70834" y="2406192"/>
                    <a:ext cx="614855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6" name="TextBox 15"/>
            <p:cNvSpPr txBox="1"/>
            <p:nvPr/>
          </p:nvSpPr>
          <p:spPr>
            <a:xfrm>
              <a:off x="2060981" y="2590858"/>
              <a:ext cx="1847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58973" y="1545137"/>
              <a:ext cx="3734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8441" y="279811"/>
            <a:ext cx="1169144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Динамическая линейная макромодель ОУ</a:t>
            </a:r>
            <a:endParaRPr lang="ru-RU" sz="4400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15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903" y="67374"/>
            <a:ext cx="10681138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ЧИСЛЕННЫЕ МЕТОДЫ РАСЧЕТА ММ В СТАТИЧЕСКОМ РЕЖИМЕ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951676" y="1189775"/>
                <a:ext cx="26017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ru-RU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>
                              <a:latin typeface="Cambria Math" panose="02040503050406030204" pitchFamily="18" charset="0"/>
                            </a:rPr>
                            <m:t>,……..,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ru-RU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676" y="1189775"/>
                <a:ext cx="2601738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951676" y="840268"/>
                <a:ext cx="26017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,……..,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676" y="840268"/>
                <a:ext cx="2601738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951676" y="1927870"/>
                <a:ext cx="26017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>
                              <a:latin typeface="Cambria Math" panose="02040503050406030204" pitchFamily="18" charset="0"/>
                            </a:rPr>
                            <m:t>,……..,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ru-RU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676" y="1927870"/>
                <a:ext cx="2601738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951676" y="1558917"/>
                <a:ext cx="26017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ru-RU" i="0">
                          <a:latin typeface="Cambria Math" panose="02040503050406030204" pitchFamily="18" charset="0"/>
                        </a:rPr>
                        <m:t>  .  .  .  .  .  .  .  .  .  .  .  .  .  .  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676" y="1558917"/>
                <a:ext cx="2601738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09903" y="2517715"/>
                <a:ext cx="11114690" cy="741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Или в векторной форме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bar>
                    <m:d>
                      <m:d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</m:bar>
                      </m:e>
                    </m:d>
                    <m:r>
                      <a:rPr lang="ru-RU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где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ba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- вектор с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компонентами,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bar>
                    <m:r>
                      <a:rPr lang="ru-RU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вещественная вектор-функция также с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компонентами.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03" y="2517715"/>
                <a:ext cx="11114690" cy="741806"/>
              </a:xfrm>
              <a:prstGeom prst="rect">
                <a:avLst/>
              </a:prstGeom>
              <a:blipFill rotWithShape="0">
                <a:blip r:embed="rId6"/>
                <a:stretch>
                  <a:fillRect l="-439" r="-439" b="-90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97070" y="3591574"/>
                <a:ext cx="11808372" cy="2574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Для решения системы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bar>
                    <m:d>
                      <m:d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</m:bar>
                      </m:e>
                    </m:d>
                    <m:r>
                      <a:rPr lang="ru-RU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можно использовать метод простых итераций: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p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p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barPr>
                        <m:e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</m:t>
                          </m:r>
                          <m:r>
                            <a:rPr lang="ru-RU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</m:ba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bar>
                            </m:e>
                            <m:sup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 </a:t>
                </a:r>
                <a:r>
                  <a:rPr lang="ru-RU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номер итерации,</a:t>
                </a:r>
                <a:r>
                  <a:rPr lang="ru-RU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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- множитель , регулирующий сходимость.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Процесс останавливается, когда разность между значениями переменных на соседних итерациях оказывается меньше требуемой точности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bar>
                            </m:e>
                            <m:sup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bar>
                            </m:e>
                            <m:sup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𝜉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70" y="3591574"/>
                <a:ext cx="11808372" cy="2574423"/>
              </a:xfrm>
              <a:prstGeom prst="rect">
                <a:avLst/>
              </a:prstGeom>
              <a:blipFill rotWithShape="0">
                <a:blip r:embed="rId7"/>
                <a:stretch>
                  <a:fillRect l="-413" r="-4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7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076" y="83140"/>
            <a:ext cx="1186092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быструю сходимость обеспечивает метод Ньютона. Итерационная формула Ньютона имеет вид: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724214" y="471836"/>
                <a:ext cx="4337854" cy="98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000" i="0">
                          <a:latin typeface="Cambria Math" panose="02040503050406030204" pitchFamily="18" charset="0"/>
                        </a:rPr>
                        <m:t>− 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ru-RU" sz="2000" i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ru-RU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bar>
                                            <m:barPr>
                                              <m:pos m:val="top"/>
                                              <m:ctrlPr>
                                                <a:rPr lang="ru-RU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ru-RU" sz="2000" i="1">
                                                  <a:latin typeface="Cambria Math" panose="02040503050406030204" pitchFamily="18" charset="0"/>
                                                </a:rPr>
                                                <m:t>𝑋</m:t>
                                              </m:r>
                                            </m:e>
                                          </m:bar>
                                        </m:e>
                                        <m:sup>
                                          <m:r>
                                            <a:rPr lang="ru-RU" sz="20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ru-RU" sz="2000" i="0">
                          <a:latin typeface="Cambria Math" panose="02040503050406030204" pitchFamily="18" charset="0"/>
                        </a:rPr>
                        <m:t>×</m:t>
                      </m:r>
                      <m:bar>
                        <m:barPr>
                          <m:pos m:val="top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ba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bar>
                            </m:e>
                            <m:sup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4" y="471836"/>
                <a:ext cx="4337854" cy="98277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31076" y="1338806"/>
                <a:ext cx="6590459" cy="777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Здесь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ru-RU" sz="2000">
                                <a:latin typeface="Cambria Math" panose="02040503050406030204" pitchFamily="18" charset="0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матрица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первых производных (матрица Якоби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76" y="1338806"/>
                <a:ext cx="6590459" cy="777264"/>
              </a:xfrm>
              <a:prstGeom prst="rect">
                <a:avLst/>
              </a:prstGeom>
              <a:blipFill rotWithShape="0">
                <a:blip r:embed="rId3"/>
                <a:stretch>
                  <a:fillRect l="-740" r="-7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0945" y="2221903"/>
                <a:ext cx="11816255" cy="741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Решением этой системы является  вектор</a:t>
                </a:r>
                <a14:m>
                  <m:oMath xmlns:m="http://schemas.openxmlformats.org/officeDocument/2006/math">
                    <m:r>
                      <a:rPr lang="ru-RU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</m:bar>
                      </m:e>
                    </m:d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=[</m:t>
                    </m:r>
                    <m:sSub>
                      <m:sSub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,……..,</m:t>
                    </m:r>
                    <m:sSub>
                      <m:sSub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который 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удовлетворяет 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эту систему с требуемой 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точностью.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5" y="2221903"/>
                <a:ext cx="11816255" cy="741806"/>
              </a:xfrm>
              <a:prstGeom prst="rect">
                <a:avLst/>
              </a:prstGeom>
              <a:blipFill rotWithShape="0">
                <a:blip r:embed="rId4"/>
                <a:stretch>
                  <a:fillRect l="-464" r="-413" b="-90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70945" y="3086471"/>
            <a:ext cx="12375931" cy="609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случая одного уравнения с одним неизвестным формула Н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ьютона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примет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вид:   </a:t>
            </a:r>
          </a:p>
          <a:p>
            <a:pPr indent="288290"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787079" y="3509885"/>
                <a:ext cx="3106491" cy="9191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− 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 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079" y="3509885"/>
                <a:ext cx="3106491" cy="9191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331076" y="4429047"/>
            <a:ext cx="11210135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Геометрическая сущность метода Ньютона состоит в том, что на каждом шаге итерации кривая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заменяется прямой линией, касательной к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точке 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en-US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</a:t>
            </a:r>
            <a:r>
              <a:rPr lang="ru-RU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где 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номер приближения  (см.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следующий слайд)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77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085968" y="-106038"/>
            <a:ext cx="3703958" cy="3863750"/>
            <a:chOff x="1547740" y="1202551"/>
            <a:chExt cx="3703958" cy="3863750"/>
          </a:xfrm>
        </p:grpSpPr>
        <p:pic>
          <p:nvPicPr>
            <p:cNvPr id="5124" name="Picture 4" descr="http://www.alnam.ru/archive/arch.php?path=../htm/book_bcm/files.book&amp;file=bcm_81.files/image90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740" y="1322301"/>
              <a:ext cx="3703958" cy="37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" name="Прямая со стрелкой 3"/>
            <p:cNvCxnSpPr/>
            <p:nvPr/>
          </p:nvCxnSpPr>
          <p:spPr>
            <a:xfrm flipV="1">
              <a:off x="1655805" y="1433384"/>
              <a:ext cx="41190" cy="349284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632887" y="2347784"/>
              <a:ext cx="63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/>
                <a:t>f</a:t>
              </a:r>
              <a:r>
                <a:rPr lang="en-US" sz="2400" i="1" dirty="0" smtClean="0"/>
                <a:t>(x)</a:t>
              </a:r>
              <a:endParaRPr lang="ru-RU" sz="2400" i="1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696995" y="1202551"/>
              <a:ext cx="3225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i="1" dirty="0"/>
                <a:t>y</a:t>
              </a:r>
              <a:endParaRPr lang="ru-RU" sz="2400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71779" y="3757712"/>
                <a:ext cx="8488042" cy="4216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Выберем произвольную точку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ru-RU" sz="2000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   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 оси х и заданную погрешность 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𝜉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79" y="3757712"/>
                <a:ext cx="8488042" cy="421654"/>
              </a:xfrm>
              <a:prstGeom prst="rect">
                <a:avLst/>
              </a:prstGeom>
              <a:blipFill rotWithShape="0">
                <a:blip r:embed="rId3"/>
                <a:stretch>
                  <a:fillRect l="-574" t="-7143" b="-1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471779" y="4168330"/>
            <a:ext cx="11646080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касательную к функции 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точке (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20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20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)). Определим точку, в которой касательная пересекает линию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Обозначим эту точку 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20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471779" y="5183993"/>
                <a:ext cx="11646080" cy="101566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</a:t>
                </a:r>
                <a:r>
                  <a:rPr lang="ru-RU" sz="2000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Вычислим значение функции </a:t>
                </a:r>
                <a:r>
                  <a:rPr lang="ru-RU" sz="2000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0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ru-RU" sz="20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Если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𝜉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𝜉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тогда в качестве новой точки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выберем точку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т.е.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и перейдем к пункту 2.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79" y="5183993"/>
                <a:ext cx="11646080" cy="1015663"/>
              </a:xfrm>
              <a:prstGeom prst="rect">
                <a:avLst/>
              </a:prstGeom>
              <a:blipFill rotWithShape="0">
                <a:blip r:embed="rId4"/>
                <a:stretch>
                  <a:fillRect l="-523" r="-523" b="-41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-65903" y="6096052"/>
                <a:ext cx="12183762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4. Итерационный процесс заканчивается, когда выполняется </a:t>
                </a:r>
                <a:r>
                  <a:rPr lang="ru-RU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одно</a:t>
                </a:r>
                <a:r>
                  <a:rPr lang="en-US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из условий</a:t>
                </a:r>
                <a:r>
                  <a:rPr lang="en-US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ru-RU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𝜉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𝜉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5903" y="6096052"/>
                <a:ext cx="12183762" cy="553998"/>
              </a:xfrm>
              <a:prstGeom prst="rect">
                <a:avLst/>
              </a:prstGeom>
              <a:blipFill rotWithShape="0">
                <a:blip r:embed="rId5"/>
                <a:stretch>
                  <a:fillRect b="-87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80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3726" y="1220378"/>
            <a:ext cx="328048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Микропроцессор</a:t>
            </a:r>
            <a:endParaRPr lang="ru-RU" sz="3200" i="1" dirty="0"/>
          </a:p>
        </p:txBody>
      </p:sp>
      <p:sp>
        <p:nvSpPr>
          <p:cNvPr id="3" name="Двойная стрелка вверх/вниз 2"/>
          <p:cNvSpPr/>
          <p:nvPr/>
        </p:nvSpPr>
        <p:spPr>
          <a:xfrm>
            <a:off x="6074404" y="1811959"/>
            <a:ext cx="279132" cy="612000"/>
          </a:xfrm>
          <a:prstGeom prst="upDownArrow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80396" y="2430765"/>
            <a:ext cx="5467148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Очередь предварительной выборки</a:t>
            </a:r>
            <a:endParaRPr lang="ru-RU" sz="3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793916" y="4133595"/>
            <a:ext cx="2499979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КЭШ-память</a:t>
            </a:r>
            <a:endParaRPr lang="ru-RU" sz="3200" dirty="0"/>
          </a:p>
        </p:txBody>
      </p:sp>
      <p:sp>
        <p:nvSpPr>
          <p:cNvPr id="8" name="Двойная стрелка вверх/вниз 7"/>
          <p:cNvSpPr/>
          <p:nvPr/>
        </p:nvSpPr>
        <p:spPr>
          <a:xfrm>
            <a:off x="3898785" y="4725176"/>
            <a:ext cx="279132" cy="612000"/>
          </a:xfrm>
          <a:prstGeom prst="upDownArrow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верх/вниз 8"/>
          <p:cNvSpPr/>
          <p:nvPr/>
        </p:nvSpPr>
        <p:spPr>
          <a:xfrm>
            <a:off x="3904339" y="3514789"/>
            <a:ext cx="279132" cy="612000"/>
          </a:xfrm>
          <a:prstGeom prst="upDownArrow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353536" y="4087069"/>
            <a:ext cx="328048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УУ </a:t>
            </a:r>
            <a:r>
              <a:rPr lang="ru-RU" sz="3200" dirty="0" err="1" smtClean="0"/>
              <a:t>КЭШ-памяти</a:t>
            </a:r>
            <a:endParaRPr lang="ru-RU" sz="3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93915" y="5337176"/>
            <a:ext cx="2499979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ОЗУ</a:t>
            </a:r>
            <a:endParaRPr lang="ru-RU" sz="3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53536" y="5337175"/>
            <a:ext cx="328048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УУ ОЗУ</a:t>
            </a:r>
            <a:endParaRPr lang="ru-RU" sz="3200" i="1" dirty="0"/>
          </a:p>
        </p:txBody>
      </p:sp>
      <p:cxnSp>
        <p:nvCxnSpPr>
          <p:cNvPr id="14" name="Прямая со стрелкой 13"/>
          <p:cNvCxnSpPr>
            <a:stCxn id="10" idx="1"/>
            <a:endCxn id="7" idx="3"/>
          </p:cNvCxnSpPr>
          <p:nvPr/>
        </p:nvCxnSpPr>
        <p:spPr>
          <a:xfrm flipH="1">
            <a:off x="5293895" y="4379457"/>
            <a:ext cx="1059641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293895" y="5609886"/>
            <a:ext cx="1059641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7684296" y="4995175"/>
            <a:ext cx="684000" cy="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323208" y="250882"/>
            <a:ext cx="109558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Структурная схема оперативной памяти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67788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48281" y="1029368"/>
            <a:ext cx="1196957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Если функция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x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имеет непрерывные производные вплоть до (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n+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1)-го порядка, то ее можно разложить в степенной ряд по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формуле Тейлора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: </a:t>
            </a:r>
          </a:p>
        </p:txBody>
      </p:sp>
      <p:pic>
        <p:nvPicPr>
          <p:cNvPr id="6154" name="Picture 10" descr="http://www.math24.ru/images/10ser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77" y="2061099"/>
            <a:ext cx="105408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8281" y="3195433"/>
            <a:ext cx="32321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где </a:t>
            </a:r>
            <a:r>
              <a:rPr lang="en-US" sz="2000" i="1" dirty="0"/>
              <a:t>R</a:t>
            </a:r>
            <a:r>
              <a:rPr lang="en-US" sz="2000" i="1" baseline="-25000" dirty="0"/>
              <a:t>n</a:t>
            </a:r>
            <a:r>
              <a:rPr lang="en-US" sz="2000" dirty="0"/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остаточный член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11"/>
              <p:cNvSpPr>
                <a:spLocks noChangeArrowheads="1"/>
              </p:cNvSpPr>
              <p:nvPr/>
            </p:nvSpPr>
            <p:spPr bwMode="auto">
              <a:xfrm>
                <a:off x="37070" y="3804322"/>
                <a:ext cx="12192000" cy="9237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Если приведенное разложение сходится в некотором интервале </a:t>
                </a:r>
                <a:r>
                  <a:rPr kumimoji="0" lang="ru-RU" altLang="ru-RU" sz="20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т.е.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, то оно называется  </a:t>
                </a:r>
                <a:r>
                  <a:rPr kumimoji="0" lang="ru-RU" altLang="ru-RU" sz="2800" b="0" i="1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рядом Тейлора</a:t>
                </a:r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представляющим разложение функции </a:t>
                </a:r>
                <a:r>
                  <a:rPr kumimoji="0" lang="ru-RU" altLang="ru-RU" sz="20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 </a:t>
                </a:r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kumimoji="0" lang="ru-RU" altLang="ru-RU" sz="20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) в точке </a:t>
                </a:r>
                <a:r>
                  <a:rPr kumimoji="0" lang="ru-RU" altLang="ru-RU" sz="20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kumimoji="0" lang="ru-RU" alt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0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070" y="3804322"/>
                <a:ext cx="12192000" cy="923779"/>
              </a:xfrm>
              <a:prstGeom prst="rect">
                <a:avLst/>
              </a:prstGeom>
              <a:blipFill rotWithShape="0">
                <a:blip r:embed="rId3"/>
                <a:stretch>
                  <a:fillRect l="-500" t="-3289" b="-177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77793" y="4875325"/>
            <a:ext cx="106597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Если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=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0, то такое разложение называется </a:t>
            </a:r>
            <a:r>
              <a:rPr kumimoji="0" lang="ru-RU" altLang="ru-RU" sz="2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рядом Маклорена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: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03589" y="17706"/>
            <a:ext cx="39541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ЛИКБЕЗ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2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2378" y="0"/>
            <a:ext cx="1206843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6.3. Моделирование статического режима при формировании ММ в базисе узловых потенциалов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53546" y="586846"/>
                <a:ext cx="11796584" cy="8606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этом базисе исходная </a:t>
                </a: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модель-уравнение, соответствующая уравнению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bar>
                    <m:d>
                      <m:d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</m:ba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имеет вид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</m:bar>
                    <m:d>
                      <m:d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</m:ba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=0, где </m:t>
                    </m:r>
                    <m:bar>
                      <m:barPr>
                        <m:pos m:val="top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</m:bar>
                    <m:d>
                      <m:d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</m:bar>
                      </m:e>
                    </m:d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вектор узловых токов. 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46" y="586846"/>
                <a:ext cx="11796584" cy="860620"/>
              </a:xfrm>
              <a:prstGeom prst="rect">
                <a:avLst/>
              </a:prstGeom>
              <a:blipFill rotWithShape="0">
                <a:blip r:embed="rId2"/>
                <a:stretch>
                  <a:fillRect b="-9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96562" y="1540645"/>
            <a:ext cx="116894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Модель схемы формируется в виде , соответствующем решению методом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Ньютона. 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042984" y="2033934"/>
                <a:ext cx="6096000" cy="12461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Было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p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p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 </m:t>
                      </m:r>
                      <m:sSup>
                        <m:sSup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ru-RU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bar>
                                            <m:barPr>
                                              <m:pos m:val="top"/>
                                              <m:ctrlPr>
                                                <a:rPr lang="ru-RU" i="1"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en-US" i="1"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𝑋</m:t>
                                              </m:r>
                                            </m:e>
                                          </m:bar>
                                        </m:e>
                                        <m:sup>
                                          <m:r>
                                            <a:rPr lang="ru-RU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bar>
                        <m:barPr>
                          <m:pos m:val="top"/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bar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</m:ba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bar>
                            </m:e>
                            <m:sup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984" y="2033934"/>
                <a:ext cx="6096000" cy="1246110"/>
              </a:xfrm>
              <a:prstGeom prst="rect">
                <a:avLst/>
              </a:prstGeom>
              <a:blipFill rotWithShape="0">
                <a:blip r:embed="rId3"/>
                <a:stretch>
                  <a:fillRect t="-2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133600" y="3455276"/>
                <a:ext cx="6096000" cy="11616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Будет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</m:bar>
                      </m:e>
                      <m:sup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000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ru-RU" sz="20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d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ru-RU" sz="2000" i="1">
                                            <a:effectLst/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bar>
                                          <m:barPr>
                                            <m:pos m:val="top"/>
                                            <m:ctrlPr>
                                              <a:rPr lang="ru-RU" sz="2000" i="1">
                                                <a:effectLst/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sz="20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</m:bar>
                                      </m:e>
                                      <m:sup>
                                        <m:r>
                                          <a:rPr lang="ru-RU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ru-RU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/>
                    </m:sSup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−</m:t>
                    </m:r>
                    <m:bar>
                      <m:barPr>
                        <m:pos m:val="top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</m:bar>
                    <m:d>
                      <m:d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ru-RU" sz="2000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ru-RU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𝑈</m:t>
                                </m:r>
                              </m:e>
                            </m:bar>
                          </m:e>
                          <m:sup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</m:oMath>
                </a14:m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                   </a:t>
                </a:r>
                <a:r>
                  <a:rPr lang="ru-RU" sz="2800" dirty="0" smtClean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(1)</a:t>
                </a:r>
                <a:endParaRPr lang="ru-RU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455276"/>
                <a:ext cx="6096000" cy="1161665"/>
              </a:xfrm>
              <a:prstGeom prst="rect">
                <a:avLst/>
              </a:prstGeom>
              <a:blipFill rotWithShape="0">
                <a:blip r:embed="rId4"/>
                <a:stretch>
                  <a:fillRect t="-3158" b="-57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" y="4616941"/>
                <a:ext cx="12665014" cy="1085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ru-RU" sz="2000">
                                <a:latin typeface="Cambria Math" panose="02040503050406030204" pitchFamily="18" charset="0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ru-RU" sz="2000" i="1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 − </m:t>
                    </m:r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матрица узловых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проводимостей,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∆</m:t>
                    </m:r>
                    <m:sSup>
                      <m:sSup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bar>
                      </m:e>
                      <m:sup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ru-RU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bar>
                      </m:e>
                      <m:sup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ru-RU" sz="20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bar>
                      </m:e>
                      <m:sup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2000" dirty="0"/>
                  <a:t> – 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вектор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поправок. 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616941"/>
                <a:ext cx="12665014" cy="1085041"/>
              </a:xfrm>
              <a:prstGeom prst="rect">
                <a:avLst/>
              </a:prstGeom>
              <a:blipFill rotWithShape="0">
                <a:blip r:embed="rId5"/>
                <a:stretch>
                  <a:fillRect l="-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400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0"/>
                <a:ext cx="12027242" cy="129753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8829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Разложим функцию в ряд  Тейлора, удерживая в нем члены, содержащие первые производные первого </a:t>
                </a:r>
                <a:r>
                  <a:rPr lang="ru-RU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порядка, </a:t>
                </a:r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другими словами в виду малости 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</m:bar>
                      </m:e>
                      <m:sup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отбросим все члены ряда Тейлора, начиная  с квадратичного. Тогда уравнение (1) сведется к системе линейных уравнений относительно искомых переменных  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</m:bar>
                      </m:e>
                      <m:sup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027242" cy="1297535"/>
              </a:xfrm>
              <a:prstGeom prst="rect">
                <a:avLst/>
              </a:prstGeom>
              <a:blipFill rotWithShape="0">
                <a:blip r:embed="rId2"/>
                <a:stretch>
                  <a:fillRect l="-507" t="-2347" r="-659" b="-37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2954076" y="1356779"/>
            <a:ext cx="4426853" cy="4216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indent="28829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Первое уравнение для первого узла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0" y="4159696"/>
                <a:ext cx="11969579" cy="1409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8829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Здесь</a:t>
                </a:r>
                <a:endParaRPr lang="ru-RU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– собственная проводимость первого узла, остальные частные производные – это взаимные проводимости между первым и остальными узлами, т.е.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– взаимная проводимость между первым и </a:t>
                </a:r>
                <a:r>
                  <a:rPr lang="en-U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</a:t>
                </a:r>
                <a:r>
                  <a:rPr lang="ru-RU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-м  узлом.  </a:t>
                </a:r>
                <a:endParaRPr lang="ru-RU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59696"/>
                <a:ext cx="11969579" cy="1409617"/>
              </a:xfrm>
              <a:prstGeom prst="rect">
                <a:avLst/>
              </a:prstGeom>
              <a:blipFill rotWithShape="0">
                <a:blip r:embed="rId3"/>
                <a:stretch>
                  <a:fillRect l="-509" t="-2155" b="-51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Группа 32"/>
          <p:cNvGrpSpPr/>
          <p:nvPr/>
        </p:nvGrpSpPr>
        <p:grpSpPr>
          <a:xfrm>
            <a:off x="1840747" y="1891696"/>
            <a:ext cx="8105636" cy="2268000"/>
            <a:chOff x="2129071" y="2505355"/>
            <a:chExt cx="8105636" cy="2268000"/>
          </a:xfrm>
        </p:grpSpPr>
        <p:grpSp>
          <p:nvGrpSpPr>
            <p:cNvPr id="17" name="Группа 16"/>
            <p:cNvGrpSpPr>
              <a:grpSpLocks noChangeAspect="1"/>
            </p:cNvGrpSpPr>
            <p:nvPr/>
          </p:nvGrpSpPr>
          <p:grpSpPr>
            <a:xfrm>
              <a:off x="2129071" y="2505355"/>
              <a:ext cx="8105636" cy="2268000"/>
              <a:chOff x="0" y="0"/>
              <a:chExt cx="6524625" cy="1826104"/>
            </a:xfrm>
          </p:grpSpPr>
          <p:pic>
            <p:nvPicPr>
              <p:cNvPr id="18" name="Рисунок 1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856" t="52105" r="40532" b="38756"/>
              <a:stretch/>
            </p:blipFill>
            <p:spPr bwMode="auto">
              <a:xfrm>
                <a:off x="0" y="0"/>
                <a:ext cx="6524625" cy="110490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grpSp>
            <p:nvGrpSpPr>
              <p:cNvPr id="19" name="Группа 18"/>
              <p:cNvGrpSpPr/>
              <p:nvPr/>
            </p:nvGrpSpPr>
            <p:grpSpPr>
              <a:xfrm>
                <a:off x="1656272" y="1130060"/>
                <a:ext cx="552450" cy="696044"/>
                <a:chOff x="0" y="0"/>
                <a:chExt cx="552450" cy="696044"/>
              </a:xfrm>
            </p:grpSpPr>
            <p:sp>
              <p:nvSpPr>
                <p:cNvPr id="25" name="Стрелка вверх 24"/>
                <p:cNvSpPr/>
                <p:nvPr/>
              </p:nvSpPr>
              <p:spPr>
                <a:xfrm>
                  <a:off x="163902" y="0"/>
                  <a:ext cx="123825" cy="247650"/>
                </a:xfrm>
                <a:prstGeom prst="upArrow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Надпись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267419"/>
                      <a:ext cx="552450" cy="4286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11</m:t>
                                </m:r>
                              </m:sub>
                            </m:sSub>
                          </m:oMath>
                        </m:oMathPara>
                      </a14:m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6" name="Надпись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0" y="267419"/>
                      <a:ext cx="552450" cy="428625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0" name="Группа 19"/>
              <p:cNvGrpSpPr/>
              <p:nvPr/>
            </p:nvGrpSpPr>
            <p:grpSpPr>
              <a:xfrm>
                <a:off x="4606506" y="1199071"/>
                <a:ext cx="552450" cy="627033"/>
                <a:chOff x="0" y="0"/>
                <a:chExt cx="552450" cy="627033"/>
              </a:xfrm>
            </p:grpSpPr>
            <p:sp>
              <p:nvSpPr>
                <p:cNvPr id="23" name="Стрелка вверх 22"/>
                <p:cNvSpPr/>
                <p:nvPr/>
              </p:nvSpPr>
              <p:spPr>
                <a:xfrm>
                  <a:off x="172528" y="0"/>
                  <a:ext cx="123825" cy="247650"/>
                </a:xfrm>
                <a:prstGeom prst="upArrow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Надпись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198408"/>
                      <a:ext cx="552450" cy="4286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oMath>
                        </m:oMathPara>
                      </a14:m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Надпись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0" y="198408"/>
                      <a:ext cx="552450" cy="428625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99736" y="189780"/>
                    <a:ext cx="792000" cy="79220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 </a:t>
                    </a:r>
                  </a:p>
                  <a:p>
                    <a:pPr>
                      <a:lnSpc>
                        <a:spcPct val="107000"/>
                      </a:lnSpc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bSup>
                        </m:oMath>
                      </m:oMathPara>
                    </a14:m>
                    <a:endParaRPr lang="ru-RU" sz="24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1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199736" y="189780"/>
                    <a:ext cx="792000" cy="79220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93102" y="163902"/>
                    <a:ext cx="720000" cy="74104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 </a:t>
                    </a:r>
                  </a:p>
                  <a:p>
                    <a:pPr>
                      <a:lnSpc>
                        <a:spcPct val="107000"/>
                      </a:lnSpc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bSup>
                        </m:oMath>
                      </m:oMathPara>
                    </a14:m>
                    <a:endParaRPr lang="ru-RU" sz="24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2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193102" y="163902"/>
                    <a:ext cx="720000" cy="741045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766998" y="3419003"/>
                  <a:ext cx="549629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6998" y="3419003"/>
                  <a:ext cx="549629" cy="46166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3333" r="-15556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7389167" y="3425300"/>
                  <a:ext cx="549629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9167" y="3425300"/>
                  <a:ext cx="549629" cy="46166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3333" r="-16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6" t="54705" r="65677" b="39622"/>
          <a:stretch/>
        </p:blipFill>
        <p:spPr bwMode="auto">
          <a:xfrm>
            <a:off x="206141" y="5582083"/>
            <a:ext cx="1161162" cy="86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1554472" y="5759130"/>
            <a:ext cx="1055515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узловой ток первого узла, т.е. алгебраическая сумма токов ветвей, сходящихся к первому узлу.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3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7" grpId="0"/>
      <p:bldP spid="3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302472" y="1578396"/>
            <a:ext cx="5438775" cy="4211955"/>
            <a:chOff x="0" y="0"/>
            <a:chExt cx="5438775" cy="4211955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5438775" cy="4211955"/>
              <a:chOff x="0" y="0"/>
              <a:chExt cx="5438775" cy="4211955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0" y="0"/>
                <a:ext cx="5438775" cy="4211955"/>
                <a:chOff x="0" y="0"/>
                <a:chExt cx="5438775" cy="4211955"/>
              </a:xfrm>
            </p:grpSpPr>
            <p:pic>
              <p:nvPicPr>
                <p:cNvPr id="12" name="Рисунок 11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322" t="37913" r="35381" b="25884"/>
                <a:stretch/>
              </p:blipFill>
              <p:spPr bwMode="auto">
                <a:xfrm>
                  <a:off x="0" y="0"/>
                  <a:ext cx="5438775" cy="4211955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Надпись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71800" y="609600"/>
                      <a:ext cx="733425" cy="4476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ru-RU" sz="160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p>
                            </m:sSubSup>
                          </m:oMath>
                        </m:oMathPara>
                      </a14:m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p:txBody>
                </p:sp>
              </mc:Choice>
              <mc:Fallback xmlns="">
                <p:sp>
                  <p:nvSpPr>
                    <p:cNvPr id="13" name="Надпись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971800" y="609600"/>
                      <a:ext cx="733425" cy="447675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Надпись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09900" y="3333750"/>
                      <a:ext cx="733425" cy="4476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p>
                            </m:sSubSup>
                          </m:oMath>
                        </m:oMathPara>
                      </a14:m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p:txBody>
                </p:sp>
              </mc:Choice>
              <mc:Fallback xmlns="">
                <p:sp>
                  <p:nvSpPr>
                    <p:cNvPr id="14" name="Надпись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009900" y="3333750"/>
                      <a:ext cx="733425" cy="447675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Надпись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90850" y="1714500"/>
                      <a:ext cx="733425" cy="4476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ru-RU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p>
                            </m:sSubSup>
                          </m:oMath>
                        </m:oMathPara>
                      </a14:m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p:txBody>
                </p:sp>
              </mc:Choice>
              <mc:Fallback xmlns="">
                <p:sp>
                  <p:nvSpPr>
                    <p:cNvPr id="15" name="Надпись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990850" y="1714500"/>
                      <a:ext cx="733425" cy="447675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3048000" y="314325"/>
                <a:ext cx="0" cy="3477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Надпись 2"/>
            <p:cNvSpPr txBox="1">
              <a:spLocks noChangeArrowheads="1"/>
            </p:cNvSpPr>
            <p:nvPr/>
          </p:nvSpPr>
          <p:spPr bwMode="auto">
            <a:xfrm>
              <a:off x="2124075" y="2009775"/>
              <a:ext cx="542925" cy="400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</a:t>
              </a:r>
              <a:r>
                <a:rPr lang="en-US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en-US" sz="2000" i="1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" name="Надпись 2"/>
            <p:cNvSpPr txBox="1">
              <a:spLocks noChangeArrowheads="1"/>
            </p:cNvSpPr>
            <p:nvPr/>
          </p:nvSpPr>
          <p:spPr bwMode="auto">
            <a:xfrm>
              <a:off x="866775" y="866775"/>
              <a:ext cx="542925" cy="400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</a:t>
              </a:r>
              <a:r>
                <a:rPr lang="en-US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en-US" sz="2000" i="1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6" name="Надпись 2"/>
            <p:cNvSpPr txBox="1">
              <a:spLocks noChangeArrowheads="1"/>
            </p:cNvSpPr>
            <p:nvPr/>
          </p:nvSpPr>
          <p:spPr bwMode="auto">
            <a:xfrm>
              <a:off x="876300" y="3467100"/>
              <a:ext cx="542925" cy="400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</a:t>
              </a:r>
              <a:r>
                <a:rPr lang="en-US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en-US" sz="2000" i="1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7" name="Надпись 2"/>
            <p:cNvSpPr txBox="1">
              <a:spLocks noChangeArrowheads="1"/>
            </p:cNvSpPr>
            <p:nvPr/>
          </p:nvSpPr>
          <p:spPr bwMode="auto">
            <a:xfrm>
              <a:off x="847725" y="1981200"/>
              <a:ext cx="542925" cy="400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</a:t>
              </a:r>
              <a:r>
                <a:rPr lang="en-US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en-US" sz="2000" i="1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8" name="Надпись 2"/>
            <p:cNvSpPr txBox="1">
              <a:spLocks noChangeArrowheads="1"/>
            </p:cNvSpPr>
            <p:nvPr/>
          </p:nvSpPr>
          <p:spPr bwMode="auto">
            <a:xfrm>
              <a:off x="2105025" y="3467100"/>
              <a:ext cx="542925" cy="400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</a:t>
              </a:r>
              <a:r>
                <a:rPr lang="en-US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en-US" sz="2000" i="1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9" name="Надпись 2"/>
            <p:cNvSpPr txBox="1">
              <a:spLocks noChangeArrowheads="1"/>
            </p:cNvSpPr>
            <p:nvPr/>
          </p:nvSpPr>
          <p:spPr bwMode="auto">
            <a:xfrm>
              <a:off x="2124075" y="885825"/>
              <a:ext cx="542925" cy="400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</a:t>
              </a:r>
              <a:r>
                <a:rPr lang="en-US" sz="2000" i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lang="en-US" sz="2000" i="1" baseline="-25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664043" y="444843"/>
            <a:ext cx="8427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Уравнение (1) в матричной форме при </a:t>
            </a:r>
            <a:r>
              <a:rPr lang="en-US" sz="3200" dirty="0" smtClean="0">
                <a:solidFill>
                  <a:schemeClr val="bg1"/>
                </a:solidFill>
              </a:rPr>
              <a:t>n-</a:t>
            </a:r>
            <a:r>
              <a:rPr lang="ru-RU" sz="3200" dirty="0" smtClean="0">
                <a:solidFill>
                  <a:schemeClr val="bg1"/>
                </a:solidFill>
              </a:rPr>
              <a:t>узлах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39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529" y="17139"/>
            <a:ext cx="7099636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6.4. Моделирование переходных процессов</a:t>
            </a:r>
            <a:endParaRPr lang="ru-RU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43" y="515741"/>
            <a:ext cx="3829638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6.4.1. Линейные устройства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40042" y="893634"/>
                <a:ext cx="11516498" cy="12504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Временной </a:t>
                </a: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отклик электрической модели  определяется  обратным преобразованием Лапласа</a:t>
                </a:r>
              </a:p>
              <a:p>
                <a:pPr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ru-RU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den>
                    </m:f>
                    <m:nary>
                      <m:naryPr>
                        <m:limLoc m:val="subSup"/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∞</m:t>
                        </m:r>
                      </m:sub>
                      <m:sup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  <m:e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</m:d>
                        <m:sSup>
                          <m:sSup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𝑝𝑡</m:t>
                            </m:r>
                          </m:sup>
                        </m:sSup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𝑑𝑝</m:t>
                        </m:r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</m:e>
                    </m:nary>
                  </m:oMath>
                </a14:m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(1)</a:t>
                </a:r>
                <a:endParaRPr lang="ru-RU" sz="20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операторное изображение выходного параметра, полученного из ММ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2" y="893634"/>
                <a:ext cx="11516498" cy="1250407"/>
              </a:xfrm>
              <a:prstGeom prst="rect">
                <a:avLst/>
              </a:prstGeom>
              <a:blipFill rotWithShape="0">
                <a:blip r:embed="rId2"/>
                <a:stretch>
                  <a:fillRect l="-582" t="-2927" b="-78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72927" y="4080074"/>
                <a:ext cx="12192000" cy="7509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полюсы аппроксимирующей функции </a:t>
                </a:r>
                <a:r>
                  <a:rPr lang="ru-RU" sz="2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Паде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соответствующие им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вычеты. Полюсы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вычеты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для разных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рассчитаны с высокой точностью и приведены в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литературе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27" y="4080074"/>
                <a:ext cx="12192000" cy="750975"/>
              </a:xfrm>
              <a:prstGeom prst="rect">
                <a:avLst/>
              </a:prstGeom>
              <a:blipFill rotWithShape="0">
                <a:blip r:embed="rId3"/>
                <a:stretch>
                  <a:fillRect l="-550" t="-4065" b="-113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3388510" y="2135741"/>
            <a:ext cx="3523036" cy="4875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Аппроксимация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Паде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63543" y="2887398"/>
                <a:ext cx="2872902" cy="861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i="1" dirty="0"/>
                            <m:t>z</m:t>
                          </m:r>
                          <m:r>
                            <m:rPr>
                              <m:nor/>
                            </m:rPr>
                            <a:rPr lang="ru-RU" sz="2400" i="1" dirty="0"/>
                            <m:t> =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tp</m:t>
                          </m:r>
                          <m:r>
                            <m:rPr>
                              <m:nor/>
                            </m:rPr>
                            <a:rPr lang="ru-RU" sz="2400" b="0" i="0" dirty="0" smtClean="0"/>
                            <m:t>,</m:t>
                          </m:r>
                          <m:r>
                            <m:rPr>
                              <m:nor/>
                            </m:rPr>
                            <a:rPr lang="ru-RU" sz="2400" dirty="0"/>
                            <m:t> 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ru-RU" sz="24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   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43" y="2887398"/>
                <a:ext cx="2872902" cy="86132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3922289" y="2792286"/>
                <a:ext cx="5074508" cy="12877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&lt;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(физически реализуемая система</a:t>
                </a:r>
                <a:r>
                  <a:rPr lang="ru-RU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ru-RU" sz="1400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ru-RU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f>
                            <m:fPr>
                              <m:ctrlP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ru-RU" sz="20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</m:e>
                      </m:nary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289" y="2792286"/>
                <a:ext cx="5074508" cy="1287788"/>
              </a:xfrm>
              <a:prstGeom prst="rect">
                <a:avLst/>
              </a:prstGeom>
              <a:blipFill rotWithShape="0">
                <a:blip r:embed="rId5"/>
                <a:stretch>
                  <a:fillRect t="-2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600002" y="4987890"/>
            <a:ext cx="858196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Формула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приближенного  обратного преобразования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Лапласа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922289" y="5500056"/>
                <a:ext cx="3073983" cy="110055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289" y="5500056"/>
                <a:ext cx="3073983" cy="110055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780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/>
      <p:bldP spid="9" grpId="0"/>
      <p:bldP spid="10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03166" y="748269"/>
            <a:ext cx="1803364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Коши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16760" y="137225"/>
            <a:ext cx="442531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8829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6.4.2. Нелинейные устройства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02974" y="1271917"/>
                <a:ext cx="11607112" cy="12037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Найти </a:t>
                </a: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функцию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удовлетворяющую уравнению </a:t>
                </a:r>
              </a:p>
              <a:p>
                <a:pPr indent="28829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𝑑𝑢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принимающую при 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заданное значение 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)=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4" y="1271917"/>
                <a:ext cx="11607112" cy="1203791"/>
              </a:xfrm>
              <a:prstGeom prst="rect">
                <a:avLst/>
              </a:prstGeom>
              <a:blipFill rotWithShape="0">
                <a:blip r:embed="rId2"/>
                <a:stretch>
                  <a:fillRect l="-578" t="-3046" b="-86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102970" y="2626464"/>
            <a:ext cx="1203136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Метод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Рунге – Кутта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02973" y="2939521"/>
                <a:ext cx="12031360" cy="668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𝑢</m:t>
                    </m:r>
                    <m:d>
                      <m:dPr>
                        <m:ctrlP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𝑢</m:t>
                    </m:r>
                    <m:d>
                      <m:dPr>
                        <m:ctrlP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+∆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𝑑𝑢</m:t>
                        </m:r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2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2!</m:t>
                        </m:r>
                      </m:den>
                    </m:f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2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sz="2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+….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3" y="2939521"/>
                <a:ext cx="12031360" cy="6683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102972" y="4004586"/>
                <a:ext cx="12031361" cy="8090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ru-RU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ru-RU" sz="2400">
                          <a:latin typeface="Cambria Math" panose="02040503050406030204" pitchFamily="18" charset="0"/>
                        </a:rPr>
                        <m:t>+∆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𝑑𝑢</m:t>
                          </m:r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ru-RU" sz="2400">
                          <a:latin typeface="Cambria Math" panose="02040503050406030204" pitchFamily="18" charset="0"/>
                        </a:rPr>
                        <m:t>=∆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𝑡𝑓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  <m:sup/>
                          </m:sSubSup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2" y="4004586"/>
                <a:ext cx="12031361" cy="8090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02973" y="3582932"/>
                <a:ext cx="12031361" cy="4216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шаг интегрирования 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мал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то всеми членами разложения высокого порядка можно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пренебречь,  тогда 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3" y="3582932"/>
                <a:ext cx="12031361" cy="421654"/>
              </a:xfrm>
              <a:prstGeom prst="rect">
                <a:avLst/>
              </a:prstGeom>
              <a:blipFill rotWithShape="0">
                <a:blip r:embed="rId5"/>
                <a:stretch>
                  <a:fillRect l="-557" t="-8696" r="-557" b="-202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102971" y="4804964"/>
            <a:ext cx="12031362" cy="4216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Итерационная формула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102970" y="5201641"/>
                <a:ext cx="12031363" cy="62427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                                            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=1,2,…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0" y="5201641"/>
                <a:ext cx="12031363" cy="62427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59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4383"/>
            <a:ext cx="124735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Геометрическая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интерпретация</a:t>
            </a: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метода </a:t>
            </a: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Рунге – Кутта первого порядка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(явного метода </a:t>
            </a: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Эйлера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300" dirty="0"/>
          </a:p>
        </p:txBody>
      </p:sp>
      <p:grpSp>
        <p:nvGrpSpPr>
          <p:cNvPr id="14" name="Группа 13"/>
          <p:cNvGrpSpPr>
            <a:grpSpLocks noChangeAspect="1"/>
          </p:cNvGrpSpPr>
          <p:nvPr/>
        </p:nvGrpSpPr>
        <p:grpSpPr>
          <a:xfrm>
            <a:off x="260186" y="1077046"/>
            <a:ext cx="5704843" cy="3564000"/>
            <a:chOff x="1847068" y="1230270"/>
            <a:chExt cx="5704843" cy="351948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853515" y="1235033"/>
              <a:ext cx="5698396" cy="3514725"/>
              <a:chOff x="0" y="0"/>
              <a:chExt cx="5514975" cy="3514725"/>
            </a:xfrm>
          </p:grpSpPr>
          <p:pic>
            <p:nvPicPr>
              <p:cNvPr id="6" name="Рисунок 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60" t="42489" r="39904" b="33445"/>
              <a:stretch/>
            </p:blipFill>
            <p:spPr bwMode="auto">
              <a:xfrm>
                <a:off x="133350" y="0"/>
                <a:ext cx="5381625" cy="351472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19400" y="2390775"/>
                    <a:ext cx="390525" cy="40957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ru-RU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819400" y="2390775"/>
                    <a:ext cx="390525" cy="40957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43450" y="1095375"/>
                    <a:ext cx="590550" cy="40957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  <m:r>
                            <a:rPr lang="ru-RU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ru-RU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ru-RU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743450" y="1095375"/>
                    <a:ext cx="590550" cy="409575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0525" y="2181225"/>
                    <a:ext cx="485775" cy="40957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oMath>
                      </m:oMathPara>
                    </a14:m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90525" y="2181225"/>
                    <a:ext cx="485775" cy="40957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7650" y="523875"/>
                    <a:ext cx="628650" cy="40957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+1</m:t>
                              </m:r>
                            </m:sub>
                          </m:sSub>
                        </m:oMath>
                      </m:oMathPara>
                    </a14:m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47650" y="523875"/>
                    <a:ext cx="628650" cy="40957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1057275"/>
                    <a:ext cx="904875" cy="40957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a14:m>
                    <a:r>
                      <a: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)</a:t>
                    </a:r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0" y="1057275"/>
                    <a:ext cx="904875" cy="409575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6494" r="-11688" b="-100000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Прямоугольник 11"/>
            <p:cNvSpPr/>
            <p:nvPr/>
          </p:nvSpPr>
          <p:spPr>
            <a:xfrm>
              <a:off x="1847068" y="2701883"/>
              <a:ext cx="277096" cy="2047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847068" y="1230270"/>
              <a:ext cx="242869" cy="1057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https://upload.wikimedia.org/wikipedia/commons/thumb/1/10/Euler_method.svg/220px-Euler_method.svg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770" y="2147693"/>
            <a:ext cx="20955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9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886"/>
            <a:ext cx="12192000" cy="1258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Явный метод Эйлера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налагают ограничения на выбор независимых переменных. Ими могут быть только напряжения на конденсаторах и токи через индуктивности, которые описываются компонентными уравнениями: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6" t="32027" r="33429" b="55963"/>
          <a:stretch/>
        </p:blipFill>
        <p:spPr bwMode="auto">
          <a:xfrm>
            <a:off x="0" y="1421307"/>
            <a:ext cx="7406640" cy="190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553138" y="1633966"/>
            <a:ext cx="4191748" cy="1875341"/>
            <a:chOff x="7553138" y="1633966"/>
            <a:chExt cx="4191748" cy="187534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14" t="47290" r="39905" b="40199"/>
            <a:stretch/>
          </p:blipFill>
          <p:spPr bwMode="auto">
            <a:xfrm>
              <a:off x="7619299" y="1633966"/>
              <a:ext cx="4125587" cy="187534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Надпись 2"/>
            <p:cNvSpPr txBox="1">
              <a:spLocks noChangeArrowheads="1"/>
            </p:cNvSpPr>
            <p:nvPr/>
          </p:nvSpPr>
          <p:spPr bwMode="auto">
            <a:xfrm>
              <a:off x="11199061" y="2496418"/>
              <a:ext cx="460761" cy="508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Надпись 2"/>
            <p:cNvSpPr txBox="1">
              <a:spLocks noChangeArrowheads="1"/>
            </p:cNvSpPr>
            <p:nvPr/>
          </p:nvSpPr>
          <p:spPr bwMode="auto">
            <a:xfrm>
              <a:off x="9615932" y="2508233"/>
              <a:ext cx="460761" cy="508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Надпись 2"/>
            <p:cNvSpPr txBox="1">
              <a:spLocks noChangeArrowheads="1"/>
            </p:cNvSpPr>
            <p:nvPr/>
          </p:nvSpPr>
          <p:spPr bwMode="auto">
            <a:xfrm>
              <a:off x="9221331" y="1988398"/>
              <a:ext cx="460761" cy="508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Надпись 2"/>
            <p:cNvSpPr txBox="1">
              <a:spLocks noChangeArrowheads="1"/>
            </p:cNvSpPr>
            <p:nvPr/>
          </p:nvSpPr>
          <p:spPr bwMode="auto">
            <a:xfrm>
              <a:off x="7553138" y="2496418"/>
              <a:ext cx="460761" cy="508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9" t="35683" r="52041" b="56506"/>
          <a:stretch/>
        </p:blipFill>
        <p:spPr bwMode="auto">
          <a:xfrm>
            <a:off x="0" y="3329307"/>
            <a:ext cx="5963920" cy="16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5" t="41834" r="28017" b="53863"/>
          <a:stretch/>
        </p:blipFill>
        <p:spPr bwMode="auto">
          <a:xfrm>
            <a:off x="0" y="4949307"/>
            <a:ext cx="5963920" cy="82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6" t="46404" r="37711" b="37598"/>
          <a:stretch/>
        </p:blipFill>
        <p:spPr bwMode="auto">
          <a:xfrm>
            <a:off x="7615350" y="3521122"/>
            <a:ext cx="4078022" cy="241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423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34" y="1646923"/>
            <a:ext cx="11994293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еявный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 Эйлера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69234" y="2107529"/>
                <a:ext cx="11994292" cy="6314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   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=1,2,…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4" y="2107529"/>
                <a:ext cx="11994292" cy="6314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69234" y="3544301"/>
            <a:ext cx="11994292" cy="7380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0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Явную формулу Эйлера можно рассматривать, как разложение </a:t>
            </a:r>
            <a:r>
              <a:rPr lang="en-US" sz="20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ru-RU" sz="20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ru-RU" sz="20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в ряд Тейлора, в котором оставлены только линейные члены. Поэтому локальная ошибка интегрирования равна остаточному члену:</a:t>
            </a:r>
            <a:endParaRPr lang="ru-RU" sz="201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9234" y="4206967"/>
                <a:ext cx="11994292" cy="7087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ru-RU" sz="24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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2!</m:t>
                        </m:r>
                      </m:den>
                    </m:f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24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ru-RU" sz="2400" dirty="0" smtClean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  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4" y="4206967"/>
                <a:ext cx="11994292" cy="7087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69234" y="3097160"/>
            <a:ext cx="1199429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окальные ошибки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233" y="5194819"/>
            <a:ext cx="1199429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етод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трапеции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69233" y="5642024"/>
                <a:ext cx="11994294" cy="92217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3" y="5642024"/>
                <a:ext cx="11994294" cy="92217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9234" y="745330"/>
                <a:ext cx="11994294" cy="62427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           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=1,2,…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4" y="745330"/>
                <a:ext cx="11994294" cy="62427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69233" y="253417"/>
            <a:ext cx="1199429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Я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вный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 Эйлера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693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4" grpId="0" animBg="1"/>
      <p:bldP spid="1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568" y="-35433"/>
            <a:ext cx="1206843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Многошаговые методы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23568" y="395367"/>
                <a:ext cx="12415750" cy="114614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Методы численного интегрирования, которые используют для вычисления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информацию о нескольких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ранее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полученных значениях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называют </a:t>
                </a:r>
                <a:r>
                  <a:rPr lang="ru-RU" sz="20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много шаговыми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Линейная многошаговая формула порядка 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имеет вид: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" y="395367"/>
                <a:ext cx="12415750" cy="1146148"/>
              </a:xfrm>
              <a:prstGeom prst="rect">
                <a:avLst/>
              </a:prstGeom>
              <a:blipFill rotWithShape="0">
                <a:blip r:embed="rId2"/>
                <a:stretch>
                  <a:fillRect l="-491" t="-3191" b="-69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23568" y="2548650"/>
                <a:ext cx="12068432" cy="40011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=0, метод  является явным, при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ru-RU" sz="2000" dirty="0" smtClean="0"/>
                  <a:t> - неявным</a:t>
                </a:r>
                <a:endParaRPr lang="ru-RU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" y="2548650"/>
                <a:ext cx="12068432" cy="400110"/>
              </a:xfrm>
              <a:prstGeom prst="rect">
                <a:avLst/>
              </a:prstGeom>
              <a:blipFill rotWithShape="0">
                <a:blip r:embed="rId3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3568" y="3067497"/>
                <a:ext cx="12068432" cy="70788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/>
                  <a:t>Рассмотренные одношаговые методы численного интегрирования являются частным случаем формулы (1):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ru-RU" sz="2000" dirty="0"/>
                  <a:t>п</a:t>
                </a:r>
                <a:r>
                  <a:rPr lang="ru-RU" sz="2000" dirty="0" smtClean="0"/>
                  <a:t>ри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=1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000" dirty="0" smtClean="0"/>
                  <a:t>получим явную формулу Эйлера;</a:t>
                </a:r>
                <a:endParaRPr lang="ru-RU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" y="3067497"/>
                <a:ext cx="12068432" cy="707886"/>
              </a:xfrm>
              <a:prstGeom prst="rect">
                <a:avLst/>
              </a:prstGeom>
              <a:blipFill rotWithShape="0">
                <a:blip r:embed="rId4"/>
                <a:stretch>
                  <a:fillRect l="-505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Группа 10"/>
          <p:cNvGrpSpPr/>
          <p:nvPr/>
        </p:nvGrpSpPr>
        <p:grpSpPr>
          <a:xfrm>
            <a:off x="123568" y="1464674"/>
            <a:ext cx="12068432" cy="1100879"/>
            <a:chOff x="3339842" y="1464674"/>
            <a:chExt cx="6858601" cy="11008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Прямоугольник 6"/>
                <p:cNvSpPr/>
                <p:nvPr/>
              </p:nvSpPr>
              <p:spPr>
                <a:xfrm>
                  <a:off x="3339842" y="1464674"/>
                  <a:ext cx="6858601" cy="1100879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ru-RU" sz="2400" i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ru-RU" sz="2400" i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ru-RU" sz="2400" i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  <m:e>
                            <m:sSub>
                              <m:sSub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ru-RU" sz="2400" i="0">
                                    <a:latin typeface="Cambria Math" panose="02040503050406030204" pitchFamily="18" charset="0"/>
                                  </a:rPr>
                                  <m:t>+1−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ru-RU" sz="2400" i="0">
                                <a:latin typeface="Cambria Math" panose="02040503050406030204" pitchFamily="18" charset="0"/>
                              </a:rPr>
                              <m:t>+ ∆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ru-RU" sz="2400" i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sub>
                              <m:sup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ru-RU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400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ru-RU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ru-RU" sz="2400" i="0">
                                            <a:latin typeface="Cambria Math" panose="02040503050406030204" pitchFamily="18" charset="0"/>
                                          </a:rPr>
                                          <m:t>+1−</m:t>
                                        </m:r>
                                        <m:r>
                                          <a:rPr lang="ru-RU" sz="24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ru-RU" sz="2400" i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e>
                            </m:nary>
                          </m:e>
                        </m:nary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7" name="Прямоугольник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9842" y="1464674"/>
                  <a:ext cx="6858601" cy="110087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>
              <a:off x="9476436" y="1667710"/>
              <a:ext cx="5436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(1)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3568" y="3744132"/>
                <a:ext cx="12068432" cy="40011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ru-RU" sz="2000" dirty="0" smtClean="0"/>
                  <a:t>При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=1,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sz="2000" b="0" i="0" smtClean="0">
                        <a:latin typeface="Cambria Math" panose="02040503050406030204" pitchFamily="18" charset="0"/>
                      </a:rPr>
                      <m:t>имеем </m:t>
                    </m:r>
                  </m:oMath>
                </a14:m>
                <a:r>
                  <a:rPr lang="ru-RU" sz="2000" dirty="0" smtClean="0"/>
                  <a:t> неявную </a:t>
                </a:r>
                <a:r>
                  <a:rPr lang="ru-RU" sz="2000" dirty="0"/>
                  <a:t>формулу </a:t>
                </a:r>
                <a:r>
                  <a:rPr lang="ru-RU" sz="2000" dirty="0" smtClean="0"/>
                  <a:t>Эйлера.</a:t>
                </a:r>
                <a:endParaRPr lang="ru-RU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" y="3744132"/>
                <a:ext cx="12068432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455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3568" y="4448432"/>
                <a:ext cx="11979942" cy="40011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/>
                  <a:t>При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…=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2000" dirty="0" smtClean="0"/>
                  <a:t>0</a:t>
                </a:r>
                <a:r>
                  <a:rPr lang="en-US" sz="2000" dirty="0" smtClean="0"/>
                  <a:t> </a:t>
                </a:r>
                <a:r>
                  <a:rPr lang="ru-RU" sz="2000" dirty="0" smtClean="0"/>
                  <a:t>получим многошаговую формулу дифференцирования назад (ФДН):</a:t>
                </a:r>
                <a:endParaRPr lang="ru-RU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" y="4448432"/>
                <a:ext cx="11979942" cy="400110"/>
              </a:xfrm>
              <a:prstGeom prst="rect">
                <a:avLst/>
              </a:prstGeom>
              <a:blipFill rotWithShape="0">
                <a:blip r:embed="rId7"/>
                <a:stretch>
                  <a:fillRect l="-509" t="-9231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123568" y="4817291"/>
                <a:ext cx="11979942" cy="110055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+1−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 ∆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" y="4817291"/>
                <a:ext cx="11979942" cy="110055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367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>
            <a:spLocks noChangeAspect="1"/>
          </p:cNvSpPr>
          <p:nvPr/>
        </p:nvSpPr>
        <p:spPr>
          <a:xfrm>
            <a:off x="2278314" y="1828799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2278314" y="2460200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>
            <a:spLocks noChangeAspect="1"/>
          </p:cNvSpPr>
          <p:nvPr/>
        </p:nvSpPr>
        <p:spPr>
          <a:xfrm>
            <a:off x="2278314" y="3104334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>
            <a:endCxn id="10" idx="0"/>
          </p:cNvCxnSpPr>
          <p:nvPr/>
        </p:nvCxnSpPr>
        <p:spPr>
          <a:xfrm>
            <a:off x="2422314" y="1472665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22314" y="2748200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422314" y="2116799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422314" y="3392334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9676" y="1972799"/>
            <a:ext cx="117428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ОЗУк</a:t>
            </a:r>
            <a:endParaRPr lang="ru-RU" sz="32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7603958" y="2265186"/>
            <a:ext cx="1318704" cy="1169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89542" y="1799824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команды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340831" y="180346"/>
            <a:ext cx="10138738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i="1" dirty="0" smtClean="0"/>
              <a:t>Фон </a:t>
            </a:r>
            <a:r>
              <a:rPr lang="ru-RU" sz="44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ru-RU" sz="44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r>
              <a:rPr lang="ru-RU" sz="4400" b="1" i="1" dirty="0" smtClean="0"/>
              <a:t>еймановская  архитектура ЭВМ</a:t>
            </a:r>
          </a:p>
          <a:p>
            <a:endParaRPr lang="ru-RU" sz="54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8937079" y="1938147"/>
            <a:ext cx="117428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УУ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8937079" y="3229270"/>
            <a:ext cx="117428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ЦП</a:t>
            </a:r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6429676" y="3261697"/>
            <a:ext cx="117428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ОЗУ</a:t>
            </a:r>
            <a:r>
              <a:rPr lang="ru-RU" sz="3200" i="1" dirty="0" err="1" smtClean="0"/>
              <a:t>д</a:t>
            </a:r>
            <a:endParaRPr lang="ru-RU" sz="3200" i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7618375" y="3542392"/>
            <a:ext cx="1318704" cy="11692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22692" y="3111682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  <p:cxnSp>
        <p:nvCxnSpPr>
          <p:cNvPr id="31" name="Прямая со стрелкой 30"/>
          <p:cNvCxnSpPr>
            <a:endCxn id="27" idx="0"/>
          </p:cNvCxnSpPr>
          <p:nvPr/>
        </p:nvCxnSpPr>
        <p:spPr>
          <a:xfrm>
            <a:off x="9509738" y="2522922"/>
            <a:ext cx="0" cy="70634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>
            <a:spLocks noChangeAspect="1"/>
          </p:cNvSpPr>
          <p:nvPr/>
        </p:nvSpPr>
        <p:spPr>
          <a:xfrm>
            <a:off x="1052831" y="4982674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437083" y="4901342"/>
            <a:ext cx="283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выполняемые операторы</a:t>
            </a:r>
            <a:endParaRPr lang="ru-RU" dirty="0"/>
          </a:p>
        </p:txBody>
      </p:sp>
      <p:cxnSp>
        <p:nvCxnSpPr>
          <p:cNvPr id="37" name="Прямая соединительная линия 36"/>
          <p:cNvCxnSpPr>
            <a:endCxn id="35" idx="1"/>
          </p:cNvCxnSpPr>
          <p:nvPr/>
        </p:nvCxnSpPr>
        <p:spPr>
          <a:xfrm flipV="1">
            <a:off x="1340831" y="5086008"/>
            <a:ext cx="96252" cy="40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227177" y="5450536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437083" y="5388463"/>
            <a:ext cx="283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потоки команд и данных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1052831" y="5875584"/>
            <a:ext cx="3315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УУ</a:t>
            </a:r>
            <a:r>
              <a:rPr lang="ru-RU" dirty="0" smtClean="0"/>
              <a:t>   устройство управления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280362" y="4926798"/>
            <a:ext cx="253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ОЗУк</a:t>
            </a:r>
            <a:r>
              <a:rPr lang="ru-RU" dirty="0" smtClean="0"/>
              <a:t>    ОЗУ команд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6321352" y="5296130"/>
            <a:ext cx="253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ОЗУ</a:t>
            </a:r>
            <a:r>
              <a:rPr lang="ru-RU" sz="2400" i="1" dirty="0" err="1" smtClean="0"/>
              <a:t>д</a:t>
            </a:r>
            <a:r>
              <a:rPr lang="ru-RU" dirty="0" smtClean="0"/>
              <a:t>    ОЗУ данных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6321352" y="5900101"/>
            <a:ext cx="3372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ЦП</a:t>
            </a:r>
            <a:r>
              <a:rPr lang="ru-RU" dirty="0" smtClean="0"/>
              <a:t>    центральный процессор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14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9" grpId="0" animBg="1"/>
      <p:bldP spid="22" grpId="0"/>
      <p:bldP spid="26" grpId="0" animBg="1"/>
      <p:bldP spid="27" grpId="0" animBg="1"/>
      <p:bldP spid="28" grpId="0" animBg="1"/>
      <p:bldP spid="30" grpId="0"/>
      <p:bldP spid="34" grpId="0" animBg="1"/>
      <p:bldP spid="35" grpId="0"/>
      <p:bldP spid="39" grpId="0"/>
      <p:bldP spid="40" grpId="0"/>
      <p:bldP spid="41" grpId="0"/>
      <p:bldP spid="42" grpId="0"/>
      <p:bldP spid="4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3292" y="0"/>
            <a:ext cx="1169055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Методом узловых напряжений рассчитать схему, приведенную на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рисунке 1</a:t>
            </a:r>
            <a:endParaRPr lang="ru-RU" sz="2400" dirty="0"/>
          </a:p>
        </p:txBody>
      </p:sp>
      <p:sp>
        <p:nvSpPr>
          <p:cNvPr id="24" name="Надпись 2"/>
          <p:cNvSpPr txBox="1">
            <a:spLocks noChangeArrowheads="1"/>
          </p:cNvSpPr>
          <p:nvPr/>
        </p:nvSpPr>
        <p:spPr bwMode="auto">
          <a:xfrm>
            <a:off x="0" y="3213291"/>
            <a:ext cx="12191999" cy="4139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Рис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унок 1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–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принципиальная схема,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 –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эквивалентная дискретная резистивная схема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99197" y="729291"/>
            <a:ext cx="4550379" cy="2484000"/>
            <a:chOff x="591891" y="978381"/>
            <a:chExt cx="4550379" cy="2484000"/>
          </a:xfrm>
        </p:grpSpPr>
        <p:pic>
          <p:nvPicPr>
            <p:cNvPr id="28" name="Рисунок 27" descr="http://eelib.narod.ru/toe/Novg_2.01/16/Image346.gi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38" b="3052"/>
            <a:stretch/>
          </p:blipFill>
          <p:spPr bwMode="auto">
            <a:xfrm>
              <a:off x="591891" y="978381"/>
              <a:ext cx="4550379" cy="2484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5" name="Надпись 2"/>
            <p:cNvSpPr txBox="1">
              <a:spLocks noChangeArrowheads="1"/>
            </p:cNvSpPr>
            <p:nvPr/>
          </p:nvSpPr>
          <p:spPr bwMode="auto">
            <a:xfrm>
              <a:off x="2167451" y="3021091"/>
              <a:ext cx="318770" cy="31045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</a:t>
              </a:r>
              <a:endPara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555481" y="461665"/>
            <a:ext cx="4736918" cy="2772000"/>
            <a:chOff x="5596952" y="703546"/>
            <a:chExt cx="4736918" cy="2772000"/>
          </a:xfrm>
        </p:grpSpPr>
        <p:pic>
          <p:nvPicPr>
            <p:cNvPr id="27" name="Рисунок 26" descr="I:\Диск D\сапр\18.3. ПРИМЕНЕНИЕ ДИСКРЕТНЫХ РЕЗИСТИВНЫХ СХЕМ ДЛЯ РАСЧЕТА ПЕРЕХОДНЫХ ПРОЦЕССОВ_files\Image429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6952" y="703546"/>
              <a:ext cx="4736918" cy="277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Надпись 2"/>
            <p:cNvSpPr txBox="1">
              <a:spLocks noChangeArrowheads="1"/>
            </p:cNvSpPr>
            <p:nvPr/>
          </p:nvSpPr>
          <p:spPr bwMode="auto">
            <a:xfrm>
              <a:off x="7372125" y="3021091"/>
              <a:ext cx="318770" cy="31045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б</a:t>
              </a:r>
              <a:endPara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699197" y="1205340"/>
            <a:ext cx="345057" cy="232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149752" y="3851504"/>
                <a:ext cx="4530599" cy="6705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ru-RU" sz="2000" i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𝐿𝑘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ru-R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ru-RU" sz="2000" i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ru-R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ru-RU" sz="20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752" y="3851504"/>
                <a:ext cx="4530599" cy="6705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4680351" y="3851504"/>
                <a:ext cx="7403495" cy="10705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ru-RU" sz="2000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ru-RU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ru-RU" sz="200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351" y="3851504"/>
                <a:ext cx="7403495" cy="107054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0" y="4973567"/>
                <a:ext cx="12192000" cy="17650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indent="252095" algn="just"/>
                <a:r>
                  <a:rPr lang="ru-RU" sz="2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Расчет заключается в решении системы узловых уравнений на каждом шаге процесса, по результатам которого находят значения </a:t>
                </a:r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252095" algn="just"/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+1</m:t>
                            </m:r>
                          </m:sub>
                        </m:sSub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𝐿</m:t>
                        </m:r>
                      </m:den>
                    </m:f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000" dirty="0"/>
                  <a:t> </a:t>
                </a:r>
                <a:r>
                  <a:rPr lang="ru-RU" sz="2000" dirty="0" smtClean="0"/>
                  <a:t>, которые </a:t>
                </a:r>
                <a:r>
                  <a:rPr lang="ru-RU" sz="2000" dirty="0"/>
                  <a:t>используются в качестве исходных данных при расчете на следующем </a:t>
                </a:r>
                <a:r>
                  <a:rPr lang="ru-RU" sz="2000" dirty="0" smtClean="0"/>
                  <a:t>шаге. </a:t>
                </a:r>
                <a:r>
                  <a:rPr lang="ru-RU" sz="2000" dirty="0"/>
                  <a:t>В начале расчета (</a:t>
                </a:r>
                <a:r>
                  <a:rPr lang="en-US" sz="2000" i="1" dirty="0" smtClean="0"/>
                  <a:t>k</a:t>
                </a:r>
                <a:r>
                  <a:rPr lang="ru-RU" sz="2000" i="1" dirty="0" smtClean="0"/>
                  <a:t> = 0</a:t>
                </a:r>
                <a:r>
                  <a:rPr lang="ru-RU" sz="2000" dirty="0"/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ru-RU" sz="2000" i="1">
                        <a:latin typeface="Cambria Math" panose="02040503050406030204" pitchFamily="18" charset="0"/>
                      </a:rPr>
                      <m:t> и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ru-RU" sz="2000" i="1"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endParaRPr lang="ru-RU" sz="2000" dirty="0"/>
              </a:p>
              <a:p>
                <a:pPr indent="252095" algn="just"/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73567"/>
                <a:ext cx="12192000" cy="1765099"/>
              </a:xfrm>
              <a:prstGeom prst="rect">
                <a:avLst/>
              </a:prstGeom>
              <a:blipFill rotWithShape="0">
                <a:blip r:embed="rId6"/>
                <a:stretch>
                  <a:fillRect l="-500" t="-2076" r="-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227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33" grpId="0" animBg="1"/>
      <p:bldP spid="34" grpId="0" animBg="1"/>
      <p:bldP spid="3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4813" y="0"/>
            <a:ext cx="8424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6.5. МОДЕЛИРОВАНИЕ ЧАСТОТНЫХ ХАРАКТЕРИСТИК</a:t>
            </a:r>
            <a:endParaRPr lang="ru-RU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-57665" y="438843"/>
                <a:ext cx="12249665" cy="249587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Частотная характеристика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схемы 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это 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отношение спектра (преобразование Фурье) выходного сигнала к спектру входного сигнала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вых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вх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sSup>
                        <m:s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 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𝐾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комплексный коэффициент передачи (передаточная функция);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𝐾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модуль передаточной функции (АЧХ),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𝜑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аргумент ПФ (ФЧХ).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665" y="438843"/>
                <a:ext cx="12249665" cy="2495876"/>
              </a:xfrm>
              <a:prstGeom prst="rect">
                <a:avLst/>
              </a:prstGeom>
              <a:blipFill rotWithShape="0">
                <a:blip r:embed="rId2"/>
                <a:stretch>
                  <a:fillRect l="-796" t="-1956" r="-747" b="-3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0" y="2934719"/>
                <a:ext cx="12191999" cy="36182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Передаточная функция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𝐾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импульсная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характеристика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связаны парой преобразования Фурье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ru-RU" sz="24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𝑑𝑡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 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𝐾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𝜔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  </m:t>
                      </m:r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(1)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используются аналоговые сигналы, то соотношение (1) непрерывные, а если импульсные – дискретные. Широко используется дискретное быстрое преобразование  Фурье.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34719"/>
                <a:ext cx="12191999" cy="3618298"/>
              </a:xfrm>
              <a:prstGeom prst="rect">
                <a:avLst/>
              </a:prstGeom>
              <a:blipFill rotWithShape="0">
                <a:blip r:embed="rId3"/>
                <a:stretch>
                  <a:fillRect l="-750" t="-1347" r="-750" b="-21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138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87939"/>
                <a:ext cx="12191999" cy="16736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Импульсная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и переходная характеристики связаны другими соотношениями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 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𝜏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nary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𝜏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7939"/>
                <a:ext cx="12191999" cy="1673600"/>
              </a:xfrm>
              <a:prstGeom prst="rect">
                <a:avLst/>
              </a:prstGeom>
              <a:blipFill rotWithShape="0">
                <a:blip r:embed="rId2"/>
                <a:stretch>
                  <a:fillRect t="-2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0" y="1761539"/>
                <a:ext cx="12192000" cy="325428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подаче на вход произвольного сигнала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вх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выходной сигнал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вых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во временной области можно найти с помощью интеграла свертки (Дюамеля)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вых</m:t>
                          </m:r>
                        </m:sub>
                      </m:sSub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вх</m:t>
                              </m:r>
                            </m:sub>
                          </m:sSub>
                          <m:d>
                            <m:d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</m:d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𝜏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Этому соотношению в частотной области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соответствует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выражение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вых</m:t>
                          </m:r>
                        </m:sub>
                      </m:sSub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вх</m:t>
                          </m:r>
                        </m:sub>
                      </m:sSub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61539"/>
                <a:ext cx="12192000" cy="3254289"/>
              </a:xfrm>
              <a:prstGeom prst="rect">
                <a:avLst/>
              </a:prstGeom>
              <a:blipFill rotWithShape="0">
                <a:blip r:embed="rId3"/>
                <a:stretch>
                  <a:fillRect l="-699" t="-1306" r="-699"/>
                </a:stretch>
              </a:blip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-1" y="5015828"/>
                <a:ext cx="12191999" cy="132311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вх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)=1×</m:t>
                    </m:r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то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вых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вх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вых</m:t>
                          </m:r>
                        </m:sub>
                      </m:sSub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015828"/>
                <a:ext cx="12191999" cy="1323119"/>
              </a:xfrm>
              <a:prstGeom prst="rect">
                <a:avLst/>
              </a:prstGeom>
              <a:blipFill rotWithShape="0">
                <a:blip r:embed="rId4"/>
                <a:stretch>
                  <a:fillRect t="-27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525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5903" y="-28849"/>
                <a:ext cx="12315568" cy="352301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Компонентные уравнения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реактивных ветвей: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𝑗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𝜔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нач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кон</m:t>
                              </m:r>
                            </m:sub>
                          </m:sSub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den>
                      </m:f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нач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кон</m:t>
                              </m:r>
                            </m:sub>
                          </m:sSub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    </m:t>
                      </m:r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      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  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нач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кон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напряжения на концах реактивных цепей.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Соответственно, проводимости ветвей равны: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𝑗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𝜔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𝐶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        </m:t>
                      </m:r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                   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 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Уравнение (2)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используется для формирования вектора узловых токов,  а уравнение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(3)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матрицы узловых проводимостей.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3" y="-28849"/>
                <a:ext cx="12315568" cy="3523016"/>
              </a:xfrm>
              <a:prstGeom prst="rect">
                <a:avLst/>
              </a:prstGeom>
              <a:blipFill rotWithShape="0">
                <a:blip r:embed="rId2"/>
                <a:stretch>
                  <a:fillRect l="-792" t="-1384" r="-743" b="-27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65903" y="3604037"/>
                <a:ext cx="12200237" cy="317112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результате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получим систему уравнений линейной схемы в частотной области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ctr">
                  <a:lnSpc>
                    <a:spcPct val="107000"/>
                  </a:lnSpc>
                  <a:spcAft>
                    <a:spcPts val="0"/>
                  </a:spcAft>
                </a:pPr>
                <a:endParaRPr lang="ru-RU" sz="2400" i="1" dirty="0" smtClean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</m:ba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</m:ba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=−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</m:ba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       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                                               (4)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sz="24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Для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решения системы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уравнений (4)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используются программы, оперирующие с комплексными коэффициентами. Для каждой частоты определяются действительные и мнимые части узловых потенциалов (напряжений), по ним находят амплитуду и фазу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этих напряжений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3" y="3604037"/>
                <a:ext cx="12200237" cy="3171125"/>
              </a:xfrm>
              <a:prstGeom prst="rect">
                <a:avLst/>
              </a:prstGeom>
              <a:blipFill rotWithShape="0">
                <a:blip r:embed="rId3"/>
                <a:stretch>
                  <a:fillRect l="-800" t="-1538" b="-32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830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37544"/>
            <a:ext cx="6096000" cy="53059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</a:t>
            </a:r>
            <a:endParaRPr lang="ru-RU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7" t="23494" r="34753" b="56314"/>
          <a:stretch/>
        </p:blipFill>
        <p:spPr bwMode="auto">
          <a:xfrm>
            <a:off x="0" y="3488603"/>
            <a:ext cx="9090813" cy="327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0" y="384662"/>
            <a:ext cx="5090160" cy="2830671"/>
            <a:chOff x="6715760" y="0"/>
            <a:chExt cx="5090160" cy="2830671"/>
          </a:xfrm>
        </p:grpSpPr>
        <p:grpSp>
          <p:nvGrpSpPr>
            <p:cNvPr id="9" name="Группа 8"/>
            <p:cNvGrpSpPr>
              <a:grpSpLocks noChangeAspect="1"/>
            </p:cNvGrpSpPr>
            <p:nvPr/>
          </p:nvGrpSpPr>
          <p:grpSpPr>
            <a:xfrm>
              <a:off x="6715760" y="0"/>
              <a:ext cx="5090160" cy="2830671"/>
              <a:chOff x="103951" y="1144836"/>
              <a:chExt cx="4240530" cy="2195830"/>
            </a:xfrm>
          </p:grpSpPr>
          <p:pic>
            <p:nvPicPr>
              <p:cNvPr id="4" name="Рисунок 3"/>
              <p:cNvPicPr/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617" t="30139" r="39896" b="53763"/>
              <a:stretch/>
            </p:blipFill>
            <p:spPr bwMode="auto">
              <a:xfrm>
                <a:off x="103951" y="1144836"/>
                <a:ext cx="4240530" cy="219583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grpSp>
            <p:nvGrpSpPr>
              <p:cNvPr id="7" name="Группа 6"/>
              <p:cNvGrpSpPr>
                <a:grpSpLocks noChangeAspect="1"/>
              </p:cNvGrpSpPr>
              <p:nvPr/>
            </p:nvGrpSpPr>
            <p:grpSpPr>
              <a:xfrm>
                <a:off x="1076961" y="2406814"/>
                <a:ext cx="468000" cy="468000"/>
                <a:chOff x="3413761" y="4570894"/>
                <a:chExt cx="360000" cy="360000"/>
              </a:xfrm>
            </p:grpSpPr>
            <p:sp>
              <p:nvSpPr>
                <p:cNvPr id="5" name="Овал 4"/>
                <p:cNvSpPr>
                  <a:spLocks noChangeAspect="1"/>
                </p:cNvSpPr>
                <p:nvPr/>
              </p:nvSpPr>
              <p:spPr>
                <a:xfrm>
                  <a:off x="3413761" y="4570894"/>
                  <a:ext cx="360000" cy="36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TextBox 5"/>
                    <p:cNvSpPr txBox="1"/>
                    <p:nvPr/>
                  </p:nvSpPr>
                  <p:spPr>
                    <a:xfrm>
                      <a:off x="3443561" y="4570894"/>
                      <a:ext cx="330200" cy="2880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~</m:t>
                            </m:r>
                          </m:oMath>
                        </m:oMathPara>
                      </a14:m>
                      <a:endParaRPr lang="ru-RU" sz="2000" dirty="0"/>
                    </a:p>
                  </p:txBody>
                </p:sp>
              </mc:Choice>
              <mc:Fallback xmlns="">
                <p:sp>
                  <p:nvSpPr>
                    <p:cNvPr id="6" name="TextBox 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43561" y="4570894"/>
                      <a:ext cx="330200" cy="288000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2" name="TextBox 11"/>
            <p:cNvSpPr txBox="1"/>
            <p:nvPr/>
          </p:nvSpPr>
          <p:spPr>
            <a:xfrm>
              <a:off x="7578521" y="1647809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Е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234004" y="0"/>
                <a:ext cx="6957995" cy="328622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Решаем систему из трех линейных  уравнений, находим напряжения в узлах. Если взять  отношение 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вх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это  будет комплексный коэффициент передачи, далее найдем модуль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(АЧХ) и аргумент – ФЧХ.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004" y="0"/>
                <a:ext cx="6957995" cy="3286221"/>
              </a:xfrm>
              <a:prstGeom prst="rect">
                <a:avLst/>
              </a:prstGeom>
              <a:blipFill rotWithShape="0">
                <a:blip r:embed="rId5"/>
                <a:stretch>
                  <a:fillRect l="-1402" t="-1484" r="-1315" b="-25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69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9591"/>
            <a:ext cx="12192000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ПРИМЕНЕНИЕ МАТРИЦ КЛАССИЧЕСКОЙ И ВОЛНОВОЙ ТЕОРИИ</a:t>
            </a:r>
            <a:endParaRPr lang="ru-RU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eelib.narod.ru/toe/Novg_2.01/12/Image410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45" b="56879"/>
          <a:stretch/>
        </p:blipFill>
        <p:spPr bwMode="auto">
          <a:xfrm>
            <a:off x="0" y="640185"/>
            <a:ext cx="4502681" cy="223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Надпись 2"/>
              <p:cNvSpPr txBox="1">
                <a:spLocks noChangeAspect="1" noChangeArrowheads="1"/>
              </p:cNvSpPr>
              <p:nvPr/>
            </p:nvSpPr>
            <p:spPr bwMode="auto">
              <a:xfrm>
                <a:off x="5107297" y="669170"/>
                <a:ext cx="3542666" cy="14715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Форма </a:t>
                </a:r>
                <a:r>
                  <a:rPr lang="en-US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Y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Надпись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07297" y="669170"/>
                <a:ext cx="3542666" cy="1471557"/>
              </a:xfrm>
              <a:prstGeom prst="rect">
                <a:avLst/>
              </a:prstGeom>
              <a:blipFill rotWithShape="0">
                <a:blip r:embed="rId3"/>
                <a:stretch>
                  <a:fillRect t="-332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Надпись 2"/>
              <p:cNvSpPr txBox="1">
                <a:spLocks noChangeAspect="1" noChangeArrowheads="1"/>
              </p:cNvSpPr>
              <p:nvPr/>
            </p:nvSpPr>
            <p:spPr bwMode="auto">
              <a:xfrm>
                <a:off x="8761721" y="640185"/>
                <a:ext cx="3197233" cy="148694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Форма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Z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𝑈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𝑈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Надпись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1721" y="640185"/>
                <a:ext cx="3197233" cy="1486946"/>
              </a:xfrm>
              <a:prstGeom prst="rect">
                <a:avLst/>
              </a:prstGeom>
              <a:blipFill rotWithShape="0">
                <a:blip r:embed="rId4"/>
                <a:stretch>
                  <a:fillRect t="-327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Надпись 2"/>
              <p:cNvSpPr txBox="1">
                <a:spLocks noChangeAspect="1" noChangeArrowheads="1"/>
              </p:cNvSpPr>
              <p:nvPr/>
            </p:nvSpPr>
            <p:spPr bwMode="auto">
              <a:xfrm>
                <a:off x="5107297" y="2281608"/>
                <a:ext cx="3542666" cy="13843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Форма </a:t>
                </a:r>
                <a:r>
                  <a:rPr lang="en-US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𝑈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𝑈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22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𝑈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mr>
                    </m:m>
                  </m:oMath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Надпись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07297" y="2281608"/>
                <a:ext cx="3542666" cy="1384353"/>
              </a:xfrm>
              <a:prstGeom prst="rect">
                <a:avLst/>
              </a:prstGeom>
              <a:blipFill rotWithShape="0">
                <a:blip r:embed="rId5"/>
                <a:stretch>
                  <a:fillRect t="-352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Надпись 2"/>
              <p:cNvSpPr txBox="1">
                <a:spLocks noChangeAspect="1" noChangeArrowheads="1"/>
              </p:cNvSpPr>
              <p:nvPr/>
            </p:nvSpPr>
            <p:spPr bwMode="auto">
              <a:xfrm>
                <a:off x="8761722" y="2296996"/>
                <a:ext cx="3197233" cy="136896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Форма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𝑈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Надпись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1722" y="2296996"/>
                <a:ext cx="3197233" cy="1368965"/>
              </a:xfrm>
              <a:prstGeom prst="rect">
                <a:avLst/>
              </a:prstGeom>
              <a:blipFill rotWithShape="0">
                <a:blip r:embed="rId6"/>
                <a:stretch>
                  <a:fillRect t="-35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Надпись 4"/>
              <p:cNvSpPr txBox="1">
                <a:spLocks noChangeArrowheads="1"/>
              </p:cNvSpPr>
              <p:nvPr/>
            </p:nvSpPr>
            <p:spPr bwMode="auto">
              <a:xfrm>
                <a:off x="8761720" y="3783941"/>
                <a:ext cx="3204000" cy="144000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Форма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𝑈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𝑈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𝑈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22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bar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</m:ba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mr>
                    </m:m>
                  </m:oMath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Надпись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1720" y="3783941"/>
                <a:ext cx="3204000" cy="1440000"/>
              </a:xfrm>
              <a:prstGeom prst="rect">
                <a:avLst/>
              </a:prstGeom>
              <a:blipFill rotWithShape="0">
                <a:blip r:embed="rId7"/>
                <a:stretch>
                  <a:fillRect t="-33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Группа 12"/>
          <p:cNvGrpSpPr/>
          <p:nvPr/>
        </p:nvGrpSpPr>
        <p:grpSpPr>
          <a:xfrm>
            <a:off x="5107296" y="3762801"/>
            <a:ext cx="3542666" cy="1500542"/>
            <a:chOff x="5107296" y="3762801"/>
            <a:chExt cx="3542666" cy="15005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107296" y="4274161"/>
                  <a:ext cx="3542665" cy="989182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bar>
                                        <m:bar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𝐼</m:t>
                                          </m:r>
                                        </m:e>
                                      </m:ba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bar>
                                        <m:bar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𝐼</m:t>
                                          </m:r>
                                        </m:e>
                                      </m:ba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22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×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bar>
                                        <m:bar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𝑈</m:t>
                                          </m:r>
                                        </m:e>
                                      </m:ba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bar>
                                        <m:bar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𝑈</m:t>
                                          </m:r>
                                        </m:e>
                                      </m:ba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07296" y="4274161"/>
                  <a:ext cx="3542665" cy="98918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5107297" y="3762801"/>
              <a:ext cx="3542665" cy="5232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В матричной форме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0256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3767044"/>
                  </p:ext>
                </p:extLst>
              </p:nvPr>
            </p:nvGraphicFramePr>
            <p:xfrm>
              <a:off x="1944129" y="118242"/>
              <a:ext cx="10074876" cy="656633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77676"/>
                    <a:gridCol w="4024084"/>
                    <a:gridCol w="3373116"/>
                  </a:tblGrid>
                  <a:tr h="32974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Название соединения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Схема соединения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Результирующая матрица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  <a:tr h="10834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Параллельное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3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3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  <a:tr h="12718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Последовательное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  <a:tr h="131897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Последовательное- параллельное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  <a:tr h="12718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Параллельно-последовательное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  <a:tr h="12905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4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Каскадное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7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3767044"/>
                  </p:ext>
                </p:extLst>
              </p:nvPr>
            </p:nvGraphicFramePr>
            <p:xfrm>
              <a:off x="1944129" y="118242"/>
              <a:ext cx="10074876" cy="656633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77676"/>
                    <a:gridCol w="4024084"/>
                    <a:gridCol w="3373116"/>
                  </a:tblGrid>
                  <a:tr h="32974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Название соединения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Схема соединения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Результирующая матрица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</a:tr>
                  <a:tr h="10834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Параллельное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5645" marR="65645" marT="0" marB="0">
                        <a:blipFill rotWithShape="0">
                          <a:blip r:embed="rId2"/>
                          <a:stretch>
                            <a:fillRect l="-198736" t="-37079" r="-722" b="-476404"/>
                          </a:stretch>
                        </a:blipFill>
                      </a:tcPr>
                    </a:tc>
                  </a:tr>
                  <a:tr h="12718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Последовательное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5645" marR="65645" marT="0" marB="0">
                        <a:blipFill rotWithShape="0">
                          <a:blip r:embed="rId2"/>
                          <a:stretch>
                            <a:fillRect l="-198736" t="-116746" r="-722" b="-305742"/>
                          </a:stretch>
                        </a:blipFill>
                      </a:tcPr>
                    </a:tc>
                  </a:tr>
                  <a:tr h="131897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Последовательное- параллельное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5645" marR="65645" marT="0" marB="0">
                        <a:blipFill rotWithShape="0">
                          <a:blip r:embed="rId2"/>
                          <a:stretch>
                            <a:fillRect l="-198736" t="-209722" r="-722" b="-195833"/>
                          </a:stretch>
                        </a:blipFill>
                      </a:tcPr>
                    </a:tc>
                  </a:tr>
                  <a:tr h="12718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Параллельно-последовательное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5645" marR="65645" marT="0" marB="0">
                        <a:blipFill rotWithShape="0">
                          <a:blip r:embed="rId2"/>
                          <a:stretch>
                            <a:fillRect l="-198736" t="-320096" r="-722" b="-102392"/>
                          </a:stretch>
                        </a:blipFill>
                      </a:tcPr>
                    </a:tc>
                  </a:tr>
                  <a:tr h="12905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4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Каскадное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5645" marR="6564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5645" marR="65645" marT="0" marB="0">
                        <a:blipFill rotWithShape="0">
                          <a:blip r:embed="rId2"/>
                          <a:stretch>
                            <a:fillRect l="-198736" t="-414151" r="-722" b="-9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3" name="Группа 2"/>
          <p:cNvGrpSpPr/>
          <p:nvPr/>
        </p:nvGrpSpPr>
        <p:grpSpPr>
          <a:xfrm>
            <a:off x="5781804" y="497339"/>
            <a:ext cx="1638098" cy="1045677"/>
            <a:chOff x="0" y="0"/>
            <a:chExt cx="1629410" cy="1353833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12" t="45843" r="66255" b="43258"/>
            <a:stretch/>
          </p:blipFill>
          <p:spPr bwMode="auto">
            <a:xfrm>
              <a:off x="0" y="0"/>
              <a:ext cx="1629410" cy="12592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Овал 4"/>
            <p:cNvSpPr/>
            <p:nvPr/>
          </p:nvSpPr>
          <p:spPr>
            <a:xfrm>
              <a:off x="1371600" y="1155940"/>
              <a:ext cx="181154" cy="1978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pic>
        <p:nvPicPr>
          <p:cNvPr id="3076" name="Рисунок 3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1" t="45692" r="74733" b="43480"/>
          <a:stretch>
            <a:fillRect/>
          </a:stretch>
        </p:blipFill>
        <p:spPr bwMode="auto">
          <a:xfrm>
            <a:off x="5870831" y="1559158"/>
            <a:ext cx="1593029" cy="113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3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0" t="58604" r="74316" b="30949"/>
          <a:stretch>
            <a:fillRect/>
          </a:stretch>
        </p:blipFill>
        <p:spPr bwMode="auto">
          <a:xfrm>
            <a:off x="5848851" y="2876279"/>
            <a:ext cx="1636987" cy="114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3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1" t="59207" r="64362" b="30870"/>
          <a:stretch>
            <a:fillRect/>
          </a:stretch>
        </p:blipFill>
        <p:spPr bwMode="auto">
          <a:xfrm>
            <a:off x="5751776" y="4201360"/>
            <a:ext cx="1964816" cy="121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3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0" t="49353" r="53580" b="45049"/>
          <a:stretch>
            <a:fillRect/>
          </a:stretch>
        </p:blipFill>
        <p:spPr bwMode="auto">
          <a:xfrm>
            <a:off x="5131840" y="5591570"/>
            <a:ext cx="3071007" cy="90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52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230105" y="859255"/>
            <a:ext cx="5839276" cy="3231331"/>
            <a:chOff x="0" y="0"/>
            <a:chExt cx="4519667" cy="2199173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189781" y="60385"/>
              <a:ext cx="3985403" cy="1952558"/>
              <a:chOff x="0" y="0"/>
              <a:chExt cx="3985403" cy="1952558"/>
            </a:xfrm>
          </p:grpSpPr>
          <p:grpSp>
            <p:nvGrpSpPr>
              <p:cNvPr id="11" name="Группа 10"/>
              <p:cNvGrpSpPr/>
              <p:nvPr/>
            </p:nvGrpSpPr>
            <p:grpSpPr>
              <a:xfrm>
                <a:off x="0" y="0"/>
                <a:ext cx="3985403" cy="1952558"/>
                <a:chOff x="0" y="0"/>
                <a:chExt cx="3985403" cy="1952558"/>
              </a:xfrm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0" y="0"/>
                  <a:ext cx="2041641" cy="1357336"/>
                  <a:chOff x="0" y="0"/>
                  <a:chExt cx="2041641" cy="1357336"/>
                </a:xfrm>
              </p:grpSpPr>
              <p:sp>
                <p:nvSpPr>
                  <p:cNvPr id="24" name="Овал 23"/>
                  <p:cNvSpPr/>
                  <p:nvPr/>
                </p:nvSpPr>
                <p:spPr>
                  <a:xfrm>
                    <a:off x="0" y="552091"/>
                    <a:ext cx="72000" cy="7200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5" name="Группа 24"/>
                  <p:cNvGrpSpPr/>
                  <p:nvPr/>
                </p:nvGrpSpPr>
                <p:grpSpPr>
                  <a:xfrm>
                    <a:off x="77638" y="0"/>
                    <a:ext cx="1964003" cy="1357336"/>
                    <a:chOff x="0" y="0"/>
                    <a:chExt cx="1964003" cy="1357336"/>
                  </a:xfrm>
                </p:grpSpPr>
                <p:sp>
                  <p:nvSpPr>
                    <p:cNvPr id="26" name="Десятиугольник 25"/>
                    <p:cNvSpPr/>
                    <p:nvPr/>
                  </p:nvSpPr>
                  <p:spPr>
                    <a:xfrm>
                      <a:off x="517585" y="457200"/>
                      <a:ext cx="1017917" cy="897147"/>
                    </a:xfrm>
                    <a:prstGeom prst="decag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27" name="Группа 26"/>
                    <p:cNvGrpSpPr/>
                    <p:nvPr/>
                  </p:nvGrpSpPr>
                  <p:grpSpPr>
                    <a:xfrm>
                      <a:off x="940279" y="0"/>
                      <a:ext cx="72000" cy="474452"/>
                      <a:chOff x="0" y="0"/>
                      <a:chExt cx="72000" cy="474452"/>
                    </a:xfrm>
                  </p:grpSpPr>
                  <p:cxnSp>
                    <p:nvCxnSpPr>
                      <p:cNvPr id="37" name="Прямая со стрелкой 36"/>
                      <p:cNvCxnSpPr/>
                      <p:nvPr/>
                    </p:nvCxnSpPr>
                    <p:spPr>
                      <a:xfrm>
                        <a:off x="34506" y="34505"/>
                        <a:ext cx="34505" cy="439947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8" name="Овал 37"/>
                      <p:cNvSpPr/>
                      <p:nvPr/>
                    </p:nvSpPr>
                    <p:spPr>
                      <a:xfrm>
                        <a:off x="0" y="0"/>
                        <a:ext cx="72000" cy="72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8" name="Группа 27"/>
                    <p:cNvGrpSpPr/>
                    <p:nvPr/>
                  </p:nvGrpSpPr>
                  <p:grpSpPr>
                    <a:xfrm rot="5400000">
                      <a:off x="1690777" y="500331"/>
                      <a:ext cx="72000" cy="474452"/>
                      <a:chOff x="0" y="0"/>
                      <a:chExt cx="72000" cy="474452"/>
                    </a:xfrm>
                  </p:grpSpPr>
                  <p:cxnSp>
                    <p:nvCxnSpPr>
                      <p:cNvPr id="35" name="Прямая со стрелкой 34"/>
                      <p:cNvCxnSpPr/>
                      <p:nvPr/>
                    </p:nvCxnSpPr>
                    <p:spPr>
                      <a:xfrm>
                        <a:off x="34506" y="34505"/>
                        <a:ext cx="34505" cy="439947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6" name="Овал 35"/>
                      <p:cNvSpPr/>
                      <p:nvPr/>
                    </p:nvSpPr>
                    <p:spPr>
                      <a:xfrm>
                        <a:off x="0" y="0"/>
                        <a:ext cx="72000" cy="72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9" name="Группа 28"/>
                    <p:cNvGrpSpPr/>
                    <p:nvPr/>
                  </p:nvGrpSpPr>
                  <p:grpSpPr>
                    <a:xfrm rot="16200000" flipV="1">
                      <a:off x="1513936" y="1082615"/>
                      <a:ext cx="72000" cy="474452"/>
                      <a:chOff x="0" y="0"/>
                      <a:chExt cx="72000" cy="474452"/>
                    </a:xfrm>
                  </p:grpSpPr>
                  <p:cxnSp>
                    <p:nvCxnSpPr>
                      <p:cNvPr id="33" name="Прямая со стрелкой 32"/>
                      <p:cNvCxnSpPr/>
                      <p:nvPr/>
                    </p:nvCxnSpPr>
                    <p:spPr>
                      <a:xfrm>
                        <a:off x="34506" y="34505"/>
                        <a:ext cx="34505" cy="439947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4" name="Овал 33"/>
                      <p:cNvSpPr/>
                      <p:nvPr/>
                    </p:nvSpPr>
                    <p:spPr>
                      <a:xfrm>
                        <a:off x="0" y="0"/>
                        <a:ext cx="72000" cy="72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cxnSp>
                  <p:nvCxnSpPr>
                    <p:cNvPr id="30" name="Прямая со стрелкой 29"/>
                    <p:cNvCxnSpPr/>
                    <p:nvPr/>
                  </p:nvCxnSpPr>
                  <p:spPr>
                    <a:xfrm>
                      <a:off x="0" y="595222"/>
                      <a:ext cx="569343" cy="18978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Прямая со стрелкой 30"/>
                    <p:cNvCxnSpPr/>
                    <p:nvPr/>
                  </p:nvCxnSpPr>
                  <p:spPr>
                    <a:xfrm flipV="1">
                      <a:off x="163902" y="1043796"/>
                      <a:ext cx="405058" cy="259343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  <p:sp>
                  <p:nvSpPr>
                    <p:cNvPr id="32" name="Овал 31"/>
                    <p:cNvSpPr/>
                    <p:nvPr/>
                  </p:nvSpPr>
                  <p:spPr>
                    <a:xfrm>
                      <a:off x="103517" y="1285336"/>
                      <a:ext cx="72000" cy="7200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cxnSp>
              <p:nvCxnSpPr>
                <p:cNvPr id="15" name="Прямая со стрелкой 14"/>
                <p:cNvCxnSpPr/>
                <p:nvPr/>
              </p:nvCxnSpPr>
              <p:spPr>
                <a:xfrm>
                  <a:off x="2044460" y="759124"/>
                  <a:ext cx="577970" cy="24154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6" name="Прямая со стрелкой 15"/>
                <p:cNvCxnSpPr/>
                <p:nvPr/>
              </p:nvCxnSpPr>
              <p:spPr>
                <a:xfrm>
                  <a:off x="1828800" y="1319841"/>
                  <a:ext cx="569343" cy="18978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grpSp>
              <p:nvGrpSpPr>
                <p:cNvPr id="17" name="Группа 16"/>
                <p:cNvGrpSpPr/>
                <p:nvPr/>
              </p:nvGrpSpPr>
              <p:grpSpPr>
                <a:xfrm>
                  <a:off x="2380890" y="931653"/>
                  <a:ext cx="1604513" cy="1020905"/>
                  <a:chOff x="0" y="0"/>
                  <a:chExt cx="1604513" cy="1020905"/>
                </a:xfrm>
              </p:grpSpPr>
              <p:sp>
                <p:nvSpPr>
                  <p:cNvPr id="18" name="Овал 17"/>
                  <p:cNvSpPr/>
                  <p:nvPr/>
                </p:nvSpPr>
                <p:spPr>
                  <a:xfrm>
                    <a:off x="1509623" y="948905"/>
                    <a:ext cx="72000" cy="72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914400" y="724619"/>
                    <a:ext cx="577970" cy="24209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20" name="Овал 19"/>
                  <p:cNvSpPr/>
                  <p:nvPr/>
                </p:nvSpPr>
                <p:spPr>
                  <a:xfrm>
                    <a:off x="0" y="0"/>
                    <a:ext cx="1009291" cy="88852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1" name="Группа 20"/>
                  <p:cNvGrpSpPr/>
                  <p:nvPr/>
                </p:nvGrpSpPr>
                <p:grpSpPr>
                  <a:xfrm flipH="1">
                    <a:off x="966159" y="25879"/>
                    <a:ext cx="638354" cy="232913"/>
                    <a:chOff x="0" y="0"/>
                    <a:chExt cx="638354" cy="232913"/>
                  </a:xfrm>
                </p:grpSpPr>
                <p:sp>
                  <p:nvSpPr>
                    <p:cNvPr id="22" name="Овал 21"/>
                    <p:cNvSpPr/>
                    <p:nvPr/>
                  </p:nvSpPr>
                  <p:spPr>
                    <a:xfrm>
                      <a:off x="0" y="0"/>
                      <a:ext cx="72000" cy="7200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23" name="Прямая со стрелкой 22"/>
                    <p:cNvCxnSpPr/>
                    <p:nvPr/>
                  </p:nvCxnSpPr>
                  <p:spPr>
                    <a:xfrm>
                      <a:off x="69011" y="43132"/>
                      <a:ext cx="569343" cy="189781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31652" y="690114"/>
                    <a:ext cx="396240" cy="29273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ru-RU" sz="1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ru-RU" sz="1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2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31652" y="690114"/>
                    <a:ext cx="396240" cy="292735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91441" y="1164566"/>
                    <a:ext cx="396240" cy="29273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ru-RU" sz="1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ru-RU" sz="1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</m:sup>
                          </m:sSup>
                        </m:oMath>
                      </m:oMathPara>
                    </a14:m>
                    <a:endParaRPr lang="ru-RU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" name="Надпись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91441" y="1164566"/>
                    <a:ext cx="396240" cy="29273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Надпись 2"/>
            <p:cNvSpPr txBox="1">
              <a:spLocks noChangeArrowheads="1"/>
            </p:cNvSpPr>
            <p:nvPr/>
          </p:nvSpPr>
          <p:spPr bwMode="auto">
            <a:xfrm>
              <a:off x="1009291" y="0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Надпись 2"/>
            <p:cNvSpPr txBox="1">
              <a:spLocks noChangeArrowheads="1"/>
            </p:cNvSpPr>
            <p:nvPr/>
          </p:nvSpPr>
          <p:spPr bwMode="auto">
            <a:xfrm>
              <a:off x="138023" y="1259457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Надпись 2"/>
            <p:cNvSpPr txBox="1">
              <a:spLocks noChangeArrowheads="1"/>
            </p:cNvSpPr>
            <p:nvPr/>
          </p:nvSpPr>
          <p:spPr bwMode="auto">
            <a:xfrm>
              <a:off x="1915064" y="1155940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Надпись 2"/>
            <p:cNvSpPr txBox="1">
              <a:spLocks noChangeArrowheads="1"/>
            </p:cNvSpPr>
            <p:nvPr/>
          </p:nvSpPr>
          <p:spPr bwMode="auto">
            <a:xfrm>
              <a:off x="2044461" y="552091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Надпись 2"/>
            <p:cNvSpPr txBox="1">
              <a:spLocks noChangeArrowheads="1"/>
            </p:cNvSpPr>
            <p:nvPr/>
          </p:nvSpPr>
          <p:spPr bwMode="auto">
            <a:xfrm>
              <a:off x="0" y="534838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Надпись 2"/>
            <p:cNvSpPr txBox="1">
              <a:spLocks noChangeArrowheads="1"/>
            </p:cNvSpPr>
            <p:nvPr/>
          </p:nvSpPr>
          <p:spPr bwMode="auto">
            <a:xfrm>
              <a:off x="3899140" y="1906438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Надпись 2"/>
            <p:cNvSpPr txBox="1">
              <a:spLocks noChangeArrowheads="1"/>
            </p:cNvSpPr>
            <p:nvPr/>
          </p:nvSpPr>
          <p:spPr bwMode="auto">
            <a:xfrm>
              <a:off x="4123427" y="905774"/>
              <a:ext cx="39624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3" name="Таблица 6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5217266"/>
                  </p:ext>
                </p:extLst>
              </p:nvPr>
            </p:nvGraphicFramePr>
            <p:xfrm>
              <a:off x="3466659" y="3932434"/>
              <a:ext cx="8392920" cy="2600752"/>
            </p:xfrm>
            <a:graphic>
              <a:graphicData uri="http://schemas.openxmlformats.org/drawingml/2006/table">
                <a:tbl>
                  <a:tblPr firstRow="1" firstCol="1">
                    <a:tableStyleId>{16D9F66E-5EB9-4882-86FB-DCBF35E3C3E4}</a:tableStyleId>
                  </a:tblPr>
                  <a:tblGrid>
                    <a:gridCol w="1198876"/>
                    <a:gridCol w="1198876"/>
                    <a:gridCol w="1198876"/>
                    <a:gridCol w="1198876"/>
                    <a:gridCol w="1198876"/>
                    <a:gridCol w="1198876"/>
                    <a:gridCol w="1199664"/>
                  </a:tblGrid>
                  <a:tr h="37153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     </m:t>
                                    </m:r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21      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     </m:t>
                                    </m:r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22      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     </m:t>
                                    </m:r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23      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     </m:t>
                                    </m:r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24      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     </m:t>
                                    </m:r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25      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43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ru-RU" sz="20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ru-RU" sz="20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46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47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51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52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53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ru-RU" sz="20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ru-RU" sz="20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ru-RU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56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57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66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67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74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75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76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20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77</m:t>
                                    </m:r>
                                  </m:sub>
                                  <m:sup>
                                    <m:r>
                                      <a:rPr lang="ru-RU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3" name="Таблица 6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5217266"/>
                  </p:ext>
                </p:extLst>
              </p:nvPr>
            </p:nvGraphicFramePr>
            <p:xfrm>
              <a:off x="3466659" y="3932434"/>
              <a:ext cx="8392920" cy="2600752"/>
            </p:xfrm>
            <a:graphic>
              <a:graphicData uri="http://schemas.openxmlformats.org/drawingml/2006/table">
                <a:tbl>
                  <a:tblPr firstRow="1" firstCol="1">
                    <a:tableStyleId>{16D9F66E-5EB9-4882-86FB-DCBF35E3C3E4}</a:tableStyleId>
                  </a:tblPr>
                  <a:tblGrid>
                    <a:gridCol w="1198876"/>
                    <a:gridCol w="1198876"/>
                    <a:gridCol w="1198876"/>
                    <a:gridCol w="1198876"/>
                    <a:gridCol w="1198876"/>
                    <a:gridCol w="1198876"/>
                    <a:gridCol w="1199664"/>
                  </a:tblGrid>
                  <a:tr h="3715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8" t="-19672" r="-600508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00508" t="-19672" r="-500508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00508" t="-19672" r="-400508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19672" r="-302551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19672" r="-201015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8" t="-119672" r="-600508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00508" t="-119672" r="-500508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00508" t="-119672" r="-400508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119672" r="-302551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119672" r="-201015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8" t="-219672" r="-600508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00508" t="-219672" r="-500508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00508" t="-219672" r="-400508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219672" r="-302551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219672" r="-201015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8" t="-319672" r="-60050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00508" t="-319672" r="-50050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00508" t="-319672" r="-40050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319672" r="-302551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319672" r="-201015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0000" t="-319672" r="-101015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600000" t="-319672" r="-1015" b="-324590"/>
                          </a:stretch>
                        </a:blipFill>
                      </a:tcPr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8" t="-419672" r="-60050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00508" t="-419672" r="-50050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00508" t="-419672" r="-40050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419672" r="-302551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419672" r="-20101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0000" t="-419672" r="-10101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600000" t="-419672" r="-1015" b="-224590"/>
                          </a:stretch>
                        </a:blipFill>
                      </a:tcPr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519672" r="-302551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519672" r="-20101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0000" t="-519672" r="-10101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600000" t="-519672" r="-1015" b="-124590"/>
                          </a:stretch>
                        </a:blipFill>
                      </a:tcPr>
                    </a:tc>
                  </a:tr>
                  <a:tr h="3715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0</a:t>
                          </a:r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0</a:t>
                          </a:r>
                          <a:endParaRPr lang="ru-RU" sz="20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302041" t="-619672" r="-30255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00000" t="-619672" r="-20101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00000" t="-619672" r="-10101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600000" t="-619672" r="-1015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4" name="Rectangle 13"/>
          <p:cNvSpPr>
            <a:spLocks noChangeArrowheads="1"/>
          </p:cNvSpPr>
          <p:nvPr/>
        </p:nvSpPr>
        <p:spPr bwMode="auto">
          <a:xfrm>
            <a:off x="2714625" y="32019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7" name="Rectangle 16"/>
          <p:cNvSpPr>
            <a:spLocks noChangeArrowheads="1"/>
          </p:cNvSpPr>
          <p:nvPr/>
        </p:nvSpPr>
        <p:spPr bwMode="auto">
          <a:xfrm>
            <a:off x="2714625" y="36591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2524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3448660" y="3848338"/>
            <a:ext cx="8437951" cy="2952986"/>
            <a:chOff x="3398470" y="2941038"/>
            <a:chExt cx="8437951" cy="2952986"/>
          </a:xfrm>
        </p:grpSpPr>
        <p:grpSp>
          <p:nvGrpSpPr>
            <p:cNvPr id="83" name="Группа 82"/>
            <p:cNvGrpSpPr/>
            <p:nvPr/>
          </p:nvGrpSpPr>
          <p:grpSpPr>
            <a:xfrm>
              <a:off x="3398470" y="2941038"/>
              <a:ext cx="186821" cy="2952986"/>
              <a:chOff x="3316077" y="2941038"/>
              <a:chExt cx="186821" cy="2952986"/>
            </a:xfrm>
          </p:grpSpPr>
          <p:cxnSp>
            <p:nvCxnSpPr>
              <p:cNvPr id="79" name="Прямая соединительная линия 78"/>
              <p:cNvCxnSpPr/>
              <p:nvPr/>
            </p:nvCxnSpPr>
            <p:spPr>
              <a:xfrm>
                <a:off x="3316077" y="2941038"/>
                <a:ext cx="11017" cy="29529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Прямая соединительная линия 80"/>
              <p:cNvCxnSpPr/>
              <p:nvPr/>
            </p:nvCxnSpPr>
            <p:spPr>
              <a:xfrm>
                <a:off x="3316077" y="2941038"/>
                <a:ext cx="1758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Прямая соединительная линия 81"/>
              <p:cNvCxnSpPr/>
              <p:nvPr/>
            </p:nvCxnSpPr>
            <p:spPr>
              <a:xfrm>
                <a:off x="3327094" y="5894024"/>
                <a:ext cx="1758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Группа 84"/>
            <p:cNvGrpSpPr/>
            <p:nvPr/>
          </p:nvGrpSpPr>
          <p:grpSpPr>
            <a:xfrm flipH="1">
              <a:off x="11649600" y="2941038"/>
              <a:ext cx="186821" cy="2952986"/>
              <a:chOff x="3316077" y="2941038"/>
              <a:chExt cx="186821" cy="2952986"/>
            </a:xfrm>
          </p:grpSpPr>
          <p:cxnSp>
            <p:nvCxnSpPr>
              <p:cNvPr id="86" name="Прямая соединительная линия 85"/>
              <p:cNvCxnSpPr/>
              <p:nvPr/>
            </p:nvCxnSpPr>
            <p:spPr>
              <a:xfrm>
                <a:off x="3316077" y="2941038"/>
                <a:ext cx="11017" cy="29529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Прямая соединительная линия 86"/>
              <p:cNvCxnSpPr/>
              <p:nvPr/>
            </p:nvCxnSpPr>
            <p:spPr>
              <a:xfrm>
                <a:off x="3316077" y="2941038"/>
                <a:ext cx="1758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Прямая соединительная линия 87"/>
              <p:cNvCxnSpPr/>
              <p:nvPr/>
            </p:nvCxnSpPr>
            <p:spPr>
              <a:xfrm>
                <a:off x="3327094" y="5894024"/>
                <a:ext cx="1758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Прямоугольник 89"/>
              <p:cNvSpPr/>
              <p:nvPr/>
            </p:nvSpPr>
            <p:spPr>
              <a:xfrm>
                <a:off x="1072678" y="5221991"/>
                <a:ext cx="239828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</m:sup>
                          </m:sSup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90" name="Прямоугольник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678" y="5221991"/>
                <a:ext cx="2398285" cy="400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" name="Рисунок 51" descr="http://eelib.narod.ru/toe/Novg_2.01/12/Image9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2" y="520812"/>
            <a:ext cx="2571046" cy="291592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Прямоугольник 38"/>
          <p:cNvSpPr/>
          <p:nvPr/>
        </p:nvSpPr>
        <p:spPr>
          <a:xfrm>
            <a:off x="2762942" y="622417"/>
            <a:ext cx="4051914" cy="981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определитель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матрицы равен нулю;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элементов по любой строке и по любому столбцу равна нулю.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40312" y="146395"/>
            <a:ext cx="6079741" cy="4000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52095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СВОЙСТВА НЕОПРЕДЕЛЕННОЙ МАТРИЦЫ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96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39" grpId="0" animBg="1"/>
      <p:bldP spid="40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91699"/>
            <a:ext cx="12192000" cy="50512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ЛИКБЕЗ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2095" algn="just">
              <a:lnSpc>
                <a:spcPct val="12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Электрические цепи, в которых индуктивность L, емкость С, активное сопротивление R сосредоточены в катушке, конденсаторе и резисторе называются цепями с сосредоточенными параметрами.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2095" algn="just">
              <a:lnSpc>
                <a:spcPct val="12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Однако имеются электрические цепи, в которых индуктивность, емкость и активное сопротивление распределены по длине цепи, например, в линиях передачи электромагнитных колебаний (в двухпроводных линиях, в фидерах, в волноводах). Такие цепи называются цепями с распределенными параметрам или длинными линиями.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2095" algn="just">
              <a:lnSpc>
                <a:spcPct val="12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 и та же цепь может вести себя как система с сосредоточенными или распределенными параметрами в зависимости от частоты (длины волны) сигнала, который действует в данной цепи.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5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rmatem.ru/zona/ris2/image21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34" y="416373"/>
            <a:ext cx="4254914" cy="16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krmatem.ru/zona/ris2/image211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828" y="1118625"/>
            <a:ext cx="2971825" cy="9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krmatem.ru/zona/ris2/image2116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614" y="1118625"/>
            <a:ext cx="3066602" cy="9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krmatem.ru/zona/ris2/image2120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32" y="3013445"/>
            <a:ext cx="2268423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6" name="Рисунок 5" descr="http://krmatem.ru/zona/ris2/image212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191" y="3020166"/>
            <a:ext cx="1483440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7" name="Рисунок 6" descr="http://krmatem.ru/zona/ris2/image212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6166"/>
            <a:ext cx="1501531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40385" y="8237855"/>
            <a:ext cx="6797040" cy="0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82022" y="406223"/>
            <a:ext cx="48667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2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атрица рассеивания [S] 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6744" y="-29052"/>
            <a:ext cx="789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Матрицы волновой теории четырехполюсников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03589" y="2096275"/>
            <a:ext cx="5025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Режимы измерения </a:t>
            </a:r>
            <a:r>
              <a:rPr lang="en-US" sz="2400" dirty="0" smtClean="0"/>
              <a:t>S</a:t>
            </a:r>
            <a:r>
              <a:rPr lang="ru-RU" sz="2400" dirty="0" smtClean="0"/>
              <a:t>-параметров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-1" y="2519856"/>
                <a:ext cx="11898167" cy="48737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ru-RU" sz="2400" dirty="0" smtClean="0"/>
                  <a:t>Согласованная нагрузка включена в сечение 2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Е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па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sup>
                    </m:sSub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sz="2400" dirty="0" smtClean="0"/>
                  <a:t>)</a:t>
                </a:r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2519856"/>
                <a:ext cx="11898167" cy="487378"/>
              </a:xfrm>
              <a:prstGeom prst="rect">
                <a:avLst/>
              </a:prstGeom>
              <a:blipFill rotWithShape="0">
                <a:blip r:embed="rId8"/>
                <a:stretch>
                  <a:fillRect l="-820" t="-6250" b="-28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122318" y="4802759"/>
                <a:ext cx="8012706" cy="48660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2.  Согласованная </a:t>
                </a:r>
                <a:r>
                  <a:rPr lang="ru-RU" sz="2400" dirty="0"/>
                  <a:t>нагрузка включена в сечение </a:t>
                </a:r>
                <a:r>
                  <a:rPr lang="ru-RU" sz="2400" dirty="0" smtClean="0"/>
                  <a:t>1 </a:t>
                </a:r>
                <a:r>
                  <a:rPr lang="ru-RU" sz="2400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Е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па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sup>
                    </m:sSubSup>
                    <m:r>
                      <a:rPr lang="ru-RU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sz="2400" dirty="0"/>
                  <a:t>)</a:t>
                </a: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318" y="4802759"/>
                <a:ext cx="8012706" cy="486608"/>
              </a:xfrm>
              <a:prstGeom prst="rect">
                <a:avLst/>
              </a:prstGeom>
              <a:blipFill rotWithShape="0">
                <a:blip r:embed="rId9"/>
                <a:stretch>
                  <a:fillRect l="-1141" t="-5000" r="-152" b="-2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122318" y="5268652"/>
                <a:ext cx="8012706" cy="76283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отр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Е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па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sup>
                        </m:sSubSup>
                      </m:den>
                    </m:f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ru-RU" sz="2400" dirty="0" smtClean="0"/>
                  <a:t>коэффициент передачи на вход 1со входа 2</a:t>
                </a:r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318" y="5268652"/>
                <a:ext cx="8012706" cy="76283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4122318" y="6031490"/>
                <a:ext cx="8012706" cy="76328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Е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отр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Е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па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sup>
                        </m:sSubSup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ru-RU" sz="2400" dirty="0"/>
                  <a:t>коэффициент </a:t>
                </a:r>
                <a:r>
                  <a:rPr lang="ru-RU" sz="2400" dirty="0" smtClean="0"/>
                  <a:t>отражения на входе 2</a:t>
                </a:r>
                <a:endParaRPr lang="ru-RU" sz="2400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318" y="6031490"/>
                <a:ext cx="8012706" cy="76328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3689631" y="3223375"/>
                <a:ext cx="5160387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ru-RU" sz="2400" dirty="0"/>
                  <a:t>коэффициент отражения на входе </a:t>
                </a:r>
                <a:r>
                  <a:rPr lang="ru-RU" sz="2400" dirty="0" smtClean="0"/>
                  <a:t>1</a:t>
                </a:r>
                <a:endParaRPr lang="ru-RU" sz="2400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631" y="3223375"/>
                <a:ext cx="5160387" cy="720000"/>
              </a:xfrm>
              <a:prstGeom prst="rect">
                <a:avLst/>
              </a:prstGeom>
              <a:blipFill rotWithShape="0">
                <a:blip r:embed="rId12"/>
                <a:stretch>
                  <a:fillRect t="-6780" r="-8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1462353" y="4186865"/>
                <a:ext cx="6239337" cy="46166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ru-RU" sz="2400" dirty="0"/>
                  <a:t>коэффициент передачи на вход </a:t>
                </a:r>
                <a:r>
                  <a:rPr lang="ru-RU" sz="2400" dirty="0" smtClean="0"/>
                  <a:t>2 со </a:t>
                </a:r>
                <a:r>
                  <a:rPr lang="ru-RU" sz="2400" dirty="0"/>
                  <a:t>входа </a:t>
                </a:r>
                <a:r>
                  <a:rPr lang="ru-RU" sz="2400" dirty="0" smtClean="0"/>
                  <a:t>1</a:t>
                </a:r>
                <a:endParaRPr lang="ru-RU" sz="24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353" y="4186865"/>
                <a:ext cx="6239337" cy="461665"/>
              </a:xfrm>
              <a:prstGeom prst="rect">
                <a:avLst/>
              </a:prstGeom>
              <a:blipFill rotWithShape="0">
                <a:blip r:embed="rId13"/>
                <a:stretch>
                  <a:fillRect t="-8974" r="-390" b="-26923"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083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>
            <a:off x="2398284" y="2649904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10594" y="4365536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410594" y="3490338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410594" y="5188930"/>
            <a:ext cx="0" cy="3561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66870" y="2243196"/>
            <a:ext cx="117428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ОЗУк</a:t>
            </a:r>
            <a:endParaRPr lang="ru-RU" sz="32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6541152" y="2511230"/>
            <a:ext cx="1318704" cy="1169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5559" y="2142136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команды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194587"/>
            <a:ext cx="12090399" cy="22775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/>
              <a:t>  </a:t>
            </a:r>
            <a:r>
              <a:rPr lang="ru-RU" sz="4400" b="1" i="1" dirty="0" smtClean="0"/>
              <a:t>ЭВМ с одиночным потоком команд и </a:t>
            </a:r>
          </a:p>
          <a:p>
            <a:pPr algn="ctr"/>
            <a:r>
              <a:rPr lang="ru-RU" sz="4400" b="1" i="1" dirty="0" smtClean="0"/>
              <a:t>с множественными потоками данных (ОКМД)</a:t>
            </a:r>
          </a:p>
          <a:p>
            <a:endParaRPr lang="ru-R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7859856" y="2218842"/>
            <a:ext cx="117428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УУ</a:t>
            </a:r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5411125" y="3501536"/>
            <a:ext cx="1174282" cy="165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err="1" smtClean="0"/>
              <a:t>ОЗУ</a:t>
            </a:r>
            <a:r>
              <a:rPr lang="ru-RU" sz="3200" i="1" dirty="0" err="1" smtClean="0"/>
              <a:t>д</a:t>
            </a:r>
            <a:endParaRPr lang="ru-RU" sz="3200" i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6566044" y="3625745"/>
            <a:ext cx="1318704" cy="11692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35132" y="3278160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792438" y="3006038"/>
            <a:ext cx="1224002" cy="476637"/>
            <a:chOff x="1760037" y="1621532"/>
            <a:chExt cx="1211692" cy="476637"/>
          </a:xfrm>
        </p:grpSpPr>
        <p:sp>
          <p:nvSpPr>
            <p:cNvPr id="4" name="Блок-схема: знак завершения 3"/>
            <p:cNvSpPr/>
            <p:nvPr/>
          </p:nvSpPr>
          <p:spPr>
            <a:xfrm>
              <a:off x="1760037" y="1621532"/>
              <a:ext cx="1211692" cy="476637"/>
            </a:xfrm>
            <a:prstGeom prst="flowChartTerminator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1811392" y="1693199"/>
              <a:ext cx="1108981" cy="288000"/>
              <a:chOff x="1811392" y="1693199"/>
              <a:chExt cx="1108981" cy="288000"/>
            </a:xfrm>
          </p:grpSpPr>
          <p:sp>
            <p:nvSpPr>
              <p:cNvPr id="10" name="Овал 9"/>
              <p:cNvSpPr>
                <a:spLocks noChangeAspect="1"/>
              </p:cNvSpPr>
              <p:nvPr/>
            </p:nvSpPr>
            <p:spPr>
              <a:xfrm>
                <a:off x="1811392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>
                <a:spLocks noChangeAspect="1"/>
              </p:cNvSpPr>
              <p:nvPr/>
            </p:nvSpPr>
            <p:spPr>
              <a:xfrm>
                <a:off x="2221883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>
                <a:spLocks noChangeAspect="1"/>
              </p:cNvSpPr>
              <p:nvPr/>
            </p:nvSpPr>
            <p:spPr>
              <a:xfrm>
                <a:off x="2632373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36" name="Группа 35"/>
          <p:cNvGrpSpPr/>
          <p:nvPr/>
        </p:nvGrpSpPr>
        <p:grpSpPr>
          <a:xfrm>
            <a:off x="1804748" y="4721670"/>
            <a:ext cx="1211692" cy="476637"/>
            <a:chOff x="1760037" y="1621532"/>
            <a:chExt cx="1211692" cy="476637"/>
          </a:xfrm>
        </p:grpSpPr>
        <p:sp>
          <p:nvSpPr>
            <p:cNvPr id="43" name="Блок-схема: знак завершения 42"/>
            <p:cNvSpPr/>
            <p:nvPr/>
          </p:nvSpPr>
          <p:spPr>
            <a:xfrm>
              <a:off x="1760037" y="1621532"/>
              <a:ext cx="1211692" cy="476637"/>
            </a:xfrm>
            <a:prstGeom prst="flowChartTerminator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1811392" y="1693199"/>
              <a:ext cx="1108981" cy="288000"/>
              <a:chOff x="1811392" y="1693199"/>
              <a:chExt cx="1108981" cy="288000"/>
            </a:xfrm>
          </p:grpSpPr>
          <p:sp>
            <p:nvSpPr>
              <p:cNvPr id="46" name="Овал 45"/>
              <p:cNvSpPr>
                <a:spLocks noChangeAspect="1"/>
              </p:cNvSpPr>
              <p:nvPr/>
            </p:nvSpPr>
            <p:spPr>
              <a:xfrm>
                <a:off x="1811392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>
                <a:spLocks noChangeAspect="1"/>
              </p:cNvSpPr>
              <p:nvPr/>
            </p:nvSpPr>
            <p:spPr>
              <a:xfrm>
                <a:off x="2221883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>
                <a:spLocks noChangeAspect="1"/>
              </p:cNvSpPr>
              <p:nvPr/>
            </p:nvSpPr>
            <p:spPr>
              <a:xfrm>
                <a:off x="2632373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49" name="Группа 48"/>
          <p:cNvGrpSpPr/>
          <p:nvPr/>
        </p:nvGrpSpPr>
        <p:grpSpPr>
          <a:xfrm>
            <a:off x="1780389" y="3873573"/>
            <a:ext cx="1211692" cy="476637"/>
            <a:chOff x="1760037" y="1621532"/>
            <a:chExt cx="1211692" cy="476637"/>
          </a:xfrm>
        </p:grpSpPr>
        <p:sp>
          <p:nvSpPr>
            <p:cNvPr id="50" name="Блок-схема: знак завершения 49"/>
            <p:cNvSpPr/>
            <p:nvPr/>
          </p:nvSpPr>
          <p:spPr>
            <a:xfrm>
              <a:off x="1760037" y="1621532"/>
              <a:ext cx="1211692" cy="476637"/>
            </a:xfrm>
            <a:prstGeom prst="flowChartTerminator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1811392" y="1693199"/>
              <a:ext cx="1108981" cy="288000"/>
              <a:chOff x="1811392" y="1693199"/>
              <a:chExt cx="1108981" cy="288000"/>
            </a:xfrm>
          </p:grpSpPr>
          <p:sp>
            <p:nvSpPr>
              <p:cNvPr id="52" name="Овал 51"/>
              <p:cNvSpPr>
                <a:spLocks noChangeAspect="1"/>
              </p:cNvSpPr>
              <p:nvPr/>
            </p:nvSpPr>
            <p:spPr>
              <a:xfrm>
                <a:off x="1811392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Овал 52"/>
              <p:cNvSpPr>
                <a:spLocks noChangeAspect="1"/>
              </p:cNvSpPr>
              <p:nvPr/>
            </p:nvSpPr>
            <p:spPr>
              <a:xfrm>
                <a:off x="2221883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Овал 53"/>
              <p:cNvSpPr>
                <a:spLocks noChangeAspect="1"/>
              </p:cNvSpPr>
              <p:nvPr/>
            </p:nvSpPr>
            <p:spPr>
              <a:xfrm>
                <a:off x="2632373" y="1693199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55" name="Прямая со стрелкой 54"/>
          <p:cNvCxnSpPr/>
          <p:nvPr/>
        </p:nvCxnSpPr>
        <p:spPr>
          <a:xfrm flipV="1">
            <a:off x="6566044" y="5012687"/>
            <a:ext cx="1318704" cy="11692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8455080" y="3966771"/>
            <a:ext cx="72781" cy="666824"/>
            <a:chOff x="8455080" y="3966771"/>
            <a:chExt cx="72781" cy="666824"/>
          </a:xfrm>
        </p:grpSpPr>
        <p:sp>
          <p:nvSpPr>
            <p:cNvPr id="7" name="Овал 6"/>
            <p:cNvSpPr>
              <a:spLocks noChangeAspect="1"/>
            </p:cNvSpPr>
            <p:nvPr/>
          </p:nvSpPr>
          <p:spPr>
            <a:xfrm>
              <a:off x="8455080" y="3966771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>
              <a:spLocks noChangeAspect="1"/>
            </p:cNvSpPr>
            <p:nvPr/>
          </p:nvSpPr>
          <p:spPr>
            <a:xfrm>
              <a:off x="8455080" y="4115477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>
              <a:spLocks noChangeAspect="1"/>
            </p:cNvSpPr>
            <p:nvPr/>
          </p:nvSpPr>
          <p:spPr>
            <a:xfrm>
              <a:off x="8455080" y="4264183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>
              <a:spLocks noChangeAspect="1"/>
            </p:cNvSpPr>
            <p:nvPr/>
          </p:nvSpPr>
          <p:spPr>
            <a:xfrm>
              <a:off x="8455080" y="4561595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>
              <a:spLocks noChangeAspect="1"/>
            </p:cNvSpPr>
            <p:nvPr/>
          </p:nvSpPr>
          <p:spPr>
            <a:xfrm>
              <a:off x="8455080" y="4412889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7269328" y="3966962"/>
            <a:ext cx="72781" cy="666824"/>
            <a:chOff x="8455080" y="3966771"/>
            <a:chExt cx="72781" cy="666824"/>
          </a:xfrm>
        </p:grpSpPr>
        <p:sp>
          <p:nvSpPr>
            <p:cNvPr id="66" name="Овал 65"/>
            <p:cNvSpPr>
              <a:spLocks noChangeAspect="1"/>
            </p:cNvSpPr>
            <p:nvPr/>
          </p:nvSpPr>
          <p:spPr>
            <a:xfrm>
              <a:off x="8455080" y="3966771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>
              <a:spLocks noChangeAspect="1"/>
            </p:cNvSpPr>
            <p:nvPr/>
          </p:nvSpPr>
          <p:spPr>
            <a:xfrm>
              <a:off x="8455080" y="4115477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>
              <a:spLocks noChangeAspect="1"/>
            </p:cNvSpPr>
            <p:nvPr/>
          </p:nvSpPr>
          <p:spPr>
            <a:xfrm>
              <a:off x="8455080" y="4264183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>
              <a:spLocks noChangeAspect="1"/>
            </p:cNvSpPr>
            <p:nvPr/>
          </p:nvSpPr>
          <p:spPr>
            <a:xfrm>
              <a:off x="8455080" y="4561595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>
              <a:spLocks noChangeAspect="1"/>
            </p:cNvSpPr>
            <p:nvPr/>
          </p:nvSpPr>
          <p:spPr>
            <a:xfrm>
              <a:off x="8455080" y="4412889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760416" y="4646658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  <p:grpSp>
        <p:nvGrpSpPr>
          <p:cNvPr id="81" name="Группа 80"/>
          <p:cNvGrpSpPr/>
          <p:nvPr/>
        </p:nvGrpSpPr>
        <p:grpSpPr>
          <a:xfrm>
            <a:off x="7859856" y="2530116"/>
            <a:ext cx="1574642" cy="2790307"/>
            <a:chOff x="7884748" y="2511229"/>
            <a:chExt cx="1574642" cy="2790307"/>
          </a:xfrm>
        </p:grpSpPr>
        <p:sp>
          <p:nvSpPr>
            <p:cNvPr id="27" name="TextBox 26"/>
            <p:cNvSpPr txBox="1"/>
            <p:nvPr/>
          </p:nvSpPr>
          <p:spPr>
            <a:xfrm>
              <a:off x="7884748" y="3311575"/>
              <a:ext cx="1174282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/>
                <a:t>ЦП</a:t>
              </a:r>
              <a:endParaRPr lang="ru-RU" sz="3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96031" y="4716761"/>
              <a:ext cx="1174282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/>
                <a:t>ЦП</a:t>
              </a:r>
              <a:endParaRPr lang="ru-RU" sz="3200" dirty="0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9060770" y="2511229"/>
              <a:ext cx="398620" cy="1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9459390" y="2511229"/>
              <a:ext cx="0" cy="251315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/>
            <p:nvPr/>
          </p:nvCxnSpPr>
          <p:spPr>
            <a:xfrm rot="5400000">
              <a:off x="9279390" y="4838765"/>
              <a:ext cx="0" cy="36000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73"/>
            <p:cNvCxnSpPr/>
            <p:nvPr/>
          </p:nvCxnSpPr>
          <p:spPr>
            <a:xfrm rot="5400000">
              <a:off x="9279390" y="3426361"/>
              <a:ext cx="0" cy="36000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Группа 74"/>
            <p:cNvGrpSpPr/>
            <p:nvPr/>
          </p:nvGrpSpPr>
          <p:grpSpPr>
            <a:xfrm>
              <a:off x="9206609" y="3964939"/>
              <a:ext cx="72781" cy="666824"/>
              <a:chOff x="8455080" y="3966771"/>
              <a:chExt cx="72781" cy="666824"/>
            </a:xfrm>
          </p:grpSpPr>
          <p:sp>
            <p:nvSpPr>
              <p:cNvPr id="76" name="Овал 75"/>
              <p:cNvSpPr>
                <a:spLocks noChangeAspect="1"/>
              </p:cNvSpPr>
              <p:nvPr/>
            </p:nvSpPr>
            <p:spPr>
              <a:xfrm>
                <a:off x="8455080" y="3966771"/>
                <a:ext cx="72781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Овал 76"/>
              <p:cNvSpPr>
                <a:spLocks noChangeAspect="1"/>
              </p:cNvSpPr>
              <p:nvPr/>
            </p:nvSpPr>
            <p:spPr>
              <a:xfrm>
                <a:off x="8455080" y="4115477"/>
                <a:ext cx="72781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Овал 77"/>
              <p:cNvSpPr>
                <a:spLocks noChangeAspect="1"/>
              </p:cNvSpPr>
              <p:nvPr/>
            </p:nvSpPr>
            <p:spPr>
              <a:xfrm>
                <a:off x="8455080" y="4264183"/>
                <a:ext cx="72781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" name="Овал 78"/>
              <p:cNvSpPr>
                <a:spLocks noChangeAspect="1"/>
              </p:cNvSpPr>
              <p:nvPr/>
            </p:nvSpPr>
            <p:spPr>
              <a:xfrm>
                <a:off x="8455080" y="4561595"/>
                <a:ext cx="72781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Овал 79"/>
              <p:cNvSpPr>
                <a:spLocks noChangeAspect="1"/>
              </p:cNvSpPr>
              <p:nvPr/>
            </p:nvSpPr>
            <p:spPr>
              <a:xfrm>
                <a:off x="8455080" y="4412889"/>
                <a:ext cx="72781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795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  <p:bldP spid="24" grpId="0"/>
      <p:bldP spid="26" grpId="0" animBg="1"/>
      <p:bldP spid="28" grpId="0" animBg="1"/>
      <p:bldP spid="30" grpId="0"/>
      <p:bldP spid="7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9147" y="179859"/>
            <a:ext cx="3936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524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Матрица </a:t>
            </a:r>
            <a:r>
              <a:rPr lang="ru-RU" alt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передачи [</a:t>
            </a:r>
            <a:r>
              <a:rPr lang="en-US" alt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alt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 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Надпись 2"/>
              <p:cNvSpPr txBox="1">
                <a:spLocks noChangeAspect="1" noChangeArrowheads="1"/>
              </p:cNvSpPr>
              <p:nvPr/>
            </p:nvSpPr>
            <p:spPr bwMode="auto">
              <a:xfrm>
                <a:off x="244227" y="739806"/>
                <a:ext cx="3542666" cy="14565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ru-RU" sz="24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ru-RU" sz="24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ru-RU" sz="24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па</m:t>
                                    </m:r>
                                    <m:r>
                                      <a:rPr lang="ru-RU" sz="2400" b="0" i="1" smtClean="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</m:sup>
                                </m:sSubSup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=</m:t>
                                </m:r>
                                <m:sSubSup>
                                  <m:sSubSup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sSub>
                                      <m:sSubPr>
                                        <m:ctrlPr>
                                          <a:rPr lang="ru-RU" sz="2400" i="1" smtClean="0"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ru-RU" sz="2400" i="1"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отр</m:t>
                                    </m:r>
                                  </m:sup>
                                </m:sSubSup>
                                <m:r>
                                  <a:rPr lang="ru-RU" sz="240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12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па</m:t>
                                    </m:r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ru-RU" sz="2400" b="0" i="1" smtClean="0">
                                        <a:latin typeface="Cambria Math" panose="02040503050406030204" pitchFamily="18" charset="0"/>
                                      </a:rPr>
                                      <m:t>отр</m:t>
                                    </m:r>
                                  </m:sup>
                                </m:sSubSup>
                                <m:r>
                                  <a:rPr lang="ru-RU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отр</m:t>
                                    </m:r>
                                  </m:sup>
                                </m:sSubSup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22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па</m:t>
                                    </m:r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Надпись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4227" y="739806"/>
                <a:ext cx="3542666" cy="145655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069608" y="799383"/>
            <a:ext cx="8468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- </a:t>
            </a:r>
            <a:r>
              <a:rPr lang="ru-RU" sz="2400" dirty="0" smtClean="0"/>
              <a:t>параметры не имеют такого простого физического смысла, как </a:t>
            </a:r>
            <a:r>
              <a:rPr lang="en-US" sz="2400" dirty="0" smtClean="0"/>
              <a:t>S-</a:t>
            </a:r>
            <a:r>
              <a:rPr lang="ru-RU" sz="2400" dirty="0" smtClean="0"/>
              <a:t>параметры, а представляют собой некоторые функции последних</a:t>
            </a:r>
            <a:r>
              <a:rPr lang="en-US" sz="2400" dirty="0" smtClean="0"/>
              <a:t> </a:t>
            </a:r>
            <a:r>
              <a:rPr lang="ru-RU" sz="2400" dirty="0" smtClean="0"/>
              <a:t>:</a:t>
            </a:r>
          </a:p>
          <a:p>
            <a:endParaRPr lang="ru-RU" sz="2400" dirty="0"/>
          </a:p>
        </p:txBody>
      </p:sp>
      <p:pic>
        <p:nvPicPr>
          <p:cNvPr id="10" name="Рисунок 9" descr="http://krmatem.ru/zona/ris2/image213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147" y="2777936"/>
            <a:ext cx="1771824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krmatem.ru/zona/ris2/image213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95" y="2777936"/>
            <a:ext cx="1395129" cy="11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krmatem.ru/zona/ris2/image213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065" y="2777936"/>
            <a:ext cx="1469371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krmatem.ru/zona/ris2/image2135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551" y="2777936"/>
            <a:ext cx="3241195" cy="1080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1345836" y="4415936"/>
                <a:ext cx="10074004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</a:rPr>
                  <a:t>Следует отметить, что параметр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</a:rPr>
                  <a:t>для четырехполюсника называют </a:t>
                </a:r>
                <a:r>
                  <a:rPr lang="ru-RU" sz="2400" dirty="0" smtClean="0">
                    <a:latin typeface="Times New Roman" panose="02020603050405020304" pitchFamily="18" charset="0"/>
                  </a:rPr>
                  <a:t>в</a:t>
                </a:r>
                <a:r>
                  <a:rPr lang="en-US" sz="2400" dirty="0" smtClean="0">
                    <a:latin typeface="Times New Roman" panose="02020603050405020304" pitchFamily="18" charset="0"/>
                  </a:rPr>
                  <a:t>e</a:t>
                </a:r>
                <a:r>
                  <a:rPr lang="ru-RU" sz="2400" dirty="0" smtClean="0">
                    <a:latin typeface="Times New Roman" panose="02020603050405020304" pitchFamily="18" charset="0"/>
                  </a:rPr>
                  <a:t>личиной з</a:t>
                </a:r>
                <a:r>
                  <a:rPr lang="ru-RU" sz="2400" dirty="0">
                    <a:latin typeface="Times New Roman" panose="02020603050405020304" pitchFamily="18" charset="0"/>
                  </a:rPr>
                  <a:t>а</a:t>
                </a:r>
                <a:r>
                  <a:rPr lang="ru-RU" sz="2400" dirty="0" smtClean="0">
                    <a:latin typeface="Times New Roman" panose="02020603050405020304" pitchFamily="18" charset="0"/>
                  </a:rPr>
                  <a:t>тухания </a:t>
                </a:r>
                <a:r>
                  <a:rPr lang="ru-RU" sz="2400" dirty="0">
                    <a:latin typeface="Times New Roman" panose="02020603050405020304" pitchFamily="18" charset="0"/>
                  </a:rPr>
                  <a:t>и, как </a:t>
                </a:r>
                <a:r>
                  <a:rPr lang="ru-RU" sz="2400" dirty="0" smtClean="0">
                    <a:latin typeface="Times New Roman" panose="02020603050405020304" pitchFamily="18" charset="0"/>
                  </a:rPr>
                  <a:t>правило , </a:t>
                </a:r>
                <a:r>
                  <a:rPr lang="ru-RU" sz="2400" dirty="0">
                    <a:latin typeface="Times New Roman" panose="02020603050405020304" pitchFamily="18" charset="0"/>
                  </a:rPr>
                  <a:t>измеряют в децибелах </a:t>
                </a: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836" y="4415936"/>
                <a:ext cx="10074004" cy="830997"/>
              </a:xfrm>
              <a:prstGeom prst="rect">
                <a:avLst/>
              </a:prstGeom>
              <a:blipFill rotWithShape="0">
                <a:blip r:embed="rId7"/>
                <a:stretch>
                  <a:fillRect l="-969" t="-5839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03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9" grpId="0"/>
      <p:bldP spid="1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Pcy;&amp;lcy;&amp;ocy;&amp;tcy;&amp;ncy;&amp;ocy;&amp;scy;&amp;tcy;&amp;softcy; &amp;ncy;&amp;ocy;&amp;rcy;&amp;mcy;&amp;acy;&amp;lcy;&amp;softcy;&amp;ncy;&amp;ocy;&amp;gcy;&amp;ocy; &amp;rcy;&amp;acy;&amp;scy;&amp;pcy;&amp;rcy;&amp;iecy;&amp;dcy;&amp;iecy;&amp;lcy;&amp;iecy;&amp;ncy;&amp;icy;&amp;y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341" y="1729945"/>
            <a:ext cx="5835272" cy="483149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40043" y="2808303"/>
                <a:ext cx="5395783" cy="118910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ru-RU" sz="3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32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32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ru-RU" sz="32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ru-RU" sz="32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ru-RU" sz="32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3" y="2808303"/>
                <a:ext cx="5395783" cy="1189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0043" y="2346638"/>
            <a:ext cx="539578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НОРМАЛЬНЫЙ ЗАКОН РАСПРЕДЕЛЕНИЯ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40044" y="3997411"/>
                <a:ext cx="5395784" cy="246336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Здесь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𝜇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– математическое ожидание (наиболее вероятное значение), 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</a:pP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𝜎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среднеквадратическое отклонение величины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(оно характеризует форму кривой распределения),  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252095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дисперсия.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4" y="3997411"/>
                <a:ext cx="5395784" cy="2463367"/>
              </a:xfrm>
              <a:prstGeom prst="rect">
                <a:avLst/>
              </a:prstGeom>
              <a:blipFill rotWithShape="0">
                <a:blip r:embed="rId4"/>
                <a:stretch>
                  <a:fillRect l="-1808" t="-1980" b="-37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63609" y="78942"/>
            <a:ext cx="11862487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7. Учет влияния разброса внутренних параметров РЭС на его выходные характеристики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3609" y="1217285"/>
            <a:ext cx="3699924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7.1. Постановка задачи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46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07525"/>
            <a:ext cx="1219200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Допусковый анализ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Задана схема РЭС, известны номинальные значения его внутренних параметров и допуски на них. Требуется найти возникающие при этом допуски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выходные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параметры РЭС.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407854"/>
            <a:ext cx="1219200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Допусковый синтез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Известна структура схемы РЭУ, заданы допуски на выходные параметры, необходимо найти допуски на параметры компонентов схемы (на внутренние параметры).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608183"/>
            <a:ext cx="12191999" cy="1277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Статистический параметрический синтез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 Разработана схема, известны допуски на параметры компонентов и допуски  на выходные параметры. Необходимо, найти номинальные значения компонентов.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859423"/>
            <a:ext cx="1236499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Статистический структурный синтез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Заказчик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задает лишь уровни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разброса выходных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параметров. Необходимо найти (создать) структуру схемы и определить номинальные значения параметров компонент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" y="-10764"/>
            <a:ext cx="12191999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 учете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влияния разброса внутренних параметров РЭС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может возникнуть необходимость решения следующих задач.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8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254663"/>
                <a:ext cx="12192000" cy="124143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Для 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решения 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приведенных задач вводится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понятие функции качества, зависящей от параметров компонент РЭС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ba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,  где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ba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вектор параметров компонент схемы (транзисторов, резисторов, конденсаторов, микросхем и т.п.). </a:t>
                </a:r>
                <a:endParaRPr lang="ru-RU" sz="24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4663"/>
                <a:ext cx="12192000" cy="1241430"/>
              </a:xfrm>
              <a:prstGeom prst="rect">
                <a:avLst/>
              </a:prstGeom>
              <a:blipFill rotWithShape="0">
                <a:blip r:embed="rId2"/>
                <a:stretch>
                  <a:fillRect l="-750" t="-3941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0" y="1443482"/>
                <a:ext cx="12192000" cy="101611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Пусть известен также вектор номинальных значений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bar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𝑉</m:t>
                            </m:r>
                          </m:e>
                        </m:ba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которому соответствует номинальная функция качества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𝐹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bar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𝑉</m:t>
                            </m:r>
                          </m:e>
                        </m:ba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43482"/>
                <a:ext cx="12192000" cy="1016112"/>
              </a:xfrm>
              <a:prstGeom prst="rect">
                <a:avLst/>
              </a:prstGeom>
              <a:blipFill rotWithShape="0">
                <a:blip r:embed="rId3"/>
                <a:stretch>
                  <a:fillRect t="-1205" r="-750" b="-90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0" y="2459594"/>
                <a:ext cx="12192000" cy="137358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Вследствие разброса параметров компонент конкретная реализация вектора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ba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отличается от номинальной на вектор отклонений 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ba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а функция качества будет иметь вид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</m:ba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ba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</a:t>
                </a:r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59594"/>
                <a:ext cx="12192000" cy="1373581"/>
              </a:xfrm>
              <a:prstGeom prst="rect">
                <a:avLst/>
              </a:prstGeom>
              <a:blipFill rotWithShape="0">
                <a:blip r:embed="rId4"/>
                <a:stretch>
                  <a:fillRect l="-750" t="-442" b="-8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0" y="3824198"/>
                <a:ext cx="12192000" cy="20501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Разложим данную функцию качества в многопараметрический ряд Тейлора вокруг номинала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bar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𝑉</m:t>
                            </m:r>
                          </m:e>
                        </m:ba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 виде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𝐹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𝑉</m:t>
                              </m:r>
                            </m:e>
                          </m:ba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∆</m:t>
                      </m:r>
                      <m:bar>
                        <m:barPr>
                          <m:pos m:val="top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bar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𝑉</m:t>
                          </m:r>
                        </m:e>
                      </m:ba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)</m:t>
                      </m:r>
                      <m:r>
                        <a:rPr lang="ru-RU" sz="2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𝐹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𝑉</m:t>
                              </m:r>
                            </m:e>
                          </m:ba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)+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1!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𝑖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𝐹</m:t>
                                  </m:r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(</m:t>
                                  </m:r>
                                  <m:bar>
                                    <m:barPr>
                                      <m:pos m:val="top"/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𝑉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2!</m:t>
                              </m:r>
                            </m:den>
                          </m:f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naryPr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𝑖</m:t>
                              </m:r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𝑛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𝑗</m:t>
                                  </m:r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𝑛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𝜕</m:t>
                                          </m:r>
                                        </m:e>
                                        <m:sup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(</m:t>
                                          </m:r>
                                          <m:bar>
                                            <m:barPr>
                                              <m:pos m:val="top"/>
                                              <m:ctrlPr>
                                                <a:rPr lang="ru-RU" sz="2400" i="1"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ru-RU" sz="2400" i="1"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𝑉</m:t>
                                              </m:r>
                                            </m:e>
                                          </m:bar>
                                        </m:e>
                                        <m:sub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ru-RU" sz="24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∆</m:t>
                                  </m:r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∆</m:t>
                                  </m:r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+…      , (1)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24198"/>
                <a:ext cx="12192000" cy="2050177"/>
              </a:xfrm>
              <a:prstGeom prst="rect">
                <a:avLst/>
              </a:prstGeom>
              <a:blipFill rotWithShape="0">
                <a:blip r:embed="rId5"/>
                <a:stretch>
                  <a:fillRect l="-699" t="-2065" r="-699"/>
                </a:stretch>
              </a:blip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0" y="5874375"/>
                <a:ext cx="12192000" cy="53149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∆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  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 2, …..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компоненты вектора отклонений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ba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874375"/>
                <a:ext cx="12192000" cy="531492"/>
              </a:xfrm>
              <a:prstGeom prst="rect">
                <a:avLst/>
              </a:prstGeom>
              <a:blipFill rotWithShape="0">
                <a:blip r:embed="rId6"/>
                <a:stretch>
                  <a:fillRect t="-2299" b="-195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424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101" y="0"/>
            <a:ext cx="3791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Рассмотрим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два случая</a:t>
            </a:r>
            <a:endParaRPr lang="ru-RU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4826" y="523220"/>
                <a:ext cx="12192000" cy="171700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400" b="1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Случай малых отклонений</a:t>
                </a:r>
                <a:r>
                  <a:rPr lang="ru-RU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Отклонения </a:t>
                </a:r>
                <a14:m>
                  <m:oMath xmlns:m="http://schemas.openxmlformats.org/officeDocument/2006/math">
                    <m:r>
                      <a:rPr lang="ru-RU" sz="2400" b="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ru-RU" sz="24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ba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малы настолько, что в выражении (1) можно пренебречь всеми членами ряда кроме первых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двух. Основным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способом учета разброса параметров в этом случае будет являться метод коэффициентов чувствительности (влияния).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6" y="523220"/>
                <a:ext cx="12192000" cy="1717008"/>
              </a:xfrm>
              <a:prstGeom prst="rect">
                <a:avLst/>
              </a:prstGeom>
              <a:blipFill rotWithShape="0">
                <a:blip r:embed="rId2"/>
                <a:stretch>
                  <a:fillRect l="-650" t="-712" r="-800" b="-60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9652" y="2240228"/>
                <a:ext cx="12162348" cy="132183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i="1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2. </a:t>
                </a:r>
                <a:r>
                  <a:rPr lang="ru-RU" sz="2400" b="1" i="1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Случай </a:t>
                </a:r>
                <a:r>
                  <a:rPr lang="ru-RU" sz="2400" b="1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больших отклонений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т.е. отклонения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∆</m:t>
                    </m:r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ba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настолько  велики, что пренебрежение высшими членами ряда невозможно.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 этом случае применяют статистические методы обработки (моделирования).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2" y="2240228"/>
                <a:ext cx="12162348" cy="1321837"/>
              </a:xfrm>
              <a:prstGeom prst="rect">
                <a:avLst/>
              </a:prstGeom>
              <a:blipFill rotWithShape="0">
                <a:blip r:embed="rId3"/>
                <a:stretch>
                  <a:fillRect l="-751" t="-457" r="-701" b="-7306"/>
                </a:stretch>
              </a:blip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9652" y="3562028"/>
            <a:ext cx="12162348" cy="522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7.2. Метод коэффициентов чувствительности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652" y="4046468"/>
                <a:ext cx="12192000" cy="50276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Из (1)  при малых отклонений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bar>
                      <m:barPr>
                        <m:pos m:val="top"/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bar>
                  </m:oMath>
                </a14:m>
                <a:r>
                  <a:rPr lang="ru-RU" sz="2400" dirty="0" smtClean="0"/>
                  <a:t> следует, что  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2" y="4046468"/>
                <a:ext cx="12192000" cy="502766"/>
              </a:xfrm>
              <a:prstGeom prst="rect">
                <a:avLst/>
              </a:prstGeom>
              <a:blipFill rotWithShape="0">
                <a:blip r:embed="rId4"/>
                <a:stretch>
                  <a:fillRect l="-800" t="-1220" b="-280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0" y="4423615"/>
                <a:ext cx="12206826" cy="110055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ba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+∆</m:t>
                      </m:r>
                      <m:bar>
                        <m:barPr>
                          <m:pos m:val="top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bar>
                      <m:r>
                        <a:rPr lang="ru-RU" sz="2400" i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ba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)+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  <m:r>
                                        <a:rPr lang="ru-RU" sz="2400" i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bar>
                                        <m:barPr>
                                          <m:pos m:val="top"/>
                                          <m:ctrlPr>
                                            <a:rPr lang="ru-RU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ru-RU" sz="2400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</m:bar>
                                    </m:e>
                                    <m:sub>
                                      <m:r>
                                        <a:rPr lang="ru-RU" sz="2400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ru-RU" sz="2400" i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23615"/>
                <a:ext cx="12206826" cy="110055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-14826" y="5368305"/>
                <a:ext cx="12206825" cy="149573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или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(∆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ba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</m:ba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bar>
                        <m:barPr>
                          <m:pos m:val="top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</m:ba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</m:ba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𝐹</m:t>
                                  </m:r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bar>
                                    <m:barPr>
                                      <m:pos m:val="top"/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𝑉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</m:e>
                      </m:nary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(2)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826" y="5368305"/>
                <a:ext cx="12206825" cy="1495730"/>
              </a:xfrm>
              <a:prstGeom prst="rect">
                <a:avLst/>
              </a:prstGeom>
              <a:blipFill rotWithShape="0">
                <a:blip r:embed="rId6"/>
                <a:stretch>
                  <a:fillRect t="-32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03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 animBg="1"/>
      <p:bldP spid="8" grpId="0" animBg="1"/>
      <p:bldP spid="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043" y="25943"/>
            <a:ext cx="11853250" cy="8826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Частные производные функции качества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параметрам элементов называются коэффициентами чувствительности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40042" y="903753"/>
                <a:ext cx="11853249" cy="80265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𝐹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(</m:t>
                            </m:r>
                            <m:bar>
                              <m:barPr>
                                <m:pos m:val="top"/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barPr>
                              <m:e>
                                <m:r>
                                  <a:rPr lang="ru-RU" sz="2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𝑉</m:t>
                                </m:r>
                              </m:e>
                            </m:ba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  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 2, …..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              (3)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2" y="903753"/>
                <a:ext cx="11853249" cy="80265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40042" y="1765356"/>
            <a:ext cx="11853249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Нормированные коэффициенты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чувствительности 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40043" y="2198720"/>
                <a:ext cx="11853250" cy="79284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bar>
                              <m:barPr>
                                <m:pos m:val="top"/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</m:ba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)/</m:t>
                        </m:r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bar>
                              <m:barPr>
                                <m:pos m:val="top"/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</m:ba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bar>
                              <m:barPr>
                                <m:pos m:val="top"/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</m:ba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3" y="2198720"/>
                <a:ext cx="11853250" cy="7928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40042" y="3253075"/>
            <a:ext cx="1185324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приращения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6664" y="3880368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041" y="3706561"/>
            <a:ext cx="11853249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Достоинство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универсальность. Недостатки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значительные вычислительные затраты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невысокая точность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042" y="4507659"/>
            <a:ext cx="11853248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учетом (3) выражение (2) принимает вид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40041" y="4969324"/>
                <a:ext cx="11853249" cy="110055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(∆</m:t>
                          </m:r>
                          <m:bar>
                            <m:barPr>
                              <m:pos m:val="top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d>
                                <m:dPr>
                                  <m:begChr m:val=""/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d>
                            </m:e>
                          </m:bar>
                        </m:e>
                        <m:sub/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0">
                                          <a:latin typeface="Cambria Math" panose="02040503050406030204" pitchFamily="18" charset="0"/>
                                        </a:rPr>
                                        <m:t>с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 ,                     (</m:t>
                                  </m:r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1" y="4969324"/>
                <a:ext cx="11853249" cy="11005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140041" y="6056520"/>
                <a:ext cx="11853249" cy="82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с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частные отклонения, характеризующие вклад </a:t>
                </a:r>
                <a:r>
                  <a:rPr lang="en-US" sz="2400" i="1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ого параметра в изменение функции качества.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41" y="6056520"/>
                <a:ext cx="11853249" cy="828000"/>
              </a:xfrm>
              <a:prstGeom prst="rect">
                <a:avLst/>
              </a:prstGeom>
              <a:blipFill rotWithShape="0">
                <a:blip r:embed="rId5"/>
                <a:stretch>
                  <a:fillRect l="-823" t="-5926" r="-772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498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445" y="383095"/>
            <a:ext cx="11961342" cy="5222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Допусковый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19446" y="880283"/>
                <a:ext cx="11961341" cy="85606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Обозначим допуск на соответствующий параметр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±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тогда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∆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=±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и допуск на функцию качества запишется в виде: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46" y="880283"/>
                <a:ext cx="11961341" cy="856068"/>
              </a:xfrm>
              <a:prstGeom prst="rect">
                <a:avLst/>
              </a:prstGeom>
              <a:blipFill rotWithShape="0">
                <a:blip r:embed="rId2"/>
                <a:stretch>
                  <a:fillRect t="-5674" r="-765" b="-148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19447" y="1736351"/>
                <a:ext cx="11961340" cy="110055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                   (</m:t>
                          </m:r>
                          <m:r>
                            <a:rPr lang="ru-RU" sz="24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47" y="1736351"/>
                <a:ext cx="11961340" cy="110055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119446" y="2836909"/>
            <a:ext cx="11961341" cy="1277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«Наихудший случай». Знак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перед допуском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принимается одинаковым со знаком соответствующего коэффициента чувствительности (т.е. все слагаемые положительны), тогда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19447" y="4114759"/>
                <a:ext cx="11961342" cy="110055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47" y="4114759"/>
                <a:ext cx="11961342" cy="11005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19447" y="5215317"/>
                <a:ext cx="11961341" cy="83099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2. «Случай граничных пар». Необходимо вычислить значение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при всех возможных комбинациях знаков допусков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Для этого требуется вычислить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раз. 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47" y="5215317"/>
                <a:ext cx="11961341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815" t="-5882" b="-15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74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804" y="203150"/>
            <a:ext cx="11977817" cy="5533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Допусковый синтез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31804" y="756507"/>
                <a:ext cx="11977818" cy="756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1. </a:t>
                </a:r>
                <a:r>
                  <a:rPr lang="ru-RU" sz="2400" i="1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Метод </a:t>
                </a:r>
                <a:r>
                  <a:rPr lang="ru-RU" sz="2400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равных </a:t>
                </a:r>
                <a:r>
                  <a:rPr lang="ru-RU" sz="2400" i="1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отклонений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.</a:t>
                </a:r>
                <a:r>
                  <a:rPr lang="ru-RU" sz="2400" dirty="0"/>
                  <a:t> Примем допуски на все параметры одинаковыми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r>
                  <a:rPr lang="ru-RU" sz="2400" dirty="0"/>
                  <a:t>, тогда  </a:t>
                </a:r>
                <a:r>
                  <a:rPr lang="ru-RU" sz="2400" dirty="0" smtClean="0"/>
                  <a:t>(4) </a:t>
                </a:r>
                <a:r>
                  <a:rPr lang="ru-RU" sz="2400" dirty="0"/>
                  <a:t>преобразуется к виду </a:t>
                </a:r>
              </a:p>
              <a:p>
                <a:pPr algn="ctr"/>
                <a:endParaRPr lang="ru-RU" sz="2400" dirty="0" smtClean="0"/>
              </a:p>
              <a:p>
                <a:pPr algn="ctr"/>
                <a:r>
                  <a:rPr lang="ru-RU" sz="2400" dirty="0" smtClean="0"/>
                  <a:t> </a:t>
                </a:r>
                <a:endParaRPr lang="ru-RU" sz="2400" dirty="0"/>
              </a:p>
              <a:p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 </a:t>
                </a:r>
                <a:endParaRPr lang="ru-RU" sz="24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04" y="756507"/>
                <a:ext cx="11977818" cy="756000"/>
              </a:xfrm>
              <a:prstGeom prst="rect">
                <a:avLst/>
              </a:prstGeom>
              <a:blipFill rotWithShape="0">
                <a:blip r:embed="rId2"/>
                <a:stretch>
                  <a:fillRect l="-815" t="-7258" b="-274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31804" y="1480717"/>
                <a:ext cx="11977817" cy="110055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𝜀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04" y="1480717"/>
                <a:ext cx="11977817" cy="110055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31804" y="2581275"/>
                <a:ext cx="11977817" cy="12972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Откуда следует, что </a:t>
                </a: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ea typeface="Calibri" panose="020F0502020204030204" pitchFamily="34" charset="0"/>
                  </a:rPr>
                  <a:t> </a:t>
                </a:r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ru-R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𝜀</m:t>
                    </m:r>
                    <m:r>
                      <a:rPr lang="ru-R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𝐹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undOvr"/>
                            <m:ctrlP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naryPr>
                          <m:sub>
                            <m: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𝑖</m:t>
                            </m:r>
                            <m: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𝑛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ru-RU" sz="32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sz="32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sz="32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ru-RU" sz="3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,  </m:t>
                            </m:r>
                          </m:e>
                        </m:nary>
                      </m:den>
                    </m:f>
                  </m:oMath>
                </a14:m>
                <a:endParaRPr lang="ru-RU" sz="3200" dirty="0">
                  <a:effectLst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04" y="2581275"/>
                <a:ext cx="11977817" cy="1297278"/>
              </a:xfrm>
              <a:prstGeom prst="rect">
                <a:avLst/>
              </a:prstGeom>
              <a:blipFill rotWithShape="0">
                <a:blip r:embed="rId4"/>
                <a:stretch>
                  <a:fillRect l="-815" t="-37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131804" y="3881342"/>
                <a:ext cx="11977817" cy="127785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ea typeface="Times New Roman" panose="02020603050405020304" pitchFamily="18" charset="0"/>
                  </a:rPr>
                  <a:t>Разобьем  </a:t>
                </a:r>
                <a:r>
                  <a:rPr lang="ru-RU" sz="2400" dirty="0">
                    <a:ea typeface="Times New Roman" panose="02020603050405020304" pitchFamily="18" charset="0"/>
                  </a:rPr>
                  <a:t>все параметры на две группы: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1 </m:t>
                        </m:r>
                      </m:sub>
                    </m:sSub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 «</a:t>
                </a:r>
                <a:r>
                  <a:rPr lang="ru-RU" sz="2400" dirty="0" err="1">
                    <a:effectLst/>
                    <a:ea typeface="Times New Roman" panose="02020603050405020304" pitchFamily="18" charset="0"/>
                  </a:rPr>
                  <a:t>сильновлияющих</a:t>
                </a:r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» 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=</m:t>
                    </m:r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𝑛</m:t>
                    </m:r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1 </m:t>
                        </m:r>
                      </m:sub>
                    </m:sSub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–</m:t>
                    </m:r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 «</a:t>
                </a:r>
                <a:r>
                  <a:rPr lang="ru-RU" sz="2400" dirty="0" err="1">
                    <a:effectLst/>
                    <a:ea typeface="Times New Roman" panose="02020603050405020304" pitchFamily="18" charset="0"/>
                  </a:rPr>
                  <a:t>слабовлияющих</a:t>
                </a:r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». Вклад первых оценим коэффициентом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1 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, а вклад вторых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 причем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2400" i="1">
                            <a:effectLst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ea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, тогда допуск для каждой группы получится свой </a:t>
                </a:r>
                <a:endParaRPr lang="ru-RU" sz="2400" dirty="0">
                  <a:effectLst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04" y="3881342"/>
                <a:ext cx="11977817" cy="1277850"/>
              </a:xfrm>
              <a:prstGeom prst="rect">
                <a:avLst/>
              </a:prstGeom>
              <a:blipFill rotWithShape="0">
                <a:blip r:embed="rId5"/>
                <a:stretch>
                  <a:fillRect l="-815" t="-3349" r="-815" b="-9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131804" y="5159192"/>
                <a:ext cx="11977816" cy="1008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p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</m:e>
                          </m:nary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den>
                      </m:f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04" y="5159192"/>
                <a:ext cx="11977816" cy="100800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558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205946" y="181502"/>
                <a:ext cx="11895438" cy="8826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400" dirty="0" smtClean="0">
                    <a:ea typeface="Calibri" panose="020F0502020204030204" pitchFamily="34" charset="0"/>
                  </a:rPr>
                  <a:t>Метод равных влияний. </a:t>
                </a:r>
                <a:r>
                  <a:rPr lang="ru-RU" sz="2400" dirty="0" smtClean="0">
                    <a:effectLst/>
                    <a:ea typeface="Calibri" panose="020F0502020204030204" pitchFamily="34" charset="0"/>
                  </a:rPr>
                  <a:t>Здесь </a:t>
                </a:r>
                <a:r>
                  <a:rPr lang="ru-RU" sz="2400" dirty="0">
                    <a:effectLst/>
                    <a:ea typeface="Calibri" panose="020F0502020204030204" pitchFamily="34" charset="0"/>
                  </a:rPr>
                  <a:t>равным для всех параметров принимается не допуск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, а частное отклонение</a:t>
                </a:r>
                <a:r>
                  <a:rPr lang="ru-RU" sz="2400" dirty="0">
                    <a:effectLst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ru-RU" sz="2400" i="1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effectLst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effectLst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ru-RU" sz="2400" i="1">
                            <a:effectLst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ru-RU" sz="2400" i="1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2400" i="1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ru-RU" sz="2400" i="1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2400" i="1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𝑐𝑜𝑛𝑠𝑡</m:t>
                    </m:r>
                    <m:r>
                      <a:rPr lang="ru-RU" sz="2400" b="0" i="0" smtClean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effectLst/>
                    <a:ea typeface="Times New Roman" panose="02020603050405020304" pitchFamily="18" charset="0"/>
                  </a:rPr>
                  <a:t> </a:t>
                </a:r>
                <a:endParaRPr lang="ru-RU" sz="24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46" y="181502"/>
                <a:ext cx="11895438" cy="882678"/>
              </a:xfrm>
              <a:prstGeom prst="rect">
                <a:avLst/>
              </a:prstGeom>
              <a:blipFill rotWithShape="0">
                <a:blip r:embed="rId2"/>
                <a:stretch>
                  <a:fillRect l="-820" t="-5517" r="-769" b="-124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205946" y="1098630"/>
                <a:ext cx="11895437" cy="20214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a typeface="Times New Roman" panose="02020603050405020304" pitchFamily="18" charset="0"/>
                  </a:rPr>
                  <a:t>Тогда из (4)</a:t>
                </a:r>
                <a:r>
                  <a:rPr lang="ru-RU" sz="2400" dirty="0">
                    <a:effectLst/>
                    <a:ea typeface="Calibri" panose="020F0502020204030204" pitchFamily="34" charset="0"/>
                  </a:rPr>
                  <a:t> следует</a:t>
                </a: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𝑐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𝐹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/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𝑛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𝑖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46" y="1098630"/>
                <a:ext cx="11895437" cy="2021451"/>
              </a:xfrm>
              <a:prstGeom prst="rect">
                <a:avLst/>
              </a:prstGeom>
              <a:blipFill rotWithShape="0">
                <a:blip r:embed="rId3"/>
                <a:stretch>
                  <a:fillRect t="-2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09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280" y="339101"/>
            <a:ext cx="11977815" cy="487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Оптимизационные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280" y="804601"/>
            <a:ext cx="11977815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Пусть  целевая функция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есть функция от допусков на параметры, а в качестве условия ограничения будет выступать выражение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(5).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48279" y="1635598"/>
                <a:ext cx="11977816" cy="196149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Простейшим  случаем является случай максимального суммарного допуска, когда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bar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79" y="1635598"/>
                <a:ext cx="11977816" cy="1961499"/>
              </a:xfrm>
              <a:prstGeom prst="rect">
                <a:avLst/>
              </a:prstGeom>
              <a:blipFill rotWithShape="0">
                <a:blip r:embed="rId2"/>
                <a:stretch>
                  <a:fillRect t="-24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48280" y="3597097"/>
                <a:ext cx="11977815" cy="29697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 задача допускового синтеза примет вид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𝑚𝑎𝑥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𝑖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=1,2, …,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𝐹</m:t>
                              </m:r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80" y="3597097"/>
                <a:ext cx="11977815" cy="2969724"/>
              </a:xfrm>
              <a:prstGeom prst="rect">
                <a:avLst/>
              </a:prstGeom>
              <a:blipFill rotWithShape="0">
                <a:blip r:embed="rId3"/>
                <a:stretch>
                  <a:fillRect t="-16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36" y="3105884"/>
            <a:ext cx="11894327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0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90550" y="2158633"/>
            <a:ext cx="1174282" cy="165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err="1" smtClean="0"/>
              <a:t>ОЗУк</a:t>
            </a:r>
            <a:endParaRPr lang="ru-RU" sz="3200" dirty="0"/>
          </a:p>
        </p:txBody>
      </p:sp>
      <p:cxnSp>
        <p:nvCxnSpPr>
          <p:cNvPr id="14" name="Прямая со стрелкой 13"/>
          <p:cNvCxnSpPr>
            <a:endCxn id="4" idx="2"/>
          </p:cNvCxnSpPr>
          <p:nvPr/>
        </p:nvCxnSpPr>
        <p:spPr>
          <a:xfrm>
            <a:off x="1766097" y="2651843"/>
            <a:ext cx="923351" cy="28079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8" idx="0"/>
          </p:cNvCxnSpPr>
          <p:nvPr/>
        </p:nvCxnSpPr>
        <p:spPr>
          <a:xfrm>
            <a:off x="10572199" y="2720499"/>
            <a:ext cx="0" cy="1667453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3"/>
            <a:endCxn id="23" idx="6"/>
          </p:cNvCxnSpPr>
          <p:nvPr/>
        </p:nvCxnSpPr>
        <p:spPr>
          <a:xfrm flipH="1">
            <a:off x="1773945" y="3672223"/>
            <a:ext cx="957680" cy="2614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2689448" y="2432499"/>
            <a:ext cx="288000" cy="2275803"/>
            <a:chOff x="2278314" y="1472665"/>
            <a:chExt cx="288000" cy="2275803"/>
          </a:xfrm>
        </p:grpSpPr>
        <p:sp>
          <p:nvSpPr>
            <p:cNvPr id="4" name="Овал 3"/>
            <p:cNvSpPr>
              <a:spLocks noChangeAspect="1"/>
            </p:cNvSpPr>
            <p:nvPr/>
          </p:nvSpPr>
          <p:spPr>
            <a:xfrm>
              <a:off x="2278314" y="1828799"/>
              <a:ext cx="288000" cy="28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>
              <a:spLocks noChangeAspect="1"/>
            </p:cNvSpPr>
            <p:nvPr/>
          </p:nvSpPr>
          <p:spPr>
            <a:xfrm>
              <a:off x="2278314" y="2466566"/>
              <a:ext cx="288000" cy="28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>
              <a:spLocks noChangeAspect="1"/>
            </p:cNvSpPr>
            <p:nvPr/>
          </p:nvSpPr>
          <p:spPr>
            <a:xfrm>
              <a:off x="2278314" y="3104334"/>
              <a:ext cx="288000" cy="28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2422314" y="2748200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2422314" y="2116799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422314" y="3392334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414465" y="1472665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1485945" y="2157988"/>
            <a:ext cx="288000" cy="2275803"/>
            <a:chOff x="2278314" y="1472665"/>
            <a:chExt cx="288000" cy="2275803"/>
          </a:xfrm>
        </p:grpSpPr>
        <p:sp>
          <p:nvSpPr>
            <p:cNvPr id="21" name="Овал 20"/>
            <p:cNvSpPr>
              <a:spLocks noChangeAspect="1"/>
            </p:cNvSpPr>
            <p:nvPr/>
          </p:nvSpPr>
          <p:spPr>
            <a:xfrm>
              <a:off x="2278314" y="1828799"/>
              <a:ext cx="288000" cy="28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>
              <a:spLocks noChangeAspect="1"/>
            </p:cNvSpPr>
            <p:nvPr/>
          </p:nvSpPr>
          <p:spPr>
            <a:xfrm>
              <a:off x="2278314" y="2466566"/>
              <a:ext cx="288000" cy="28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2278314" y="3104334"/>
              <a:ext cx="288000" cy="28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>
              <a:off x="2422314" y="2748200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2422314" y="2116799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2422314" y="3392334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2414465" y="1472665"/>
              <a:ext cx="0" cy="35613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Прямоугольник 30"/>
          <p:cNvSpPr/>
          <p:nvPr/>
        </p:nvSpPr>
        <p:spPr>
          <a:xfrm>
            <a:off x="0" y="97341"/>
            <a:ext cx="123170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/>
              <a:t>ЭВМ с </a:t>
            </a:r>
            <a:r>
              <a:rPr lang="ru-RU" sz="4400" b="1" i="1" dirty="0" smtClean="0"/>
              <a:t>множественными потоками </a:t>
            </a:r>
            <a:r>
              <a:rPr lang="ru-RU" sz="4400" b="1" i="1" dirty="0"/>
              <a:t>команд и </a:t>
            </a:r>
          </a:p>
          <a:p>
            <a:pPr algn="ctr"/>
            <a:r>
              <a:rPr lang="ru-RU" sz="4400" b="1" i="1" dirty="0"/>
              <a:t>с множественными потоками данных </a:t>
            </a:r>
            <a:r>
              <a:rPr lang="ru-RU" sz="4400" b="1" i="1" dirty="0" smtClean="0"/>
              <a:t>(МКМД</a:t>
            </a:r>
            <a:r>
              <a:rPr lang="ru-RU" sz="4400" b="1" i="1" dirty="0"/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12372" y="4530235"/>
            <a:ext cx="1174282" cy="165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err="1" smtClean="0"/>
              <a:t>ОЗУ</a:t>
            </a:r>
            <a:r>
              <a:rPr lang="ru-RU" sz="3200" i="1" dirty="0" err="1" smtClean="0"/>
              <a:t>д</a:t>
            </a:r>
            <a:endParaRPr lang="ru-RU" sz="3200" i="1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flipV="1">
            <a:off x="7364832" y="2408211"/>
            <a:ext cx="2817136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419239" y="2045057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команды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7364832" y="3600700"/>
            <a:ext cx="1318704" cy="1169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456309" y="3241734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команды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7625397" y="4258463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  <p:cxnSp>
        <p:nvCxnSpPr>
          <p:cNvPr id="39" name="Прямая со стрелкой 38"/>
          <p:cNvCxnSpPr>
            <a:endCxn id="62" idx="1"/>
          </p:cNvCxnSpPr>
          <p:nvPr/>
        </p:nvCxnSpPr>
        <p:spPr>
          <a:xfrm flipV="1">
            <a:off x="7411116" y="5976366"/>
            <a:ext cx="1272572" cy="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650681" y="5626961"/>
            <a:ext cx="134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  <p:cxnSp>
        <p:nvCxnSpPr>
          <p:cNvPr id="41" name="Прямая со стрелкой 40"/>
          <p:cNvCxnSpPr>
            <a:endCxn id="58" idx="1"/>
          </p:cNvCxnSpPr>
          <p:nvPr/>
        </p:nvCxnSpPr>
        <p:spPr>
          <a:xfrm flipV="1">
            <a:off x="7411116" y="4680340"/>
            <a:ext cx="2795314" cy="0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Группа 41"/>
          <p:cNvGrpSpPr/>
          <p:nvPr/>
        </p:nvGrpSpPr>
        <p:grpSpPr>
          <a:xfrm>
            <a:off x="7650681" y="2575566"/>
            <a:ext cx="72781" cy="666824"/>
            <a:chOff x="8455080" y="3966771"/>
            <a:chExt cx="72781" cy="666824"/>
          </a:xfrm>
        </p:grpSpPr>
        <p:sp>
          <p:nvSpPr>
            <p:cNvPr id="43" name="Овал 42"/>
            <p:cNvSpPr>
              <a:spLocks noChangeAspect="1"/>
            </p:cNvSpPr>
            <p:nvPr/>
          </p:nvSpPr>
          <p:spPr>
            <a:xfrm>
              <a:off x="8455080" y="3966771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>
              <a:spLocks noChangeAspect="1"/>
            </p:cNvSpPr>
            <p:nvPr/>
          </p:nvSpPr>
          <p:spPr>
            <a:xfrm>
              <a:off x="8455080" y="4115477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>
              <a:spLocks noChangeAspect="1"/>
            </p:cNvSpPr>
            <p:nvPr/>
          </p:nvSpPr>
          <p:spPr>
            <a:xfrm>
              <a:off x="8455080" y="4264183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>
              <a:spLocks noChangeAspect="1"/>
            </p:cNvSpPr>
            <p:nvPr/>
          </p:nvSpPr>
          <p:spPr>
            <a:xfrm>
              <a:off x="8455080" y="4561595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>
              <a:spLocks noChangeAspect="1"/>
            </p:cNvSpPr>
            <p:nvPr/>
          </p:nvSpPr>
          <p:spPr>
            <a:xfrm>
              <a:off x="8455080" y="4412889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7650681" y="4936727"/>
            <a:ext cx="72781" cy="666824"/>
            <a:chOff x="8455080" y="3966771"/>
            <a:chExt cx="72781" cy="666824"/>
          </a:xfrm>
        </p:grpSpPr>
        <p:sp>
          <p:nvSpPr>
            <p:cNvPr id="49" name="Овал 48"/>
            <p:cNvSpPr>
              <a:spLocks noChangeAspect="1"/>
            </p:cNvSpPr>
            <p:nvPr/>
          </p:nvSpPr>
          <p:spPr>
            <a:xfrm>
              <a:off x="8455080" y="3966771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>
              <a:spLocks noChangeAspect="1"/>
            </p:cNvSpPr>
            <p:nvPr/>
          </p:nvSpPr>
          <p:spPr>
            <a:xfrm>
              <a:off x="8455080" y="4115477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>
              <a:spLocks noChangeAspect="1"/>
            </p:cNvSpPr>
            <p:nvPr/>
          </p:nvSpPr>
          <p:spPr>
            <a:xfrm>
              <a:off x="8455080" y="4264183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>
              <a:spLocks noChangeAspect="1"/>
            </p:cNvSpPr>
            <p:nvPr/>
          </p:nvSpPr>
          <p:spPr>
            <a:xfrm>
              <a:off x="8455080" y="4561595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>
              <a:spLocks noChangeAspect="1"/>
            </p:cNvSpPr>
            <p:nvPr/>
          </p:nvSpPr>
          <p:spPr>
            <a:xfrm>
              <a:off x="8455080" y="4412889"/>
              <a:ext cx="72781" cy="72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0181968" y="2115823"/>
            <a:ext cx="756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УУ</a:t>
            </a:r>
            <a:endParaRPr lang="ru-RU" sz="3200" dirty="0"/>
          </a:p>
        </p:txBody>
      </p:sp>
      <p:sp>
        <p:nvSpPr>
          <p:cNvPr id="56" name="TextBox 55"/>
          <p:cNvSpPr txBox="1"/>
          <p:nvPr/>
        </p:nvSpPr>
        <p:spPr>
          <a:xfrm>
            <a:off x="8683688" y="3278709"/>
            <a:ext cx="756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УУ</a:t>
            </a:r>
            <a:endParaRPr lang="ru-RU" sz="3200" dirty="0"/>
          </a:p>
        </p:txBody>
      </p:sp>
      <p:sp>
        <p:nvSpPr>
          <p:cNvPr id="58" name="TextBox 57"/>
          <p:cNvSpPr txBox="1"/>
          <p:nvPr/>
        </p:nvSpPr>
        <p:spPr>
          <a:xfrm>
            <a:off x="10206430" y="4387952"/>
            <a:ext cx="73153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цп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8683688" y="5683978"/>
            <a:ext cx="756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цп</a:t>
            </a:r>
            <a:endParaRPr lang="ru-RU" sz="3200" dirty="0"/>
          </a:p>
        </p:txBody>
      </p:sp>
      <p:cxnSp>
        <p:nvCxnSpPr>
          <p:cNvPr id="64" name="Прямая со стрелкой 63"/>
          <p:cNvCxnSpPr/>
          <p:nvPr/>
        </p:nvCxnSpPr>
        <p:spPr>
          <a:xfrm>
            <a:off x="9061688" y="3870923"/>
            <a:ext cx="0" cy="18000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endCxn id="56" idx="0"/>
          </p:cNvCxnSpPr>
          <p:nvPr/>
        </p:nvCxnSpPr>
        <p:spPr>
          <a:xfrm flipH="1">
            <a:off x="9061688" y="2720499"/>
            <a:ext cx="1486049" cy="55821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endCxn id="62" idx="0"/>
          </p:cNvCxnSpPr>
          <p:nvPr/>
        </p:nvCxnSpPr>
        <p:spPr>
          <a:xfrm flipH="1">
            <a:off x="9061688" y="5004466"/>
            <a:ext cx="1491420" cy="67951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31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/>
      <p:bldP spid="33" grpId="0" animBg="1"/>
      <p:bldP spid="35" grpId="0"/>
      <p:bldP spid="37" grpId="0"/>
      <p:bldP spid="38" grpId="0"/>
      <p:bldP spid="40" grpId="0"/>
      <p:bldP spid="55" grpId="0" animBg="1"/>
      <p:bldP spid="56" grpId="0" animBg="1"/>
      <p:bldP spid="58" grpId="0" animBg="1"/>
      <p:bldP spid="6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376" y="134383"/>
            <a:ext cx="1206019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Монте-Карло </a:t>
            </a:r>
            <a:endParaRPr lang="ru-RU" sz="24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82376" y="575273"/>
            <a:ext cx="12068435" cy="461665"/>
            <a:chOff x="1607939" y="1679145"/>
            <a:chExt cx="4170378" cy="46166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607939" y="1679145"/>
              <a:ext cx="28419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24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Допусковый </a:t>
              </a:r>
              <a:r>
                <a:rPr lang="ru-RU" sz="2400" i="1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анализ. </a:t>
              </a:r>
              <a:endParaRPr lang="ru-RU" sz="2400" i="1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1206" y="1679145"/>
              <a:ext cx="322711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ru-RU" sz="24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Алгоритм </a:t>
              </a:r>
              <a:r>
                <a:rPr lang="ru-RU" sz="2400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действий. </a:t>
              </a:r>
              <a:endParaRPr lang="ru-RU" sz="24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4140" y="959282"/>
                <a:ext cx="12084905" cy="17808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Выполняется генерация случайной реализации вектора параметров радиоэлектронных устройств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при этом каждая компонента вектора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 2,…,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генерируется с соответствующими статистическими характеристиками(закон распределения, математическое ожидание , дисперсия, корреляция  и т.п.).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0" y="959282"/>
                <a:ext cx="12084905" cy="1780872"/>
              </a:xfrm>
              <a:prstGeom prst="rect">
                <a:avLst/>
              </a:prstGeom>
              <a:blipFill rotWithShape="0">
                <a:blip r:embed="rId2"/>
                <a:stretch>
                  <a:fillRect l="-656" t="-2730" b="-51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74139" y="2662498"/>
                <a:ext cx="12076669" cy="8990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2. Проводится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моделирование радиоэлектронного устройства с данным вектором параметров  и определяется реализация выходных параметров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39" y="2662498"/>
                <a:ext cx="12076669" cy="899092"/>
              </a:xfrm>
              <a:prstGeom prst="rect">
                <a:avLst/>
              </a:prstGeom>
              <a:blipFill rotWithShape="0">
                <a:blip r:embed="rId3"/>
                <a:stretch>
                  <a:fillRect l="-757" t="-5442" b="-115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65902" y="3466622"/>
                <a:ext cx="12084907" cy="8990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3. По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полученным выходным характеристикам вычисляется реализация функции качества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2" y="3466622"/>
                <a:ext cx="12084907" cy="899092"/>
              </a:xfrm>
              <a:prstGeom prst="rect">
                <a:avLst/>
              </a:prstGeom>
              <a:blipFill rotWithShape="0">
                <a:blip r:embed="rId4"/>
                <a:stretch>
                  <a:fillRect l="-807" t="-5442" r="-807" b="-47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/>
              <p:cNvSpPr/>
              <p:nvPr/>
            </p:nvSpPr>
            <p:spPr>
              <a:xfrm>
                <a:off x="65903" y="4288058"/>
                <a:ext cx="12084907" cy="23142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4. Заданное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число раз повторяются шаги 1, 2, 3. Число повторений М зависит от требуемой точности статистического моделирования. Для ориентировочной оценки М  можно воспользоваться формулой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𝑀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≥</m:t>
                    </m:r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∆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(1−</m:t>
                        </m:r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Д</m:t>
                            </m:r>
                          </m:sub>
                        </m:s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требуемая точность,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Д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доверительная вероятность</a:t>
                </a:r>
                <a:endParaRPr lang="ru-RU" sz="2400" dirty="0"/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3" y="4288058"/>
                <a:ext cx="12084907" cy="2314223"/>
              </a:xfrm>
              <a:prstGeom prst="rect">
                <a:avLst/>
              </a:prstGeom>
              <a:blipFill rotWithShape="0">
                <a:blip r:embed="rId5"/>
                <a:stretch>
                  <a:fillRect l="-807" t="-2105" r="-1261" b="-3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617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98854" y="57040"/>
                <a:ext cx="12035481" cy="12942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5. По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найденной совокупности реализаций выходных характеристик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𝑘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=1,2, …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𝑀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выполняется их статистическая обработка. Например, определяется математическое ожидание, дисперсия, границы полей допусков и т.д.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54" y="57040"/>
                <a:ext cx="12035481" cy="1294265"/>
              </a:xfrm>
              <a:prstGeom prst="rect">
                <a:avLst/>
              </a:prstGeom>
              <a:blipFill rotWithShape="0">
                <a:blip r:embed="rId2"/>
                <a:stretch>
                  <a:fillRect l="-759" t="-2817" r="-759" b="-75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78260" y="1345529"/>
                <a:ext cx="12035480" cy="8724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6. По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полученным реализациям  функции качества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строится гистограмма распределений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60" y="1345529"/>
                <a:ext cx="12035480" cy="872483"/>
              </a:xfrm>
              <a:prstGeom prst="rect">
                <a:avLst/>
              </a:prstGeom>
              <a:blipFill rotWithShape="0">
                <a:blip r:embed="rId3"/>
                <a:stretch>
                  <a:fillRect l="-811" t="-4196" r="-760" b="-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98854" y="2270825"/>
            <a:ext cx="12035480" cy="4875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Допусковый синтез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решения.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854" y="2758331"/>
            <a:ext cx="1203548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Задаются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некоторые исходные разбросы параметров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элементов.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854" y="3219996"/>
            <a:ext cx="1203548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Выполняются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шаги 1…6 метода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Монте Карло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допускового анализа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8854" y="3681661"/>
            <a:ext cx="1203548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Результаты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допускового анализа сравнивают с критериями допускового синтеза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8854" y="4143326"/>
            <a:ext cx="12035479" cy="20681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 Если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 статистического моделирования признан неудовлетворительным, то разбросы некоторых параметров (каких именно можно сказать по максимальным коэффициентам чувствительности) изменяются и алгоритм повторяется, начиная с пункта 2. Если же критерий выполняется, то текущие разбросы параметров принимаются за результаты допускового синтеза.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41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Группа 70"/>
          <p:cNvGrpSpPr/>
          <p:nvPr/>
        </p:nvGrpSpPr>
        <p:grpSpPr>
          <a:xfrm>
            <a:off x="1581135" y="3597833"/>
            <a:ext cx="4261079" cy="1675207"/>
            <a:chOff x="1581135" y="3597833"/>
            <a:chExt cx="4261079" cy="1675207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1581135" y="4211206"/>
              <a:ext cx="2643794" cy="1047905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ый треугольник 66"/>
            <p:cNvSpPr/>
            <p:nvPr/>
          </p:nvSpPr>
          <p:spPr>
            <a:xfrm>
              <a:off x="4183079" y="3639208"/>
              <a:ext cx="1659135" cy="1633832"/>
            </a:xfrm>
            <a:prstGeom prst="rtTriangle">
              <a:avLst/>
            </a:prstGeom>
            <a:blipFill>
              <a:blip r:embed="rId2"/>
              <a:tile tx="0" ty="0" sx="100000" sy="100000" flip="none" algn="tl"/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ый треугольник 68"/>
            <p:cNvSpPr/>
            <p:nvPr/>
          </p:nvSpPr>
          <p:spPr>
            <a:xfrm flipH="1">
              <a:off x="1627244" y="3597833"/>
              <a:ext cx="2547597" cy="621981"/>
            </a:xfrm>
            <a:prstGeom prst="rtTriangle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532236" y="747583"/>
            <a:ext cx="90617" cy="4525946"/>
            <a:chOff x="1532236" y="748442"/>
            <a:chExt cx="90617" cy="4525946"/>
          </a:xfrm>
        </p:grpSpPr>
        <p:cxnSp>
          <p:nvCxnSpPr>
            <p:cNvPr id="3" name="Прямая со стрелкой 2"/>
            <p:cNvCxnSpPr/>
            <p:nvPr/>
          </p:nvCxnSpPr>
          <p:spPr>
            <a:xfrm flipV="1">
              <a:off x="1579232" y="748442"/>
              <a:ext cx="0" cy="45259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Группа 26"/>
            <p:cNvGrpSpPr/>
            <p:nvPr/>
          </p:nvGrpSpPr>
          <p:grpSpPr>
            <a:xfrm>
              <a:off x="1532236" y="970476"/>
              <a:ext cx="90617" cy="3241589"/>
              <a:chOff x="1318641" y="942502"/>
              <a:chExt cx="90617" cy="3241589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322760" y="4184091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1335117" y="942502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1330997" y="2024091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1318641" y="3104091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Группа 13"/>
          <p:cNvGrpSpPr/>
          <p:nvPr/>
        </p:nvGrpSpPr>
        <p:grpSpPr>
          <a:xfrm rot="5400000">
            <a:off x="3795209" y="3029091"/>
            <a:ext cx="90617" cy="4525946"/>
            <a:chOff x="1528118" y="766119"/>
            <a:chExt cx="90617" cy="4525946"/>
          </a:xfrm>
        </p:grpSpPr>
        <p:cxnSp>
          <p:nvCxnSpPr>
            <p:cNvPr id="15" name="Прямая со стрелкой 14"/>
            <p:cNvCxnSpPr/>
            <p:nvPr/>
          </p:nvCxnSpPr>
          <p:spPr>
            <a:xfrm flipV="1">
              <a:off x="1565189" y="766119"/>
              <a:ext cx="0" cy="45259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32237" y="4212065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44594" y="970476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540474" y="2052065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528118" y="3132065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Прямая соединительная линия 20"/>
          <p:cNvCxnSpPr/>
          <p:nvPr/>
        </p:nvCxnSpPr>
        <p:spPr>
          <a:xfrm>
            <a:off x="1565188" y="970476"/>
            <a:ext cx="4464909" cy="445825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65188" y="3583459"/>
            <a:ext cx="2628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1565188" y="3302000"/>
            <a:ext cx="3809452" cy="90920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044141" y="4892355"/>
                <a:ext cx="4775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141" y="4892355"/>
                <a:ext cx="47752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1217276" y="4026540"/>
            <a:ext cx="31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1116205" y="784951"/>
            <a:ext cx="41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1147077" y="1866540"/>
            <a:ext cx="41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1143548" y="2964219"/>
            <a:ext cx="53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524992" y="5269454"/>
            <a:ext cx="31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516471" y="5239546"/>
            <a:ext cx="53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624412" y="5269454"/>
            <a:ext cx="41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630013" y="5269454"/>
            <a:ext cx="41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606377" y="600285"/>
                <a:ext cx="4775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377" y="600285"/>
                <a:ext cx="47752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281765" y="5250691"/>
            <a:ext cx="47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 rot="-780000">
                <a:off x="4293914" y="2911102"/>
                <a:ext cx="22543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-780000">
                <a:off x="4293914" y="2911102"/>
                <a:ext cx="2254386" cy="400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 rot="2820000">
                <a:off x="2152538" y="2177290"/>
                <a:ext cx="2225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820000">
                <a:off x="2152538" y="2177290"/>
                <a:ext cx="2225040" cy="4001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5771004" y="492026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996329" y="318085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280149" y="379244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cxnSp>
        <p:nvCxnSpPr>
          <p:cNvPr id="64" name="Соединительная линия уступом 63"/>
          <p:cNvCxnSpPr/>
          <p:nvPr/>
        </p:nvCxnSpPr>
        <p:spPr>
          <a:xfrm flipH="1">
            <a:off x="1541413" y="3187116"/>
            <a:ext cx="11711" cy="1039485"/>
          </a:xfrm>
          <a:prstGeom prst="bentConnector4">
            <a:avLst>
              <a:gd name="adj1" fmla="val -1952011"/>
              <a:gd name="adj2" fmla="val 5888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193188" y="3572302"/>
            <a:ext cx="0" cy="1711524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3048000" y="2742226"/>
            <a:ext cx="1884712" cy="1419555"/>
          </a:xfrm>
          <a:prstGeom prst="line">
            <a:avLst/>
          </a:prstGeom>
          <a:ln w="285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599624" y="4508060"/>
            <a:ext cx="1884712" cy="1419555"/>
          </a:xfrm>
          <a:prstGeom prst="line">
            <a:avLst/>
          </a:prstGeom>
          <a:ln w="285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 rot="2400000">
                <a:off x="1427523" y="5617986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00000">
                <a:off x="1427523" y="5617986"/>
                <a:ext cx="914400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 rot="2400000">
                <a:off x="4342118" y="3777688"/>
                <a:ext cx="12295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dirty="0" smtClean="0"/>
                  <a:t>68</a:t>
                </a:r>
                <a:endParaRPr lang="ru-RU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00000">
                <a:off x="4342118" y="3777688"/>
                <a:ext cx="1229557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515" b="-50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Стрелка вверх 84"/>
          <p:cNvSpPr/>
          <p:nvPr/>
        </p:nvSpPr>
        <p:spPr>
          <a:xfrm rot="2400000">
            <a:off x="721360" y="4026540"/>
            <a:ext cx="304800" cy="47244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Стрелка вверх 85"/>
          <p:cNvSpPr/>
          <p:nvPr/>
        </p:nvSpPr>
        <p:spPr>
          <a:xfrm rot="2400000">
            <a:off x="2579416" y="5509088"/>
            <a:ext cx="304800" cy="47244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TextBox 86"/>
          <p:cNvSpPr txBox="1"/>
          <p:nvPr/>
        </p:nvSpPr>
        <p:spPr>
          <a:xfrm>
            <a:off x="1188492" y="3395101"/>
            <a:ext cx="33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3993961" y="5249476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13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9" grpId="0"/>
      <p:bldP spid="50" grpId="0"/>
      <p:bldP spid="53" grpId="0"/>
      <p:bldP spid="54" grpId="0"/>
      <p:bldP spid="55" grpId="0"/>
      <p:bldP spid="83" grpId="0"/>
      <p:bldP spid="84" grpId="0"/>
      <p:bldP spid="85" grpId="0" animBg="1"/>
      <p:bldP spid="86" grpId="0" animBg="1"/>
      <p:bldP spid="87" grpId="0"/>
      <p:bldP spid="88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tlab.exponenta.ru/optimiz/book_2/image635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506" y="834208"/>
            <a:ext cx="5395746" cy="37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tlab.exponenta.ru/optimiz/book_2/image636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099" y="349781"/>
            <a:ext cx="8781769" cy="57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2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4652" y="73844"/>
            <a:ext cx="7147021" cy="4875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Устойчивость методов численного интегрирования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15329" y="1011963"/>
                <a:ext cx="2811563" cy="11784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ru-RU" sz="2400" dirty="0" smtClean="0"/>
              </a:p>
              <a:p>
                <a:r>
                  <a:rPr lang="ru-RU" sz="2400" dirty="0" smtClean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9" y="1011963"/>
                <a:ext cx="2811563" cy="11784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15329" y="571108"/>
            <a:ext cx="252167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Пример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37005" y="551728"/>
                <a:ext cx="9423189" cy="13346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 Точное решение уравнение имеет вид</a:t>
                </a:r>
                <a:r>
                  <a:rPr lang="ru-RU" sz="2400" dirty="0" smtClean="0"/>
                  <a:t>: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sz="2400" dirty="0"/>
                  <a:t>  , таким образом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)→0</m:t>
                    </m:r>
                  </m:oMath>
                </a14:m>
                <a:r>
                  <a:rPr lang="ru-RU" sz="2400" dirty="0"/>
                  <a:t>  при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ru-RU" sz="2400" dirty="0"/>
                  <a:t>, если цепь устойчивость, т.е. если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&gt;0.</m:t>
                    </m:r>
                  </m:oMath>
                </a14:m>
                <a:endParaRPr lang="ru-RU" sz="2400" dirty="0" smtClean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7005" y="551728"/>
                <a:ext cx="9423189" cy="1334661"/>
              </a:xfrm>
              <a:prstGeom prst="rect">
                <a:avLst/>
              </a:prstGeom>
              <a:blipFill rotWithShape="0">
                <a:blip r:embed="rId3"/>
                <a:stretch>
                  <a:fillRect l="-324" r="-18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15329" y="1821551"/>
                <a:ext cx="11944865" cy="10985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Для явного метода Эйлера </a:t>
                </a:r>
                <a:endParaRPr lang="ru-RU" sz="24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den>
                    </m:f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(1−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т.д.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  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(1−</m:t>
                        </m:r>
                        <m:f>
                          <m:f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∆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ru-RU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den>
                        </m:f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9" y="1821551"/>
                <a:ext cx="11944865" cy="1098570"/>
              </a:xfrm>
              <a:prstGeom prst="rect">
                <a:avLst/>
              </a:prstGeom>
              <a:blipFill rotWithShape="0">
                <a:blip r:embed="rId4"/>
                <a:stretch>
                  <a:fillRect t="-3889" b="-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Группа 10"/>
          <p:cNvGrpSpPr/>
          <p:nvPr/>
        </p:nvGrpSpPr>
        <p:grpSpPr>
          <a:xfrm>
            <a:off x="115329" y="2855418"/>
            <a:ext cx="11944865" cy="493598"/>
            <a:chOff x="684000" y="3390783"/>
            <a:chExt cx="10725405" cy="49359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684000" y="3422716"/>
              <a:ext cx="1072540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ru-RU" sz="2400" dirty="0"/>
                <a:t>Условие устойчивости решения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Прямоугольник 9"/>
                <p:cNvSpPr/>
                <p:nvPr/>
              </p:nvSpPr>
              <p:spPr>
                <a:xfrm>
                  <a:off x="4509515" y="3390783"/>
                  <a:ext cx="169591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dirty="0"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(</a:t>
                  </a:r>
                  <a:r>
                    <a:rPr lang="ru-RU" sz="2400" dirty="0"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при  </a:t>
                  </a:r>
                  <a14:m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𝜏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&gt;0</m:t>
                      </m:r>
                    </m:oMath>
                  </a14:m>
                  <a:r>
                    <a:rPr lang="ru-RU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)</a:t>
                  </a:r>
                  <a:endParaRPr lang="ru-RU" dirty="0"/>
                </a:p>
              </p:txBody>
            </p:sp>
          </mc:Choice>
          <mc:Fallback xmlns="">
            <p:sp>
              <p:nvSpPr>
                <p:cNvPr id="10" name="Прямоугольник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09515" y="3390783"/>
                  <a:ext cx="1695913" cy="46166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2903" t="-10526" b="-2894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115329" y="3346826"/>
                <a:ext cx="11944865" cy="79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e>
                      </m:d>
                      <m:r>
                        <a:rPr lang="ru-RU" sz="2400" i="0">
                          <a:latin typeface="Cambria Math" panose="02040503050406030204" pitchFamily="18" charset="0"/>
                        </a:rPr>
                        <m:t>≤1   или ∆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≤2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9" y="3346826"/>
                <a:ext cx="11944865" cy="79611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15329" y="4142941"/>
                <a:ext cx="11944865" cy="230870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Реакцию цепи второго и более высокого порядка можно представить в виде суммы экспонент 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𝑢</m:t>
                      </m:r>
                      <m:d>
                        <m:dPr>
                          <m:ctrlP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</m:e>
                      </m:nary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этом случае максимальный шаг интегрирования явного метода Эйлера ограничен величиной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≤2</m:t>
                      </m:r>
                      <m:sSub>
                        <m:sSubPr>
                          <m:ctrlP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ru-RU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минимальная постоянная времени в цепи.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9" y="4142941"/>
                <a:ext cx="11944865" cy="2308709"/>
              </a:xfrm>
              <a:prstGeom prst="rect">
                <a:avLst/>
              </a:prstGeom>
              <a:blipFill rotWithShape="0">
                <a:blip r:embed="rId7"/>
                <a:stretch>
                  <a:fillRect t="-1587" b="-31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850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78941" y="325279"/>
                <a:ext cx="11557686" cy="19413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случае неявного метода Эйлера, получим 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(1+</m:t>
                              </m:r>
                              <m:f>
                                <m:f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∆</m:t>
                                  </m:r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решение будет устойчиво при любых положительных значениях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41" y="325279"/>
                <a:ext cx="11557686" cy="1941301"/>
              </a:xfrm>
              <a:prstGeom prst="rect">
                <a:avLst/>
              </a:prstGeom>
              <a:blipFill rotWithShape="0">
                <a:blip r:embed="rId2"/>
                <a:stretch>
                  <a:fillRect t="-2508" b="-47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45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monosov_11.jpg (Изображение JPEG, 2200 × 749 пикселов) - Масштабированное (87%)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84" r="132" b="15590"/>
          <a:stretch/>
        </p:blipFill>
        <p:spPr>
          <a:xfrm>
            <a:off x="-1" y="1559292"/>
            <a:ext cx="12175959" cy="529870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6282" y="356754"/>
            <a:ext cx="11683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800000"/>
                </a:solidFill>
                <a:latin typeface="Arial" panose="020B0604020202020204" pitchFamily="34" charset="0"/>
              </a:rPr>
              <a:t>Суперкомпьютерный комплекс "Ломоносов"</a:t>
            </a:r>
            <a:endParaRPr lang="ru-RU" altLang="ru-RU" sz="40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67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8519</TotalTime>
  <Words>3983</Words>
  <Application>Microsoft Office PowerPoint</Application>
  <PresentationFormat>Широкоэкранный</PresentationFormat>
  <Paragraphs>793</Paragraphs>
  <Slides>86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86</vt:i4>
      </vt:variant>
    </vt:vector>
  </HeadingPairs>
  <TitlesOfParts>
    <vt:vector size="94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</dc:creator>
  <cp:lastModifiedBy>Валерий</cp:lastModifiedBy>
  <cp:revision>557</cp:revision>
  <dcterms:created xsi:type="dcterms:W3CDTF">2014-09-05T11:54:46Z</dcterms:created>
  <dcterms:modified xsi:type="dcterms:W3CDTF">2014-11-17T05:09:45Z</dcterms:modified>
</cp:coreProperties>
</file>