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7" r:id="rId2"/>
    <p:sldId id="349" r:id="rId3"/>
    <p:sldId id="350" r:id="rId4"/>
    <p:sldId id="351" r:id="rId5"/>
    <p:sldId id="352" r:id="rId6"/>
    <p:sldId id="353" r:id="rId7"/>
    <p:sldId id="348" r:id="rId8"/>
    <p:sldId id="354" r:id="rId9"/>
    <p:sldId id="355" r:id="rId10"/>
    <p:sldId id="356" r:id="rId11"/>
    <p:sldId id="360" r:id="rId12"/>
    <p:sldId id="361" r:id="rId13"/>
    <p:sldId id="362" r:id="rId14"/>
    <p:sldId id="363" r:id="rId15"/>
    <p:sldId id="364" r:id="rId16"/>
    <p:sldId id="367" r:id="rId17"/>
    <p:sldId id="366" r:id="rId18"/>
    <p:sldId id="335" r:id="rId19"/>
    <p:sldId id="369" r:id="rId20"/>
    <p:sldId id="340" r:id="rId21"/>
    <p:sldId id="370" r:id="rId22"/>
    <p:sldId id="339" r:id="rId23"/>
    <p:sldId id="342" r:id="rId24"/>
    <p:sldId id="341" r:id="rId25"/>
    <p:sldId id="371" r:id="rId26"/>
    <p:sldId id="343" r:id="rId27"/>
    <p:sldId id="344" r:id="rId28"/>
    <p:sldId id="345" r:id="rId29"/>
    <p:sldId id="372" r:id="rId30"/>
    <p:sldId id="377" r:id="rId31"/>
    <p:sldId id="346" r:id="rId32"/>
    <p:sldId id="373" r:id="rId33"/>
    <p:sldId id="374" r:id="rId34"/>
    <p:sldId id="375" r:id="rId35"/>
    <p:sldId id="376" r:id="rId36"/>
    <p:sldId id="357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2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08" y="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9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646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69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339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01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964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554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83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219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23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07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CA49C-A314-4BC6-A065-2D58D4EAE6C2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72A23-4B4F-4202-ADAE-22884FF98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803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1.png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0.png"/><Relationship Id="rId5" Type="http://schemas.openxmlformats.org/officeDocument/2006/relationships/image" Target="../media/image27.png"/><Relationship Id="rId4" Type="http://schemas.openxmlformats.org/officeDocument/2006/relationships/image" Target="../media/image2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3" Type="http://schemas.openxmlformats.org/officeDocument/2006/relationships/image" Target="../media/image210.png"/><Relationship Id="rId7" Type="http://schemas.openxmlformats.org/officeDocument/2006/relationships/image" Target="../media/image61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0.png"/><Relationship Id="rId5" Type="http://schemas.openxmlformats.org/officeDocument/2006/relationships/image" Target="../media/image410.png"/><Relationship Id="rId4" Type="http://schemas.openxmlformats.org/officeDocument/2006/relationships/image" Target="../media/image310.png"/><Relationship Id="rId9" Type="http://schemas.openxmlformats.org/officeDocument/2006/relationships/image" Target="../media/image8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2.png"/><Relationship Id="rId7" Type="http://schemas.openxmlformats.org/officeDocument/2006/relationships/image" Target="../media/image20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0.png"/><Relationship Id="rId5" Type="http://schemas.openxmlformats.org/officeDocument/2006/relationships/image" Target="../media/image180.png"/><Relationship Id="rId10" Type="http://schemas.openxmlformats.org/officeDocument/2006/relationships/image" Target="../media/image230.png"/><Relationship Id="rId4" Type="http://schemas.openxmlformats.org/officeDocument/2006/relationships/image" Target="../media/image170.png"/><Relationship Id="rId9" Type="http://schemas.openxmlformats.org/officeDocument/2006/relationships/image" Target="../media/image2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40.png"/><Relationship Id="rId7" Type="http://schemas.openxmlformats.org/officeDocument/2006/relationships/image" Target="../media/image4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250.png"/><Relationship Id="rId9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13" Type="http://schemas.openxmlformats.org/officeDocument/2006/relationships/image" Target="../media/image390.png"/><Relationship Id="rId3" Type="http://schemas.openxmlformats.org/officeDocument/2006/relationships/image" Target="../media/image290.png"/><Relationship Id="rId7" Type="http://schemas.openxmlformats.org/officeDocument/2006/relationships/image" Target="../media/image330.png"/><Relationship Id="rId12" Type="http://schemas.openxmlformats.org/officeDocument/2006/relationships/image" Target="../media/image38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0.png"/><Relationship Id="rId11" Type="http://schemas.openxmlformats.org/officeDocument/2006/relationships/image" Target="../media/image370.png"/><Relationship Id="rId5" Type="http://schemas.openxmlformats.org/officeDocument/2006/relationships/image" Target="../media/image312.png"/><Relationship Id="rId15" Type="http://schemas.openxmlformats.org/officeDocument/2006/relationships/image" Target="../media/image412.png"/><Relationship Id="rId10" Type="http://schemas.openxmlformats.org/officeDocument/2006/relationships/image" Target="../media/image360.png"/><Relationship Id="rId4" Type="http://schemas.openxmlformats.org/officeDocument/2006/relationships/image" Target="../media/image300.png"/><Relationship Id="rId9" Type="http://schemas.openxmlformats.org/officeDocument/2006/relationships/image" Target="../media/image350.png"/><Relationship Id="rId14" Type="http://schemas.openxmlformats.org/officeDocument/2006/relationships/image" Target="../media/image40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430.png"/><Relationship Id="rId7" Type="http://schemas.openxmlformats.org/officeDocument/2006/relationships/image" Target="../media/image470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0.png"/><Relationship Id="rId5" Type="http://schemas.openxmlformats.org/officeDocument/2006/relationships/image" Target="../media/image450.png"/><Relationship Id="rId4" Type="http://schemas.openxmlformats.org/officeDocument/2006/relationships/image" Target="../media/image440.png"/><Relationship Id="rId9" Type="http://schemas.openxmlformats.org/officeDocument/2006/relationships/image" Target="../media/image49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12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500.png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0.png"/><Relationship Id="rId11" Type="http://schemas.openxmlformats.org/officeDocument/2006/relationships/image" Target="../media/image59.png"/><Relationship Id="rId5" Type="http://schemas.openxmlformats.org/officeDocument/2006/relationships/image" Target="../media/image530.png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4" Type="http://schemas.openxmlformats.org/officeDocument/2006/relationships/image" Target="../media/image520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390.png"/><Relationship Id="rId3" Type="http://schemas.openxmlformats.org/officeDocument/2006/relationships/image" Target="../media/image66.png"/><Relationship Id="rId7" Type="http://schemas.openxmlformats.org/officeDocument/2006/relationships/image" Target="../media/image330.png"/><Relationship Id="rId12" Type="http://schemas.openxmlformats.org/officeDocument/2006/relationships/image" Target="../media/image380.png"/><Relationship Id="rId17" Type="http://schemas.openxmlformats.org/officeDocument/2006/relationships/image" Target="../media/image72.png"/><Relationship Id="rId2" Type="http://schemas.openxmlformats.org/officeDocument/2006/relationships/image" Target="../media/image65.png"/><Relationship Id="rId16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0.png"/><Relationship Id="rId11" Type="http://schemas.openxmlformats.org/officeDocument/2006/relationships/image" Target="../media/image370.png"/><Relationship Id="rId5" Type="http://schemas.openxmlformats.org/officeDocument/2006/relationships/image" Target="../media/image312.png"/><Relationship Id="rId15" Type="http://schemas.openxmlformats.org/officeDocument/2006/relationships/image" Target="../media/image70.png"/><Relationship Id="rId10" Type="http://schemas.openxmlformats.org/officeDocument/2006/relationships/image" Target="../media/image360.png"/><Relationship Id="rId4" Type="http://schemas.openxmlformats.org/officeDocument/2006/relationships/image" Target="../media/image300.png"/><Relationship Id="rId9" Type="http://schemas.openxmlformats.org/officeDocument/2006/relationships/image" Target="../media/image68.png"/><Relationship Id="rId1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0.png"/><Relationship Id="rId13" Type="http://schemas.openxmlformats.org/officeDocument/2006/relationships/image" Target="../media/image810.png"/><Relationship Id="rId3" Type="http://schemas.openxmlformats.org/officeDocument/2006/relationships/image" Target="../media/image720.png"/><Relationship Id="rId7" Type="http://schemas.openxmlformats.org/officeDocument/2006/relationships/image" Target="../media/image750.png"/><Relationship Id="rId12" Type="http://schemas.openxmlformats.org/officeDocument/2006/relationships/image" Target="../media/image800.png"/><Relationship Id="rId2" Type="http://schemas.openxmlformats.org/officeDocument/2006/relationships/image" Target="../media/image7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0.png"/><Relationship Id="rId11" Type="http://schemas.openxmlformats.org/officeDocument/2006/relationships/image" Target="../media/image790.png"/><Relationship Id="rId5" Type="http://schemas.openxmlformats.org/officeDocument/2006/relationships/image" Target="../media/image730.png"/><Relationship Id="rId10" Type="http://schemas.openxmlformats.org/officeDocument/2006/relationships/image" Target="../media/image780.png"/><Relationship Id="rId4" Type="http://schemas.openxmlformats.org/officeDocument/2006/relationships/image" Target="../media/image512.png"/><Relationship Id="rId9" Type="http://schemas.openxmlformats.org/officeDocument/2006/relationships/image" Target="../media/image7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1.png"/><Relationship Id="rId3" Type="http://schemas.openxmlformats.org/officeDocument/2006/relationships/image" Target="../media/image211.png"/><Relationship Id="rId7" Type="http://schemas.openxmlformats.org/officeDocument/2006/relationships/image" Target="../media/image6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1.png"/><Relationship Id="rId5" Type="http://schemas.openxmlformats.org/officeDocument/2006/relationships/image" Target="../media/image411.png"/><Relationship Id="rId4" Type="http://schemas.openxmlformats.org/officeDocument/2006/relationships/image" Target="../media/image3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5563"/>
            <a:ext cx="12192000" cy="856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8.  ОПТИМАЛЬНОЕ ПРОЕКТИРОВАНИЕ НА ОСНОВЕ РЕШЕНИЯ ЗАДАЧИ ЛИНЕЙНОГО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ПРОГРАММИРОВАНИЯ</a:t>
            </a:r>
            <a:endParaRPr lang="ru-RU" sz="2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1232" y="1001631"/>
            <a:ext cx="11920152" cy="5533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8.1. Основные понятия линейного программирования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232" y="1564868"/>
            <a:ext cx="11920152" cy="12778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Задачи, в которых отыскивается минимум или максимум некоторой функции, зависящей от  многих переменных при  наличии ограничений  на эти переменные называется задачами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математического программирования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1232" y="2842718"/>
            <a:ext cx="11920152" cy="48750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Функция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F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, максимум или минимум которой определяется называется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целевой функцией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1232" y="3328979"/>
            <a:ext cx="11920152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Если целевая функция и ограничения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линейно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зависят от переменных, то такие задачи называются задачами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линейного программирования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1232" y="4159976"/>
            <a:ext cx="11920152" cy="20423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Таким образом, математическая модель любой задачи линейного программирования включает в себя: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максимум или минимум целевой функции (критерий оптимальности);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систему ограничений в форме линейных уравнений и неравенств;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требование неотрицательности переменных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46316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01" y="0"/>
            <a:ext cx="12004646" cy="8826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5. Опорные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решения всегда соответствуют одной из вершин многоугольника ограничений (пр.2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01" y="856068"/>
            <a:ext cx="12004646" cy="16730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6. При 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переменных каждое уравнение- ограничение представляет собой плоскость в 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-мерном пространстве. Фигура, образованная этими плоскостями, образует область допустимых значений переменных и называется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симплексом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 Для рассмотренного примера симплекс представляет собой многоугольник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OABCD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01" y="2529090"/>
            <a:ext cx="12004646" cy="12778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7. Вывод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5 можно распространить и на случай многомерной задачи, т.е. опорные решения ЗЛП соответствуют вершинам симплекса ограничений, в которых неотрицательны 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базовых переменных и равны нулю остальные 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переменных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01" y="3806940"/>
            <a:ext cx="12004646" cy="8826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8. Оптимальное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решение ЗЛП, если оно существует, является одним из опорных решений (пр. 2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70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3821" y="960035"/>
            <a:ext cx="11596255" cy="5222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Симплексный метод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3821" y="1482294"/>
            <a:ext cx="11596255" cy="17388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Геометрический смысл симплексного метода состоит в переходе от одной вершины многогранника  ограничений к соседней, в которой ЦФ принимает лучшее (или по крайне мере, не худшее) значение до тех пор, пока не будет найдено оптимальное решение  - вершина, где достигается оптимальное значение ЦФ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3822" y="3188546"/>
            <a:ext cx="11596255" cy="8826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Процесс применения симплексного метода предполагает реализацию трех его основных элемента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3822" y="4071224"/>
            <a:ext cx="11596255" cy="4875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Способ определения какого-либо первоначального опорного решения.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3820" y="4545809"/>
            <a:ext cx="1159625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Правило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перехода к лучшему (точнее, нехудшему) опорному решению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3820" y="5007474"/>
            <a:ext cx="1159625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3. Критерий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проверки оптимальности найденного решения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9283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760" y="151999"/>
            <a:ext cx="113718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решения ЗЛП графическим методом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648392" y="735798"/>
                <a:ext cx="11518668" cy="88267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1. Записывают 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уравнения прямых, соответствующих ограничениям типа (4), и строят их на плоскости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i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392" y="735798"/>
                <a:ext cx="11518668" cy="882678"/>
              </a:xfrm>
              <a:prstGeom prst="rect">
                <a:avLst/>
              </a:prstGeom>
              <a:blipFill rotWithShape="0">
                <a:blip r:embed="rId2"/>
                <a:stretch>
                  <a:fillRect l="-794" t="-5556" b="-12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648392" y="1618476"/>
            <a:ext cx="11518668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Определяют области, в которых выполняются ограничения задачи.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8392" y="2084037"/>
            <a:ext cx="11518668" cy="8826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Определяют область допустимых решений задачи как область пересечения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полуплоскостей, соответствующих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ограничениям задачи.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48391" y="2901115"/>
            <a:ext cx="11518669" cy="19389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Определяют направление возрастания (убывания) целевой функции </a:t>
            </a:r>
            <a:r>
              <a:rPr kumimoji="0" lang="en-US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сделать двумя способами. Самый простой способ -   построить две линии уровня функции </a:t>
            </a:r>
            <a:r>
              <a:rPr kumimoji="0" lang="en-US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kumimoji="0" lang="en-US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ru-RU" altLang="ru-RU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kumimoji="0" lang="en-US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kumimoji="0" lang="en-US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ru-RU" altLang="ru-RU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(</a:t>
            </a:r>
            <a:r>
              <a:rPr kumimoji="0" lang="en-US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ru-RU" altLang="ru-RU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ru-RU" altLang="ru-RU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произвольные константы, </a:t>
            </a:r>
            <a:r>
              <a:rPr kumimoji="0" lang="en-US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ru-RU" altLang="ru-RU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r>
              <a:rPr lang="en-US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ru-RU" altLang="ru-RU" sz="2400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/>
              <a:t>),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 их расположению определить направление возрастания (убывания) функции.</a:t>
            </a:r>
          </a:p>
          <a:p>
            <a:pPr marL="0" marR="0" lvl="0" indent="2524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8390" y="4545810"/>
            <a:ext cx="11518669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Определяют граничную точку (точки) области допустимых решений, в которых целевая функция принимает максимальное или минимальное значение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5335671"/>
            <a:ext cx="12167059" cy="12778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 Вычисляют значения найденной точки, решая совместно уравнения, задающие прямые, на пересечении которых находится эта точка, или выявляя уравнение граничной прямой области допустимых решений, с которой совпадает линия уровня целевой функции.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87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8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8797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Возможны следующие варианты областей допустимых решений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3024" y="3494835"/>
            <a:ext cx="4335960" cy="325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единственное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решение – точка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В,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бесконечно много решений – отрезок 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CD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в –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нет решений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область ограничений несовместимо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);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г -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только одна допустимая точка.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4303513" y="834600"/>
            <a:ext cx="7413596" cy="3478029"/>
            <a:chOff x="4289662" y="978073"/>
            <a:chExt cx="7413596" cy="3478029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4469831" y="978073"/>
              <a:ext cx="7233427" cy="3478029"/>
              <a:chOff x="4469831" y="978073"/>
              <a:chExt cx="7233427" cy="3478029"/>
            </a:xfrm>
          </p:grpSpPr>
          <p:grpSp>
            <p:nvGrpSpPr>
              <p:cNvPr id="14" name="Группа 13"/>
              <p:cNvGrpSpPr/>
              <p:nvPr/>
            </p:nvGrpSpPr>
            <p:grpSpPr>
              <a:xfrm>
                <a:off x="4529824" y="978073"/>
                <a:ext cx="7173434" cy="3478029"/>
                <a:chOff x="4546153" y="954770"/>
                <a:chExt cx="7173434" cy="3478029"/>
              </a:xfrm>
            </p:grpSpPr>
            <p:pic>
              <p:nvPicPr>
                <p:cNvPr id="8" name="Рисунок 7" descr="http://edu.dvgups.ru/METDOC/ENF/PRMATEM/MAT_LOG_TEOR_ALG/METOD/USH_PM/frame/3.files/image085.jp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46153" y="954770"/>
                  <a:ext cx="7173434" cy="31320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3" name="Прямоугольник 12"/>
                <p:cNvSpPr/>
                <p:nvPr/>
              </p:nvSpPr>
              <p:spPr>
                <a:xfrm>
                  <a:off x="4546153" y="3849206"/>
                  <a:ext cx="7173434" cy="58359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10982197" y="3802160"/>
                    <a:ext cx="661307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1" name="TextBox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82197" y="3802160"/>
                    <a:ext cx="661307" cy="369332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7590684" y="3863579"/>
                    <a:ext cx="661307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2" name="TextBox 1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90684" y="3863579"/>
                    <a:ext cx="661307" cy="369332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4469831" y="1331891"/>
                    <a:ext cx="337577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69831" y="1331891"/>
                    <a:ext cx="337577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r="-10909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7946270" y="1331891"/>
                    <a:ext cx="340539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46270" y="1331891"/>
                    <a:ext cx="340539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r="-8929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8" name="Прямоугольник 17"/>
            <p:cNvSpPr/>
            <p:nvPr/>
          </p:nvSpPr>
          <p:spPr>
            <a:xfrm>
              <a:off x="4289662" y="978073"/>
              <a:ext cx="237699" cy="3478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438514" y="850439"/>
            <a:ext cx="3306172" cy="2519976"/>
            <a:chOff x="438514" y="850439"/>
            <a:chExt cx="3306172" cy="2519976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438514" y="850439"/>
              <a:ext cx="3306172" cy="2519976"/>
              <a:chOff x="400414" y="882276"/>
              <a:chExt cx="3306172" cy="2519976"/>
            </a:xfrm>
          </p:grpSpPr>
          <p:grpSp>
            <p:nvGrpSpPr>
              <p:cNvPr id="23" name="Группа 22"/>
              <p:cNvGrpSpPr/>
              <p:nvPr/>
            </p:nvGrpSpPr>
            <p:grpSpPr>
              <a:xfrm>
                <a:off x="400414" y="882276"/>
                <a:ext cx="3306172" cy="2519976"/>
                <a:chOff x="400414" y="882276"/>
                <a:chExt cx="3306172" cy="2519976"/>
              </a:xfrm>
            </p:grpSpPr>
            <p:grpSp>
              <p:nvGrpSpPr>
                <p:cNvPr id="3" name="Группа 2"/>
                <p:cNvGrpSpPr/>
                <p:nvPr/>
              </p:nvGrpSpPr>
              <p:grpSpPr>
                <a:xfrm>
                  <a:off x="702035" y="882277"/>
                  <a:ext cx="2811727" cy="2339975"/>
                  <a:chOff x="0" y="0"/>
                  <a:chExt cx="2794827" cy="2339975"/>
                </a:xfrm>
                <a:solidFill>
                  <a:schemeClr val="bg1"/>
                </a:solidFill>
              </p:grpSpPr>
              <p:pic>
                <p:nvPicPr>
                  <p:cNvPr id="4" name="Рисунок 3" descr="http://edu.dvgups.ru/METDOC/ENF/PRMATEM/MAT_LOG_TEOR_ALG/METOD/USH_PM/frame/3.files/image083.jpg"/>
                  <p:cNvPicPr>
                    <a:picLocks noChangeAspect="1"/>
                  </p:cNvPicPr>
                  <p:nvPr/>
                </p:nvPicPr>
                <p:blipFill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" r="50182" b="1587"/>
                  <a:stretch/>
                </p:blipFill>
                <p:spPr bwMode="auto">
                  <a:xfrm>
                    <a:off x="0" y="0"/>
                    <a:ext cx="2686685" cy="23399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5" name="Надпись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5004" y="224287"/>
                    <a:ext cx="681355" cy="292735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US" sz="1400" i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F </a:t>
                    </a:r>
                    <a:r>
                      <a: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= </a:t>
                    </a:r>
                    <a:r>
                      <a:rPr lang="en-US" sz="1400" i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C</a:t>
                    </a:r>
                    <a:r>
                      <a:rPr lang="ru-RU" sz="1400" baseline="-25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1</a:t>
                    </a:r>
                    <a:endParaRPr lang="ru-RU" sz="14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endParaRPr>
                  </a:p>
                </p:txBody>
              </p:sp>
              <p:sp>
                <p:nvSpPr>
                  <p:cNvPr id="6" name="Надпись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13472" y="526211"/>
                    <a:ext cx="681355" cy="292735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US" sz="1400" i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F </a:t>
                    </a:r>
                    <a:r>
                      <a: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= </a:t>
                    </a:r>
                    <a:r>
                      <a:rPr lang="en-US" sz="1400" i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C</a:t>
                    </a:r>
                    <a:r>
                      <a:rPr lang="ru-RU" sz="1400" baseline="-25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2</a:t>
                    </a:r>
                    <a:endParaRPr lang="ru-RU" sz="14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20" name="Прямоугольник 19"/>
                <p:cNvSpPr/>
                <p:nvPr/>
              </p:nvSpPr>
              <p:spPr>
                <a:xfrm>
                  <a:off x="3404966" y="882277"/>
                  <a:ext cx="301620" cy="2339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Прямоугольник 20"/>
                <p:cNvSpPr/>
                <p:nvPr/>
              </p:nvSpPr>
              <p:spPr>
                <a:xfrm>
                  <a:off x="400415" y="882276"/>
                  <a:ext cx="301620" cy="2339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Прямоугольник 21"/>
                <p:cNvSpPr/>
                <p:nvPr/>
              </p:nvSpPr>
              <p:spPr>
                <a:xfrm rot="5400000">
                  <a:off x="1963500" y="1659166"/>
                  <a:ext cx="180000" cy="330617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3002295" y="3060250"/>
                    <a:ext cx="337457" cy="324000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0" name="TextBox 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02295" y="3060250"/>
                    <a:ext cx="337457" cy="324000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r="-9091" b="-1320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567400" y="1084709"/>
                    <a:ext cx="337457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7400" y="1084709"/>
                    <a:ext cx="337457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 r="-10714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6" name="Прямоугольник 25"/>
            <p:cNvSpPr/>
            <p:nvPr/>
          </p:nvSpPr>
          <p:spPr>
            <a:xfrm>
              <a:off x="2328079" y="937634"/>
              <a:ext cx="33855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ru-RU" sz="2400" i="1" dirty="0">
                  <a:latin typeface="Times New Roman" panose="02020603050405020304" pitchFamily="18" charset="0"/>
                  <a:ea typeface="Calibri" panose="020F0502020204030204" pitchFamily="34" charset="0"/>
                </a:rPr>
                <a:t>а</a:t>
              </a:r>
              <a:endParaRPr lang="ru-RU" sz="2400" dirty="0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721739" y="881479"/>
              <a:ext cx="166985" cy="1323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0409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564" y="0"/>
            <a:ext cx="11928295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9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Оптимальное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проектирование на основе решения задачи нелинейного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программирования</a:t>
            </a: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2336" y="943995"/>
            <a:ext cx="11599522" cy="4875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9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.1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. Общие сведения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2335" y="1431501"/>
            <a:ext cx="11599523" cy="8826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Нелинейное программирование (НП) – это математическое программирование, в котором ЦФ или ограничения являются нелинейными функциями.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2334" y="2295796"/>
            <a:ext cx="11599522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Если функция имеет один минимум (максимум) в заданной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области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 ее называют </a:t>
            </a:r>
            <a:r>
              <a:rPr lang="ru-RU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одноэкстремальной (унимодальной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если же более одного, то </a:t>
            </a:r>
            <a:r>
              <a:rPr lang="ru-RU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многоэкстремальной.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Каждый минимум многоэкстремальной функции называется </a:t>
            </a:r>
            <a:r>
              <a:rPr lang="ru-RU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локальным,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наименьший из них </a:t>
            </a:r>
            <a:r>
              <a:rPr lang="ru-RU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2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глобальным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400" dirty="0"/>
          </a:p>
        </p:txBody>
      </p:sp>
      <p:pic>
        <p:nvPicPr>
          <p:cNvPr id="6" name="Рисунок 5" descr="&amp;Icy;&amp;lcy;&amp;lcy;&amp;yucy;&amp;scy;&amp;tcy;&amp;rcy;&amp;icy;&amp;rcy;&amp;ocy;&amp;vcy;&amp;acy;&amp;ncy;&amp;ncy;&amp;ycy;&amp;jcy; &amp;scy;&amp;acy;&amp;mcy;&amp;ocy;&amp;ucy;&amp;chcy;&amp;icy;&amp;tcy;&amp;iecy;&amp;lcy;&amp;softcy; &amp;pcy;&amp;ocy; MathCAD 11 › &amp;Acy;&amp;lcy;&amp;gcy;&amp;iecy;&amp;bcy;&amp;rcy;&amp;acy;&amp;icy;&amp;chcy;&amp;iecy;&amp;scy;&amp;kcy;&amp;icy;&amp;iecy; &amp;ucy;&amp;rcy;&amp;acy;&amp;vcy;&amp;ncy;&amp;iecy;&amp;ncy;&amp;icy;&amp;yacy; &amp;icy; &amp;ocy;&amp;pcy;&amp;tcy;&amp;icy;&amp;mcy;&amp;icy;&amp;zcy;&amp;acy;&amp;tscy;&amp;icy;&amp;yacy; › &amp;Pcy;&amp;ocy;&amp;icy;&amp;scy;&amp;kcy; &amp;ecy;&amp;kcy;&amp;scy;&amp;tcy;&amp;rcy;&amp;iecy;&amp;mcy;&amp;ucy;&amp;mcy;&amp;acy; &amp;fcy;&amp;ucy;&amp;ncy;&amp;kcy;&amp;tscy;&amp;icy;&amp;icy;. &amp;Ecy;&amp;kcy;&amp;scy;&amp;tcy;&amp;rcy;&amp;iecy;&amp;mcy;&amp;ucy;&amp;mcy; &amp;fcy;&amp;ucy;&amp;ncy;&amp;kcy;&amp;tscy;&amp;icy;&amp;icy; &amp;ocy;&amp;dcy;&amp;ncy;&amp;ocy;&amp;jcy; &amp;pcy;&amp;iecy;&amp;rcy;&amp;iecy;&amp;mcy;&amp;iecy;&amp;ncy;&amp;ncy;&amp;ocy;&amp;jcy;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3865456"/>
            <a:ext cx="4011295" cy="28987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011295" y="3869022"/>
            <a:ext cx="8050560" cy="1277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Если ограничения на внутренние параметры отсутствует, то минимум называется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безусловным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, в противном случае функция имеет условный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минимум.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8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0506" y="464396"/>
            <a:ext cx="11769026" cy="2068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Поиск минимума в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-мерном пространстве осуществляется итерационными методами. На каждой итерации необходимо решить две задачи: 1 – выбрать направление «движения» из заданной исходной или полученной на предыдущем шаге (итерации) точки; 2 – выполнить оптимальный шаг в данном направлении. Вторая задача – это одномерный поиск.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0506" y="2532591"/>
            <a:ext cx="11769026" cy="4875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9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.2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 Методы одномерного поиска оптимального решения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30506" y="3020097"/>
                <a:ext cx="11769026" cy="164718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Рассмотрим методы определения минимума ЦФ одной переменной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в случае отсутствия ограничений на область допустимых значений переменной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(безусловная минимизация), т.е. необходимо найти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𝐹</m:t>
                      </m:r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при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опт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06" y="3020097"/>
                <a:ext cx="11769026" cy="1647182"/>
              </a:xfrm>
              <a:prstGeom prst="rect">
                <a:avLst/>
              </a:prstGeom>
              <a:blipFill rotWithShape="0">
                <a:blip r:embed="rId2"/>
                <a:stretch>
                  <a:fillRect l="-777" t="-2952" r="-829" b="-22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30506" y="4667279"/>
                <a:ext cx="11769026" cy="83099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В большинстве случаев проектирование РЭС функция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задана алгоритмически и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         при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решении задачи нахождения минимума используются численные методы</a:t>
                </a:r>
                <a:endParaRPr lang="ru-RU" sz="24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06" y="4667279"/>
                <a:ext cx="11769026" cy="830997"/>
              </a:xfrm>
              <a:prstGeom prst="rect">
                <a:avLst/>
              </a:prstGeom>
              <a:blipFill rotWithShape="0">
                <a:blip r:embed="rId3"/>
                <a:stretch>
                  <a:fillRect l="-777" t="-5882" r="-363" b="-154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30506" y="5498276"/>
                <a:ext cx="11769026" cy="88267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При численных методах определяется не точное значение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опт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, некоторый интервал неопределенности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𝛿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𝑉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внутри которого лежит точка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опт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06" y="5498276"/>
                <a:ext cx="11769026" cy="882678"/>
              </a:xfrm>
              <a:prstGeom prst="rect">
                <a:avLst/>
              </a:prstGeom>
              <a:blipFill rotWithShape="0">
                <a:blip r:embed="rId4"/>
                <a:stretch>
                  <a:fillRect l="-777" t="-5517" r="-829" b="-117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13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417816" y="0"/>
                <a:ext cx="11774184" cy="127785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Таким образом, задача нелинейного программирования заключается в следующем: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Найти минимум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</m:d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при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𝑉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∈[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𝑎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𝑏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]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в предположении, что функция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в этой области имеет один минимум, функция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–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унимодальная.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816" y="0"/>
                <a:ext cx="11774184" cy="1277850"/>
              </a:xfrm>
              <a:prstGeom prst="rect">
                <a:avLst/>
              </a:prstGeom>
              <a:blipFill rotWithShape="0">
                <a:blip r:embed="rId2"/>
                <a:stretch>
                  <a:fillRect l="-829" t="-3810" r="-777" b="-80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17816" y="1277850"/>
                <a:ext cx="11774184" cy="127785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Алгоритм поиска минимума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должен за наименьшее число обращений к функции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найти минимальный или заданный (по ширине)   интервал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𝛿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𝑉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любая точка внутри которого принимается за оптимальное значение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опт</m:t>
                        </m:r>
                      </m:sub>
                    </m:sSub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</a:t>
                </a:r>
                <a:endParaRPr lang="ru-RU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816" y="1277850"/>
                <a:ext cx="11774184" cy="1277850"/>
              </a:xfrm>
              <a:prstGeom prst="rect">
                <a:avLst/>
              </a:prstGeom>
              <a:blipFill rotWithShape="0">
                <a:blip r:embed="rId3"/>
                <a:stretch>
                  <a:fillRect l="-829" t="-3828" r="-777" b="-86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009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04059" y="0"/>
            <a:ext cx="500630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8.2.1. Метод равномерного поиска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15758" y="484381"/>
                <a:ext cx="11887200" cy="120032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Этот метод относится к пассивным методам (без обучения в процессе поиска)  и заключается в вычислении функции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с заданным шагом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𝛿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на интервале [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]. Из вычисленных значениях функции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выбирается наименьшее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758" y="484381"/>
                <a:ext cx="11887200" cy="1200329"/>
              </a:xfrm>
              <a:prstGeom prst="rect">
                <a:avLst/>
              </a:prstGeom>
              <a:blipFill rotWithShape="0">
                <a:blip r:embed="rId2"/>
                <a:stretch>
                  <a:fillRect l="-769" t="-4061" b="-10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215758" y="1684710"/>
            <a:ext cx="11887200" cy="8826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Метод используется для грубого определения максимума (минимума) или для исследования поведения функции в заданном интервале.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58" y="2567388"/>
            <a:ext cx="11887200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Иногда этот метод несколько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модернизируют. 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215760" y="3027540"/>
                <a:ext cx="11887198" cy="83099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Берут большой шаг 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𝛿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𝑉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Определяют интервал неопределенности, т.е. интервал,  в пределах которого лежит минимум</a:t>
                </a:r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760" y="3027540"/>
                <a:ext cx="11887198" cy="830997"/>
              </a:xfrm>
              <a:prstGeom prst="rect">
                <a:avLst/>
              </a:prstGeom>
              <a:blipFill rotWithShape="0">
                <a:blip r:embed="rId3"/>
                <a:stretch>
                  <a:fillRect l="-769" t="-5882" b="-154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215758" y="3858536"/>
                <a:ext cx="6900319" cy="2016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Левую  границу нового  интервала  берем за новое значение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а правую за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Полученный новый интервал неопределенности вновь разбиваем на несколько частей и т.д., пока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𝛿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≤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рп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endParaRPr lang="ru-RU" sz="24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758" y="3858536"/>
                <a:ext cx="6900319" cy="2016000"/>
              </a:xfrm>
              <a:prstGeom prst="rect">
                <a:avLst/>
              </a:prstGeom>
              <a:blipFill rotWithShape="0">
                <a:blip r:embed="rId4"/>
                <a:stretch>
                  <a:fillRect l="-1325" t="-2417" r="-10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Группа 8"/>
          <p:cNvGrpSpPr/>
          <p:nvPr/>
        </p:nvGrpSpPr>
        <p:grpSpPr>
          <a:xfrm>
            <a:off x="7116077" y="3630545"/>
            <a:ext cx="5159856" cy="3002082"/>
            <a:chOff x="-305169" y="0"/>
            <a:chExt cx="5539991" cy="3002369"/>
          </a:xfrm>
        </p:grpSpPr>
        <p:grpSp>
          <p:nvGrpSpPr>
            <p:cNvPr id="10" name="Группа 9"/>
            <p:cNvGrpSpPr>
              <a:grpSpLocks noChangeAspect="1"/>
            </p:cNvGrpSpPr>
            <p:nvPr/>
          </p:nvGrpSpPr>
          <p:grpSpPr>
            <a:xfrm>
              <a:off x="-305169" y="0"/>
              <a:ext cx="5539991" cy="3002369"/>
              <a:chOff x="-403939" y="0"/>
              <a:chExt cx="7333059" cy="4406142"/>
            </a:xfrm>
          </p:grpSpPr>
          <p:grpSp>
            <p:nvGrpSpPr>
              <p:cNvPr id="13" name="Группа 12"/>
              <p:cNvGrpSpPr/>
              <p:nvPr/>
            </p:nvGrpSpPr>
            <p:grpSpPr>
              <a:xfrm>
                <a:off x="-403939" y="0"/>
                <a:ext cx="7333059" cy="4406142"/>
                <a:chOff x="-403939" y="0"/>
                <a:chExt cx="7333059" cy="4406142"/>
              </a:xfrm>
            </p:grpSpPr>
            <p:grpSp>
              <p:nvGrpSpPr>
                <p:cNvPr id="18" name="Группа 17"/>
                <p:cNvGrpSpPr/>
                <p:nvPr/>
              </p:nvGrpSpPr>
              <p:grpSpPr>
                <a:xfrm>
                  <a:off x="-403939" y="83722"/>
                  <a:ext cx="7129859" cy="4322420"/>
                  <a:chOff x="-403939" y="83722"/>
                  <a:chExt cx="7129859" cy="4322420"/>
                </a:xfrm>
              </p:grpSpPr>
              <p:grpSp>
                <p:nvGrpSpPr>
                  <p:cNvPr id="25" name="Группа 24"/>
                  <p:cNvGrpSpPr/>
                  <p:nvPr/>
                </p:nvGrpSpPr>
                <p:grpSpPr>
                  <a:xfrm>
                    <a:off x="-403939" y="179582"/>
                    <a:ext cx="7087232" cy="4226560"/>
                    <a:chOff x="-403939" y="179582"/>
                    <a:chExt cx="7087232" cy="4226560"/>
                  </a:xfrm>
                </p:grpSpPr>
                <p:sp>
                  <p:nvSpPr>
                    <p:cNvPr id="30" name="TextBox 8"/>
                    <p:cNvSpPr txBox="1"/>
                    <p:nvPr/>
                  </p:nvSpPr>
                  <p:spPr>
                    <a:xfrm>
                      <a:off x="-403939" y="179582"/>
                      <a:ext cx="7087232" cy="422656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pic>
                  <p:nvPicPr>
                    <p:cNvPr id="31" name="Рисунок 30"/>
                    <p:cNvPicPr>
                      <a:picLocks noChangeAspect="1"/>
                    </p:cNvPicPr>
                    <p:nvPr/>
                  </p:nvPicPr>
                  <p:blipFill rotWithShape="1"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8883" t="28927" r="46237" b="55564"/>
                    <a:stretch/>
                  </p:blipFill>
                  <p:spPr bwMode="auto">
                    <a:xfrm>
                      <a:off x="609600" y="579913"/>
                      <a:ext cx="5557520" cy="3066734"/>
                    </a:xfrm>
                    <a:prstGeom prst="rect">
                      <a:avLst/>
                    </a:prstGeom>
                    <a:ln>
                      <a:noFill/>
                    </a:ln>
                    <a:extLst>
                      <a:ext uri="{53640926-AAD7-44D8-BBD7-CCE9431645EC}">
                        <a14:shadowObscured xmlns:a14="http://schemas.microsoft.com/office/drawing/2010/main"/>
                      </a:ext>
                    </a:extLst>
                  </p:spPr>
                </p:pic>
              </p:grpSp>
              <p:cxnSp>
                <p:nvCxnSpPr>
                  <p:cNvPr id="26" name="Прямая со стрелкой 25"/>
                  <p:cNvCxnSpPr/>
                  <p:nvPr/>
                </p:nvCxnSpPr>
                <p:spPr>
                  <a:xfrm>
                    <a:off x="619760" y="3611722"/>
                    <a:ext cx="6106160" cy="444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 стрелкой 26"/>
                  <p:cNvCxnSpPr/>
                  <p:nvPr/>
                </p:nvCxnSpPr>
                <p:spPr>
                  <a:xfrm rot="16200000">
                    <a:off x="-1142017" y="1845499"/>
                    <a:ext cx="3528000" cy="444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>
                    <a:off x="1127760" y="1147287"/>
                    <a:ext cx="0" cy="246443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>
                    <a:off x="6177280" y="906304"/>
                    <a:ext cx="0" cy="270541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" name="TextBox 14"/>
                <p:cNvSpPr txBox="1"/>
                <p:nvPr/>
              </p:nvSpPr>
              <p:spPr>
                <a:xfrm>
                  <a:off x="619760" y="0"/>
                  <a:ext cx="79248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US" sz="1400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F(V)</a:t>
                  </a:r>
                  <a:endParaRPr lang="ru-RU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0" name="TextBox 15"/>
                <p:cNvSpPr txBox="1"/>
                <p:nvPr/>
              </p:nvSpPr>
              <p:spPr>
                <a:xfrm>
                  <a:off x="975360" y="742732"/>
                  <a:ext cx="79248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US" sz="1400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F(</a:t>
                  </a:r>
                  <a:r>
                    <a:rPr lang="en-US" sz="1400" i="1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r>
                    <a:rPr lang="en-US" sz="1400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  <a:endParaRPr lang="ru-RU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1" name="TextBox 16"/>
                <p:cNvSpPr txBox="1"/>
                <p:nvPr/>
              </p:nvSpPr>
              <p:spPr>
                <a:xfrm>
                  <a:off x="5933440" y="542677"/>
                  <a:ext cx="79248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US" sz="1400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F(</a:t>
                  </a:r>
                  <a:r>
                    <a:rPr lang="en-US" sz="1400" i="1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r>
                    <a:rPr lang="en-US" sz="1400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  <a:endParaRPr lang="ru-RU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2" name="TextBox 17"/>
                <p:cNvSpPr txBox="1"/>
                <p:nvPr/>
              </p:nvSpPr>
              <p:spPr>
                <a:xfrm>
                  <a:off x="975360" y="3536493"/>
                  <a:ext cx="5080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US" sz="1400" i="1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endParaRPr lang="ru-RU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3" name="TextBox 18"/>
                <p:cNvSpPr txBox="1"/>
                <p:nvPr/>
              </p:nvSpPr>
              <p:spPr>
                <a:xfrm>
                  <a:off x="6065519" y="3610164"/>
                  <a:ext cx="42164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US" sz="1400" i="1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ru-RU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4" name="TextBox 19"/>
                <p:cNvSpPr txBox="1"/>
                <p:nvPr/>
              </p:nvSpPr>
              <p:spPr>
                <a:xfrm>
                  <a:off x="6543040" y="3617725"/>
                  <a:ext cx="38608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US" sz="1400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V</a:t>
                  </a:r>
                  <a:endParaRPr lang="ru-RU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14" name="Прямая соединительная линия 13"/>
              <p:cNvCxnSpPr/>
              <p:nvPr/>
            </p:nvCxnSpPr>
            <p:spPr>
              <a:xfrm flipV="1">
                <a:off x="2814320" y="2701767"/>
                <a:ext cx="10160" cy="90839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flipV="1">
                <a:off x="4500879" y="2379504"/>
                <a:ext cx="0" cy="122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29"/>
                  <p:cNvSpPr txBox="1"/>
                  <p:nvPr/>
                </p:nvSpPr>
                <p:spPr>
                  <a:xfrm>
                    <a:off x="2575560" y="3591570"/>
                    <a:ext cx="477520" cy="3892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sz="14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  <m:r>
                            <a:rPr lang="ru-RU" sz="1400" i="1" kern="12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lang="ru-RU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6" name="Text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75560" y="3591570"/>
                    <a:ext cx="477520" cy="389255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b="-681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30"/>
                  <p:cNvSpPr txBox="1"/>
                  <p:nvPr/>
                </p:nvSpPr>
                <p:spPr>
                  <a:xfrm>
                    <a:off x="4320539" y="3591570"/>
                    <a:ext cx="477520" cy="3892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ru-RU" sz="14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14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oMath>
                      </m:oMathPara>
                    </a14:m>
                    <a:endParaRPr lang="ru-RU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7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20539" y="3591570"/>
                    <a:ext cx="477520" cy="389255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4545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1" name="Прямая со стрелкой 10"/>
            <p:cNvCxnSpPr/>
            <p:nvPr/>
          </p:nvCxnSpPr>
          <p:spPr>
            <a:xfrm>
              <a:off x="879895" y="2113472"/>
              <a:ext cx="125388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311216" y="1854679"/>
                  <a:ext cx="439420" cy="3276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 xmlns:m="http://schemas.openxmlformats.org/officeDocument/2006/math">
                      <m:r>
                        <a:rPr lang="ru-RU" sz="1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𝛿</m:t>
                      </m:r>
                      <m:r>
                        <a:rPr lang="ru-RU" sz="1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𝑉</m:t>
                      </m:r>
                    </m:oMath>
                  </a14:m>
                  <a:r>
                    <a:rPr lang="ru-RU" sz="14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.</a:t>
                  </a:r>
                  <a:endParaRPr lang="ru-RU" sz="14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2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11216" y="1854679"/>
                  <a:ext cx="439420" cy="32766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4478" b="-7963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1149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Прямая соединительная линия 79"/>
          <p:cNvCxnSpPr/>
          <p:nvPr/>
        </p:nvCxnSpPr>
        <p:spPr>
          <a:xfrm flipH="1">
            <a:off x="5993477" y="278637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5993657" y="2050390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H="1">
            <a:off x="5985416" y="3020424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5993477" y="3930477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H="1">
            <a:off x="6066652" y="4923731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H="1">
            <a:off x="6066652" y="5897812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>
            <a:stCxn id="13" idx="4"/>
            <a:endCxn id="42" idx="0"/>
          </p:cNvCxnSpPr>
          <p:nvPr/>
        </p:nvCxnSpPr>
        <p:spPr>
          <a:xfrm flipH="1">
            <a:off x="5956137" y="1175274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4876137" y="-19786"/>
            <a:ext cx="2160000" cy="360000"/>
            <a:chOff x="6431271" y="749991"/>
            <a:chExt cx="1440000" cy="400110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6431271" y="769728"/>
              <a:ext cx="1440000" cy="360636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Надпись 2"/>
            <p:cNvSpPr txBox="1">
              <a:spLocks noChangeArrowheads="1"/>
            </p:cNvSpPr>
            <p:nvPr/>
          </p:nvSpPr>
          <p:spPr bwMode="auto">
            <a:xfrm>
              <a:off x="6624876" y="749991"/>
              <a:ext cx="11722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НАЧАЛО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892879" y="455184"/>
            <a:ext cx="2160000" cy="720090"/>
            <a:chOff x="4789206" y="1093768"/>
            <a:chExt cx="1800000" cy="720090"/>
          </a:xfrm>
        </p:grpSpPr>
        <p:sp>
          <p:nvSpPr>
            <p:cNvPr id="13" name="AutoShape 38"/>
            <p:cNvSpPr>
              <a:spLocks noChangeArrowheads="1"/>
            </p:cNvSpPr>
            <p:nvPr/>
          </p:nvSpPr>
          <p:spPr bwMode="auto">
            <a:xfrm>
              <a:off x="4789206" y="1093768"/>
              <a:ext cx="1800000" cy="720090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5201412" y="1208068"/>
                  <a:ext cx="1009918" cy="4147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i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a, b</a:t>
                  </a: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</m:oMath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01412" y="1208068"/>
                  <a:ext cx="1009918" cy="414786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5528" t="-2941" b="-27941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Группа 15"/>
          <p:cNvGrpSpPr/>
          <p:nvPr/>
        </p:nvGrpSpPr>
        <p:grpSpPr>
          <a:xfrm>
            <a:off x="7803907" y="5346984"/>
            <a:ext cx="2160000" cy="400110"/>
            <a:chOff x="6431271" y="749991"/>
            <a:chExt cx="1440000" cy="444689"/>
          </a:xfrm>
        </p:grpSpPr>
        <p:sp>
          <p:nvSpPr>
            <p:cNvPr id="17" name="AutoShape 3"/>
            <p:cNvSpPr>
              <a:spLocks noChangeArrowheads="1"/>
            </p:cNvSpPr>
            <p:nvPr/>
          </p:nvSpPr>
          <p:spPr bwMode="auto">
            <a:xfrm>
              <a:off x="6431271" y="769728"/>
              <a:ext cx="1440000" cy="360636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Надпись 2"/>
            <p:cNvSpPr txBox="1">
              <a:spLocks noChangeArrowheads="1"/>
            </p:cNvSpPr>
            <p:nvPr/>
          </p:nvSpPr>
          <p:spPr bwMode="auto">
            <a:xfrm>
              <a:off x="6624876" y="749991"/>
              <a:ext cx="1172254" cy="444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2000" dirty="0" smtClean="0">
                  <a:latin typeface="Calibri" panose="020F0502020204030204" pitchFamily="34" charset="0"/>
                </a:rPr>
                <a:t>КОНЕЦ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637097" y="2338390"/>
            <a:ext cx="2415782" cy="719455"/>
            <a:chOff x="0" y="8942"/>
            <a:chExt cx="1984960" cy="720000"/>
          </a:xfrm>
        </p:grpSpPr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184960" y="8942"/>
              <a:ext cx="1800000" cy="720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0" y="215660"/>
                  <a:ext cx="1802765" cy="3708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800" dirty="0" smtClean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     </a:t>
                  </a:r>
                  <a14:m>
                    <m:oMath xmlns:m="http://schemas.openxmlformats.org/officeDocument/2006/math">
                      <m:r>
                        <a:rPr lang="ru-RU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ru-RU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=(</m:t>
                      </m:r>
                      <m:r>
                        <a:rPr lang="ru-RU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ru-RU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ru-RU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ru-RU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)/</m:t>
                      </m:r>
                      <m:r>
                        <a:rPr lang="ru-RU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lang="ru-RU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</m:oMath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4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0" y="215660"/>
                  <a:ext cx="1802765" cy="37084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19672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Группа 27"/>
          <p:cNvGrpSpPr/>
          <p:nvPr/>
        </p:nvGrpSpPr>
        <p:grpSpPr>
          <a:xfrm>
            <a:off x="4877422" y="3257369"/>
            <a:ext cx="2159635" cy="719455"/>
            <a:chOff x="15524" y="26392"/>
            <a:chExt cx="2160000" cy="720000"/>
          </a:xfrm>
        </p:grpSpPr>
        <p:sp>
          <p:nvSpPr>
            <p:cNvPr id="29" name="AutoShape 25"/>
            <p:cNvSpPr>
              <a:spLocks noChangeArrowheads="1"/>
            </p:cNvSpPr>
            <p:nvPr/>
          </p:nvSpPr>
          <p:spPr bwMode="auto">
            <a:xfrm>
              <a:off x="15524" y="26392"/>
              <a:ext cx="2160000" cy="720000"/>
            </a:xfrm>
            <a:prstGeom prst="flowChartPreparat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65716" y="134558"/>
                  <a:ext cx="1992630" cy="3359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=1;</m:t>
                        </m:r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≤</m:t>
                        </m:r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++</m:t>
                        </m:r>
                      </m:oMath>
                    </m:oMathPara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0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5716" y="134558"/>
                  <a:ext cx="1992630" cy="33591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6" name="Группа 45"/>
          <p:cNvGrpSpPr/>
          <p:nvPr/>
        </p:nvGrpSpPr>
        <p:grpSpPr>
          <a:xfrm>
            <a:off x="4876137" y="1396832"/>
            <a:ext cx="2160000" cy="720000"/>
            <a:chOff x="1557801" y="2619969"/>
            <a:chExt cx="2160000" cy="720000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1557801" y="2619969"/>
              <a:ext cx="2160000" cy="720000"/>
              <a:chOff x="1770069" y="1930817"/>
              <a:chExt cx="2160000" cy="720000"/>
            </a:xfrm>
          </p:grpSpPr>
          <p:grpSp>
            <p:nvGrpSpPr>
              <p:cNvPr id="40" name="Группа 39"/>
              <p:cNvGrpSpPr/>
              <p:nvPr/>
            </p:nvGrpSpPr>
            <p:grpSpPr>
              <a:xfrm>
                <a:off x="1770069" y="1930817"/>
                <a:ext cx="2160000" cy="720000"/>
                <a:chOff x="1770069" y="1930817"/>
                <a:chExt cx="2160000" cy="720000"/>
              </a:xfrm>
            </p:grpSpPr>
            <p:sp>
              <p:nvSpPr>
                <p:cNvPr id="42" name="Прямоугольник 41"/>
                <p:cNvSpPr/>
                <p:nvPr/>
              </p:nvSpPr>
              <p:spPr>
                <a:xfrm>
                  <a:off x="1770069" y="1930817"/>
                  <a:ext cx="2160000" cy="72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43" name="Прямая соединительная линия 42"/>
                <p:cNvCxnSpPr/>
                <p:nvPr/>
              </p:nvCxnSpPr>
              <p:spPr>
                <a:xfrm>
                  <a:off x="3739978" y="1930817"/>
                  <a:ext cx="0" cy="72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1" name="Прямая соединительная линия 40"/>
              <p:cNvCxnSpPr/>
              <p:nvPr/>
            </p:nvCxnSpPr>
            <p:spPr>
              <a:xfrm>
                <a:off x="1907059" y="1930817"/>
                <a:ext cx="0" cy="7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610489" y="2678648"/>
                  <a:ext cx="1987652" cy="387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𝑚𝑖𝑛</m:t>
                            </m:r>
                          </m:sub>
                        </m:s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1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10489" y="2678648"/>
                  <a:ext cx="1987652" cy="38735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2" name="Группа 51"/>
          <p:cNvGrpSpPr/>
          <p:nvPr/>
        </p:nvGrpSpPr>
        <p:grpSpPr>
          <a:xfrm>
            <a:off x="4876137" y="4218477"/>
            <a:ext cx="2160000" cy="720000"/>
            <a:chOff x="1481977" y="3470788"/>
            <a:chExt cx="2160000" cy="720000"/>
          </a:xfrm>
        </p:grpSpPr>
        <p:grpSp>
          <p:nvGrpSpPr>
            <p:cNvPr id="50" name="Группа 49"/>
            <p:cNvGrpSpPr/>
            <p:nvPr/>
          </p:nvGrpSpPr>
          <p:grpSpPr>
            <a:xfrm>
              <a:off x="1481977" y="3470788"/>
              <a:ext cx="2160000" cy="720000"/>
              <a:chOff x="1374885" y="3967526"/>
              <a:chExt cx="2160000" cy="720000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374885" y="3967526"/>
                <a:ext cx="2160000" cy="72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1503409" y="3967526"/>
                <a:ext cx="0" cy="7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3393993" y="3967526"/>
                <a:ext cx="0" cy="7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481977" y="3637113"/>
                  <a:ext cx="2160000" cy="387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1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81977" y="3637113"/>
                  <a:ext cx="2160000" cy="38735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Группа 52"/>
          <p:cNvGrpSpPr/>
          <p:nvPr/>
        </p:nvGrpSpPr>
        <p:grpSpPr>
          <a:xfrm>
            <a:off x="4975252" y="5177722"/>
            <a:ext cx="2159635" cy="720090"/>
            <a:chOff x="0" y="0"/>
            <a:chExt cx="2160000" cy="720090"/>
          </a:xfrm>
        </p:grpSpPr>
        <p:sp>
          <p:nvSpPr>
            <p:cNvPr id="54" name="AutoShape 22"/>
            <p:cNvSpPr>
              <a:spLocks noChangeArrowheads="1"/>
            </p:cNvSpPr>
            <p:nvPr/>
          </p:nvSpPr>
          <p:spPr bwMode="auto">
            <a:xfrm>
              <a:off x="0" y="0"/>
              <a:ext cx="2160000" cy="720090"/>
            </a:xfrm>
            <a:prstGeom prst="diamond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508958" y="112143"/>
                  <a:ext cx="1302385" cy="3790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&lt;</m:t>
                        </m:r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𝑚𝑖𝑛</m:t>
                            </m:r>
                          </m:sub>
                        </m:sSub>
                      </m:oMath>
                    </m:oMathPara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5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08958" y="112143"/>
                  <a:ext cx="1302385" cy="379095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1" name="Группа 70"/>
          <p:cNvGrpSpPr/>
          <p:nvPr/>
        </p:nvGrpSpPr>
        <p:grpSpPr>
          <a:xfrm>
            <a:off x="4975252" y="6096701"/>
            <a:ext cx="2190678" cy="719455"/>
            <a:chOff x="184960" y="8942"/>
            <a:chExt cx="1800000" cy="720000"/>
          </a:xfrm>
        </p:grpSpPr>
        <p:sp>
          <p:nvSpPr>
            <p:cNvPr id="72" name="Text Box 12"/>
            <p:cNvSpPr txBox="1">
              <a:spLocks noChangeArrowheads="1"/>
            </p:cNvSpPr>
            <p:nvPr/>
          </p:nvSpPr>
          <p:spPr bwMode="auto">
            <a:xfrm>
              <a:off x="184960" y="8942"/>
              <a:ext cx="1800000" cy="720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389156" y="183521"/>
                  <a:ext cx="1359717" cy="3708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800" dirty="0" smtClean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  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ru-RU" sz="180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3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9156" y="183521"/>
                  <a:ext cx="1359717" cy="37084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6557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Группа 1"/>
          <p:cNvGrpSpPr/>
          <p:nvPr/>
        </p:nvGrpSpPr>
        <p:grpSpPr>
          <a:xfrm>
            <a:off x="4530811" y="3617094"/>
            <a:ext cx="444441" cy="2839335"/>
            <a:chOff x="4530811" y="3617094"/>
            <a:chExt cx="444441" cy="2839335"/>
          </a:xfrm>
        </p:grpSpPr>
        <p:cxnSp>
          <p:nvCxnSpPr>
            <p:cNvPr id="5" name="Прямая со стрелкой 4"/>
            <p:cNvCxnSpPr>
              <a:endCxn id="29" idx="1"/>
            </p:cNvCxnSpPr>
            <p:nvPr/>
          </p:nvCxnSpPr>
          <p:spPr>
            <a:xfrm flipV="1">
              <a:off x="4530811" y="3617097"/>
              <a:ext cx="34661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4530811" y="3617094"/>
              <a:ext cx="0" cy="283933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endCxn id="72" idx="1"/>
            </p:cNvCxnSpPr>
            <p:nvPr/>
          </p:nvCxnSpPr>
          <p:spPr>
            <a:xfrm>
              <a:off x="4530811" y="6456427"/>
              <a:ext cx="444441" cy="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Прямая соединительная линия 66"/>
          <p:cNvCxnSpPr/>
          <p:nvPr/>
        </p:nvCxnSpPr>
        <p:spPr>
          <a:xfrm>
            <a:off x="4530811" y="5553454"/>
            <a:ext cx="444441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036137" y="3617094"/>
            <a:ext cx="1852490" cy="55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8883907" y="4789910"/>
            <a:ext cx="2360" cy="5655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468970" y="5199070"/>
            <a:ext cx="666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  <p:sp>
        <p:nvSpPr>
          <p:cNvPr id="83" name="TextBox 82"/>
          <p:cNvSpPr txBox="1"/>
          <p:nvPr/>
        </p:nvSpPr>
        <p:spPr>
          <a:xfrm>
            <a:off x="6135206" y="5747094"/>
            <a:ext cx="53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flipH="1">
            <a:off x="8883907" y="3617094"/>
            <a:ext cx="4720" cy="4421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Группа 30"/>
          <p:cNvGrpSpPr/>
          <p:nvPr/>
        </p:nvGrpSpPr>
        <p:grpSpPr>
          <a:xfrm>
            <a:off x="7705829" y="4052062"/>
            <a:ext cx="2160000" cy="720090"/>
            <a:chOff x="7705829" y="4052062"/>
            <a:chExt cx="2160000" cy="720090"/>
          </a:xfrm>
        </p:grpSpPr>
        <p:sp>
          <p:nvSpPr>
            <p:cNvPr id="61" name="AutoShape 38"/>
            <p:cNvSpPr>
              <a:spLocks noChangeArrowheads="1"/>
            </p:cNvSpPr>
            <p:nvPr/>
          </p:nvSpPr>
          <p:spPr bwMode="auto">
            <a:xfrm>
              <a:off x="7705829" y="4052062"/>
              <a:ext cx="2160000" cy="720090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8099035" y="4184059"/>
                  <a:ext cx="1234173" cy="4156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800" dirty="0" smtClean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  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ru-RU" sz="180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𝑚𝑖𝑛</m:t>
                          </m:r>
                        </m:sub>
                      </m:sSub>
                    </m:oMath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7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099035" y="4184059"/>
                  <a:ext cx="1234173" cy="415667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TextBox 10"/>
          <p:cNvSpPr txBox="1"/>
          <p:nvPr/>
        </p:nvSpPr>
        <p:spPr>
          <a:xfrm>
            <a:off x="421239" y="278637"/>
            <a:ext cx="42158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Схема алгоритма метода равномерного поиска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70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2110" y="99567"/>
            <a:ext cx="8310865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9.2.2. Метод деления пополам (метод дихотомии)</a:t>
            </a:r>
            <a:endParaRPr lang="ru-RU" sz="28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pSp>
        <p:nvGrpSpPr>
          <p:cNvPr id="99" name="Группа 98"/>
          <p:cNvGrpSpPr/>
          <p:nvPr/>
        </p:nvGrpSpPr>
        <p:grpSpPr>
          <a:xfrm>
            <a:off x="2300151" y="1235415"/>
            <a:ext cx="6979920" cy="4226560"/>
            <a:chOff x="2316480" y="508793"/>
            <a:chExt cx="6979920" cy="4226560"/>
          </a:xfrm>
        </p:grpSpPr>
        <p:grpSp>
          <p:nvGrpSpPr>
            <p:cNvPr id="110" name="Группа 109"/>
            <p:cNvGrpSpPr/>
            <p:nvPr/>
          </p:nvGrpSpPr>
          <p:grpSpPr>
            <a:xfrm>
              <a:off x="2316480" y="508793"/>
              <a:ext cx="6979920" cy="4226560"/>
              <a:chOff x="2275840" y="803433"/>
              <a:chExt cx="6979920" cy="4226560"/>
            </a:xfrm>
          </p:grpSpPr>
          <p:grpSp>
            <p:nvGrpSpPr>
              <p:cNvPr id="117" name="Группа 116"/>
              <p:cNvGrpSpPr/>
              <p:nvPr/>
            </p:nvGrpSpPr>
            <p:grpSpPr>
              <a:xfrm>
                <a:off x="2275840" y="803433"/>
                <a:ext cx="6979920" cy="4226560"/>
                <a:chOff x="2286000" y="772953"/>
                <a:chExt cx="6979920" cy="4226560"/>
              </a:xfrm>
            </p:grpSpPr>
            <p:sp>
              <p:nvSpPr>
                <p:cNvPr id="122" name="TextBox 121"/>
                <p:cNvSpPr txBox="1"/>
                <p:nvPr/>
              </p:nvSpPr>
              <p:spPr>
                <a:xfrm>
                  <a:off x="2286000" y="772953"/>
                  <a:ext cx="6979920" cy="422656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ru-RU" dirty="0"/>
                </a:p>
              </p:txBody>
            </p:sp>
            <p:pic>
              <p:nvPicPr>
                <p:cNvPr id="123" name="Рисунок 122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883" t="28927" r="46237" b="55564"/>
                <a:stretch/>
              </p:blipFill>
              <p:spPr bwMode="auto">
                <a:xfrm>
                  <a:off x="2895600" y="1352866"/>
                  <a:ext cx="5557520" cy="3066734"/>
                </a:xfrm>
                <a:prstGeom prst="rect">
                  <a:avLst/>
                </a:prstGeom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</p:grpSp>
          <p:cxnSp>
            <p:nvCxnSpPr>
              <p:cNvPr id="118" name="Прямая со стрелкой 117"/>
              <p:cNvCxnSpPr/>
              <p:nvPr/>
            </p:nvCxnSpPr>
            <p:spPr>
              <a:xfrm>
                <a:off x="2895600" y="4415155"/>
                <a:ext cx="6106160" cy="444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Прямая со стрелкой 118"/>
              <p:cNvCxnSpPr/>
              <p:nvPr/>
            </p:nvCxnSpPr>
            <p:spPr>
              <a:xfrm rot="16200000">
                <a:off x="1133823" y="2648932"/>
                <a:ext cx="3528000" cy="444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Прямая соединительная линия 119"/>
              <p:cNvCxnSpPr/>
              <p:nvPr/>
            </p:nvCxnSpPr>
            <p:spPr>
              <a:xfrm>
                <a:off x="3403600" y="1950720"/>
                <a:ext cx="0" cy="246443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Прямая соединительная линия 120"/>
              <p:cNvCxnSpPr/>
              <p:nvPr/>
            </p:nvCxnSpPr>
            <p:spPr>
              <a:xfrm>
                <a:off x="8453120" y="1709737"/>
                <a:ext cx="0" cy="270541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TextBox 110"/>
            <p:cNvSpPr txBox="1"/>
            <p:nvPr/>
          </p:nvSpPr>
          <p:spPr>
            <a:xfrm>
              <a:off x="2936240" y="508793"/>
              <a:ext cx="7924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F(V)</a:t>
              </a:r>
              <a:endParaRPr lang="ru-RU" sz="2000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3291840" y="1251525"/>
              <a:ext cx="7924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F(</a:t>
              </a:r>
              <a:r>
                <a:rPr lang="en-US" sz="2000" i="1" dirty="0" smtClean="0"/>
                <a:t>a</a:t>
              </a:r>
              <a:r>
                <a:rPr lang="en-US" sz="2000" dirty="0" smtClean="0"/>
                <a:t>)</a:t>
              </a:r>
              <a:endParaRPr lang="ru-RU" sz="2000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8249920" y="1051470"/>
              <a:ext cx="7924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F(</a:t>
              </a:r>
              <a:r>
                <a:rPr lang="en-US" sz="2000" i="1" dirty="0" smtClean="0"/>
                <a:t>b</a:t>
              </a:r>
              <a:r>
                <a:rPr lang="en-US" sz="2000" dirty="0" smtClean="0"/>
                <a:t>)</a:t>
              </a:r>
              <a:endParaRPr lang="ru-RU" sz="2000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291840" y="4045286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/>
                <a:t>a</a:t>
              </a:r>
              <a:endParaRPr lang="ru-RU" sz="2000" i="1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8381999" y="4118957"/>
              <a:ext cx="4216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/>
                <a:t>b</a:t>
              </a:r>
              <a:endParaRPr lang="ru-RU" sz="2000" i="1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8859520" y="4126518"/>
              <a:ext cx="3860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V</a:t>
              </a:r>
              <a:endParaRPr lang="ru-RU" sz="2000" dirty="0"/>
            </a:p>
          </p:txBody>
        </p:sp>
      </p:grpSp>
      <p:cxnSp>
        <p:nvCxnSpPr>
          <p:cNvPr id="100" name="Прямая соединительная линия 99"/>
          <p:cNvCxnSpPr/>
          <p:nvPr/>
        </p:nvCxnSpPr>
        <p:spPr>
          <a:xfrm>
            <a:off x="5957751" y="4089582"/>
            <a:ext cx="0" cy="7635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>
            <a:off x="6201591" y="4008302"/>
            <a:ext cx="0" cy="837277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5703751" y="4118504"/>
            <a:ext cx="0" cy="763558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/>
              <p:cNvSpPr txBox="1"/>
              <p:nvPr/>
            </p:nvSpPr>
            <p:spPr>
              <a:xfrm>
                <a:off x="5586275" y="4799487"/>
                <a:ext cx="833120" cy="427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ср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03" name="TextBox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6275" y="4799487"/>
                <a:ext cx="833120" cy="427618"/>
              </a:xfrm>
              <a:prstGeom prst="rect">
                <a:avLst/>
              </a:prstGeom>
              <a:blipFill rotWithShape="0">
                <a:blip r:embed="rId3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/>
              <p:cNvSpPr txBox="1"/>
              <p:nvPr/>
            </p:nvSpPr>
            <p:spPr>
              <a:xfrm>
                <a:off x="5269094" y="3694569"/>
                <a:ext cx="8331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04" name="TextBox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9094" y="3694569"/>
                <a:ext cx="833120" cy="40011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/>
              <p:cNvSpPr txBox="1"/>
              <p:nvPr/>
            </p:nvSpPr>
            <p:spPr>
              <a:xfrm>
                <a:off x="5785031" y="3570578"/>
                <a:ext cx="8331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05" name="TextBox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5031" y="3570578"/>
                <a:ext cx="833120" cy="400110"/>
              </a:xfrm>
              <a:prstGeom prst="rect">
                <a:avLst/>
              </a:prstGeom>
              <a:blipFill rotWithShape="0">
                <a:blip r:embed="rId5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/>
              <p:cNvSpPr txBox="1"/>
              <p:nvPr/>
            </p:nvSpPr>
            <p:spPr>
              <a:xfrm>
                <a:off x="6201591" y="4150491"/>
                <a:ext cx="5441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591" y="4150491"/>
                <a:ext cx="544196" cy="4001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" name="Прямая со стрелкой 106"/>
          <p:cNvCxnSpPr/>
          <p:nvPr/>
        </p:nvCxnSpPr>
        <p:spPr>
          <a:xfrm>
            <a:off x="5269094" y="4471361"/>
            <a:ext cx="43465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/>
          <p:nvPr/>
        </p:nvCxnSpPr>
        <p:spPr>
          <a:xfrm flipH="1">
            <a:off x="6202066" y="4471361"/>
            <a:ext cx="43465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>
            <a:off x="5685654" y="4471361"/>
            <a:ext cx="5159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36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3" grpId="0"/>
      <p:bldP spid="104" grpId="0"/>
      <p:bldP spid="105" grpId="0"/>
      <p:bldP spid="1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666" y="87997"/>
            <a:ext cx="12060194" cy="856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Поэтому в наиболее общей форме задачу линейного программирования можно сформулировать следующим образом: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1192" y="1038945"/>
                <a:ext cx="12113738" cy="167302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11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12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+….+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{"/>
                          <m:endChr m:val="}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≤, ≥,=</m:t>
                          </m:r>
                        </m:e>
                      </m:d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                                  </m:t>
                        </m:r>
                        <m:r>
                          <a:rPr lang="ru-RU" sz="24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21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+….+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𝑛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≤, ≥,=</m:t>
                        </m:r>
                      </m:e>
                    </m:d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            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(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1)                 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…………………………………………….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𝑚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𝑚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+….+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𝑚𝑛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{"/>
                          <m:endChr m:val="}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≤, ≥,=</m:t>
                          </m:r>
                        </m:e>
                      </m:d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2" y="1038945"/>
                <a:ext cx="12113738" cy="167302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41192" y="2711967"/>
                <a:ext cx="12124036" cy="4616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                                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≥0, 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≥0,……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≥0,                          (2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2" y="2711967"/>
                <a:ext cx="12124036" cy="461665"/>
              </a:xfrm>
              <a:prstGeom prst="rect">
                <a:avLst/>
              </a:prstGeom>
              <a:blipFill rotWithShape="0">
                <a:blip r:embed="rId3"/>
                <a:stretch>
                  <a:fillRect t="-130263" b="-194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1192" y="3173632"/>
                <a:ext cx="12113737" cy="461665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𝐹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+…+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  <m:func>
                      <m:func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 sz="2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𝑚𝑖𝑛</m:t>
                            </m:r>
                          </m:e>
                        </m:d>
                      </m:e>
                    </m:func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                 (3)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2" y="3173632"/>
                <a:ext cx="12113737" cy="461665"/>
              </a:xfrm>
              <a:prstGeom prst="rect">
                <a:avLst/>
              </a:prstGeom>
              <a:blipFill rotWithShape="0">
                <a:blip r:embed="rId4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30893" y="3635297"/>
            <a:ext cx="12113736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Здесь (1) – система ограничений в виде равенств (уравнений) и неравенств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893" y="4096962"/>
            <a:ext cx="12113736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(2) – условия неотрицательности переменных;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129" y="4615821"/>
            <a:ext cx="12134333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(3) – целевая функция которую надо минимизировать или максимизировать;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192" y="5060988"/>
            <a:ext cx="121034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– число равенств и (или) неравенств в системе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ограничений;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665" y="5522653"/>
            <a:ext cx="120972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– число переменных; 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57665" y="5884824"/>
                <a:ext cx="12107563" cy="9145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𝑖𝑗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 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𝑗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, 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𝑖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=1,2,…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𝑚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 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𝑗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1,2,…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– любые действительные числа (возможно 0);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переменные.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5" y="5884824"/>
                <a:ext cx="12107563" cy="914546"/>
              </a:xfrm>
              <a:prstGeom prst="rect">
                <a:avLst/>
              </a:prstGeom>
              <a:blipFill rotWithShape="0">
                <a:blip r:embed="rId5"/>
                <a:stretch>
                  <a:fillRect l="-755" t="-3333" b="-1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173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Прямая соединительная линия 55"/>
          <p:cNvCxnSpPr/>
          <p:nvPr/>
        </p:nvCxnSpPr>
        <p:spPr>
          <a:xfrm flipV="1">
            <a:off x="7063942" y="4989683"/>
            <a:ext cx="935907" cy="18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8761910" y="919164"/>
            <a:ext cx="666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  <p:cxnSp>
        <p:nvCxnSpPr>
          <p:cNvPr id="91" name="Прямая соединительная линия 90"/>
          <p:cNvCxnSpPr/>
          <p:nvPr/>
        </p:nvCxnSpPr>
        <p:spPr>
          <a:xfrm>
            <a:off x="10379328" y="2525028"/>
            <a:ext cx="0" cy="3195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H="1">
            <a:off x="10378963" y="653229"/>
            <a:ext cx="0" cy="2472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>
            <a:off x="5993477" y="278637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5993657" y="2050390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>
            <a:endCxn id="49" idx="0"/>
          </p:cNvCxnSpPr>
          <p:nvPr/>
        </p:nvCxnSpPr>
        <p:spPr>
          <a:xfrm flipH="1">
            <a:off x="5979254" y="2255246"/>
            <a:ext cx="0" cy="6875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7992409" y="4999668"/>
            <a:ext cx="0" cy="43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H="1">
            <a:off x="6046867" y="3971978"/>
            <a:ext cx="0" cy="8179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3991947" y="4989683"/>
            <a:ext cx="0" cy="3952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>
            <a:stCxn id="13" idx="4"/>
            <a:endCxn id="42" idx="0"/>
          </p:cNvCxnSpPr>
          <p:nvPr/>
        </p:nvCxnSpPr>
        <p:spPr>
          <a:xfrm flipH="1">
            <a:off x="5952345" y="1175274"/>
            <a:ext cx="20534" cy="5237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4876137" y="-19786"/>
            <a:ext cx="2160000" cy="360000"/>
            <a:chOff x="6431271" y="749991"/>
            <a:chExt cx="1440000" cy="400110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6431271" y="769728"/>
              <a:ext cx="1440000" cy="360636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Надпись 2"/>
            <p:cNvSpPr txBox="1">
              <a:spLocks noChangeArrowheads="1"/>
            </p:cNvSpPr>
            <p:nvPr/>
          </p:nvSpPr>
          <p:spPr bwMode="auto">
            <a:xfrm>
              <a:off x="6624876" y="749991"/>
              <a:ext cx="11722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НАЧАЛО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892879" y="455184"/>
            <a:ext cx="2160000" cy="720090"/>
            <a:chOff x="4789206" y="1093768"/>
            <a:chExt cx="1800000" cy="720090"/>
          </a:xfrm>
        </p:grpSpPr>
        <p:sp>
          <p:nvSpPr>
            <p:cNvPr id="13" name="AutoShape 38"/>
            <p:cNvSpPr>
              <a:spLocks noChangeArrowheads="1"/>
            </p:cNvSpPr>
            <p:nvPr/>
          </p:nvSpPr>
          <p:spPr bwMode="auto">
            <a:xfrm>
              <a:off x="4789206" y="1093768"/>
              <a:ext cx="1800000" cy="720090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5201412" y="1208068"/>
                  <a:ext cx="1009918" cy="4147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i="1" dirty="0" smtClean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a, b</a:t>
                  </a: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𝜀</m:t>
                      </m:r>
                    </m:oMath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01412" y="1208068"/>
                  <a:ext cx="1009918" cy="414786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5528" t="-2941" b="-27941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Группа 15"/>
          <p:cNvGrpSpPr/>
          <p:nvPr/>
        </p:nvGrpSpPr>
        <p:grpSpPr>
          <a:xfrm>
            <a:off x="9317748" y="2844604"/>
            <a:ext cx="2160000" cy="545816"/>
            <a:chOff x="6431271" y="749991"/>
            <a:chExt cx="1440000" cy="444689"/>
          </a:xfrm>
        </p:grpSpPr>
        <p:sp>
          <p:nvSpPr>
            <p:cNvPr id="17" name="AutoShape 3"/>
            <p:cNvSpPr>
              <a:spLocks noChangeArrowheads="1"/>
            </p:cNvSpPr>
            <p:nvPr/>
          </p:nvSpPr>
          <p:spPr bwMode="auto">
            <a:xfrm>
              <a:off x="6431271" y="769728"/>
              <a:ext cx="1440000" cy="360636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Надпись 2"/>
            <p:cNvSpPr txBox="1">
              <a:spLocks noChangeArrowheads="1"/>
            </p:cNvSpPr>
            <p:nvPr/>
          </p:nvSpPr>
          <p:spPr bwMode="auto">
            <a:xfrm>
              <a:off x="6624876" y="749991"/>
              <a:ext cx="1172254" cy="444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2000" dirty="0" smtClean="0">
                  <a:latin typeface="Calibri" panose="020F0502020204030204" pitchFamily="34" charset="0"/>
                </a:rPr>
                <a:t>КОНЕЦ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4872345" y="1699023"/>
            <a:ext cx="2160000" cy="720000"/>
            <a:chOff x="1557801" y="2619969"/>
            <a:chExt cx="2160000" cy="720000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1557801" y="2619969"/>
              <a:ext cx="2160000" cy="720000"/>
              <a:chOff x="1770069" y="1930817"/>
              <a:chExt cx="2160000" cy="720000"/>
            </a:xfrm>
          </p:grpSpPr>
          <p:grpSp>
            <p:nvGrpSpPr>
              <p:cNvPr id="40" name="Группа 39"/>
              <p:cNvGrpSpPr/>
              <p:nvPr/>
            </p:nvGrpSpPr>
            <p:grpSpPr>
              <a:xfrm>
                <a:off x="1770069" y="1930817"/>
                <a:ext cx="2160000" cy="720000"/>
                <a:chOff x="1770069" y="1930817"/>
                <a:chExt cx="2160000" cy="720000"/>
              </a:xfrm>
            </p:grpSpPr>
            <p:sp>
              <p:nvSpPr>
                <p:cNvPr id="42" name="Прямоугольник 41"/>
                <p:cNvSpPr/>
                <p:nvPr/>
              </p:nvSpPr>
              <p:spPr>
                <a:xfrm>
                  <a:off x="1770069" y="1930817"/>
                  <a:ext cx="2160000" cy="72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43" name="Прямая соединительная линия 42"/>
                <p:cNvCxnSpPr/>
                <p:nvPr/>
              </p:nvCxnSpPr>
              <p:spPr>
                <a:xfrm>
                  <a:off x="3739978" y="1930817"/>
                  <a:ext cx="0" cy="72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1" name="Прямая соединительная линия 40"/>
              <p:cNvCxnSpPr/>
              <p:nvPr/>
            </p:nvCxnSpPr>
            <p:spPr>
              <a:xfrm>
                <a:off x="1907059" y="1930817"/>
                <a:ext cx="0" cy="7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610489" y="2678648"/>
                  <a:ext cx="1987652" cy="387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ср</m:t>
                            </m:r>
                          </m:sub>
                        </m:s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ru-RU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)/2</m:t>
                        </m:r>
                      </m:oMath>
                    </m:oMathPara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1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10489" y="2678648"/>
                  <a:ext cx="1987652" cy="38735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9524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2" name="Группа 51"/>
          <p:cNvGrpSpPr/>
          <p:nvPr/>
        </p:nvGrpSpPr>
        <p:grpSpPr>
          <a:xfrm>
            <a:off x="4899254" y="2942772"/>
            <a:ext cx="2188446" cy="1163116"/>
            <a:chOff x="1481977" y="3470788"/>
            <a:chExt cx="2188446" cy="720000"/>
          </a:xfrm>
        </p:grpSpPr>
        <p:grpSp>
          <p:nvGrpSpPr>
            <p:cNvPr id="50" name="Группа 49"/>
            <p:cNvGrpSpPr/>
            <p:nvPr/>
          </p:nvGrpSpPr>
          <p:grpSpPr>
            <a:xfrm>
              <a:off x="1481977" y="3470788"/>
              <a:ext cx="2160000" cy="720000"/>
              <a:chOff x="1374885" y="3967526"/>
              <a:chExt cx="2160000" cy="720000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374885" y="3967526"/>
                <a:ext cx="2160000" cy="72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1503409" y="3967526"/>
                <a:ext cx="0" cy="7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3393993" y="3967526"/>
                <a:ext cx="0" cy="7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510423" y="3512717"/>
                  <a:ext cx="2160000" cy="45294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lang="en-US" b="0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ср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𝜀</m:t>
                            </m:r>
                            <m:r>
                              <m:rPr>
                                <m:nor/>
                              </m:rPr>
                              <a:rPr lang="ru-RU" dirty="0">
                                <a:latin typeface="Calibri" panose="020F0502020204030204" pitchFamily="34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/2</m:t>
                            </m:r>
                          </m:e>
                        </m:d>
                      </m:oMath>
                    </m:oMathPara>
                  </a14:m>
                  <a:endParaRPr lang="en-US" b="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ср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𝜀</m:t>
                            </m:r>
                            <m:r>
                              <m:rPr>
                                <m:nor/>
                              </m:rPr>
                              <a:rPr lang="ru-RU" dirty="0">
                                <a:latin typeface="Calibri" panose="020F0502020204030204" pitchFamily="34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/2</m:t>
                            </m:r>
                          </m:e>
                        </m:d>
                      </m:oMath>
                    </m:oMathPara>
                  </a14:m>
                  <a:endParaRPr lang="ru-RU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1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510423" y="3512717"/>
                  <a:ext cx="2160000" cy="45294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23333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Группа 52"/>
          <p:cNvGrpSpPr/>
          <p:nvPr/>
        </p:nvGrpSpPr>
        <p:grpSpPr>
          <a:xfrm>
            <a:off x="4941765" y="4629638"/>
            <a:ext cx="2159635" cy="720090"/>
            <a:chOff x="0" y="0"/>
            <a:chExt cx="2160000" cy="720090"/>
          </a:xfrm>
        </p:grpSpPr>
        <p:sp>
          <p:nvSpPr>
            <p:cNvPr id="54" name="AutoShape 22"/>
            <p:cNvSpPr>
              <a:spLocks noChangeArrowheads="1"/>
            </p:cNvSpPr>
            <p:nvPr/>
          </p:nvSpPr>
          <p:spPr bwMode="auto">
            <a:xfrm>
              <a:off x="0" y="0"/>
              <a:ext cx="2160000" cy="720090"/>
            </a:xfrm>
            <a:prstGeom prst="diamond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508958" y="112143"/>
                  <a:ext cx="1302385" cy="3790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&lt;</m:t>
                        </m:r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5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08958" y="112143"/>
                  <a:ext cx="1302385" cy="379095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1" name="Группа 70"/>
          <p:cNvGrpSpPr/>
          <p:nvPr/>
        </p:nvGrpSpPr>
        <p:grpSpPr>
          <a:xfrm>
            <a:off x="2896608" y="5389531"/>
            <a:ext cx="2190678" cy="719455"/>
            <a:chOff x="184960" y="8942"/>
            <a:chExt cx="1800000" cy="720000"/>
          </a:xfrm>
        </p:grpSpPr>
        <p:sp>
          <p:nvSpPr>
            <p:cNvPr id="72" name="Text Box 12"/>
            <p:cNvSpPr txBox="1">
              <a:spLocks noChangeArrowheads="1"/>
            </p:cNvSpPr>
            <p:nvPr/>
          </p:nvSpPr>
          <p:spPr bwMode="auto">
            <a:xfrm>
              <a:off x="184960" y="8942"/>
              <a:ext cx="1800000" cy="720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389156" y="183521"/>
                  <a:ext cx="1359717" cy="3708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0" i="1" dirty="0" smtClean="0">
                      <a:effectLst/>
                      <a:cs typeface="Times New Roman" panose="02020603050405020304" pitchFamily="18" charset="0"/>
                    </a:rPr>
                    <a:t>a</a:t>
                  </a:r>
                  <a14:m>
                    <m:oMath xmlns:m="http://schemas.openxmlformats.org/officeDocument/2006/math">
                      <m:r>
                        <a:rPr lang="ru-RU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0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СР</m:t>
                          </m:r>
                        </m:sub>
                      </m:sSub>
                    </m:oMath>
                  </a14:m>
                  <a:endParaRPr lang="ru-RU" sz="2000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3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9156" y="183521"/>
                  <a:ext cx="1359717" cy="37084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t="-3279" b="-42623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" name="Прямая со стрелкой 4"/>
          <p:cNvCxnSpPr>
            <a:stCxn id="87" idx="1"/>
          </p:cNvCxnSpPr>
          <p:nvPr/>
        </p:nvCxnSpPr>
        <p:spPr>
          <a:xfrm flipH="1">
            <a:off x="5972880" y="1268926"/>
            <a:ext cx="334486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4052763" y="6228562"/>
            <a:ext cx="4042397" cy="386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3974677" y="4999899"/>
            <a:ext cx="967088" cy="102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4064550" y="6132464"/>
            <a:ext cx="2360" cy="14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078147" y="4645910"/>
            <a:ext cx="666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  <p:sp>
        <p:nvSpPr>
          <p:cNvPr id="83" name="TextBox 82"/>
          <p:cNvSpPr txBox="1"/>
          <p:nvPr/>
        </p:nvSpPr>
        <p:spPr>
          <a:xfrm>
            <a:off x="7135215" y="4630140"/>
            <a:ext cx="53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>
            <a:off x="6101719" y="6255843"/>
            <a:ext cx="0" cy="1662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Группа 30"/>
          <p:cNvGrpSpPr/>
          <p:nvPr/>
        </p:nvGrpSpPr>
        <p:grpSpPr>
          <a:xfrm>
            <a:off x="9298963" y="1876266"/>
            <a:ext cx="2160000" cy="720090"/>
            <a:chOff x="16333267" y="4978837"/>
            <a:chExt cx="2160000" cy="720090"/>
          </a:xfrm>
        </p:grpSpPr>
        <p:sp>
          <p:nvSpPr>
            <p:cNvPr id="61" name="AutoShape 38"/>
            <p:cNvSpPr>
              <a:spLocks noChangeArrowheads="1"/>
            </p:cNvSpPr>
            <p:nvPr/>
          </p:nvSpPr>
          <p:spPr bwMode="auto">
            <a:xfrm>
              <a:off x="16333267" y="4978837"/>
              <a:ext cx="2160000" cy="720090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6757091" y="5086150"/>
                  <a:ext cx="1234173" cy="4156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800" dirty="0" smtClean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  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0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ср</m:t>
                          </m:r>
                        </m:sub>
                      </m:sSub>
                    </m:oMath>
                  </a14:m>
                  <a:endParaRPr lang="ru-RU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7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757091" y="5086150"/>
                  <a:ext cx="1234173" cy="41566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17391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9" name="Группа 58"/>
          <p:cNvGrpSpPr/>
          <p:nvPr/>
        </p:nvGrpSpPr>
        <p:grpSpPr>
          <a:xfrm>
            <a:off x="6904510" y="5389531"/>
            <a:ext cx="2190678" cy="719455"/>
            <a:chOff x="184960" y="8942"/>
            <a:chExt cx="1800000" cy="720000"/>
          </a:xfrm>
        </p:grpSpPr>
        <p:sp>
          <p:nvSpPr>
            <p:cNvPr id="60" name="Text Box 12"/>
            <p:cNvSpPr txBox="1">
              <a:spLocks noChangeArrowheads="1"/>
            </p:cNvSpPr>
            <p:nvPr/>
          </p:nvSpPr>
          <p:spPr bwMode="auto">
            <a:xfrm>
              <a:off x="184960" y="8942"/>
              <a:ext cx="1800000" cy="720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389156" y="183521"/>
                  <a:ext cx="1359717" cy="3708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i="1" dirty="0">
                      <a:cs typeface="Times New Roman" panose="02020603050405020304" pitchFamily="18" charset="0"/>
                    </a:rPr>
                    <a:t>b</a:t>
                  </a:r>
                  <a14:m>
                    <m:oMath xmlns:m="http://schemas.openxmlformats.org/officeDocument/2006/math">
                      <m:r>
                        <a:rPr lang="ru-RU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000" b="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СР</m:t>
                          </m:r>
                        </m:sub>
                      </m:sSub>
                    </m:oMath>
                  </a14:m>
                  <a:endParaRPr lang="ru-RU" sz="2000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2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9156" y="183521"/>
                  <a:ext cx="1359717" cy="370840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3279" b="-42623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69" name="Прямая соединительная линия 68"/>
          <p:cNvCxnSpPr/>
          <p:nvPr/>
        </p:nvCxnSpPr>
        <p:spPr>
          <a:xfrm flipH="1">
            <a:off x="8095160" y="6097296"/>
            <a:ext cx="2360" cy="14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Группа 35"/>
          <p:cNvGrpSpPr/>
          <p:nvPr/>
        </p:nvGrpSpPr>
        <p:grpSpPr>
          <a:xfrm>
            <a:off x="5863827" y="6338972"/>
            <a:ext cx="545270" cy="504000"/>
            <a:chOff x="9107155" y="2654191"/>
            <a:chExt cx="545270" cy="504000"/>
          </a:xfrm>
        </p:grpSpPr>
        <p:sp>
          <p:nvSpPr>
            <p:cNvPr id="27" name="Овал 26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</a:t>
              </a:r>
              <a:endParaRPr lang="ru-RU" sz="2000" dirty="0"/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10087874" y="219668"/>
            <a:ext cx="545270" cy="504000"/>
            <a:chOff x="9107155" y="2654191"/>
            <a:chExt cx="545270" cy="504000"/>
          </a:xfrm>
        </p:grpSpPr>
        <p:sp>
          <p:nvSpPr>
            <p:cNvPr id="84" name="Овал 83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</a:t>
              </a:r>
              <a:endParaRPr lang="ru-RU" sz="2000" dirty="0"/>
            </a:p>
          </p:txBody>
        </p:sp>
      </p:grpSp>
      <p:grpSp>
        <p:nvGrpSpPr>
          <p:cNvPr id="86" name="Группа 85"/>
          <p:cNvGrpSpPr/>
          <p:nvPr/>
        </p:nvGrpSpPr>
        <p:grpSpPr>
          <a:xfrm>
            <a:off x="9317748" y="908881"/>
            <a:ext cx="2159635" cy="720090"/>
            <a:chOff x="0" y="0"/>
            <a:chExt cx="2160000" cy="720090"/>
          </a:xfrm>
        </p:grpSpPr>
        <p:sp>
          <p:nvSpPr>
            <p:cNvPr id="87" name="AutoShape 22"/>
            <p:cNvSpPr>
              <a:spLocks noChangeArrowheads="1"/>
            </p:cNvSpPr>
            <p:nvPr/>
          </p:nvSpPr>
          <p:spPr bwMode="auto">
            <a:xfrm>
              <a:off x="0" y="0"/>
              <a:ext cx="2160000" cy="720090"/>
            </a:xfrm>
            <a:prstGeom prst="diamond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508958" y="112143"/>
                  <a:ext cx="1302385" cy="3790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dirty="0" smtClean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(b-a)&lt;</a:t>
                  </a:r>
                  <a14:m>
                    <m:oMath xmlns:m="http://schemas.openxmlformats.org/officeDocument/2006/math">
                      <m:r>
                        <a:rPr lang="ru-RU" sz="20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lang="ru-RU" sz="20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</m:oMath>
                  </a14:m>
                  <a:endParaRPr lang="ru-RU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8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08958" y="112143"/>
                  <a:ext cx="1302385" cy="379095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5140" t="-1587" b="-38095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8" name="Прямая соединительная линия 37"/>
          <p:cNvCxnSpPr/>
          <p:nvPr/>
        </p:nvCxnSpPr>
        <p:spPr>
          <a:xfrm flipH="1">
            <a:off x="10378963" y="1628971"/>
            <a:ext cx="0" cy="2472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0477702" y="1529813"/>
            <a:ext cx="53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5891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82" grpId="0"/>
      <p:bldP spid="83" grpId="0"/>
      <p:bldP spid="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18407" y="138563"/>
                <a:ext cx="11813722" cy="123347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ru-RU" sz="16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Сравним ИН метода равномерного поиска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𝛿</m:t>
                        </m:r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рп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и метода дихотомии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𝛿</m:t>
                        </m:r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дп</m:t>
                        </m:r>
                      </m:sub>
                    </m:sSub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при одинаковом числе обращений 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Понятно, что чем меньше полученный ИН, тем лучше, тем точнее определяется значение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опт</m:t>
                        </m:r>
                      </m:sub>
                    </m:sSub>
                  </m:oMath>
                </a14:m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07" y="138563"/>
                <a:ext cx="11813722" cy="1233479"/>
              </a:xfrm>
              <a:prstGeom prst="rect">
                <a:avLst/>
              </a:prstGeom>
              <a:blipFill rotWithShape="0">
                <a:blip r:embed="rId2"/>
                <a:stretch>
                  <a:fillRect l="-774" t="-3960" r="-826" b="-108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18407" y="1372042"/>
                <a:ext cx="11813722" cy="116294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Для равномерного поиска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рп</m:t>
                          </m:r>
                        </m:sub>
                      </m:sSub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07" y="1372042"/>
                <a:ext cx="11813722" cy="1162947"/>
              </a:xfrm>
              <a:prstGeom prst="rect">
                <a:avLst/>
              </a:prstGeom>
              <a:blipFill rotWithShape="0">
                <a:blip r:embed="rId3"/>
                <a:stretch>
                  <a:fillRect t="-41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18407" y="2534989"/>
                <a:ext cx="11813722" cy="15837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Для деления пополам</a:t>
                </a:r>
                <a:endParaRPr lang="ru-RU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indent="252095" algn="just"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ru-RU" sz="24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𝛿</m:t>
                          </m:r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дп</m:t>
                          </m:r>
                        </m:sub>
                      </m:sSub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num>
                        <m:den>
                          <m:sSup>
                            <m:sSup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𝑚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/2</m:t>
                              </m:r>
                            </m:sup>
                          </m:sSup>
                        </m:den>
                      </m:f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07" y="2534989"/>
                <a:ext cx="11813722" cy="1583703"/>
              </a:xfrm>
              <a:prstGeom prst="rect">
                <a:avLst/>
              </a:prstGeom>
              <a:blipFill rotWithShape="0">
                <a:blip r:embed="rId4"/>
                <a:stretch>
                  <a:fillRect t="-30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18407" y="4118692"/>
                <a:ext cx="11813722" cy="124354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Таким образом, выигрыш метода деления пополам составит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𝛿</m:t>
                              </m:r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рп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𝛿</m:t>
                              </m:r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дп</m:t>
                              </m:r>
                            </m:sub>
                          </m:sSub>
                        </m:den>
                      </m:f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07" y="4118692"/>
                <a:ext cx="11813722" cy="1243546"/>
              </a:xfrm>
              <a:prstGeom prst="rect">
                <a:avLst/>
              </a:prstGeom>
              <a:blipFill rotWithShape="0">
                <a:blip r:embed="rId5"/>
                <a:stretch>
                  <a:fillRect t="-39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318408" y="5362238"/>
            <a:ext cx="11813721" cy="8826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 при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 10 это выигрыш составит 3,2, т.е. в 3,2 раза ИН в методе половинного деления будет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уже.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58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2370726" y="380910"/>
            <a:ext cx="6979920" cy="4226560"/>
            <a:chOff x="2316480" y="508793"/>
            <a:chExt cx="6979920" cy="4226560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2316480" y="508793"/>
              <a:ext cx="6979920" cy="4226560"/>
              <a:chOff x="2316480" y="508793"/>
              <a:chExt cx="6979920" cy="4226560"/>
            </a:xfrm>
          </p:grpSpPr>
          <p:grpSp>
            <p:nvGrpSpPr>
              <p:cNvPr id="3" name="Группа 2"/>
              <p:cNvGrpSpPr/>
              <p:nvPr/>
            </p:nvGrpSpPr>
            <p:grpSpPr>
              <a:xfrm>
                <a:off x="2316480" y="508793"/>
                <a:ext cx="6979920" cy="4226560"/>
                <a:chOff x="2316480" y="508793"/>
                <a:chExt cx="6979920" cy="4226560"/>
              </a:xfrm>
            </p:grpSpPr>
            <p:grpSp>
              <p:nvGrpSpPr>
                <p:cNvPr id="8" name="Группа 7"/>
                <p:cNvGrpSpPr/>
                <p:nvPr/>
              </p:nvGrpSpPr>
              <p:grpSpPr>
                <a:xfrm>
                  <a:off x="2316480" y="508793"/>
                  <a:ext cx="6979920" cy="4226560"/>
                  <a:chOff x="2275840" y="803433"/>
                  <a:chExt cx="6979920" cy="4226560"/>
                </a:xfrm>
              </p:grpSpPr>
              <p:grpSp>
                <p:nvGrpSpPr>
                  <p:cNvPr id="15" name="Группа 14"/>
                  <p:cNvGrpSpPr/>
                  <p:nvPr/>
                </p:nvGrpSpPr>
                <p:grpSpPr>
                  <a:xfrm>
                    <a:off x="2275840" y="803433"/>
                    <a:ext cx="6979920" cy="4226560"/>
                    <a:chOff x="2286000" y="772953"/>
                    <a:chExt cx="6979920" cy="4226560"/>
                  </a:xfrm>
                </p:grpSpPr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2286000" y="772953"/>
                      <a:ext cx="6979920" cy="422656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endParaRPr lang="ru-RU" dirty="0"/>
                    </a:p>
                  </p:txBody>
                </p:sp>
                <p:pic>
                  <p:nvPicPr>
                    <p:cNvPr id="21" name="Рисунок 20"/>
                    <p:cNvPicPr>
                      <a:picLocks noChangeAspect="1"/>
                    </p:cNvPicPr>
                    <p:nvPr/>
                  </p:nvPicPr>
                  <p:blipFill rotWithShape="1">
                    <a:blip r:embed="rId2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8883" t="28927" r="46237" b="55564"/>
                    <a:stretch/>
                  </p:blipFill>
                  <p:spPr bwMode="auto">
                    <a:xfrm>
                      <a:off x="2895600" y="1352866"/>
                      <a:ext cx="5557520" cy="3066734"/>
                    </a:xfrm>
                    <a:prstGeom prst="rect">
                      <a:avLst/>
                    </a:prstGeom>
                    <a:ln>
                      <a:noFill/>
                    </a:ln>
                    <a:extLst>
                      <a:ext uri="{53640926-AAD7-44D8-BBD7-CCE9431645EC}">
                        <a14:shadowObscured xmlns:a14="http://schemas.microsoft.com/office/drawing/2010/main"/>
                      </a:ext>
                    </a:extLst>
                  </p:spPr>
                </p:pic>
              </p:grpSp>
              <p:cxnSp>
                <p:nvCxnSpPr>
                  <p:cNvPr id="16" name="Прямая со стрелкой 15"/>
                  <p:cNvCxnSpPr/>
                  <p:nvPr/>
                </p:nvCxnSpPr>
                <p:spPr>
                  <a:xfrm>
                    <a:off x="2895600" y="4415155"/>
                    <a:ext cx="6106160" cy="444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Прямая со стрелкой 16"/>
                  <p:cNvCxnSpPr/>
                  <p:nvPr/>
                </p:nvCxnSpPr>
                <p:spPr>
                  <a:xfrm rot="16200000">
                    <a:off x="1133823" y="2648932"/>
                    <a:ext cx="3528000" cy="444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>
                    <a:off x="3403600" y="1950720"/>
                    <a:ext cx="0" cy="246443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>
                    <a:off x="8453120" y="1709737"/>
                    <a:ext cx="0" cy="270541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" name="TextBox 8"/>
                <p:cNvSpPr txBox="1"/>
                <p:nvPr/>
              </p:nvSpPr>
              <p:spPr>
                <a:xfrm>
                  <a:off x="2936240" y="508793"/>
                  <a:ext cx="79248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/>
                    <a:t>F(V)</a:t>
                  </a:r>
                  <a:endParaRPr lang="ru-RU" sz="2000" dirty="0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3291840" y="1251525"/>
                  <a:ext cx="79248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/>
                    <a:t>F(</a:t>
                  </a:r>
                  <a:r>
                    <a:rPr lang="en-US" sz="2000" i="1" dirty="0" smtClean="0"/>
                    <a:t>a</a:t>
                  </a:r>
                  <a:r>
                    <a:rPr lang="en-US" sz="2000" dirty="0" smtClean="0"/>
                    <a:t>)</a:t>
                  </a:r>
                  <a:endParaRPr lang="ru-RU" sz="2000" dirty="0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8249920" y="1051470"/>
                  <a:ext cx="79248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/>
                    <a:t>F(</a:t>
                  </a:r>
                  <a:r>
                    <a:rPr lang="en-US" sz="2000" i="1" dirty="0" smtClean="0"/>
                    <a:t>b</a:t>
                  </a:r>
                  <a:r>
                    <a:rPr lang="en-US" sz="2000" dirty="0" smtClean="0"/>
                    <a:t>)</a:t>
                  </a:r>
                  <a:endParaRPr lang="ru-RU" sz="2000" dirty="0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3291840" y="4045286"/>
                  <a:ext cx="5080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i="1" dirty="0" smtClean="0"/>
                    <a:t>a</a:t>
                  </a:r>
                  <a:endParaRPr lang="ru-RU" sz="2000" i="1" dirty="0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8381999" y="4118957"/>
                  <a:ext cx="42164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i="1" dirty="0"/>
                    <a:t>b</a:t>
                  </a:r>
                  <a:endParaRPr lang="ru-RU" sz="2000" i="1" dirty="0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8859520" y="4126518"/>
                  <a:ext cx="38608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/>
                    <a:t>V</a:t>
                  </a:r>
                  <a:endParaRPr lang="ru-RU" sz="2000" dirty="0"/>
                </a:p>
              </p:txBody>
            </p:sp>
          </p:grpSp>
          <p:cxnSp>
            <p:nvCxnSpPr>
              <p:cNvPr id="4" name="Прямая соединительная линия 3"/>
              <p:cNvCxnSpPr/>
              <p:nvPr/>
            </p:nvCxnSpPr>
            <p:spPr>
              <a:xfrm flipV="1">
                <a:off x="5130800" y="3210560"/>
                <a:ext cx="10160" cy="90839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Прямая соединительная линия 4"/>
              <p:cNvCxnSpPr/>
              <p:nvPr/>
            </p:nvCxnSpPr>
            <p:spPr>
              <a:xfrm flipV="1">
                <a:off x="6817359" y="2888297"/>
                <a:ext cx="0" cy="122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4892040" y="4100363"/>
                    <a:ext cx="47752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ru-RU" sz="2000" dirty="0"/>
                  </a:p>
                </p:txBody>
              </p:sp>
            </mc:Choice>
            <mc:Fallback xmlns="">
              <p:sp>
                <p:nvSpPr>
                  <p:cNvPr id="6" name="TextBox 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92040" y="4100363"/>
                    <a:ext cx="477520" cy="400110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" name="TextBox 6"/>
              <p:cNvSpPr txBox="1"/>
              <p:nvPr/>
            </p:nvSpPr>
            <p:spPr>
              <a:xfrm>
                <a:off x="6637019" y="4100363"/>
                <a:ext cx="4775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sz="20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Прямоугольник 21"/>
                <p:cNvSpPr/>
                <p:nvPr/>
              </p:nvSpPr>
              <p:spPr>
                <a:xfrm>
                  <a:off x="6594757" y="4141907"/>
                  <a:ext cx="45852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2" name="Прямоугольник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4757" y="4141907"/>
                  <a:ext cx="458522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4949503" y="2694727"/>
                <a:ext cx="73639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F(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ru-RU" dirty="0"/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9503" y="2694727"/>
                <a:ext cx="736396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7438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6514845" y="2381006"/>
                <a:ext cx="6524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F(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  <a:endParaRPr lang="ru-RU" dirty="0"/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4845" y="2381006"/>
                <a:ext cx="65248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8411" t="-10000" r="-7477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ик 26"/>
              <p:cNvSpPr/>
              <p:nvPr/>
            </p:nvSpPr>
            <p:spPr>
              <a:xfrm>
                <a:off x="293914" y="4915156"/>
                <a:ext cx="11772900" cy="48750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lnSpc>
                    <a:spcPct val="107000"/>
                  </a:lnSpc>
                  <a:spcAft>
                    <a:spcPts val="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&gt;</m:t>
                    </m:r>
                    <m:r>
                      <a:rPr lang="ru-RU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то за ИН принимаем 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𝑏</m:t>
                    </m:r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], а  интервал  [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𝑎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] отбрасываем</a:t>
                </a:r>
                <a:r>
                  <a:rPr lang="ru-RU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endParaRPr lang="ru-RU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4915156"/>
                <a:ext cx="11772900" cy="487506"/>
              </a:xfrm>
              <a:prstGeom prst="rect">
                <a:avLst/>
              </a:prstGeom>
              <a:blipFill rotWithShape="0">
                <a:blip r:embed="rId7"/>
                <a:stretch>
                  <a:fillRect l="-777" t="-10000" b="-22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рямоугольник 28"/>
              <p:cNvSpPr/>
              <p:nvPr/>
            </p:nvSpPr>
            <p:spPr>
              <a:xfrm>
                <a:off x="293914" y="5402662"/>
                <a:ext cx="11772900" cy="48750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2.  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&lt;</m:t>
                    </m:r>
                    <m:r>
                      <a:rPr lang="ru-RU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то ИН принимаем [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𝑎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].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5402662"/>
                <a:ext cx="11772900" cy="487506"/>
              </a:xfrm>
              <a:prstGeom prst="rect">
                <a:avLst/>
              </a:prstGeom>
              <a:blipFill rotWithShape="0">
                <a:blip r:embed="rId8"/>
                <a:stretch>
                  <a:fillRect l="-777" t="-10000" b="-237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Прямоугольник 29"/>
              <p:cNvSpPr/>
              <p:nvPr/>
            </p:nvSpPr>
            <p:spPr>
              <a:xfrm>
                <a:off x="293914" y="5890168"/>
                <a:ext cx="11772900" cy="48750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3. 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ru-RU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то ИН 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[</m:t>
                    </m:r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</m:t>
                    </m:r>
                    <m:r>
                      <a:rPr lang="ru-RU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]</m:t>
                    </m:r>
                  </m:oMath>
                </a14:m>
                <a:endParaRPr lang="ru-RU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0" name="Прямоугольник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5890168"/>
                <a:ext cx="11772900" cy="487506"/>
              </a:xfrm>
              <a:prstGeom prst="rect">
                <a:avLst/>
              </a:prstGeom>
              <a:blipFill rotWithShape="0">
                <a:blip r:embed="rId9"/>
                <a:stretch>
                  <a:fillRect t="-10000" b="-22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935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7" grpId="0" animBg="1"/>
      <p:bldP spid="29" grpId="0" animBg="1"/>
      <p:bldP spid="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9196" y="-101237"/>
            <a:ext cx="848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bg1"/>
                </a:solidFill>
              </a:rPr>
              <a:t>9.2.3. Метод Фибоначчи</a:t>
            </a:r>
            <a:endParaRPr lang="ru-RU" sz="4000" i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28600" y="487822"/>
                <a:ext cx="11895364" cy="167302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Метод Фибоначчи основан на последовательности чисел Фибоначчи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𝑉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которая определяется следующим образом: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Ф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𝑚</m:t>
                        </m:r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+1</m:t>
                        </m:r>
                      </m:sub>
                    </m:sSub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Ф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𝑚</m:t>
                        </m:r>
                      </m:sub>
                    </m:sSub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Ф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𝑚</m:t>
                        </m:r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−1</m:t>
                        </m:r>
                      </m:sub>
                    </m:sSub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где 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𝑚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=1, 2, 3, …   </m:t>
                    </m:r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Ф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=1,</a:t>
                </a:r>
                <a:r>
                  <a:rPr lang="ru-RU" sz="24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Ф</m:t>
                        </m:r>
                      </m:e>
                      <m:sub>
                        <m:r>
                          <a:rPr lang="ru-RU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=1, 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последовательность</m:t>
                    </m:r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Фибоначчи имеет вид 1, 1, 2, 3, 5, 8, 13,21, 34, 55, 89,…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487822"/>
                <a:ext cx="11895364" cy="1673022"/>
              </a:xfrm>
              <a:prstGeom prst="rect">
                <a:avLst/>
              </a:prstGeom>
              <a:blipFill rotWithShape="0">
                <a:blip r:embed="rId2"/>
                <a:stretch>
                  <a:fillRect t="-2920" r="-769" b="-62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28600" y="2160844"/>
                <a:ext cx="11895364" cy="86305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Предположим, что на 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-й итерации ИН равен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тогда оптимальное расположение точек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и </m:t>
                    </m:r>
                    <m:sSub>
                      <m:sSub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будет определяться выражением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160844"/>
                <a:ext cx="11895364" cy="863057"/>
              </a:xfrm>
              <a:prstGeom prst="rect">
                <a:avLst/>
              </a:prstGeom>
              <a:blipFill rotWithShape="0">
                <a:blip r:embed="rId3"/>
                <a:stretch>
                  <a:fillRect t="-4930" r="-769" b="-147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28600" y="3023901"/>
                <a:ext cx="11895364" cy="85459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bSup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Ф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Ф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</m:den>
                      </m:f>
                      <m:r>
                        <a:rPr lang="ru-RU" sz="2400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023901"/>
                <a:ext cx="11895364" cy="85459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28600" y="3878494"/>
                <a:ext cx="11895364" cy="130311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                                    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</m:t>
                          </m:r>
                        </m:sup>
                      </m:sSubSup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d>
                        <m:d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Ф</m:t>
                              </m:r>
                            </m:e>
                            <m:sub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Ф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𝑘</m:t>
                              </m:r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+1</m:t>
                              </m:r>
                            </m:sub>
                          </m:sSub>
                        </m:den>
                      </m:f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                          (1),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𝑘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=1,2,…, 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−1,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878494"/>
                <a:ext cx="11895364" cy="130311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228600" y="5181608"/>
            <a:ext cx="11895364" cy="487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где 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заданное общее число вычислений функции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36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Прямая соединительная линия 21"/>
          <p:cNvCxnSpPr/>
          <p:nvPr/>
        </p:nvCxnSpPr>
        <p:spPr>
          <a:xfrm flipH="1">
            <a:off x="7131599" y="995870"/>
            <a:ext cx="1" cy="2761493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>
            <a:off x="1367481" y="1103870"/>
            <a:ext cx="57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4193935" y="1054443"/>
            <a:ext cx="107092" cy="9885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363362" y="995870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127481" y="975275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Группа 34"/>
          <p:cNvGrpSpPr/>
          <p:nvPr/>
        </p:nvGrpSpPr>
        <p:grpSpPr>
          <a:xfrm>
            <a:off x="4357253" y="549966"/>
            <a:ext cx="790832" cy="3204429"/>
            <a:chOff x="4656130" y="552934"/>
            <a:chExt cx="790832" cy="3204429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5052322" y="1153297"/>
              <a:ext cx="1" cy="2604066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5051546" y="1016918"/>
              <a:ext cx="0" cy="157427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4656130" y="552934"/>
                  <a:ext cx="790832" cy="4310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bSup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6130" y="552934"/>
                  <a:ext cx="790832" cy="431015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Группа 35"/>
          <p:cNvGrpSpPr/>
          <p:nvPr/>
        </p:nvGrpSpPr>
        <p:grpSpPr>
          <a:xfrm>
            <a:off x="3357274" y="549966"/>
            <a:ext cx="790832" cy="3231656"/>
            <a:chOff x="3041383" y="549966"/>
            <a:chExt cx="790832" cy="3231656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3442641" y="1177556"/>
              <a:ext cx="1" cy="2604066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443416" y="1029729"/>
              <a:ext cx="0" cy="157427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3041383" y="549966"/>
                  <a:ext cx="790832" cy="4310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ru-RU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bSup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1383" y="549966"/>
                  <a:ext cx="790832" cy="43101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140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045698" y="558488"/>
                <a:ext cx="698465" cy="411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698" y="558488"/>
                <a:ext cx="698465" cy="41158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786413" y="582897"/>
                <a:ext cx="698465" cy="411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6413" y="582897"/>
                <a:ext cx="698465" cy="41158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Прямая соединительная линия 22"/>
          <p:cNvCxnSpPr/>
          <p:nvPr/>
        </p:nvCxnSpPr>
        <p:spPr>
          <a:xfrm flipH="1">
            <a:off x="1356018" y="1211870"/>
            <a:ext cx="1" cy="2604066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759307" y="2183799"/>
            <a:ext cx="337633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2192000" y="2793138"/>
            <a:ext cx="0" cy="150752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 flipV="1">
            <a:off x="1367481" y="3443728"/>
            <a:ext cx="3389306" cy="1456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Овал 40"/>
          <p:cNvSpPr/>
          <p:nvPr/>
        </p:nvSpPr>
        <p:spPr>
          <a:xfrm>
            <a:off x="5409550" y="2134372"/>
            <a:ext cx="107092" cy="9885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6157903" y="2089226"/>
            <a:ext cx="0" cy="1440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752669" y="2111799"/>
            <a:ext cx="0" cy="1440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Прямоугольник 46"/>
              <p:cNvSpPr/>
              <p:nvPr/>
            </p:nvSpPr>
            <p:spPr>
              <a:xfrm>
                <a:off x="7144771" y="2002346"/>
                <a:ext cx="763607" cy="4056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7" name="Прямоугольник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4771" y="2002346"/>
                <a:ext cx="763607" cy="40562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Прямоугольник 47"/>
              <p:cNvSpPr/>
              <p:nvPr/>
            </p:nvSpPr>
            <p:spPr>
              <a:xfrm>
                <a:off x="2970976" y="1976357"/>
                <a:ext cx="766557" cy="4056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8" name="Прямоугольник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0976" y="1976357"/>
                <a:ext cx="766557" cy="40562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Прямоугольник 48"/>
              <p:cNvSpPr/>
              <p:nvPr/>
            </p:nvSpPr>
            <p:spPr>
              <a:xfrm>
                <a:off x="5980237" y="1588229"/>
                <a:ext cx="792075" cy="4122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b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9" name="Прямоугольник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237" y="1588229"/>
                <a:ext cx="792075" cy="412292"/>
              </a:xfrm>
              <a:prstGeom prst="rect">
                <a:avLst/>
              </a:prstGeom>
              <a:blipFill rotWithShape="0">
                <a:blip r:embed="rId8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Прямоугольник 49"/>
              <p:cNvSpPr/>
              <p:nvPr/>
            </p:nvSpPr>
            <p:spPr>
              <a:xfrm>
                <a:off x="4707032" y="1632802"/>
                <a:ext cx="792075" cy="411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b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50" name="Прямоугольник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7032" y="1632802"/>
                <a:ext cx="792075" cy="411651"/>
              </a:xfrm>
              <a:prstGeom prst="rect">
                <a:avLst/>
              </a:prstGeom>
              <a:blipFill rotWithShape="0">
                <a:blip r:embed="rId9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Прямая соединительная линия 50"/>
          <p:cNvCxnSpPr/>
          <p:nvPr/>
        </p:nvCxnSpPr>
        <p:spPr>
          <a:xfrm>
            <a:off x="1356018" y="3337325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4754420" y="3351892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752690" y="2071051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7144771" y="2063442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3008588" y="3387336"/>
            <a:ext cx="107092" cy="9885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2412115" y="3386295"/>
            <a:ext cx="0" cy="1440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3763064" y="3385513"/>
            <a:ext cx="0" cy="1440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Прямоугольник 59"/>
              <p:cNvSpPr/>
              <p:nvPr/>
            </p:nvSpPr>
            <p:spPr>
              <a:xfrm>
                <a:off x="686788" y="3213974"/>
                <a:ext cx="708143" cy="3742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0" name="Прямоугольник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88" y="3213974"/>
                <a:ext cx="708143" cy="3742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Прямоугольник 60"/>
              <p:cNvSpPr/>
              <p:nvPr/>
            </p:nvSpPr>
            <p:spPr>
              <a:xfrm>
                <a:off x="4771776" y="3265726"/>
                <a:ext cx="706604" cy="3742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1" name="Прямоугольник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776" y="3265726"/>
                <a:ext cx="706604" cy="3742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Прямоугольник 61"/>
              <p:cNvSpPr/>
              <p:nvPr/>
            </p:nvSpPr>
            <p:spPr>
              <a:xfrm>
                <a:off x="2089319" y="2999624"/>
                <a:ext cx="731226" cy="3797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b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2" name="Прямоугольник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319" y="2999624"/>
                <a:ext cx="731226" cy="379719"/>
              </a:xfrm>
              <a:prstGeom prst="rect">
                <a:avLst/>
              </a:prstGeom>
              <a:blipFill rotWithShape="0">
                <a:blip r:embed="rId12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Прямоугольник 62"/>
              <p:cNvSpPr/>
              <p:nvPr/>
            </p:nvSpPr>
            <p:spPr>
              <a:xfrm>
                <a:off x="3698164" y="3004675"/>
                <a:ext cx="792075" cy="4122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b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63" name="Прямоугольник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8164" y="3004675"/>
                <a:ext cx="792075" cy="412292"/>
              </a:xfrm>
              <a:prstGeom prst="rect">
                <a:avLst/>
              </a:prstGeom>
              <a:blipFill rotWithShape="0">
                <a:blip r:embed="rId13"/>
                <a:stretch>
                  <a:fillRect b="-14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Стрелка вверх 63"/>
          <p:cNvSpPr/>
          <p:nvPr/>
        </p:nvSpPr>
        <p:spPr>
          <a:xfrm>
            <a:off x="6254985" y="2376616"/>
            <a:ext cx="197246" cy="684000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трелка вверх 64"/>
          <p:cNvSpPr/>
          <p:nvPr/>
        </p:nvSpPr>
        <p:spPr>
          <a:xfrm>
            <a:off x="2636054" y="3725390"/>
            <a:ext cx="197246" cy="684000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8" name="Группа 67"/>
          <p:cNvGrpSpPr/>
          <p:nvPr/>
        </p:nvGrpSpPr>
        <p:grpSpPr>
          <a:xfrm>
            <a:off x="6062378" y="3151248"/>
            <a:ext cx="562408" cy="529594"/>
            <a:chOff x="5791200" y="3771069"/>
            <a:chExt cx="562408" cy="529594"/>
          </a:xfrm>
        </p:grpSpPr>
        <p:sp>
          <p:nvSpPr>
            <p:cNvPr id="66" name="Овал 65"/>
            <p:cNvSpPr/>
            <p:nvPr/>
          </p:nvSpPr>
          <p:spPr>
            <a:xfrm>
              <a:off x="5791200" y="3781622"/>
              <a:ext cx="562408" cy="5190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921456" y="3771069"/>
              <a:ext cx="341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</a:t>
              </a:r>
              <a:endParaRPr lang="ru-RU" sz="2400" dirty="0"/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2421180" y="4453426"/>
            <a:ext cx="562408" cy="529594"/>
            <a:chOff x="5791200" y="3771069"/>
            <a:chExt cx="562408" cy="529594"/>
          </a:xfrm>
        </p:grpSpPr>
        <p:sp>
          <p:nvSpPr>
            <p:cNvPr id="70" name="Овал 69"/>
            <p:cNvSpPr/>
            <p:nvPr/>
          </p:nvSpPr>
          <p:spPr>
            <a:xfrm>
              <a:off x="5791200" y="3781622"/>
              <a:ext cx="562408" cy="5190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921456" y="3771069"/>
              <a:ext cx="341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</a:t>
              </a:r>
              <a:endParaRPr lang="ru-RU" sz="2400" dirty="0"/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8282046" y="1847002"/>
            <a:ext cx="562408" cy="529594"/>
            <a:chOff x="5791200" y="3771069"/>
            <a:chExt cx="562408" cy="529594"/>
          </a:xfrm>
        </p:grpSpPr>
        <p:sp>
          <p:nvSpPr>
            <p:cNvPr id="73" name="Овал 72"/>
            <p:cNvSpPr/>
            <p:nvPr/>
          </p:nvSpPr>
          <p:spPr>
            <a:xfrm>
              <a:off x="5791200" y="3781622"/>
              <a:ext cx="562408" cy="5190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921456" y="3771069"/>
              <a:ext cx="341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</a:t>
              </a:r>
              <a:endParaRPr lang="ru-RU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9058824" y="1857555"/>
                <a:ext cx="2265680" cy="509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8824" y="1857555"/>
                <a:ext cx="2265680" cy="509178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6" name="Группа 75"/>
          <p:cNvGrpSpPr/>
          <p:nvPr/>
        </p:nvGrpSpPr>
        <p:grpSpPr>
          <a:xfrm>
            <a:off x="8323016" y="2710494"/>
            <a:ext cx="562408" cy="529594"/>
            <a:chOff x="5791200" y="3771069"/>
            <a:chExt cx="562408" cy="529594"/>
          </a:xfrm>
        </p:grpSpPr>
        <p:sp>
          <p:nvSpPr>
            <p:cNvPr id="77" name="Овал 76"/>
            <p:cNvSpPr/>
            <p:nvPr/>
          </p:nvSpPr>
          <p:spPr>
            <a:xfrm>
              <a:off x="5791200" y="3781622"/>
              <a:ext cx="562408" cy="5190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921456" y="3771069"/>
              <a:ext cx="341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</a:t>
              </a:r>
              <a:endParaRPr lang="ru-RU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Прямоугольник 78"/>
              <p:cNvSpPr/>
              <p:nvPr/>
            </p:nvSpPr>
            <p:spPr>
              <a:xfrm>
                <a:off x="9090349" y="2710494"/>
                <a:ext cx="2337499" cy="5091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</m:e>
                      </m:d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9" name="Прямоугольник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0349" y="2710494"/>
                <a:ext cx="2337499" cy="509178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546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/>
      <p:bldP spid="20" grpId="0"/>
      <p:bldP spid="41" grpId="0" animBg="1"/>
      <p:bldP spid="47" grpId="0"/>
      <p:bldP spid="48" grpId="0"/>
      <p:bldP spid="49" grpId="0"/>
      <p:bldP spid="50" grpId="0"/>
      <p:bldP spid="55" grpId="0" animBg="1"/>
      <p:bldP spid="60" grpId="0"/>
      <p:bldP spid="61" grpId="0"/>
      <p:bldP spid="62" grpId="0"/>
      <p:bldP spid="63" grpId="0"/>
      <p:bldP spid="64" grpId="0" animBg="1"/>
      <p:bldP spid="65" grpId="0" animBg="1"/>
      <p:bldP spid="75" grpId="0"/>
      <p:bldP spid="7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473528" y="179824"/>
                <a:ext cx="11601450" cy="94833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усть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bSup>
                      </m:e>
                    </m:d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&gt;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bSup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Найдем ИН на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+1 итерации.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</m:t>
                          </m:r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+1</m:t>
                          </m:r>
                        </m:sup>
                      </m:sSup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</m:t>
                          </m:r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+1</m:t>
                          </m:r>
                        </m:sup>
                      </m:sSup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</m:t>
                          </m:r>
                        </m:sup>
                      </m:sSubSup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28" y="179824"/>
                <a:ext cx="11601450" cy="948337"/>
              </a:xfrm>
              <a:prstGeom prst="rect">
                <a:avLst/>
              </a:prstGeom>
              <a:blipFill rotWithShape="0">
                <a:blip r:embed="rId2"/>
                <a:stretch>
                  <a:fillRect t="-12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73528" y="1392110"/>
                <a:ext cx="4678332" cy="47147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Подставляем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из (1), получим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28" y="1392110"/>
                <a:ext cx="4678332" cy="471476"/>
              </a:xfrm>
              <a:prstGeom prst="rect">
                <a:avLst/>
              </a:prstGeom>
              <a:blipFill rotWithShape="0">
                <a:blip r:embed="rId3"/>
                <a:stretch>
                  <a:fillRect t="-7692" r="-782" b="-282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473528" y="2127533"/>
                <a:ext cx="3336362" cy="47551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bSup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28" y="2127533"/>
                <a:ext cx="3336362" cy="475515"/>
              </a:xfrm>
              <a:prstGeom prst="rect">
                <a:avLst/>
              </a:prstGeom>
              <a:blipFill rotWithShape="0">
                <a:blip r:embed="rId4"/>
                <a:stretch>
                  <a:fillRect b="-25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736442" y="1937994"/>
                <a:ext cx="4330353" cy="85459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Ф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Ф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442" y="1937994"/>
                <a:ext cx="4330353" cy="85459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908361" y="1908178"/>
                <a:ext cx="4018408" cy="9142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ru-RU" sz="2400" i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361" y="1908178"/>
                <a:ext cx="4018408" cy="91422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664615" y="3112392"/>
                <a:ext cx="4536435" cy="9142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615" y="3112392"/>
                <a:ext cx="4536435" cy="91422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4970079" y="3112392"/>
                <a:ext cx="3167727" cy="9142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0079" y="3112392"/>
                <a:ext cx="3167727" cy="91422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473528" y="4107723"/>
                <a:ext cx="11601450" cy="248863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i="1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Вывод.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 методе Фибоначчи ИН </a:t>
                </a:r>
                <a:r>
                  <a:rPr lang="ru-RU" sz="24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сжимается</a:t>
                </a:r>
                <a:r>
                  <a:rPr lang="ru-RU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с коэффициентом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Ф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Ф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𝑛</m:t>
                              </m:r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𝑘</m:t>
                              </m:r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+1</m:t>
                              </m:r>
                            </m:sub>
                          </m:sSub>
                        </m:den>
                      </m:f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en-US" sz="24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который меняется от шага к шагу. После </a:t>
                </a:r>
                <a:r>
                  <a:rPr lang="en-US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 </a:t>
                </a:r>
                <a:r>
                  <a:rPr lang="ru-RU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итераций длина ИН сократится с </a:t>
                </a:r>
                <a:r>
                  <a:rPr lang="en-US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</a:t>
                </a:r>
                <a:r>
                  <a:rPr lang="ru-RU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- </a:t>
                </a:r>
                <a:r>
                  <a:rPr lang="en-US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 </a:t>
                </a:r>
                <a:r>
                  <a:rPr lang="ru-RU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до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𝑏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𝑎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)/</m:t>
                      </m:r>
                      <m:sSub>
                        <m:sSub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Ф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28" y="4107723"/>
                <a:ext cx="11601450" cy="2488630"/>
              </a:xfrm>
              <a:prstGeom prst="rect">
                <a:avLst/>
              </a:prstGeom>
              <a:blipFill rotWithShape="0">
                <a:blip r:embed="rId9"/>
                <a:stretch>
                  <a:fillRect l="-841" t="-1961" r="-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049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/>
      <p:bldP spid="8" grpId="0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8" name="Прямая соединительная линия 107"/>
          <p:cNvCxnSpPr/>
          <p:nvPr/>
        </p:nvCxnSpPr>
        <p:spPr>
          <a:xfrm>
            <a:off x="5470958" y="4934563"/>
            <a:ext cx="0" cy="2738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flipH="1">
            <a:off x="5462649" y="3353930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H="1">
            <a:off x="5395180" y="896810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6470714" y="3923823"/>
            <a:ext cx="651449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>
            <a:off x="5393709" y="298423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5399521" y="1813620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H="1">
            <a:off x="5421813" y="2422580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8112660" y="3058642"/>
            <a:ext cx="0" cy="5606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H="1">
            <a:off x="5462650" y="4203410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4276369" y="0"/>
            <a:ext cx="2160000" cy="360000"/>
            <a:chOff x="6431271" y="749991"/>
            <a:chExt cx="1440000" cy="400110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6431271" y="769728"/>
              <a:ext cx="1440000" cy="360636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Надпись 2"/>
            <p:cNvSpPr txBox="1">
              <a:spLocks noChangeArrowheads="1"/>
            </p:cNvSpPr>
            <p:nvPr/>
          </p:nvSpPr>
          <p:spPr bwMode="auto">
            <a:xfrm>
              <a:off x="6624876" y="749991"/>
              <a:ext cx="11722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НАЧАЛО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293111" y="474971"/>
            <a:ext cx="2160000" cy="459882"/>
            <a:chOff x="4789206" y="1093769"/>
            <a:chExt cx="1800000" cy="459882"/>
          </a:xfrm>
        </p:grpSpPr>
        <p:sp>
          <p:nvSpPr>
            <p:cNvPr id="13" name="AutoShape 38"/>
            <p:cNvSpPr>
              <a:spLocks noChangeArrowheads="1"/>
            </p:cNvSpPr>
            <p:nvPr/>
          </p:nvSpPr>
          <p:spPr bwMode="auto">
            <a:xfrm>
              <a:off x="4789206" y="1093769"/>
              <a:ext cx="1800000" cy="459882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5224833" y="1138864"/>
                  <a:ext cx="1009918" cy="4147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i="1" dirty="0" smtClean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a, b</a:t>
                  </a: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𝜀</m:t>
                      </m:r>
                    </m:oMath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24833" y="1138864"/>
                  <a:ext cx="1009918" cy="414786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5025" t="-2941" b="-27941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Группа 21"/>
          <p:cNvGrpSpPr/>
          <p:nvPr/>
        </p:nvGrpSpPr>
        <p:grpSpPr>
          <a:xfrm>
            <a:off x="4099117" y="1100129"/>
            <a:ext cx="2371597" cy="724080"/>
            <a:chOff x="36305" y="8942"/>
            <a:chExt cx="1948655" cy="724629"/>
          </a:xfrm>
        </p:grpSpPr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184960" y="8942"/>
              <a:ext cx="1800000" cy="720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36305" y="22996"/>
                  <a:ext cx="1802765" cy="7105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800" dirty="0" smtClean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     </a:t>
                  </a:r>
                  <a14:m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1800" i="1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</m:rPr>
                              <a:rPr lang="en-US" dirty="0"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N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=(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)/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𝛿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  <m:r>
                              <m:rPr>
                                <m:nor/>
                              </m:rPr>
                              <a:rPr lang="ru-RU"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ru-RU" sz="1800" i="1" smtClean="0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sz="1800" b="0" i="1" smtClean="0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Ф</m:t>
                                </m:r>
                              </m:e>
                              <m:sub>
                                <m:r>
                                  <a:rPr lang="ru-RU" sz="1800" b="0" i="1" smtClean="0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ru-RU" sz="1800" b="0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=1,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Ф</m:t>
                                </m:r>
                              </m:e>
                              <m:sub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ru-RU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=1,</m:t>
                            </m:r>
                          </m:e>
                        </m:mr>
                      </m:m>
                    </m:oMath>
                  </a14:m>
                  <a:endParaRPr lang="ru-RU" sz="11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4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6305" y="22996"/>
                  <a:ext cx="1802765" cy="71057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1" name="Группа 70"/>
          <p:cNvGrpSpPr/>
          <p:nvPr/>
        </p:nvGrpSpPr>
        <p:grpSpPr>
          <a:xfrm>
            <a:off x="7130133" y="3558907"/>
            <a:ext cx="1965055" cy="575728"/>
            <a:chOff x="184960" y="8942"/>
            <a:chExt cx="1800000" cy="720000"/>
          </a:xfrm>
        </p:grpSpPr>
        <p:sp>
          <p:nvSpPr>
            <p:cNvPr id="72" name="Text Box 12"/>
            <p:cNvSpPr txBox="1">
              <a:spLocks noChangeArrowheads="1"/>
            </p:cNvSpPr>
            <p:nvPr/>
          </p:nvSpPr>
          <p:spPr bwMode="auto">
            <a:xfrm>
              <a:off x="184960" y="8942"/>
              <a:ext cx="1800000" cy="720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387152" y="129740"/>
                  <a:ext cx="1359717" cy="3708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i="1" dirty="0" smtClean="0">
                      <a:cs typeface="Times New Roman" panose="02020603050405020304" pitchFamily="18" charset="0"/>
                    </a:rPr>
                    <a:t>m</a:t>
                  </a:r>
                  <a14:m>
                    <m:oMath xmlns:m="http://schemas.openxmlformats.org/officeDocument/2006/math">
                      <m:r>
                        <a:rPr lang="ru-RU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+1</m:t>
                      </m:r>
                    </m:oMath>
                  </a14:m>
                  <a:endParaRPr lang="ru-RU" sz="2000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3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7152" y="129740"/>
                  <a:ext cx="1359717" cy="37084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412" t="-4167" b="-8125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2" name="TextBox 81"/>
          <p:cNvSpPr txBox="1"/>
          <p:nvPr/>
        </p:nvSpPr>
        <p:spPr>
          <a:xfrm>
            <a:off x="6509840" y="3544132"/>
            <a:ext cx="666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  <p:sp>
        <p:nvSpPr>
          <p:cNvPr id="83" name="TextBox 82"/>
          <p:cNvSpPr txBox="1"/>
          <p:nvPr/>
        </p:nvSpPr>
        <p:spPr>
          <a:xfrm>
            <a:off x="5524733" y="4147355"/>
            <a:ext cx="53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>
            <a:off x="5470958" y="5773000"/>
            <a:ext cx="0" cy="2738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Группа 58"/>
          <p:cNvGrpSpPr/>
          <p:nvPr/>
        </p:nvGrpSpPr>
        <p:grpSpPr>
          <a:xfrm>
            <a:off x="4437038" y="4500022"/>
            <a:ext cx="2075745" cy="501084"/>
            <a:chOff x="-6417922" y="-536479"/>
            <a:chExt cx="1800000" cy="720000"/>
          </a:xfrm>
        </p:grpSpPr>
        <p:sp>
          <p:nvSpPr>
            <p:cNvPr id="60" name="Text Box 12"/>
            <p:cNvSpPr txBox="1">
              <a:spLocks noChangeArrowheads="1"/>
            </p:cNvSpPr>
            <p:nvPr/>
          </p:nvSpPr>
          <p:spPr bwMode="auto">
            <a:xfrm>
              <a:off x="-6417922" y="-536479"/>
              <a:ext cx="1800000" cy="720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-6154576" y="-480538"/>
                  <a:ext cx="1359717" cy="3708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i="1" dirty="0" smtClean="0">
                      <a:cs typeface="Times New Roman" panose="02020603050405020304" pitchFamily="18" charset="0"/>
                    </a:rPr>
                    <a:t>n</a:t>
                  </a:r>
                  <a14:m>
                    <m:oMath xmlns:m="http://schemas.openxmlformats.org/officeDocument/2006/math">
                      <m:r>
                        <a:rPr lang="ru-RU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</m:t>
                      </m:r>
                    </m:oMath>
                  </a14:m>
                  <a:endParaRPr lang="ru-RU" sz="2000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2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-6154576" y="-480538"/>
                  <a:ext cx="1359717" cy="37084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4280" t="-4762" b="-107143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Группа 35"/>
          <p:cNvGrpSpPr/>
          <p:nvPr/>
        </p:nvGrpSpPr>
        <p:grpSpPr>
          <a:xfrm>
            <a:off x="5196138" y="6044250"/>
            <a:ext cx="545270" cy="504000"/>
            <a:chOff x="9107155" y="2654191"/>
            <a:chExt cx="545270" cy="504000"/>
          </a:xfrm>
        </p:grpSpPr>
        <p:sp>
          <p:nvSpPr>
            <p:cNvPr id="27" name="Овал 26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</a:t>
              </a:r>
              <a:endParaRPr lang="ru-RU" sz="2000" dirty="0"/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4350628" y="2020047"/>
            <a:ext cx="2190678" cy="470183"/>
            <a:chOff x="184960" y="8942"/>
            <a:chExt cx="1800000" cy="720000"/>
          </a:xfrm>
        </p:grpSpPr>
        <p:sp>
          <p:nvSpPr>
            <p:cNvPr id="94" name="Text Box 12"/>
            <p:cNvSpPr txBox="1">
              <a:spLocks noChangeArrowheads="1"/>
            </p:cNvSpPr>
            <p:nvPr/>
          </p:nvSpPr>
          <p:spPr bwMode="auto">
            <a:xfrm>
              <a:off x="184960" y="8942"/>
              <a:ext cx="1800000" cy="720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385255" y="18182"/>
                  <a:ext cx="1359717" cy="3708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i="1" dirty="0" smtClean="0">
                      <a:cs typeface="Times New Roman" panose="02020603050405020304" pitchFamily="18" charset="0"/>
                    </a:rPr>
                    <a:t>m</a:t>
                  </a:r>
                  <a14:m>
                    <m:oMath xmlns:m="http://schemas.openxmlformats.org/officeDocument/2006/math">
                      <m:r>
                        <a:rPr lang="ru-RU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</m:t>
                      </m:r>
                    </m:oMath>
                  </a14:m>
                  <a:endParaRPr lang="ru-RU" sz="2000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5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5255" y="18182"/>
                  <a:ext cx="1359717" cy="37084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2500" b="-11750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6" name="Группа 95"/>
          <p:cNvGrpSpPr/>
          <p:nvPr/>
        </p:nvGrpSpPr>
        <p:grpSpPr>
          <a:xfrm>
            <a:off x="4200190" y="2698916"/>
            <a:ext cx="2622892" cy="719455"/>
            <a:chOff x="68442" y="8942"/>
            <a:chExt cx="2155135" cy="720000"/>
          </a:xfrm>
        </p:grpSpPr>
        <p:sp>
          <p:nvSpPr>
            <p:cNvPr id="97" name="Text Box 12"/>
            <p:cNvSpPr txBox="1">
              <a:spLocks noChangeArrowheads="1"/>
            </p:cNvSpPr>
            <p:nvPr/>
          </p:nvSpPr>
          <p:spPr bwMode="auto">
            <a:xfrm>
              <a:off x="68442" y="8942"/>
              <a:ext cx="2074762" cy="720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8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92051" y="183521"/>
                  <a:ext cx="2031526" cy="3708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Ф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ru-RU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Ф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Ф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  <m:r>
                              <a:rPr lang="en-US" sz="20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sz="2000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8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92051" y="183521"/>
                  <a:ext cx="2031526" cy="37084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9" name="Группа 98"/>
          <p:cNvGrpSpPr/>
          <p:nvPr/>
        </p:nvGrpSpPr>
        <p:grpSpPr>
          <a:xfrm>
            <a:off x="4382832" y="3563778"/>
            <a:ext cx="2159635" cy="720090"/>
            <a:chOff x="0" y="0"/>
            <a:chExt cx="2160000" cy="720090"/>
          </a:xfrm>
        </p:grpSpPr>
        <p:sp>
          <p:nvSpPr>
            <p:cNvPr id="100" name="AutoShape 22"/>
            <p:cNvSpPr>
              <a:spLocks noChangeArrowheads="1"/>
            </p:cNvSpPr>
            <p:nvPr/>
          </p:nvSpPr>
          <p:spPr bwMode="auto">
            <a:xfrm>
              <a:off x="0" y="0"/>
              <a:ext cx="2160000" cy="720090"/>
            </a:xfrm>
            <a:prstGeom prst="diamond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508958" y="112143"/>
                  <a:ext cx="1302385" cy="3790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dirty="0" smtClean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N</a:t>
                  </a:r>
                  <a14:m>
                    <m:oMath xmlns:m="http://schemas.openxmlformats.org/officeDocument/2006/math"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ru-RU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0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Ф</m:t>
                          </m:r>
                        </m:e>
                        <m:sub>
                          <m: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b>
                      </m:sSub>
                    </m:oMath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01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08958" y="112143"/>
                  <a:ext cx="1302385" cy="37909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1613" b="-40323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02" name="Прямая соединительная линия 101"/>
          <p:cNvCxnSpPr/>
          <p:nvPr/>
        </p:nvCxnSpPr>
        <p:spPr>
          <a:xfrm flipH="1" flipV="1">
            <a:off x="6725266" y="3043264"/>
            <a:ext cx="1387394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Группа 104"/>
          <p:cNvGrpSpPr/>
          <p:nvPr/>
        </p:nvGrpSpPr>
        <p:grpSpPr>
          <a:xfrm>
            <a:off x="4505659" y="5208402"/>
            <a:ext cx="1965055" cy="575728"/>
            <a:chOff x="184960" y="8942"/>
            <a:chExt cx="1800000" cy="720000"/>
          </a:xfrm>
        </p:grpSpPr>
        <p:sp>
          <p:nvSpPr>
            <p:cNvPr id="106" name="Text Box 12"/>
            <p:cNvSpPr txBox="1">
              <a:spLocks noChangeArrowheads="1"/>
            </p:cNvSpPr>
            <p:nvPr/>
          </p:nvSpPr>
          <p:spPr bwMode="auto">
            <a:xfrm>
              <a:off x="184960" y="8942"/>
              <a:ext cx="1800000" cy="720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07" name="Надпись 2"/>
            <p:cNvSpPr txBox="1">
              <a:spLocks noChangeArrowheads="1"/>
            </p:cNvSpPr>
            <p:nvPr/>
          </p:nvSpPr>
          <p:spPr bwMode="auto">
            <a:xfrm>
              <a:off x="387152" y="129740"/>
              <a:ext cx="1359717" cy="370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endParaRPr lang="ru-RU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8" name="Прямая соединительная линия 27"/>
          <p:cNvCxnSpPr>
            <a:stCxn id="106" idx="3"/>
          </p:cNvCxnSpPr>
          <p:nvPr/>
        </p:nvCxnSpPr>
        <p:spPr>
          <a:xfrm>
            <a:off x="6470714" y="5496266"/>
            <a:ext cx="162235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7728154" y="4787960"/>
                <a:ext cx="3002666" cy="1347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b="0" i="1" smtClean="0">
                                            <a:latin typeface="Cambria Math" panose="02040503050406030204" pitchFamily="18" charset="0"/>
                                          </a:rPr>
                                          <m:t>Ф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b="0" i="1" smtClean="0">
                                            <a:latin typeface="Cambria Math" panose="02040503050406030204" pitchFamily="18" charset="0"/>
                                          </a:rPr>
                                          <m:t>Ф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i="1">
                                            <a:latin typeface="Cambria Math" panose="02040503050406030204" pitchFamily="18" charset="0"/>
                                          </a:rPr>
                                          <m:t>Ф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i="1">
                                            <a:latin typeface="Cambria Math" panose="02040503050406030204" pitchFamily="18" charset="0"/>
                                          </a:rPr>
                                          <m:t>Ф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8154" y="4787960"/>
                <a:ext cx="3002666" cy="134754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272553" y="360000"/>
            <a:ext cx="38265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СХЕМА  АЛГОРИТМА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МЕТОДА ФИБОНАЧЧИ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68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30" grpId="0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Прямая соединительная линия 74"/>
          <p:cNvCxnSpPr/>
          <p:nvPr/>
        </p:nvCxnSpPr>
        <p:spPr>
          <a:xfrm>
            <a:off x="4264595" y="2635749"/>
            <a:ext cx="679893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 flipH="1">
            <a:off x="3441970" y="3455603"/>
            <a:ext cx="0" cy="31427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единительная линия 153"/>
          <p:cNvCxnSpPr/>
          <p:nvPr/>
        </p:nvCxnSpPr>
        <p:spPr>
          <a:xfrm flipH="1">
            <a:off x="8415462" y="3596182"/>
            <a:ext cx="0" cy="31427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/>
          <p:cNvCxnSpPr/>
          <p:nvPr/>
        </p:nvCxnSpPr>
        <p:spPr>
          <a:xfrm flipH="1">
            <a:off x="5792373" y="6011629"/>
            <a:ext cx="0" cy="2472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>
            <a:endCxn id="37" idx="0"/>
          </p:cNvCxnSpPr>
          <p:nvPr/>
        </p:nvCxnSpPr>
        <p:spPr>
          <a:xfrm>
            <a:off x="5792373" y="5293391"/>
            <a:ext cx="0" cy="3009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 flipH="1">
            <a:off x="8381369" y="2889533"/>
            <a:ext cx="0" cy="31427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>
            <a:endCxn id="40" idx="0"/>
          </p:cNvCxnSpPr>
          <p:nvPr/>
        </p:nvCxnSpPr>
        <p:spPr>
          <a:xfrm>
            <a:off x="5688976" y="1090780"/>
            <a:ext cx="0" cy="1979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3428173" y="2838656"/>
            <a:ext cx="0" cy="37502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2729304" y="3462049"/>
            <a:ext cx="77712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8693066" y="3455603"/>
            <a:ext cx="77712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/>
              <p:cNvSpPr txBox="1"/>
              <p:nvPr/>
            </p:nvSpPr>
            <p:spPr>
              <a:xfrm>
                <a:off x="9189334" y="2825331"/>
                <a:ext cx="3002666" cy="13298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2, 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𝐹</m:t>
                                          </m:r>
                                          <m: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=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𝐹</m:t>
                                          </m:r>
                                          <m: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ru-RU" i="1">
                                                  <a:latin typeface="Cambria Math" panose="02040503050406030204" pitchFamily="18" charset="0"/>
                                                </a:rPr>
                                                <m:t>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−1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ru-RU" i="1">
                                                  <a:latin typeface="Cambria Math" panose="02040503050406030204" pitchFamily="18" charset="0"/>
                                                </a:rPr>
                                                <m:t>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9334" y="2825331"/>
                <a:ext cx="3002666" cy="132985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Прямая соединительная линия 72"/>
          <p:cNvCxnSpPr>
            <a:stCxn id="69" idx="1"/>
          </p:cNvCxnSpPr>
          <p:nvPr/>
        </p:nvCxnSpPr>
        <p:spPr>
          <a:xfrm flipH="1">
            <a:off x="6471764" y="2634349"/>
            <a:ext cx="932421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8351518" y="1917334"/>
            <a:ext cx="0" cy="37502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3396137" y="1917334"/>
            <a:ext cx="0" cy="37502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45967" y="2857128"/>
            <a:ext cx="0" cy="3342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Группа 18"/>
          <p:cNvGrpSpPr/>
          <p:nvPr/>
        </p:nvGrpSpPr>
        <p:grpSpPr>
          <a:xfrm>
            <a:off x="4637300" y="6258025"/>
            <a:ext cx="2160000" cy="561364"/>
            <a:chOff x="6435228" y="786350"/>
            <a:chExt cx="1440000" cy="457356"/>
          </a:xfrm>
        </p:grpSpPr>
        <p:sp>
          <p:nvSpPr>
            <p:cNvPr id="20" name="AutoShape 3"/>
            <p:cNvSpPr>
              <a:spLocks noChangeArrowheads="1"/>
            </p:cNvSpPr>
            <p:nvPr/>
          </p:nvSpPr>
          <p:spPr bwMode="auto">
            <a:xfrm>
              <a:off x="6435228" y="786350"/>
              <a:ext cx="1440000" cy="360636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Надпись 2"/>
            <p:cNvSpPr txBox="1">
              <a:spLocks noChangeArrowheads="1"/>
            </p:cNvSpPr>
            <p:nvPr/>
          </p:nvSpPr>
          <p:spPr bwMode="auto">
            <a:xfrm>
              <a:off x="6565144" y="799017"/>
              <a:ext cx="1172254" cy="444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2000" dirty="0" smtClean="0">
                  <a:latin typeface="Calibri" panose="020F0502020204030204" pitchFamily="34" charset="0"/>
                </a:rPr>
                <a:t>КОНЕЦ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cxnSp>
        <p:nvCxnSpPr>
          <p:cNvPr id="30" name="Прямая соединительная линия 29"/>
          <p:cNvCxnSpPr/>
          <p:nvPr/>
        </p:nvCxnSpPr>
        <p:spPr>
          <a:xfrm flipH="1">
            <a:off x="4341781" y="1739334"/>
            <a:ext cx="276568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Группа 30"/>
          <p:cNvGrpSpPr/>
          <p:nvPr/>
        </p:nvGrpSpPr>
        <p:grpSpPr>
          <a:xfrm>
            <a:off x="5450073" y="0"/>
            <a:ext cx="545270" cy="504000"/>
            <a:chOff x="9107155" y="2654191"/>
            <a:chExt cx="545270" cy="504000"/>
          </a:xfrm>
        </p:grpSpPr>
        <p:sp>
          <p:nvSpPr>
            <p:cNvPr id="32" name="Овал 31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</a:t>
              </a:r>
              <a:endParaRPr lang="ru-RU" sz="2000" dirty="0"/>
            </a:p>
          </p:txBody>
        </p:sp>
      </p:grpSp>
      <p:cxnSp>
        <p:nvCxnSpPr>
          <p:cNvPr id="34" name="Прямая соединительная линия 33"/>
          <p:cNvCxnSpPr/>
          <p:nvPr/>
        </p:nvCxnSpPr>
        <p:spPr>
          <a:xfrm flipH="1">
            <a:off x="5760839" y="3596182"/>
            <a:ext cx="0" cy="2472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Группа 35"/>
          <p:cNvGrpSpPr/>
          <p:nvPr/>
        </p:nvGrpSpPr>
        <p:grpSpPr>
          <a:xfrm>
            <a:off x="4586666" y="5594311"/>
            <a:ext cx="2160000" cy="442135"/>
            <a:chOff x="16365324" y="4993883"/>
            <a:chExt cx="2160000" cy="720090"/>
          </a:xfrm>
        </p:grpSpPr>
        <p:sp>
          <p:nvSpPr>
            <p:cNvPr id="37" name="AutoShape 38"/>
            <p:cNvSpPr>
              <a:spLocks noChangeArrowheads="1"/>
            </p:cNvSpPr>
            <p:nvPr/>
          </p:nvSpPr>
          <p:spPr bwMode="auto">
            <a:xfrm>
              <a:off x="16365324" y="4993883"/>
              <a:ext cx="2160000" cy="720090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8" name="Надпись 2"/>
            <p:cNvSpPr txBox="1">
              <a:spLocks noChangeArrowheads="1"/>
            </p:cNvSpPr>
            <p:nvPr/>
          </p:nvSpPr>
          <p:spPr bwMode="auto">
            <a:xfrm>
              <a:off x="16757091" y="5086150"/>
              <a:ext cx="1234173" cy="41566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8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      </a:t>
              </a:r>
              <a:endPara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4682237" y="640053"/>
            <a:ext cx="2031858" cy="470134"/>
            <a:chOff x="1557801" y="2619969"/>
            <a:chExt cx="2160000" cy="720000"/>
          </a:xfrm>
        </p:grpSpPr>
        <p:grpSp>
          <p:nvGrpSpPr>
            <p:cNvPr id="43" name="Группа 42"/>
            <p:cNvGrpSpPr/>
            <p:nvPr/>
          </p:nvGrpSpPr>
          <p:grpSpPr>
            <a:xfrm>
              <a:off x="1557801" y="2619969"/>
              <a:ext cx="2160000" cy="720000"/>
              <a:chOff x="1770069" y="1930817"/>
              <a:chExt cx="2160000" cy="720000"/>
            </a:xfrm>
          </p:grpSpPr>
          <p:grpSp>
            <p:nvGrpSpPr>
              <p:cNvPr id="45" name="Группа 44"/>
              <p:cNvGrpSpPr/>
              <p:nvPr/>
            </p:nvGrpSpPr>
            <p:grpSpPr>
              <a:xfrm>
                <a:off x="1770069" y="1930817"/>
                <a:ext cx="2160000" cy="720000"/>
                <a:chOff x="1770069" y="1930817"/>
                <a:chExt cx="2160000" cy="720000"/>
              </a:xfrm>
            </p:grpSpPr>
            <p:sp>
              <p:nvSpPr>
                <p:cNvPr id="47" name="Прямоугольник 46"/>
                <p:cNvSpPr/>
                <p:nvPr/>
              </p:nvSpPr>
              <p:spPr>
                <a:xfrm>
                  <a:off x="1770069" y="1930817"/>
                  <a:ext cx="2160000" cy="72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>
                  <a:off x="3810409" y="1930817"/>
                  <a:ext cx="0" cy="72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Прямая соединительная линия 45"/>
              <p:cNvCxnSpPr/>
              <p:nvPr/>
            </p:nvCxnSpPr>
            <p:spPr>
              <a:xfrm>
                <a:off x="1907059" y="1930817"/>
                <a:ext cx="0" cy="72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610489" y="2678648"/>
                  <a:ext cx="1987652" cy="387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),</m:t>
                        </m:r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4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10489" y="2678648"/>
                  <a:ext cx="1987652" cy="38735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45238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Группа 1"/>
          <p:cNvGrpSpPr/>
          <p:nvPr/>
        </p:nvGrpSpPr>
        <p:grpSpPr>
          <a:xfrm>
            <a:off x="4618348" y="1288712"/>
            <a:ext cx="2159635" cy="875070"/>
            <a:chOff x="4618348" y="1288712"/>
            <a:chExt cx="2159635" cy="875070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4618348" y="1288712"/>
              <a:ext cx="2159635" cy="875070"/>
              <a:chOff x="0" y="0"/>
              <a:chExt cx="2160000" cy="720090"/>
            </a:xfrm>
          </p:grpSpPr>
          <p:sp>
            <p:nvSpPr>
              <p:cNvPr id="40" name="AutoShape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60000" cy="720090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41" name="Надпись 2"/>
              <p:cNvSpPr txBox="1">
                <a:spLocks noChangeArrowheads="1"/>
              </p:cNvSpPr>
              <p:nvPr/>
            </p:nvSpPr>
            <p:spPr bwMode="auto">
              <a:xfrm>
                <a:off x="508958" y="112143"/>
                <a:ext cx="1302385" cy="379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20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4811100" y="1468607"/>
                  <a:ext cx="1869735" cy="2529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&lt;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9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11100" y="1468607"/>
                  <a:ext cx="1869735" cy="25292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46341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1" name="Прямая соединительная линия 50"/>
          <p:cNvCxnSpPr/>
          <p:nvPr/>
        </p:nvCxnSpPr>
        <p:spPr>
          <a:xfrm flipV="1">
            <a:off x="6777983" y="1710166"/>
            <a:ext cx="406903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283208" y="1289029"/>
            <a:ext cx="53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2450989" y="2282485"/>
            <a:ext cx="1890296" cy="683981"/>
            <a:chOff x="1893758" y="2292358"/>
            <a:chExt cx="2159635" cy="864553"/>
          </a:xfrm>
        </p:grpSpPr>
        <p:grpSp>
          <p:nvGrpSpPr>
            <p:cNvPr id="63" name="Группа 62"/>
            <p:cNvGrpSpPr/>
            <p:nvPr/>
          </p:nvGrpSpPr>
          <p:grpSpPr>
            <a:xfrm>
              <a:off x="1893758" y="2292358"/>
              <a:ext cx="2159635" cy="864553"/>
              <a:chOff x="0" y="0"/>
              <a:chExt cx="2160000" cy="720090"/>
            </a:xfrm>
          </p:grpSpPr>
          <p:sp>
            <p:nvSpPr>
              <p:cNvPr id="64" name="AutoShape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60000" cy="720090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65" name="Надпись 2"/>
              <p:cNvSpPr txBox="1">
                <a:spLocks noChangeArrowheads="1"/>
              </p:cNvSpPr>
              <p:nvPr/>
            </p:nvSpPr>
            <p:spPr bwMode="auto">
              <a:xfrm>
                <a:off x="508958" y="112143"/>
                <a:ext cx="1302385" cy="379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20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Прямоугольник 4"/>
                <p:cNvSpPr/>
                <p:nvPr/>
              </p:nvSpPr>
              <p:spPr>
                <a:xfrm>
                  <a:off x="2403536" y="2520546"/>
                  <a:ext cx="1213281" cy="53912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−1</m:t>
                        </m:r>
                      </m:oMath>
                    </m:oMathPara>
                  </a14:m>
                  <a:endParaRPr lang="ru-RU" i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" name="Прямоугольник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3536" y="2520546"/>
                  <a:ext cx="1213281" cy="53912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6" name="Группа 65"/>
          <p:cNvGrpSpPr/>
          <p:nvPr/>
        </p:nvGrpSpPr>
        <p:grpSpPr>
          <a:xfrm>
            <a:off x="7404185" y="2292358"/>
            <a:ext cx="1890296" cy="683981"/>
            <a:chOff x="1893758" y="2292358"/>
            <a:chExt cx="2159635" cy="864553"/>
          </a:xfrm>
        </p:grpSpPr>
        <p:grpSp>
          <p:nvGrpSpPr>
            <p:cNvPr id="67" name="Группа 66"/>
            <p:cNvGrpSpPr/>
            <p:nvPr/>
          </p:nvGrpSpPr>
          <p:grpSpPr>
            <a:xfrm>
              <a:off x="1893758" y="2292358"/>
              <a:ext cx="2159635" cy="864553"/>
              <a:chOff x="0" y="0"/>
              <a:chExt cx="2160000" cy="720090"/>
            </a:xfrm>
          </p:grpSpPr>
          <p:sp>
            <p:nvSpPr>
              <p:cNvPr id="69" name="AutoShape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60000" cy="720090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70" name="Надпись 2"/>
              <p:cNvSpPr txBox="1">
                <a:spLocks noChangeArrowheads="1"/>
              </p:cNvSpPr>
              <p:nvPr/>
            </p:nvSpPr>
            <p:spPr bwMode="auto">
              <a:xfrm>
                <a:off x="508958" y="112143"/>
                <a:ext cx="1302385" cy="379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20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Прямоугольник 67"/>
                <p:cNvSpPr/>
                <p:nvPr/>
              </p:nvSpPr>
              <p:spPr>
                <a:xfrm>
                  <a:off x="2403536" y="2520546"/>
                  <a:ext cx="1213281" cy="53912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−1</m:t>
                        </m:r>
                      </m:oMath>
                    </m:oMathPara>
                  </a14:m>
                  <a:endParaRPr lang="ru-RU" i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8" name="Прямоугольник 6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3536" y="2520546"/>
                  <a:ext cx="1213281" cy="53912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0" name="Группа 79"/>
          <p:cNvGrpSpPr/>
          <p:nvPr/>
        </p:nvGrpSpPr>
        <p:grpSpPr>
          <a:xfrm>
            <a:off x="4975902" y="3191339"/>
            <a:ext cx="1493612" cy="470134"/>
            <a:chOff x="1557801" y="2619969"/>
            <a:chExt cx="2160000" cy="720000"/>
          </a:xfrm>
        </p:grpSpPr>
        <p:grpSp>
          <p:nvGrpSpPr>
            <p:cNvPr id="81" name="Группа 80"/>
            <p:cNvGrpSpPr/>
            <p:nvPr/>
          </p:nvGrpSpPr>
          <p:grpSpPr>
            <a:xfrm>
              <a:off x="1557801" y="2619969"/>
              <a:ext cx="2160000" cy="720000"/>
              <a:chOff x="1770069" y="1930817"/>
              <a:chExt cx="2160000" cy="720000"/>
            </a:xfrm>
          </p:grpSpPr>
          <p:grpSp>
            <p:nvGrpSpPr>
              <p:cNvPr id="83" name="Группа 82"/>
              <p:cNvGrpSpPr/>
              <p:nvPr/>
            </p:nvGrpSpPr>
            <p:grpSpPr>
              <a:xfrm>
                <a:off x="1770069" y="1930817"/>
                <a:ext cx="2160000" cy="720000"/>
                <a:chOff x="1770069" y="1930817"/>
                <a:chExt cx="2160000" cy="720000"/>
              </a:xfrm>
            </p:grpSpPr>
            <p:sp>
              <p:nvSpPr>
                <p:cNvPr id="85" name="Прямоугольник 84"/>
                <p:cNvSpPr/>
                <p:nvPr/>
              </p:nvSpPr>
              <p:spPr>
                <a:xfrm>
                  <a:off x="1770069" y="1930817"/>
                  <a:ext cx="2160000" cy="72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86" name="Прямая соединительная линия 85"/>
                <p:cNvCxnSpPr/>
                <p:nvPr/>
              </p:nvCxnSpPr>
              <p:spPr>
                <a:xfrm>
                  <a:off x="3810409" y="1930817"/>
                  <a:ext cx="0" cy="72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4" name="Прямая соединительная линия 83"/>
              <p:cNvCxnSpPr/>
              <p:nvPr/>
            </p:nvCxnSpPr>
            <p:spPr>
              <a:xfrm>
                <a:off x="1907059" y="1930817"/>
                <a:ext cx="0" cy="72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610489" y="2678648"/>
                  <a:ext cx="1987652" cy="387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2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10489" y="2678648"/>
                  <a:ext cx="1987652" cy="38735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46341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Прямоугольник 100"/>
              <p:cNvSpPr/>
              <p:nvPr/>
            </p:nvSpPr>
            <p:spPr>
              <a:xfrm>
                <a:off x="120601" y="2814063"/>
                <a:ext cx="2828467" cy="12577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𝐹</m:t>
                                          </m:r>
                                          <m: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=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𝐹</m:t>
                                          </m:r>
                                          <m: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ru-RU" i="1">
                                                  <a:latin typeface="Cambria Math" panose="02040503050406030204" pitchFamily="18" charset="0"/>
                                                </a:rPr>
                                                <m:t>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−1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ru-RU" i="1">
                                                  <a:latin typeface="Cambria Math" panose="02040503050406030204" pitchFamily="18" charset="0"/>
                                                </a:rPr>
                                                <m:t>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1" name="Прямоугольник 10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601" y="2814063"/>
                <a:ext cx="2828467" cy="125778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TextBox 102"/>
          <p:cNvSpPr txBox="1"/>
          <p:nvPr/>
        </p:nvSpPr>
        <p:spPr>
          <a:xfrm>
            <a:off x="4355624" y="2193751"/>
            <a:ext cx="53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889940" y="2238491"/>
            <a:ext cx="53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4676293" y="3855090"/>
            <a:ext cx="2159635" cy="864553"/>
            <a:chOff x="4676293" y="3855090"/>
            <a:chExt cx="2159635" cy="864553"/>
          </a:xfrm>
        </p:grpSpPr>
        <p:grpSp>
          <p:nvGrpSpPr>
            <p:cNvPr id="108" name="Группа 107"/>
            <p:cNvGrpSpPr/>
            <p:nvPr/>
          </p:nvGrpSpPr>
          <p:grpSpPr>
            <a:xfrm>
              <a:off x="4676293" y="3855090"/>
              <a:ext cx="2159635" cy="864553"/>
              <a:chOff x="0" y="0"/>
              <a:chExt cx="2160000" cy="720090"/>
            </a:xfrm>
          </p:grpSpPr>
          <p:sp>
            <p:nvSpPr>
              <p:cNvPr id="109" name="AutoShape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60000" cy="720090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10" name="Надпись 2"/>
              <p:cNvSpPr txBox="1">
                <a:spLocks noChangeArrowheads="1"/>
              </p:cNvSpPr>
              <p:nvPr/>
            </p:nvSpPr>
            <p:spPr bwMode="auto">
              <a:xfrm>
                <a:off x="508958" y="112143"/>
                <a:ext cx="1302385" cy="379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20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4859457" y="4036860"/>
                  <a:ext cx="1869735" cy="2529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&gt;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11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59457" y="4036860"/>
                  <a:ext cx="1869735" cy="252926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42857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4" name="Надпись 2"/>
          <p:cNvSpPr txBox="1">
            <a:spLocks noChangeArrowheads="1"/>
          </p:cNvSpPr>
          <p:nvPr/>
        </p:nvSpPr>
        <p:spPr bwMode="auto">
          <a:xfrm>
            <a:off x="9297506" y="5145795"/>
            <a:ext cx="2099778" cy="37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Прямоугольник 114"/>
              <p:cNvSpPr/>
              <p:nvPr/>
            </p:nvSpPr>
            <p:spPr>
              <a:xfrm>
                <a:off x="5327073" y="5642297"/>
                <a:ext cx="9697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5" name="Прямоугольник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073" y="5642297"/>
                <a:ext cx="969753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0" name="Прямая соединительная линия 119"/>
          <p:cNvCxnSpPr>
            <a:endCxn id="47" idx="0"/>
          </p:cNvCxnSpPr>
          <p:nvPr/>
        </p:nvCxnSpPr>
        <p:spPr>
          <a:xfrm flipH="1">
            <a:off x="5698166" y="504000"/>
            <a:ext cx="0" cy="1360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Группа 133"/>
          <p:cNvGrpSpPr/>
          <p:nvPr/>
        </p:nvGrpSpPr>
        <p:grpSpPr>
          <a:xfrm>
            <a:off x="6813317" y="4273521"/>
            <a:ext cx="1237678" cy="610570"/>
            <a:chOff x="6813317" y="4273521"/>
            <a:chExt cx="1237678" cy="610570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>
              <a:off x="6813317" y="4283938"/>
              <a:ext cx="12376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Прямая соединительная линия 130"/>
            <p:cNvCxnSpPr/>
            <p:nvPr/>
          </p:nvCxnSpPr>
          <p:spPr>
            <a:xfrm rot="5400000" flipV="1">
              <a:off x="7745710" y="4578806"/>
              <a:ext cx="61057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Группа 134"/>
          <p:cNvGrpSpPr/>
          <p:nvPr/>
        </p:nvGrpSpPr>
        <p:grpSpPr>
          <a:xfrm flipH="1">
            <a:off x="3461178" y="4299144"/>
            <a:ext cx="1237678" cy="610570"/>
            <a:chOff x="6813317" y="4273521"/>
            <a:chExt cx="1237678" cy="610570"/>
          </a:xfrm>
        </p:grpSpPr>
        <p:cxnSp>
          <p:nvCxnSpPr>
            <p:cNvPr id="136" name="Прямая соединительная линия 135"/>
            <p:cNvCxnSpPr/>
            <p:nvPr/>
          </p:nvCxnSpPr>
          <p:spPr>
            <a:xfrm>
              <a:off x="6813317" y="4283938"/>
              <a:ext cx="12376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Прямая соединительная линия 136"/>
            <p:cNvCxnSpPr/>
            <p:nvPr/>
          </p:nvCxnSpPr>
          <p:spPr>
            <a:xfrm rot="5400000" flipV="1">
              <a:off x="7745710" y="4578806"/>
              <a:ext cx="61057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9" name="TextBox 138"/>
          <p:cNvSpPr txBox="1"/>
          <p:nvPr/>
        </p:nvSpPr>
        <p:spPr>
          <a:xfrm>
            <a:off x="4023085" y="3896924"/>
            <a:ext cx="53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  <p:cxnSp>
        <p:nvCxnSpPr>
          <p:cNvPr id="140" name="Прямая соединительная линия 139"/>
          <p:cNvCxnSpPr/>
          <p:nvPr/>
        </p:nvCxnSpPr>
        <p:spPr>
          <a:xfrm flipH="1">
            <a:off x="6813317" y="5093953"/>
            <a:ext cx="690003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/>
          <p:cNvCxnSpPr/>
          <p:nvPr/>
        </p:nvCxnSpPr>
        <p:spPr>
          <a:xfrm flipV="1">
            <a:off x="4096939" y="5115302"/>
            <a:ext cx="670202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Группа 147"/>
          <p:cNvGrpSpPr/>
          <p:nvPr/>
        </p:nvGrpSpPr>
        <p:grpSpPr>
          <a:xfrm>
            <a:off x="3176555" y="3761460"/>
            <a:ext cx="545270" cy="504000"/>
            <a:chOff x="9107155" y="2654191"/>
            <a:chExt cx="545270" cy="504000"/>
          </a:xfrm>
        </p:grpSpPr>
        <p:sp>
          <p:nvSpPr>
            <p:cNvPr id="149" name="Овал 148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3</a:t>
              </a:r>
              <a:endParaRPr lang="ru-RU" sz="2000" dirty="0"/>
            </a:p>
          </p:txBody>
        </p:sp>
      </p:grpSp>
      <p:grpSp>
        <p:nvGrpSpPr>
          <p:cNvPr id="151" name="Группа 150"/>
          <p:cNvGrpSpPr/>
          <p:nvPr/>
        </p:nvGrpSpPr>
        <p:grpSpPr>
          <a:xfrm>
            <a:off x="8168003" y="3903182"/>
            <a:ext cx="545270" cy="504000"/>
            <a:chOff x="9107155" y="2654191"/>
            <a:chExt cx="545270" cy="504000"/>
          </a:xfrm>
        </p:grpSpPr>
        <p:sp>
          <p:nvSpPr>
            <p:cNvPr id="152" name="Овал 151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2</a:t>
              </a:r>
              <a:endParaRPr lang="ru-RU" sz="2000" dirty="0"/>
            </a:p>
          </p:txBody>
        </p:sp>
      </p:grpSp>
      <p:cxnSp>
        <p:nvCxnSpPr>
          <p:cNvPr id="156" name="Прямая соединительная линия 155"/>
          <p:cNvCxnSpPr/>
          <p:nvPr/>
        </p:nvCxnSpPr>
        <p:spPr>
          <a:xfrm flipH="1">
            <a:off x="5700635" y="1189746"/>
            <a:ext cx="2297817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единительная линия 157"/>
          <p:cNvCxnSpPr/>
          <p:nvPr/>
        </p:nvCxnSpPr>
        <p:spPr>
          <a:xfrm>
            <a:off x="3385950" y="1189746"/>
            <a:ext cx="2297817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Группа 158"/>
          <p:cNvGrpSpPr/>
          <p:nvPr/>
        </p:nvGrpSpPr>
        <p:grpSpPr>
          <a:xfrm>
            <a:off x="7976255" y="870021"/>
            <a:ext cx="545270" cy="504000"/>
            <a:chOff x="9107155" y="2654191"/>
            <a:chExt cx="545270" cy="504000"/>
          </a:xfrm>
        </p:grpSpPr>
        <p:sp>
          <p:nvSpPr>
            <p:cNvPr id="160" name="Овал 159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2</a:t>
              </a:r>
              <a:endParaRPr lang="ru-RU" sz="2000" dirty="0"/>
            </a:p>
          </p:txBody>
        </p:sp>
      </p:grpSp>
      <p:grpSp>
        <p:nvGrpSpPr>
          <p:cNvPr id="162" name="Группа 161"/>
          <p:cNvGrpSpPr/>
          <p:nvPr/>
        </p:nvGrpSpPr>
        <p:grpSpPr>
          <a:xfrm>
            <a:off x="2903920" y="860056"/>
            <a:ext cx="545270" cy="504000"/>
            <a:chOff x="9107155" y="2654191"/>
            <a:chExt cx="545270" cy="504000"/>
          </a:xfrm>
        </p:grpSpPr>
        <p:sp>
          <p:nvSpPr>
            <p:cNvPr id="163" name="Овал 162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3</a:t>
              </a:r>
              <a:endParaRPr lang="ru-RU" sz="2000" dirty="0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7849593" y="3205336"/>
            <a:ext cx="999468" cy="39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6" name="TextBox 165"/>
          <p:cNvSpPr txBox="1"/>
          <p:nvPr/>
        </p:nvSpPr>
        <p:spPr>
          <a:xfrm>
            <a:off x="2967636" y="3201381"/>
            <a:ext cx="984587" cy="36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TextBox 166"/>
              <p:cNvSpPr txBox="1"/>
              <p:nvPr/>
            </p:nvSpPr>
            <p:spPr>
              <a:xfrm>
                <a:off x="7184886" y="1487319"/>
                <a:ext cx="2045816" cy="432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+1</m:t>
                    </m:r>
                  </m:oMath>
                </a14:m>
                <a:endParaRPr lang="ru-RU" sz="2000" i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67" name="TextBox 1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4886" y="1487319"/>
                <a:ext cx="2045816" cy="432000"/>
              </a:xfrm>
              <a:prstGeom prst="rect">
                <a:avLst/>
              </a:prstGeom>
              <a:blipFill rotWithShape="0">
                <a:blip r:embed="rId11"/>
                <a:stretch>
                  <a:fillRect l="-3284" t="-8451" b="-169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TextBox 168"/>
              <p:cNvSpPr txBox="1"/>
              <p:nvPr/>
            </p:nvSpPr>
            <p:spPr>
              <a:xfrm>
                <a:off x="2292721" y="1532259"/>
                <a:ext cx="2045816" cy="432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 smtClean="0"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+1</m:t>
                    </m:r>
                  </m:oMath>
                </a14:m>
                <a:endParaRPr lang="ru-RU" sz="2000" i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69" name="TextBox 1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2721" y="1532259"/>
                <a:ext cx="2045816" cy="432000"/>
              </a:xfrm>
              <a:prstGeom prst="rect">
                <a:avLst/>
              </a:prstGeom>
              <a:blipFill rotWithShape="0">
                <a:blip r:embed="rId12"/>
                <a:stretch>
                  <a:fillRect l="-2976" t="-7042" b="-169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TextBox 169"/>
              <p:cNvSpPr txBox="1"/>
              <p:nvPr/>
            </p:nvSpPr>
            <p:spPr>
              <a:xfrm>
                <a:off x="7472101" y="4884091"/>
                <a:ext cx="1089662" cy="432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ru-RU" sz="2000" i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70" name="TextBox 1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101" y="4884091"/>
                <a:ext cx="1089662" cy="432000"/>
              </a:xfrm>
              <a:prstGeom prst="rect">
                <a:avLst/>
              </a:prstGeom>
              <a:blipFill rotWithShape="0">
                <a:blip r:embed="rId13"/>
                <a:stretch>
                  <a:fillRect l="-6180" t="-7042" b="-169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1" name="TextBox 170"/>
              <p:cNvSpPr txBox="1"/>
              <p:nvPr/>
            </p:nvSpPr>
            <p:spPr>
              <a:xfrm>
                <a:off x="3020539" y="4899302"/>
                <a:ext cx="1089662" cy="432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 smtClean="0"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ru-RU" sz="2000" i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71" name="TextBox 1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539" y="4899302"/>
                <a:ext cx="1089662" cy="432000"/>
              </a:xfrm>
              <a:prstGeom prst="rect">
                <a:avLst/>
              </a:prstGeom>
              <a:blipFill rotWithShape="0">
                <a:blip r:embed="rId14"/>
                <a:stretch>
                  <a:fillRect l="-5587" t="-8451" b="-169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2" name="TextBox 171"/>
              <p:cNvSpPr txBox="1"/>
              <p:nvPr/>
            </p:nvSpPr>
            <p:spPr>
              <a:xfrm>
                <a:off x="4964583" y="2350243"/>
                <a:ext cx="1516249" cy="46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𝜀</m:t>
                      </m:r>
                    </m:oMath>
                  </m:oMathPara>
                </a14:m>
                <a:endParaRPr lang="ru-RU" sz="2000" i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72" name="TextBox 1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4583" y="2350243"/>
                <a:ext cx="1516249" cy="468000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3" name="TextBox 172"/>
              <p:cNvSpPr txBox="1"/>
              <p:nvPr/>
            </p:nvSpPr>
            <p:spPr>
              <a:xfrm>
                <a:off x="4772535" y="4901937"/>
                <a:ext cx="2045816" cy="3914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600" i="1" dirty="0">
                    <a:cs typeface="Times New Roman" panose="02020603050405020304" pitchFamily="18" charset="0"/>
                  </a:rPr>
                  <a:t>V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=(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)/2</m:t>
                    </m:r>
                  </m:oMath>
                </a14:m>
                <a:endParaRPr lang="ru-RU" sz="1600" i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3" name="TextBox 1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2535" y="4901937"/>
                <a:ext cx="2045816" cy="391454"/>
              </a:xfrm>
              <a:prstGeom prst="rect">
                <a:avLst/>
              </a:prstGeom>
              <a:blipFill rotWithShape="0">
                <a:blip r:embed="rId16"/>
                <a:stretch>
                  <a:fillRect b="-187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5" name="TextBox 174"/>
          <p:cNvSpPr txBox="1"/>
          <p:nvPr/>
        </p:nvSpPr>
        <p:spPr>
          <a:xfrm>
            <a:off x="7089260" y="3871788"/>
            <a:ext cx="649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  <p:sp>
        <p:nvSpPr>
          <p:cNvPr id="176" name="TextBox 175"/>
          <p:cNvSpPr txBox="1"/>
          <p:nvPr/>
        </p:nvSpPr>
        <p:spPr>
          <a:xfrm>
            <a:off x="7766850" y="2845002"/>
            <a:ext cx="616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  <p:sp>
        <p:nvSpPr>
          <p:cNvPr id="177" name="TextBox 176"/>
          <p:cNvSpPr txBox="1"/>
          <p:nvPr/>
        </p:nvSpPr>
        <p:spPr>
          <a:xfrm flipH="1">
            <a:off x="6632280" y="1313514"/>
            <a:ext cx="611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  <p:sp>
        <p:nvSpPr>
          <p:cNvPr id="178" name="TextBox 177"/>
          <p:cNvSpPr txBox="1"/>
          <p:nvPr/>
        </p:nvSpPr>
        <p:spPr>
          <a:xfrm>
            <a:off x="3423953" y="2840406"/>
            <a:ext cx="618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910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62" grpId="0"/>
      <p:bldP spid="101" grpId="0"/>
      <p:bldP spid="103" grpId="0"/>
      <p:bldP spid="104" grpId="0"/>
      <p:bldP spid="115" grpId="0"/>
      <p:bldP spid="139" grpId="0"/>
      <p:bldP spid="165" grpId="0" animBg="1"/>
      <p:bldP spid="166" grpId="0" animBg="1"/>
      <p:bldP spid="167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5" grpId="0"/>
      <p:bldP spid="176" grpId="0"/>
      <p:bldP spid="177" grpId="0"/>
      <p:bldP spid="17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Прямая соединительная линия 21"/>
          <p:cNvCxnSpPr/>
          <p:nvPr/>
        </p:nvCxnSpPr>
        <p:spPr>
          <a:xfrm flipH="1">
            <a:off x="7131599" y="995870"/>
            <a:ext cx="1" cy="2761493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>
            <a:off x="1367481" y="1103870"/>
            <a:ext cx="57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363362" y="995870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127481" y="975275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4753445" y="1150329"/>
            <a:ext cx="1" cy="2604066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752669" y="1013950"/>
            <a:ext cx="0" cy="15742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357253" y="549966"/>
                <a:ext cx="790832" cy="431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b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7253" y="549966"/>
                <a:ext cx="790832" cy="43101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Прямая соединительная линия 30"/>
          <p:cNvCxnSpPr/>
          <p:nvPr/>
        </p:nvCxnSpPr>
        <p:spPr>
          <a:xfrm flipH="1">
            <a:off x="3758532" y="1177556"/>
            <a:ext cx="1" cy="2604066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759307" y="1029729"/>
            <a:ext cx="0" cy="15742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357274" y="549966"/>
                <a:ext cx="790832" cy="431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b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274" y="549966"/>
                <a:ext cx="790832" cy="43101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045698" y="558488"/>
                <a:ext cx="698465" cy="411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698" y="558488"/>
                <a:ext cx="698465" cy="41158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786413" y="582897"/>
                <a:ext cx="698465" cy="411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6413" y="582897"/>
                <a:ext cx="698465" cy="41158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Прямая соединительная линия 22"/>
          <p:cNvCxnSpPr/>
          <p:nvPr/>
        </p:nvCxnSpPr>
        <p:spPr>
          <a:xfrm flipH="1">
            <a:off x="1356018" y="1211870"/>
            <a:ext cx="1" cy="2604066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759307" y="2183799"/>
            <a:ext cx="337633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2192000" y="2793138"/>
            <a:ext cx="0" cy="150752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 flipV="1">
            <a:off x="1367481" y="3443728"/>
            <a:ext cx="3389306" cy="1456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157903" y="2089226"/>
            <a:ext cx="0" cy="1440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752669" y="2111799"/>
            <a:ext cx="0" cy="1440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Прямоугольник 46"/>
              <p:cNvSpPr/>
              <p:nvPr/>
            </p:nvSpPr>
            <p:spPr>
              <a:xfrm>
                <a:off x="7144771" y="2002346"/>
                <a:ext cx="763607" cy="4056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7" name="Прямоугольник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4771" y="2002346"/>
                <a:ext cx="763607" cy="40562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Прямоугольник 47"/>
              <p:cNvSpPr/>
              <p:nvPr/>
            </p:nvSpPr>
            <p:spPr>
              <a:xfrm>
                <a:off x="2970976" y="1976357"/>
                <a:ext cx="766557" cy="4056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8" name="Прямоугольник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0976" y="1976357"/>
                <a:ext cx="766557" cy="40562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Прямоугольник 48"/>
              <p:cNvSpPr/>
              <p:nvPr/>
            </p:nvSpPr>
            <p:spPr>
              <a:xfrm>
                <a:off x="6120127" y="1793987"/>
                <a:ext cx="792075" cy="4122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b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9" name="Прямоугольник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127" y="1793987"/>
                <a:ext cx="792075" cy="412292"/>
              </a:xfrm>
              <a:prstGeom prst="rect">
                <a:avLst/>
              </a:prstGeom>
              <a:blipFill rotWithShape="0">
                <a:blip r:embed="rId8"/>
                <a:stretch>
                  <a:fillRect b="-14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Прямоугольник 49"/>
              <p:cNvSpPr/>
              <p:nvPr/>
            </p:nvSpPr>
            <p:spPr>
              <a:xfrm>
                <a:off x="4703069" y="1781403"/>
                <a:ext cx="792075" cy="411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b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50" name="Прямоугольник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3069" y="1781403"/>
                <a:ext cx="792075" cy="411651"/>
              </a:xfrm>
              <a:prstGeom prst="rect">
                <a:avLst/>
              </a:prstGeom>
              <a:blipFill rotWithShape="0">
                <a:blip r:embed="rId9"/>
                <a:stretch>
                  <a:fillRect b="-14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Прямая соединительная линия 50"/>
          <p:cNvCxnSpPr/>
          <p:nvPr/>
        </p:nvCxnSpPr>
        <p:spPr>
          <a:xfrm>
            <a:off x="1356018" y="3337325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4754420" y="3351892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752690" y="2071051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7144771" y="2063442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2412115" y="3386295"/>
            <a:ext cx="0" cy="1440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3763064" y="3385513"/>
            <a:ext cx="0" cy="1440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Прямоугольник 59"/>
              <p:cNvSpPr/>
              <p:nvPr/>
            </p:nvSpPr>
            <p:spPr>
              <a:xfrm>
                <a:off x="686788" y="3213974"/>
                <a:ext cx="708143" cy="3742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0" name="Прямоугольник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88" y="3213974"/>
                <a:ext cx="708143" cy="3742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Прямоугольник 60"/>
              <p:cNvSpPr/>
              <p:nvPr/>
            </p:nvSpPr>
            <p:spPr>
              <a:xfrm>
                <a:off x="4771776" y="3265726"/>
                <a:ext cx="706604" cy="3742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1" name="Прямоугольник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776" y="3265726"/>
                <a:ext cx="706604" cy="37427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Прямоугольник 61"/>
              <p:cNvSpPr/>
              <p:nvPr/>
            </p:nvSpPr>
            <p:spPr>
              <a:xfrm>
                <a:off x="2089319" y="2999624"/>
                <a:ext cx="731226" cy="3797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b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2" name="Прямоугольник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319" y="2999624"/>
                <a:ext cx="731226" cy="379719"/>
              </a:xfrm>
              <a:prstGeom prst="rect">
                <a:avLst/>
              </a:prstGeom>
              <a:blipFill rotWithShape="0">
                <a:blip r:embed="rId12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Прямоугольник 62"/>
              <p:cNvSpPr/>
              <p:nvPr/>
            </p:nvSpPr>
            <p:spPr>
              <a:xfrm>
                <a:off x="3698164" y="3004675"/>
                <a:ext cx="792075" cy="4122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b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63" name="Прямоугольник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8164" y="3004675"/>
                <a:ext cx="792075" cy="412292"/>
              </a:xfrm>
              <a:prstGeom prst="rect">
                <a:avLst/>
              </a:prstGeom>
              <a:blipFill rotWithShape="0">
                <a:blip r:embed="rId13"/>
                <a:stretch>
                  <a:fillRect b="-14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Группа 11"/>
          <p:cNvGrpSpPr/>
          <p:nvPr/>
        </p:nvGrpSpPr>
        <p:grpSpPr>
          <a:xfrm>
            <a:off x="5912407" y="2512345"/>
            <a:ext cx="562408" cy="824309"/>
            <a:chOff x="5930398" y="2722591"/>
            <a:chExt cx="562408" cy="824309"/>
          </a:xfrm>
        </p:grpSpPr>
        <p:sp>
          <p:nvSpPr>
            <p:cNvPr id="64" name="Стрелка вверх 63"/>
            <p:cNvSpPr/>
            <p:nvPr/>
          </p:nvSpPr>
          <p:spPr>
            <a:xfrm>
              <a:off x="6120936" y="2722591"/>
              <a:ext cx="197246" cy="242821"/>
            </a:xfrm>
            <a:prstGeom prst="up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8" name="Группа 67"/>
            <p:cNvGrpSpPr/>
            <p:nvPr/>
          </p:nvGrpSpPr>
          <p:grpSpPr>
            <a:xfrm>
              <a:off x="5930398" y="3017306"/>
              <a:ext cx="562408" cy="529594"/>
              <a:chOff x="5791200" y="3771069"/>
              <a:chExt cx="562408" cy="529594"/>
            </a:xfrm>
          </p:grpSpPr>
          <p:sp>
            <p:nvSpPr>
              <p:cNvPr id="66" name="Овал 65"/>
              <p:cNvSpPr/>
              <p:nvPr/>
            </p:nvSpPr>
            <p:spPr>
              <a:xfrm>
                <a:off x="5791200" y="3781622"/>
                <a:ext cx="562408" cy="51904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921456" y="3771069"/>
                <a:ext cx="3415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1</a:t>
                </a:r>
                <a:endParaRPr lang="ru-RU" sz="2400" dirty="0"/>
              </a:p>
            </p:txBody>
          </p:sp>
        </p:grpSp>
      </p:grpSp>
      <p:grpSp>
        <p:nvGrpSpPr>
          <p:cNvPr id="9" name="Группа 8"/>
          <p:cNvGrpSpPr/>
          <p:nvPr/>
        </p:nvGrpSpPr>
        <p:grpSpPr>
          <a:xfrm>
            <a:off x="2564543" y="3546900"/>
            <a:ext cx="562408" cy="862402"/>
            <a:chOff x="2564543" y="3546900"/>
            <a:chExt cx="562408" cy="862402"/>
          </a:xfrm>
        </p:grpSpPr>
        <p:sp>
          <p:nvSpPr>
            <p:cNvPr id="65" name="Стрелка вверх 64"/>
            <p:cNvSpPr/>
            <p:nvPr/>
          </p:nvSpPr>
          <p:spPr>
            <a:xfrm>
              <a:off x="2750121" y="3546900"/>
              <a:ext cx="197246" cy="269036"/>
            </a:xfrm>
            <a:prstGeom prst="up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9" name="Группа 68"/>
            <p:cNvGrpSpPr/>
            <p:nvPr/>
          </p:nvGrpSpPr>
          <p:grpSpPr>
            <a:xfrm>
              <a:off x="2564543" y="3879708"/>
              <a:ext cx="562408" cy="529594"/>
              <a:chOff x="5791200" y="3771069"/>
              <a:chExt cx="562408" cy="529594"/>
            </a:xfrm>
          </p:grpSpPr>
          <p:sp>
            <p:nvSpPr>
              <p:cNvPr id="70" name="Овал 69"/>
              <p:cNvSpPr/>
              <p:nvPr/>
            </p:nvSpPr>
            <p:spPr>
              <a:xfrm>
                <a:off x="5791200" y="3781622"/>
                <a:ext cx="562408" cy="51904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921456" y="3771069"/>
                <a:ext cx="3415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2</a:t>
                </a:r>
                <a:endParaRPr lang="ru-RU" sz="2400" dirty="0"/>
              </a:p>
            </p:txBody>
          </p:sp>
        </p:grpSp>
      </p:grpSp>
      <p:grpSp>
        <p:nvGrpSpPr>
          <p:cNvPr id="72" name="Группа 71"/>
          <p:cNvGrpSpPr/>
          <p:nvPr/>
        </p:nvGrpSpPr>
        <p:grpSpPr>
          <a:xfrm>
            <a:off x="7952513" y="585721"/>
            <a:ext cx="562408" cy="529594"/>
            <a:chOff x="5791200" y="3771069"/>
            <a:chExt cx="562408" cy="529594"/>
          </a:xfrm>
        </p:grpSpPr>
        <p:sp>
          <p:nvSpPr>
            <p:cNvPr id="73" name="Овал 72"/>
            <p:cNvSpPr/>
            <p:nvPr/>
          </p:nvSpPr>
          <p:spPr>
            <a:xfrm>
              <a:off x="5791200" y="3781622"/>
              <a:ext cx="562408" cy="5190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921456" y="3771069"/>
              <a:ext cx="341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</a:t>
              </a:r>
              <a:endParaRPr lang="ru-RU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8743613" y="595929"/>
                <a:ext cx="2265680" cy="509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3613" y="595929"/>
                <a:ext cx="2265680" cy="509178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6" name="Группа 75"/>
          <p:cNvGrpSpPr/>
          <p:nvPr/>
        </p:nvGrpSpPr>
        <p:grpSpPr>
          <a:xfrm>
            <a:off x="7952513" y="1454910"/>
            <a:ext cx="562408" cy="529594"/>
            <a:chOff x="5791200" y="3771069"/>
            <a:chExt cx="562408" cy="529594"/>
          </a:xfrm>
        </p:grpSpPr>
        <p:sp>
          <p:nvSpPr>
            <p:cNvPr id="77" name="Овал 76"/>
            <p:cNvSpPr/>
            <p:nvPr/>
          </p:nvSpPr>
          <p:spPr>
            <a:xfrm>
              <a:off x="5791200" y="3781622"/>
              <a:ext cx="562408" cy="5190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921456" y="3771069"/>
              <a:ext cx="341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</a:t>
              </a:r>
              <a:endParaRPr lang="ru-RU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Прямоугольник 78"/>
              <p:cNvSpPr/>
              <p:nvPr/>
            </p:nvSpPr>
            <p:spPr>
              <a:xfrm>
                <a:off x="8707704" y="1465118"/>
                <a:ext cx="2337499" cy="5091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</m:e>
                      </m:d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9" name="Прямоугольник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7704" y="1465118"/>
                <a:ext cx="2337499" cy="509178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Дуга 5"/>
          <p:cNvSpPr/>
          <p:nvPr/>
        </p:nvSpPr>
        <p:spPr>
          <a:xfrm>
            <a:off x="1394930" y="1372158"/>
            <a:ext cx="3357738" cy="23151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1733219" y="1431385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flipH="1" flipV="1">
            <a:off x="1402272" y="515949"/>
            <a:ext cx="3343052" cy="1129059"/>
          </a:xfrm>
          <a:prstGeom prst="arc">
            <a:avLst>
              <a:gd name="adj1" fmla="val 10708459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Дуга 79"/>
          <p:cNvSpPr/>
          <p:nvPr/>
        </p:nvSpPr>
        <p:spPr>
          <a:xfrm flipH="1" flipV="1">
            <a:off x="3776493" y="569546"/>
            <a:ext cx="3343052" cy="1129059"/>
          </a:xfrm>
          <a:prstGeom prst="arc">
            <a:avLst>
              <a:gd name="adj1" fmla="val 10708459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647619" y="1556144"/>
            <a:ext cx="58134" cy="177728"/>
            <a:chOff x="2647619" y="1556144"/>
            <a:chExt cx="58134" cy="177728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2647619" y="1556144"/>
              <a:ext cx="0" cy="1777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>
              <a:off x="2705753" y="1556144"/>
              <a:ext cx="0" cy="1777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Группа 81"/>
          <p:cNvGrpSpPr/>
          <p:nvPr/>
        </p:nvGrpSpPr>
        <p:grpSpPr>
          <a:xfrm>
            <a:off x="5577527" y="1600703"/>
            <a:ext cx="58134" cy="177728"/>
            <a:chOff x="2647619" y="1556144"/>
            <a:chExt cx="58134" cy="177728"/>
          </a:xfrm>
        </p:grpSpPr>
        <p:cxnSp>
          <p:nvCxnSpPr>
            <p:cNvPr id="83" name="Прямая соединительная линия 82"/>
            <p:cNvCxnSpPr/>
            <p:nvPr/>
          </p:nvCxnSpPr>
          <p:spPr>
            <a:xfrm>
              <a:off x="2647619" y="1556144"/>
              <a:ext cx="0" cy="1777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>
              <a:off x="2705753" y="1556144"/>
              <a:ext cx="0" cy="1777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Прямоугольник 4"/>
          <p:cNvSpPr/>
          <p:nvPr/>
        </p:nvSpPr>
        <p:spPr>
          <a:xfrm>
            <a:off x="2401712" y="-21851"/>
            <a:ext cx="5788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bg1"/>
                </a:solidFill>
              </a:rPr>
              <a:t>9.2.4. Метод </a:t>
            </a:r>
            <a:r>
              <a:rPr lang="ru-RU" sz="3200" i="1" dirty="0">
                <a:solidFill>
                  <a:schemeClr val="bg1"/>
                </a:solidFill>
              </a:rPr>
              <a:t>золотого сечения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288204" y="4520042"/>
                <a:ext cx="11819431" cy="8850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1. Длина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нового ИН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÷ </m:t>
                    </m:r>
                    <m:sSup>
                      <m:s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не зависит от  результата на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-й итерации, т.е. от того выполняется ли неравенство  </a:t>
                </a:r>
                <a14:m>
                  <m:oMath xmlns:m="http://schemas.openxmlformats.org/officeDocument/2006/math"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p>
                        </m:sSubSup>
                      </m:e>
                    </m:d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p>
                        </m:sSubSup>
                      </m:e>
                    </m:d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или </m:t>
                    </m:r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p>
                        </m:sSubSup>
                      </m:e>
                    </m:d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p>
                        </m:sSubSup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204" y="4520042"/>
                <a:ext cx="11819431" cy="885050"/>
              </a:xfrm>
              <a:prstGeom prst="rect">
                <a:avLst/>
              </a:prstGeom>
              <a:blipFill rotWithShape="0">
                <a:blip r:embed="rId16"/>
                <a:stretch>
                  <a:fillRect l="-774" t="-4795" b="-116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288203" y="5509325"/>
                <a:ext cx="11615325" cy="898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2. Должно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выполнятся равенство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709295"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</m:t>
                    </m:r>
                    <m:sSubSup>
                      <m:sSub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bSup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bSup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</m:t>
                    </m:r>
                    <m:sSup>
                      <m:s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(см. слайд)  или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Sup>
                      <m:sSub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bSup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bSup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        </a:t>
                </a:r>
                <a:r>
                  <a:rPr lang="ru-RU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(1)</a:t>
                </a:r>
                <a:endParaRPr lang="ru-RU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203" y="5509325"/>
                <a:ext cx="11615325" cy="898323"/>
              </a:xfrm>
              <a:prstGeom prst="rect">
                <a:avLst/>
              </a:prstGeom>
              <a:blipFill rotWithShape="0">
                <a:blip r:embed="rId17"/>
                <a:stretch>
                  <a:fillRect l="-787" t="-5442" b="-115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361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47" grpId="0"/>
      <p:bldP spid="48" grpId="0"/>
      <p:bldP spid="49" grpId="0"/>
      <p:bldP spid="50" grpId="0"/>
      <p:bldP spid="60" grpId="0"/>
      <p:bldP spid="61" grpId="0"/>
      <p:bldP spid="62" grpId="0"/>
      <p:bldP spid="63" grpId="0"/>
      <p:bldP spid="75" grpId="0"/>
      <p:bldP spid="79" grpId="0"/>
      <p:bldP spid="8" grpId="0" animBg="1"/>
      <p:bldP spid="80" grpId="0" animBg="1"/>
      <p:bldP spid="21" grpId="0"/>
      <p:bldP spid="2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0" y="200506"/>
                <a:ext cx="12191999" cy="919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Из этого следует, что, если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bSup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</m:t>
                    </m:r>
                    <m:d>
                      <m:d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1−</m:t>
                        </m:r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𝛼</m:t>
                        </m:r>
                      </m:e>
                    </m:d>
                    <m:d>
                      <m:d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где  0&lt;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𝛼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&lt;1  </m:t>
                    </m:r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                 (2)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0506"/>
                <a:ext cx="12191999" cy="919995"/>
              </a:xfrm>
              <a:prstGeom prst="rect">
                <a:avLst/>
              </a:prstGeom>
              <a:blipFill rotWithShape="0">
                <a:blip r:embed="rId2"/>
                <a:stretch>
                  <a:fillRect t="-5298" b="-119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90500" y="820271"/>
                <a:ext cx="12001499" cy="9335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то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bSup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𝛼</m:t>
                    </m:r>
                    <m:d>
                      <m:d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                                                    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(3)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" y="820271"/>
                <a:ext cx="12001499" cy="933525"/>
              </a:xfrm>
              <a:prstGeom prst="rect">
                <a:avLst/>
              </a:prstGeom>
              <a:blipFill rotWithShape="0">
                <a:blip r:embed="rId3"/>
                <a:stretch>
                  <a:fillRect t="-5229" b="-104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0" y="1687881"/>
            <a:ext cx="11658600" cy="460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Действительно, если сложить (2) и (3), то получим (1).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0" y="2145388"/>
                <a:ext cx="6347635" cy="5383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a typeface="Times New Roman" panose="02020603050405020304" pitchFamily="18" charset="0"/>
                  </a:rPr>
                  <a:t>П</a:t>
                </a:r>
                <a:r>
                  <a:rPr lang="ru-RU" sz="2400" dirty="0" smtClean="0">
                    <a:ea typeface="Times New Roman" panose="02020603050405020304" pitchFamily="18" charset="0"/>
                  </a:rPr>
                  <a:t>усть </a:t>
                </a:r>
                <a14:m>
                  <m:oMath xmlns:m="http://schemas.openxmlformats.org/officeDocument/2006/math"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bSup>
                      </m:e>
                    </m:d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≤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bSup>
                      </m:e>
                    </m:d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Тогда будем иметь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145388"/>
                <a:ext cx="6347635" cy="538353"/>
              </a:xfrm>
              <a:prstGeom prst="rect">
                <a:avLst/>
              </a:prstGeom>
              <a:blipFill rotWithShape="0">
                <a:blip r:embed="rId4"/>
                <a:stretch>
                  <a:fillRect t="-2273" r="-576" b="-193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490373" y="2740043"/>
                <a:ext cx="3338927" cy="4762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ru-RU" sz="2400" i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r>
                      <a:rPr lang="ru-RU" sz="2400" i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ru-RU" sz="2400" i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r>
                      <a:rPr lang="ru-RU" sz="2400" i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  <m:r>
                      <a:rPr lang="ru-RU" sz="2400" i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0373" y="2740043"/>
                <a:ext cx="3338927" cy="476284"/>
              </a:xfrm>
              <a:prstGeom prst="rect">
                <a:avLst/>
              </a:prstGeom>
              <a:blipFill rotWithShape="0">
                <a:blip r:embed="rId5"/>
                <a:stretch>
                  <a:fillRect l="-548" t="-6329" r="-2194" b="-278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87374" y="3238348"/>
            <a:ext cx="8554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Воспользовавшись выражением (3), получим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1784905" y="3773313"/>
                <a:ext cx="3784177" cy="5091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ru-RU" sz="240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r>
                      <a:rPr lang="ru-RU" sz="240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ru-RU" sz="240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r>
                      <a:rPr lang="ru-RU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𝛼</m:t>
                    </m:r>
                    <m:d>
                      <m:d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ru-RU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sup>
                        </m:sSup>
                      </m:e>
                    </m:d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4905" y="3773313"/>
                <a:ext cx="3784177" cy="509178"/>
              </a:xfrm>
              <a:prstGeom prst="rect">
                <a:avLst/>
              </a:prstGeom>
              <a:blipFill rotWithShape="0">
                <a:blip r:embed="rId6"/>
                <a:stretch>
                  <a:fillRect t="-3571" r="-1449" b="-226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278945" y="4229030"/>
                <a:ext cx="11634107" cy="12778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Таким образом</a:t>
                </a:r>
                <a:r>
                  <a:rPr lang="ru-RU" sz="2400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𝛼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 </m:t>
                    </m:r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это коэффициент сжатия ИН при переходе от </a:t>
                </a:r>
                <a:r>
                  <a:rPr lang="en-US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-й итерации к </a:t>
                </a:r>
                <a:r>
                  <a:rPr lang="en-US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+1. Причем, 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не зависит от </a:t>
                </a:r>
                <a:r>
                  <a:rPr lang="en-US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т.е., в отличии от метода Фибоначчи  коэффициент  сжатия не меняется от шага  к шагу.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945" y="4229030"/>
                <a:ext cx="11634107" cy="1277850"/>
              </a:xfrm>
              <a:prstGeom prst="rect">
                <a:avLst/>
              </a:prstGeom>
              <a:blipFill rotWithShape="0">
                <a:blip r:embed="rId7"/>
                <a:stretch>
                  <a:fillRect l="-839" t="-3828" r="-786" b="-86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190500" y="5506880"/>
                <a:ext cx="11820526" cy="12295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Для новой итерации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+1 </m:t>
                        </m:r>
                      </m:sup>
                    </m:sSubSup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и </m:t>
                    </m:r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+1 </m:t>
                        </m:r>
                      </m:sup>
                    </m:sSub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выбирают так (см. слайд), чтобы либо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+1 </m:t>
                        </m:r>
                      </m:sup>
                    </m:sSubSup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либо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+1 </m:t>
                        </m:r>
                      </m:sup>
                    </m:sSubSup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Тогда на </a:t>
                </a:r>
                <a:r>
                  <a:rPr 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+1 итерации потребуется только одно новое  вычисленное </a:t>
                </a:r>
                <a:r>
                  <a:rPr lang="ru-RU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значение</a:t>
                </a:r>
                <a:endParaRPr lang="ru-RU" sz="24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" y="5506880"/>
                <a:ext cx="11820526" cy="1229567"/>
              </a:xfrm>
              <a:prstGeom prst="rect">
                <a:avLst/>
              </a:prstGeom>
              <a:blipFill rotWithShape="0">
                <a:blip r:embed="rId8"/>
                <a:stretch>
                  <a:fillRect l="-774" t="-2475" b="-99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285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499" y="590056"/>
            <a:ext cx="1204099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Решения,  удовлетворяющие системе ограничений (1) условий задачи и требования неотрицательности переменных (2) называются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допустимыми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00" y="1426634"/>
            <a:ext cx="12040998" cy="8826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Решения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удовлетворяющие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одновременно и требованиям минимизации (максимализации) (3) целевой функции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называются 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оптимальными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99" y="2312102"/>
            <a:ext cx="12040999" cy="8826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Выражения (1), (2), (3) – это общий вид задачи линейного программирования (ЗЛП), которую часто называют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основной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задачей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5499" y="3200361"/>
                <a:ext cx="12041000" cy="127785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Если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система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ограничений (1)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состоит только из равенств (уравнений), а переменные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являются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неотрицательными, то такая </a:t>
                </a: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ЗЛП называется  </a:t>
                </a:r>
                <a:r>
                  <a:rPr lang="ru-RU" sz="2400" b="1" i="1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канонической.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 канонической форме можно преобразовать любую ЗЛП. </a:t>
                </a:r>
                <a:endParaRPr lang="ru-RU" sz="2400" b="1" i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99" y="3200361"/>
                <a:ext cx="12041000" cy="1277850"/>
              </a:xfrm>
              <a:prstGeom prst="rect">
                <a:avLst/>
              </a:prstGeom>
              <a:blipFill rotWithShape="0">
                <a:blip r:embed="rId2"/>
                <a:stretch>
                  <a:fillRect l="-759" t="-3810" b="-80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5499" y="4478211"/>
                <a:ext cx="12041000" cy="127785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Если система ограничений состоит из одних линейных неравенств типа «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≤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» или  «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≥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», то такая форма ЗЛП называется </a:t>
                </a:r>
                <a:r>
                  <a:rPr lang="ru-RU" sz="2400" b="1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стандартной</a:t>
                </a:r>
                <a:r>
                  <a:rPr lang="ru-RU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Любую ЗЛП можно привести к стандартной форме.</a:t>
                </a: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99" y="4478211"/>
                <a:ext cx="12041000" cy="1277850"/>
              </a:xfrm>
              <a:prstGeom prst="rect">
                <a:avLst/>
              </a:prstGeom>
              <a:blipFill rotWithShape="0">
                <a:blip r:embed="rId3"/>
                <a:stretch>
                  <a:fillRect l="-759" t="-3828" b="-86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93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-187778" y="0"/>
                <a:ext cx="11789229" cy="12625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Можно доказать, что для этого коэффициент сжатия 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должен быть равен </a:t>
                </a:r>
                <a:r>
                  <a:rPr lang="ru-RU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0,618. 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При это на первой итерации необходимы два вычисления функции в точках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, 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а на всех последующих  - только одно, т.к. либо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+1 </m:t>
                        </m:r>
                      </m:sup>
                    </m:sSubSup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</m:t>
                    </m:r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 </m:t>
                        </m:r>
                      </m:sup>
                    </m:sSubSup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либо  </m:t>
                    </m:r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+1 </m:t>
                        </m:r>
                      </m:sup>
                    </m:sSubSup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</m:t>
                    </m:r>
                    <m:sSubSup>
                      <m:sSubSup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7778" y="0"/>
                <a:ext cx="11789229" cy="1262525"/>
              </a:xfrm>
              <a:prstGeom prst="rect">
                <a:avLst/>
              </a:prstGeom>
              <a:blipFill rotWithShape="0">
                <a:blip r:embed="rId2"/>
                <a:stretch>
                  <a:fillRect t="-3865" r="-827" b="-101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-187778" y="1242968"/>
            <a:ext cx="11813721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Таким образом, длина ИН на каждом шаге сжимается с коэффициентом  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0,618.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После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вычислений длина ИН составит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2892878" y="1947025"/>
                <a:ext cx="6096000" cy="78386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ru-RU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𝛿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𝑉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0,618</m:t>
                          </m:r>
                        </m:e>
                        <m:sup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</m:d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2878" y="1947025"/>
                <a:ext cx="6096000" cy="78386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75532" y="2840735"/>
                <a:ext cx="11821885" cy="21177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Сравним метод ЗС и метода Фибоначчи. При больших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ИН, найденные по этим методам, относятся, как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зс</m:t>
                              </m:r>
                            </m:sub>
                          </m:sSub>
                        </m:num>
                        <m:den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ф</m:t>
                              </m:r>
                            </m:sub>
                          </m:sSub>
                        </m:den>
                      </m:f>
                      <m:r>
                        <a:rPr lang="ru-RU" sz="24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1, 17,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.е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окончательный ИН в методе ЗС лишь на 17% больше, чем МФ.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532" y="2840735"/>
                <a:ext cx="11821885" cy="2117759"/>
              </a:xfrm>
              <a:prstGeom prst="rect">
                <a:avLst/>
              </a:prstGeom>
              <a:blipFill rotWithShape="0">
                <a:blip r:embed="rId4"/>
                <a:stretch>
                  <a:fillRect l="-825" t="-2305" r="-774" b="-57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220435" y="5068335"/>
            <a:ext cx="11732078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Резюме.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Наиболее эффективен метод Фибоначчи, далее метод ЗС, затем метод половинного деления. При больших </a:t>
            </a:r>
            <a:r>
              <a:rPr lang="en-US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методы ЗС и Фибоначчи становятся практически эквивалентными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56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Прямая соединительная линия 30"/>
          <p:cNvCxnSpPr/>
          <p:nvPr/>
        </p:nvCxnSpPr>
        <p:spPr>
          <a:xfrm flipV="1">
            <a:off x="6381438" y="2902263"/>
            <a:ext cx="406903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5389607" y="2282187"/>
            <a:ext cx="0" cy="2199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3332021" y="4068306"/>
            <a:ext cx="0" cy="37502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endCxn id="64" idx="0"/>
          </p:cNvCxnSpPr>
          <p:nvPr/>
        </p:nvCxnSpPr>
        <p:spPr>
          <a:xfrm>
            <a:off x="5453065" y="5488275"/>
            <a:ext cx="0" cy="3892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3354033" y="3050325"/>
            <a:ext cx="0" cy="37502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614784" y="3059927"/>
            <a:ext cx="0" cy="37502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>
            <a:off x="5393709" y="298423"/>
            <a:ext cx="0" cy="28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4276369" y="0"/>
            <a:ext cx="2160000" cy="360000"/>
            <a:chOff x="6431271" y="749991"/>
            <a:chExt cx="1440000" cy="400110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6431271" y="769728"/>
              <a:ext cx="1440000" cy="360636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Надпись 2"/>
            <p:cNvSpPr txBox="1">
              <a:spLocks noChangeArrowheads="1"/>
            </p:cNvSpPr>
            <p:nvPr/>
          </p:nvSpPr>
          <p:spPr bwMode="auto">
            <a:xfrm>
              <a:off x="6624876" y="749991"/>
              <a:ext cx="11722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НАЧАЛО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293111" y="474971"/>
            <a:ext cx="2160000" cy="459882"/>
            <a:chOff x="4789206" y="1093769"/>
            <a:chExt cx="1800000" cy="459882"/>
          </a:xfrm>
        </p:grpSpPr>
        <p:sp>
          <p:nvSpPr>
            <p:cNvPr id="13" name="AutoShape 38"/>
            <p:cNvSpPr>
              <a:spLocks noChangeArrowheads="1"/>
            </p:cNvSpPr>
            <p:nvPr/>
          </p:nvSpPr>
          <p:spPr bwMode="auto">
            <a:xfrm>
              <a:off x="4789206" y="1093769"/>
              <a:ext cx="1800000" cy="459882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5224833" y="1138864"/>
                  <a:ext cx="1009918" cy="4147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i="1" dirty="0" smtClean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a, b</a:t>
                  </a: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lang="ru-RU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</m:oMath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24833" y="1138864"/>
                  <a:ext cx="1009918" cy="414786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5025" t="-2941" b="-27941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Группа 1"/>
          <p:cNvGrpSpPr/>
          <p:nvPr/>
        </p:nvGrpSpPr>
        <p:grpSpPr>
          <a:xfrm>
            <a:off x="4411181" y="934852"/>
            <a:ext cx="1965055" cy="715899"/>
            <a:chOff x="4471314" y="930663"/>
            <a:chExt cx="1965055" cy="849567"/>
          </a:xfrm>
        </p:grpSpPr>
        <p:cxnSp>
          <p:nvCxnSpPr>
            <p:cNvPr id="108" name="Прямая соединительная линия 107"/>
            <p:cNvCxnSpPr/>
            <p:nvPr/>
          </p:nvCxnSpPr>
          <p:spPr>
            <a:xfrm>
              <a:off x="5470958" y="930663"/>
              <a:ext cx="0" cy="27383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Группа 104"/>
            <p:cNvGrpSpPr/>
            <p:nvPr/>
          </p:nvGrpSpPr>
          <p:grpSpPr>
            <a:xfrm>
              <a:off x="4471314" y="1204502"/>
              <a:ext cx="1965055" cy="575728"/>
              <a:chOff x="184960" y="8942"/>
              <a:chExt cx="1800000" cy="720000"/>
            </a:xfrm>
          </p:grpSpPr>
          <p:sp>
            <p:nvSpPr>
              <p:cNvPr id="106" name="Text Box 12"/>
              <p:cNvSpPr txBox="1">
                <a:spLocks noChangeArrowheads="1"/>
              </p:cNvSpPr>
              <p:nvPr/>
            </p:nvSpPr>
            <p:spPr bwMode="auto">
              <a:xfrm>
                <a:off x="184960" y="8942"/>
                <a:ext cx="1800000" cy="720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  <p:sp>
            <p:nvSpPr>
              <p:cNvPr id="107" name="Надпись 2"/>
              <p:cNvSpPr txBox="1">
                <a:spLocks noChangeArrowheads="1"/>
              </p:cNvSpPr>
              <p:nvPr/>
            </p:nvSpPr>
            <p:spPr bwMode="auto">
              <a:xfrm>
                <a:off x="387152" y="129740"/>
                <a:ext cx="1359717" cy="370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endParaRPr lang="ru-RU" sz="20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28" name="Прямая соединительная линия 27"/>
          <p:cNvCxnSpPr>
            <a:stCxn id="106" idx="3"/>
          </p:cNvCxnSpPr>
          <p:nvPr/>
        </p:nvCxnSpPr>
        <p:spPr>
          <a:xfrm>
            <a:off x="6376236" y="1408179"/>
            <a:ext cx="1639180" cy="1465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7687944" y="1068469"/>
                <a:ext cx="3002666" cy="708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+0,382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+0,618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7944" y="1068469"/>
                <a:ext cx="3002666" cy="7087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272553" y="360000"/>
            <a:ext cx="35010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СХЕМА  АЛГОРИТМА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МЕТОДА ЗОЛОТОГО СЕЧЕНИЯ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4394896" y="1870653"/>
            <a:ext cx="2031858" cy="470134"/>
            <a:chOff x="1557801" y="2619969"/>
            <a:chExt cx="2160000" cy="720000"/>
          </a:xfrm>
        </p:grpSpPr>
        <p:grpSp>
          <p:nvGrpSpPr>
            <p:cNvPr id="50" name="Группа 49"/>
            <p:cNvGrpSpPr/>
            <p:nvPr/>
          </p:nvGrpSpPr>
          <p:grpSpPr>
            <a:xfrm>
              <a:off x="1557801" y="2619969"/>
              <a:ext cx="2160000" cy="720000"/>
              <a:chOff x="1770069" y="1930817"/>
              <a:chExt cx="2160000" cy="720000"/>
            </a:xfrm>
          </p:grpSpPr>
          <p:grpSp>
            <p:nvGrpSpPr>
              <p:cNvPr id="52" name="Группа 51"/>
              <p:cNvGrpSpPr/>
              <p:nvPr/>
            </p:nvGrpSpPr>
            <p:grpSpPr>
              <a:xfrm>
                <a:off x="1770069" y="1930817"/>
                <a:ext cx="2160000" cy="720000"/>
                <a:chOff x="1770069" y="1930817"/>
                <a:chExt cx="2160000" cy="720000"/>
              </a:xfrm>
            </p:grpSpPr>
            <p:sp>
              <p:nvSpPr>
                <p:cNvPr id="54" name="Прямоугольник 53"/>
                <p:cNvSpPr/>
                <p:nvPr/>
              </p:nvSpPr>
              <p:spPr>
                <a:xfrm>
                  <a:off x="1770069" y="1930817"/>
                  <a:ext cx="2160000" cy="72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55" name="Прямая соединительная линия 54"/>
                <p:cNvCxnSpPr/>
                <p:nvPr/>
              </p:nvCxnSpPr>
              <p:spPr>
                <a:xfrm>
                  <a:off x="3810409" y="1930817"/>
                  <a:ext cx="0" cy="72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3" name="Прямая соединительная линия 52"/>
              <p:cNvCxnSpPr/>
              <p:nvPr/>
            </p:nvCxnSpPr>
            <p:spPr>
              <a:xfrm>
                <a:off x="1907059" y="1930817"/>
                <a:ext cx="0" cy="72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610489" y="2678648"/>
                  <a:ext cx="1987652" cy="387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),</m:t>
                        </m:r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4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10489" y="2678648"/>
                  <a:ext cx="1987652" cy="38735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45238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4" name="Прямая соединительная линия 23"/>
          <p:cNvCxnSpPr/>
          <p:nvPr/>
        </p:nvCxnSpPr>
        <p:spPr>
          <a:xfrm flipH="1">
            <a:off x="3938996" y="2902263"/>
            <a:ext cx="360000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Группа 21"/>
          <p:cNvGrpSpPr/>
          <p:nvPr/>
        </p:nvGrpSpPr>
        <p:grpSpPr>
          <a:xfrm>
            <a:off x="4293111" y="2453361"/>
            <a:ext cx="2159635" cy="875070"/>
            <a:chOff x="4293111" y="2453361"/>
            <a:chExt cx="2159635" cy="875070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4293111" y="2453361"/>
              <a:ext cx="2159635" cy="875070"/>
              <a:chOff x="0" y="0"/>
              <a:chExt cx="2160000" cy="720090"/>
            </a:xfrm>
          </p:grpSpPr>
          <p:sp>
            <p:nvSpPr>
              <p:cNvPr id="26" name="AutoShape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60000" cy="720090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7" name="Надпись 2"/>
              <p:cNvSpPr txBox="1">
                <a:spLocks noChangeArrowheads="1"/>
              </p:cNvSpPr>
              <p:nvPr/>
            </p:nvSpPr>
            <p:spPr bwMode="auto">
              <a:xfrm>
                <a:off x="508958" y="112143"/>
                <a:ext cx="1302385" cy="379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20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4487715" y="2649337"/>
                  <a:ext cx="1869735" cy="2529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00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ru-RU" sz="20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≤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  <m:r>
                              <a:rPr lang="ru-RU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9" name="Надпись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487715" y="2649337"/>
                  <a:ext cx="1869735" cy="25292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46341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2" name="TextBox 31"/>
          <p:cNvSpPr txBox="1"/>
          <p:nvPr/>
        </p:nvSpPr>
        <p:spPr>
          <a:xfrm>
            <a:off x="3959823" y="2469759"/>
            <a:ext cx="53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788341" y="2677651"/>
                <a:ext cx="1574045" cy="396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i="1" dirty="0"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ru-RU" sz="2000" i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341" y="2677651"/>
                <a:ext cx="1574045" cy="396000"/>
              </a:xfrm>
              <a:prstGeom prst="rect">
                <a:avLst/>
              </a:prstGeom>
              <a:blipFill rotWithShape="0">
                <a:blip r:embed="rId6"/>
                <a:stretch>
                  <a:fillRect t="-7692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2777848" y="2696354"/>
                <a:ext cx="1161149" cy="396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 smtClean="0"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ru-RU" sz="2000" i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848" y="2696354"/>
                <a:ext cx="1161149" cy="396000"/>
              </a:xfrm>
              <a:prstGeom prst="rect">
                <a:avLst/>
              </a:prstGeom>
              <a:blipFill rotWithShape="0">
                <a:blip r:embed="rId7"/>
                <a:stretch>
                  <a:fillRect l="-5789" t="-7692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>
          <a:xfrm flipH="1">
            <a:off x="6235735" y="2503846"/>
            <a:ext cx="611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3817715" y="3749723"/>
            <a:ext cx="679893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Группа 38"/>
          <p:cNvGrpSpPr/>
          <p:nvPr/>
        </p:nvGrpSpPr>
        <p:grpSpPr>
          <a:xfrm>
            <a:off x="2570065" y="3407732"/>
            <a:ext cx="1532322" cy="683981"/>
            <a:chOff x="1893758" y="2292358"/>
            <a:chExt cx="2159635" cy="864553"/>
          </a:xfrm>
        </p:grpSpPr>
        <p:grpSp>
          <p:nvGrpSpPr>
            <p:cNvPr id="40" name="Группа 39"/>
            <p:cNvGrpSpPr/>
            <p:nvPr/>
          </p:nvGrpSpPr>
          <p:grpSpPr>
            <a:xfrm>
              <a:off x="1893758" y="2292358"/>
              <a:ext cx="2159635" cy="864553"/>
              <a:chOff x="0" y="0"/>
              <a:chExt cx="2160000" cy="720090"/>
            </a:xfrm>
          </p:grpSpPr>
          <p:sp>
            <p:nvSpPr>
              <p:cNvPr id="42" name="AutoShape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60000" cy="720090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43" name="Надпись 2"/>
              <p:cNvSpPr txBox="1">
                <a:spLocks noChangeArrowheads="1"/>
              </p:cNvSpPr>
              <p:nvPr/>
            </p:nvSpPr>
            <p:spPr bwMode="auto">
              <a:xfrm>
                <a:off x="508958" y="112143"/>
                <a:ext cx="1302385" cy="379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20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Прямоугольник 40"/>
                <p:cNvSpPr/>
                <p:nvPr/>
              </p:nvSpPr>
              <p:spPr>
                <a:xfrm>
                  <a:off x="2280305" y="2475460"/>
                  <a:ext cx="1546514" cy="68145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oMath>
                    </m:oMathPara>
                  </a14:m>
                  <a:endParaRPr lang="ru-RU" i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1" name="Прямоугольник 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0305" y="2475460"/>
                  <a:ext cx="1546514" cy="681451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222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6357451" y="3767312"/>
            <a:ext cx="397576" cy="561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8572763" y="4512011"/>
            <a:ext cx="184731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017332" y="3357657"/>
            <a:ext cx="53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  <p:sp>
        <p:nvSpPr>
          <p:cNvPr id="58" name="TextBox 57"/>
          <p:cNvSpPr txBox="1"/>
          <p:nvPr/>
        </p:nvSpPr>
        <p:spPr>
          <a:xfrm>
            <a:off x="6453237" y="3363541"/>
            <a:ext cx="534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4475508" y="4421972"/>
                <a:ext cx="1836399" cy="396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)/2</m:t>
                      </m:r>
                    </m:oMath>
                  </m:oMathPara>
                </a14:m>
                <a:endParaRPr lang="ru-RU" sz="2000" i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5508" y="4421972"/>
                <a:ext cx="1836399" cy="396000"/>
              </a:xfrm>
              <a:prstGeom prst="rect">
                <a:avLst/>
              </a:prstGeom>
              <a:blipFill rotWithShape="0">
                <a:blip r:embed="rId9"/>
                <a:stretch>
                  <a:fillRect b="-169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Группа 22"/>
          <p:cNvGrpSpPr/>
          <p:nvPr/>
        </p:nvGrpSpPr>
        <p:grpSpPr>
          <a:xfrm>
            <a:off x="6742796" y="3415131"/>
            <a:ext cx="1711644" cy="683981"/>
            <a:chOff x="6742796" y="3415131"/>
            <a:chExt cx="1711644" cy="683981"/>
          </a:xfrm>
        </p:grpSpPr>
        <p:grpSp>
          <p:nvGrpSpPr>
            <p:cNvPr id="46" name="Группа 45"/>
            <p:cNvGrpSpPr/>
            <p:nvPr/>
          </p:nvGrpSpPr>
          <p:grpSpPr>
            <a:xfrm>
              <a:off x="6742796" y="3415131"/>
              <a:ext cx="1711644" cy="683981"/>
              <a:chOff x="0" y="0"/>
              <a:chExt cx="2160000" cy="720090"/>
            </a:xfrm>
          </p:grpSpPr>
          <p:sp>
            <p:nvSpPr>
              <p:cNvPr id="48" name="AutoShape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60000" cy="720090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56" name="Надпись 2"/>
              <p:cNvSpPr txBox="1">
                <a:spLocks noChangeArrowheads="1"/>
              </p:cNvSpPr>
              <p:nvPr/>
            </p:nvSpPr>
            <p:spPr bwMode="auto">
              <a:xfrm>
                <a:off x="508958" y="112143"/>
                <a:ext cx="1302385" cy="3790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20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Прямоугольник 4"/>
                <p:cNvSpPr/>
                <p:nvPr/>
              </p:nvSpPr>
              <p:spPr>
                <a:xfrm>
                  <a:off x="6954625" y="3538064"/>
                  <a:ext cx="1353639" cy="53912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&lt;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oMath>
                    </m:oMathPara>
                  </a14:m>
                  <a:endParaRPr lang="ru-RU" i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" name="Прямоугольник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54625" y="3538064"/>
                  <a:ext cx="1353639" cy="53912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61" name="Прямая соединительная линия 60"/>
          <p:cNvCxnSpPr>
            <a:stCxn id="59" idx="2"/>
            <a:endCxn id="67" idx="1"/>
          </p:cNvCxnSpPr>
          <p:nvPr/>
        </p:nvCxnSpPr>
        <p:spPr>
          <a:xfrm>
            <a:off x="5393708" y="4817972"/>
            <a:ext cx="0" cy="22816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Группа 62"/>
          <p:cNvGrpSpPr/>
          <p:nvPr/>
        </p:nvGrpSpPr>
        <p:grpSpPr>
          <a:xfrm>
            <a:off x="4373065" y="5877541"/>
            <a:ext cx="2160000" cy="561364"/>
            <a:chOff x="6435228" y="786350"/>
            <a:chExt cx="1440000" cy="457356"/>
          </a:xfrm>
        </p:grpSpPr>
        <p:sp>
          <p:nvSpPr>
            <p:cNvPr id="64" name="AutoShape 3"/>
            <p:cNvSpPr>
              <a:spLocks noChangeArrowheads="1"/>
            </p:cNvSpPr>
            <p:nvPr/>
          </p:nvSpPr>
          <p:spPr bwMode="auto">
            <a:xfrm>
              <a:off x="6435228" y="786350"/>
              <a:ext cx="1440000" cy="360636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Надпись 2"/>
            <p:cNvSpPr txBox="1">
              <a:spLocks noChangeArrowheads="1"/>
            </p:cNvSpPr>
            <p:nvPr/>
          </p:nvSpPr>
          <p:spPr bwMode="auto">
            <a:xfrm>
              <a:off x="6565144" y="799017"/>
              <a:ext cx="1172254" cy="444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altLang="ru-RU" sz="2000" dirty="0" smtClean="0">
                  <a:latin typeface="Calibri" panose="020F0502020204030204" pitchFamily="34" charset="0"/>
                </a:rPr>
                <a:t>КОНЕЦ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4327817" y="5046140"/>
            <a:ext cx="2160000" cy="442135"/>
            <a:chOff x="4327817" y="5046140"/>
            <a:chExt cx="2160000" cy="442135"/>
          </a:xfrm>
        </p:grpSpPr>
        <p:grpSp>
          <p:nvGrpSpPr>
            <p:cNvPr id="66" name="Группа 65"/>
            <p:cNvGrpSpPr/>
            <p:nvPr/>
          </p:nvGrpSpPr>
          <p:grpSpPr>
            <a:xfrm>
              <a:off x="4327817" y="5046140"/>
              <a:ext cx="2160000" cy="442135"/>
              <a:chOff x="16365324" y="4993883"/>
              <a:chExt cx="2160000" cy="720090"/>
            </a:xfrm>
          </p:grpSpPr>
          <p:sp>
            <p:nvSpPr>
              <p:cNvPr id="67" name="AutoShape 38"/>
              <p:cNvSpPr>
                <a:spLocks noChangeArrowheads="1"/>
              </p:cNvSpPr>
              <p:nvPr/>
            </p:nvSpPr>
            <p:spPr bwMode="auto">
              <a:xfrm>
                <a:off x="16365324" y="4993883"/>
                <a:ext cx="2160000" cy="720090"/>
              </a:xfrm>
              <a:prstGeom prst="flowChartInputOutpu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68" name="Надпись 2"/>
              <p:cNvSpPr txBox="1">
                <a:spLocks noChangeArrowheads="1"/>
              </p:cNvSpPr>
              <p:nvPr/>
            </p:nvSpPr>
            <p:spPr bwMode="auto">
              <a:xfrm>
                <a:off x="16757091" y="5086150"/>
                <a:ext cx="1234173" cy="41566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800" dirty="0" smtClean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     </a:t>
                </a:r>
                <a:endParaRPr lang="ru-RU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Прямоугольник 8"/>
                <p:cNvSpPr/>
                <p:nvPr/>
              </p:nvSpPr>
              <p:spPr>
                <a:xfrm>
                  <a:off x="4888051" y="5063015"/>
                  <a:ext cx="96975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9" name="Прямоугольник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88051" y="5063015"/>
                  <a:ext cx="969753" cy="369332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70" name="Прямая соединительная линия 69"/>
          <p:cNvCxnSpPr/>
          <p:nvPr/>
        </p:nvCxnSpPr>
        <p:spPr>
          <a:xfrm>
            <a:off x="8246089" y="4745797"/>
            <a:ext cx="77712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8742357" y="4115525"/>
                <a:ext cx="3002666" cy="1112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2, 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𝐹</m:t>
                                          </m:r>
                                          <m: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=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𝐹</m:t>
                                          </m:r>
                                          <m: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+0,618</m:t>
                                      </m:r>
                                      <m:r>
                                        <m:rPr>
                                          <m:brk m:alnAt="7"/>
                                        </m:r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2357" y="4115525"/>
                <a:ext cx="3002666" cy="111280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Box 71"/>
          <p:cNvSpPr txBox="1"/>
          <p:nvPr/>
        </p:nvSpPr>
        <p:spPr>
          <a:xfrm>
            <a:off x="7243234" y="4474603"/>
            <a:ext cx="986400" cy="39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3" name="TextBox 72"/>
          <p:cNvSpPr txBox="1"/>
          <p:nvPr/>
        </p:nvSpPr>
        <p:spPr>
          <a:xfrm>
            <a:off x="7662131" y="4070056"/>
            <a:ext cx="616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>
            <a:off x="2633152" y="4691699"/>
            <a:ext cx="77712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Прямоугольник 75"/>
              <p:cNvSpPr/>
              <p:nvPr/>
            </p:nvSpPr>
            <p:spPr>
              <a:xfrm>
                <a:off x="207624" y="4170093"/>
                <a:ext cx="2602828" cy="9727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𝐹</m:t>
                                          </m:r>
                                          <m: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=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𝐹</m:t>
                                          </m:r>
                                          <m:r>
                                            <a:rPr lang="ru-RU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+0,382</m:t>
                                      </m:r>
                                      <m:r>
                                        <m:rPr>
                                          <m:brk m:alnAt="7"/>
                                        </m:r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6" name="Прямоугольник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24" y="4170093"/>
                <a:ext cx="2602828" cy="97270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TextBox 76"/>
          <p:cNvSpPr txBox="1"/>
          <p:nvPr/>
        </p:nvSpPr>
        <p:spPr>
          <a:xfrm>
            <a:off x="2888832" y="4452862"/>
            <a:ext cx="984587" cy="36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8" name="TextBox 77"/>
          <p:cNvSpPr txBox="1"/>
          <p:nvPr/>
        </p:nvSpPr>
        <p:spPr>
          <a:xfrm>
            <a:off x="3327801" y="4070056"/>
            <a:ext cx="618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>
            <a:off x="7614784" y="4099112"/>
            <a:ext cx="0" cy="37502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H="1">
            <a:off x="7652644" y="4863329"/>
            <a:ext cx="0" cy="31427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Группа 81"/>
          <p:cNvGrpSpPr/>
          <p:nvPr/>
        </p:nvGrpSpPr>
        <p:grpSpPr>
          <a:xfrm>
            <a:off x="7415309" y="5180347"/>
            <a:ext cx="545270" cy="504000"/>
            <a:chOff x="9107155" y="2654191"/>
            <a:chExt cx="545270" cy="504000"/>
          </a:xfrm>
        </p:grpSpPr>
        <p:sp>
          <p:nvSpPr>
            <p:cNvPr id="83" name="Овал 82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2</a:t>
              </a:r>
              <a:endParaRPr lang="ru-RU" sz="2000" dirty="0"/>
            </a:p>
          </p:txBody>
        </p:sp>
      </p:grpSp>
      <p:cxnSp>
        <p:nvCxnSpPr>
          <p:cNvPr id="85" name="Прямая соединительная линия 84"/>
          <p:cNvCxnSpPr/>
          <p:nvPr/>
        </p:nvCxnSpPr>
        <p:spPr>
          <a:xfrm flipH="1">
            <a:off x="3332021" y="4812862"/>
            <a:ext cx="0" cy="31427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Группа 85"/>
          <p:cNvGrpSpPr/>
          <p:nvPr/>
        </p:nvGrpSpPr>
        <p:grpSpPr>
          <a:xfrm>
            <a:off x="3084562" y="5119862"/>
            <a:ext cx="545270" cy="504000"/>
            <a:chOff x="9107155" y="2654191"/>
            <a:chExt cx="545270" cy="504000"/>
          </a:xfrm>
        </p:grpSpPr>
        <p:sp>
          <p:nvSpPr>
            <p:cNvPr id="87" name="Овал 86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1</a:t>
              </a:r>
              <a:endParaRPr lang="ru-RU" sz="2000" dirty="0"/>
            </a:p>
          </p:txBody>
        </p:sp>
      </p:grpSp>
      <p:cxnSp>
        <p:nvCxnSpPr>
          <p:cNvPr id="17" name="Прямая соединительная линия 16"/>
          <p:cNvCxnSpPr>
            <a:stCxn id="106" idx="2"/>
            <a:endCxn id="54" idx="0"/>
          </p:cNvCxnSpPr>
          <p:nvPr/>
        </p:nvCxnSpPr>
        <p:spPr>
          <a:xfrm>
            <a:off x="5393709" y="1650751"/>
            <a:ext cx="0" cy="2199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3091790" y="2406954"/>
            <a:ext cx="2297817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Группа 90"/>
          <p:cNvGrpSpPr/>
          <p:nvPr/>
        </p:nvGrpSpPr>
        <p:grpSpPr>
          <a:xfrm>
            <a:off x="3071123" y="2109115"/>
            <a:ext cx="545270" cy="504000"/>
            <a:chOff x="9107155" y="2654191"/>
            <a:chExt cx="545270" cy="504000"/>
          </a:xfrm>
        </p:grpSpPr>
        <p:sp>
          <p:nvSpPr>
            <p:cNvPr id="92" name="Овал 91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1</a:t>
              </a:r>
              <a:endParaRPr lang="ru-RU" sz="2000" dirty="0"/>
            </a:p>
          </p:txBody>
        </p:sp>
      </p:grpSp>
      <p:cxnSp>
        <p:nvCxnSpPr>
          <p:cNvPr id="94" name="Прямая соединительная линия 93"/>
          <p:cNvCxnSpPr/>
          <p:nvPr/>
        </p:nvCxnSpPr>
        <p:spPr>
          <a:xfrm flipH="1">
            <a:off x="5388591" y="2406954"/>
            <a:ext cx="2297817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Группа 94"/>
          <p:cNvGrpSpPr/>
          <p:nvPr/>
        </p:nvGrpSpPr>
        <p:grpSpPr>
          <a:xfrm>
            <a:off x="7664211" y="2100301"/>
            <a:ext cx="545270" cy="504000"/>
            <a:chOff x="9107155" y="2654191"/>
            <a:chExt cx="545270" cy="504000"/>
          </a:xfrm>
        </p:grpSpPr>
        <p:sp>
          <p:nvSpPr>
            <p:cNvPr id="96" name="Овал 95"/>
            <p:cNvSpPr/>
            <p:nvPr/>
          </p:nvSpPr>
          <p:spPr>
            <a:xfrm>
              <a:off x="9107155" y="2654191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9181270" y="2698117"/>
              <a:ext cx="4711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2</a:t>
              </a:r>
              <a:endParaRPr lang="ru-RU" sz="2000" dirty="0"/>
            </a:p>
          </p:txBody>
        </p:sp>
      </p:grpSp>
      <p:cxnSp>
        <p:nvCxnSpPr>
          <p:cNvPr id="19" name="Прямая соединительная линия 18"/>
          <p:cNvCxnSpPr/>
          <p:nvPr/>
        </p:nvCxnSpPr>
        <p:spPr>
          <a:xfrm>
            <a:off x="4487715" y="3749723"/>
            <a:ext cx="1888521" cy="175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59" idx="0"/>
          </p:cNvCxnSpPr>
          <p:nvPr/>
        </p:nvCxnSpPr>
        <p:spPr>
          <a:xfrm>
            <a:off x="5388591" y="3767312"/>
            <a:ext cx="5117" cy="6546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66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4" grpId="0"/>
      <p:bldP spid="32" grpId="0"/>
      <p:bldP spid="33" grpId="0" animBg="1"/>
      <p:bldP spid="34" grpId="0" animBg="1"/>
      <p:bldP spid="35" grpId="0"/>
      <p:bldP spid="57" grpId="0"/>
      <p:bldP spid="58" grpId="0"/>
      <p:bldP spid="59" grpId="0" animBg="1"/>
      <p:bldP spid="71" grpId="0"/>
      <p:bldP spid="72" grpId="0" animBg="1"/>
      <p:bldP spid="73" grpId="0"/>
      <p:bldP spid="76" grpId="0"/>
      <p:bldP spid="77" grpId="0" animBg="1"/>
      <p:bldP spid="7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23859" y="-74869"/>
            <a:ext cx="8315482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9.3.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Минимизация функций многих переменных</a:t>
            </a: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264" y="460502"/>
            <a:ext cx="11781386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9.3.1. Основные определения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77264" y="935279"/>
                <a:ext cx="11781386" cy="1260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Возможны два подхода к решению задачи отыскания минимума ЦФ многих переменных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𝐹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ba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…,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при отсутствии ограничений на диапазон изменения неизвестных</a:t>
                </a:r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.</a:t>
                </a:r>
                <a:endParaRPr lang="en-US" sz="2400" dirty="0" smtClean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64" y="935279"/>
                <a:ext cx="11781386" cy="1260000"/>
              </a:xfrm>
              <a:prstGeom prst="rect">
                <a:avLst/>
              </a:prstGeom>
              <a:blipFill rotWithShape="0">
                <a:blip r:embed="rId2"/>
                <a:stretch>
                  <a:fillRect l="-776" t="-3865" r="-1138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277264" y="2195279"/>
            <a:ext cx="11781386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подход лежит в основе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косвенных методов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оптимизации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сводит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задачи оптимизации к решению системы нелинейных уравнений, являющихся следствием условий экстремума функции многих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переменных.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решение систем нелинейных уравнений - задача весьма сложная и трудоемкая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263494" y="3764939"/>
                <a:ext cx="11795156" cy="141122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На практике используют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второй подход к минимизации функций, составляющий основу </a:t>
                </a:r>
                <a:r>
                  <a:rPr lang="ru-RU" sz="2400" b="1" i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прямых методов</a:t>
                </a:r>
                <a:r>
                  <a:rPr lang="ru-RU" sz="2400" i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Суть их состоит в построении последовательности </a:t>
                </a: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векторов</a:t>
                </a:r>
                <a:r>
                  <a:rPr lang="en-US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e>
                    </m:ba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</m:e>
                    </m:ba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…,</m:t>
                    </m:r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p>
                        </m:sSup>
                      </m:e>
                    </m:ba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таких, что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</m:e>
                        </m:ba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&gt;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</m:sSup>
                          </m:e>
                        </m:ba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&gt;…&gt;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p>
                            </m:sSup>
                          </m:e>
                        </m:ba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94" y="3764939"/>
                <a:ext cx="11795156" cy="1411220"/>
              </a:xfrm>
              <a:prstGeom prst="rect">
                <a:avLst/>
              </a:prstGeom>
              <a:blipFill rotWithShape="0">
                <a:blip r:embed="rId3"/>
                <a:stretch>
                  <a:fillRect l="-672" t="-3463" r="-465" b="-8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263496" y="5176757"/>
                <a:ext cx="11781385" cy="57105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Переход (итерация) от точки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ba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к точке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</m:e>
                    </m:ba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</a:t>
                </a:r>
                <a:r>
                  <a:rPr lang="ru-RU" sz="2400" i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0, 1, 2, ..., состоит из двух этапов: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96" y="5176757"/>
                <a:ext cx="11781385" cy="571054"/>
              </a:xfrm>
              <a:prstGeom prst="rect">
                <a:avLst/>
              </a:prstGeom>
              <a:blipFill rotWithShape="0">
                <a:blip r:embed="rId4"/>
                <a:stretch>
                  <a:fillRect l="-776" b="-148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263495" y="5745479"/>
                <a:ext cx="11781385" cy="57105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lvl="1">
                  <a:lnSpc>
                    <a:spcPct val="107000"/>
                  </a:lnSpc>
                  <a:spcAft>
                    <a:spcPts val="0"/>
                  </a:spcAft>
                  <a:buFont typeface="Wingdings" panose="05000000000000000000" pitchFamily="2" charset="2"/>
                  <a:buChar char="ü"/>
                  <a:tabLst>
                    <a:tab pos="914400" algn="l"/>
                  </a:tabLs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выбор направления движения из точки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ba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;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95" y="5745479"/>
                <a:ext cx="11781385" cy="571054"/>
              </a:xfrm>
              <a:prstGeom prst="rect">
                <a:avLst/>
              </a:prstGeom>
              <a:blipFill rotWithShape="0">
                <a:blip r:embed="rId5"/>
                <a:stretch>
                  <a:fillRect l="-673" b="-148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/>
          <p:cNvSpPr/>
          <p:nvPr/>
        </p:nvSpPr>
        <p:spPr>
          <a:xfrm>
            <a:off x="263494" y="6206374"/>
            <a:ext cx="1178138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шага вдоль этого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направления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2320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5" y="0"/>
            <a:ext cx="11934825" cy="8560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построения таких последовательностей часто называют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методами спуска,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так как осуществляется переход от больших значений функций к меньшим.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57174" y="856068"/>
                <a:ext cx="11934825" cy="96622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Математически методы спуска описываются соотношением</a:t>
                </a:r>
                <a:endParaRPr lang="ru-RU" sz="2400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</m:e>
                    </m:ba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ba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nor/>
                      </m:rPr>
                      <a:rPr lang="ru-RU" sz="2400" i="1" dirty="0"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ru-RU" sz="2400" i="1" baseline="-250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m:t>k</m:t>
                    </m:r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bar>
                  </m:oMath>
                </a14:m>
                <a:r>
                  <a:rPr lang="ru-RU" sz="2400" i="1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:r>
                  <a:rPr lang="ru-RU" sz="2400" i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 = 0, 1, 2, ...,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74" y="856068"/>
                <a:ext cx="11934825" cy="966227"/>
              </a:xfrm>
              <a:prstGeom prst="rect">
                <a:avLst/>
              </a:prstGeom>
              <a:blipFill rotWithShape="0">
                <a:blip r:embed="rId2"/>
                <a:stretch>
                  <a:fillRect t="-5031" b="-88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57173" y="1705631"/>
                <a:ext cx="11934825" cy="52296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где </a:t>
                </a: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bar>
                  </m:oMath>
                </a14:m>
                <a:r>
                  <a:rPr lang="ru-RU" sz="2400" i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 вектор, определяющий направление спуска; </a:t>
                </a:r>
                <a:r>
                  <a:rPr lang="ru-RU" sz="2400" i="1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</a:t>
                </a:r>
                <a:r>
                  <a:rPr lang="ru-RU" sz="2400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- длина шага. 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73" y="1705631"/>
                <a:ext cx="11934825" cy="522964"/>
              </a:xfrm>
              <a:prstGeom prst="rect">
                <a:avLst/>
              </a:prstGeom>
              <a:blipFill rotWithShape="0">
                <a:blip r:embed="rId3"/>
                <a:stretch>
                  <a:fillRect b="-255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257175" y="2228595"/>
            <a:ext cx="11934825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Различные методы спуска отличаются друг от друга способами выбора двух параметров - направления спуска и длины шага вдоль этого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направления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7172" y="3013550"/>
            <a:ext cx="1193482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Качество сходящихся итерационных методов оценивают по скорости сходимости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7172" y="3418440"/>
            <a:ext cx="11934828" cy="16730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методах спуска решение задачи теоретически получается за бесконечное число итераций. На практике вычисления прекращаются при выполнении некоторых критериев (условий) останова итерационного процесса. Например, это может быть условие малости приращения аргумента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57169" y="5038627"/>
                <a:ext cx="11934831" cy="64235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ba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  <m:bar>
                            <m:barPr>
                              <m:pos m:val="top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ba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69" y="5038627"/>
                <a:ext cx="11934831" cy="64235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/>
          <p:cNvSpPr/>
          <p:nvPr/>
        </p:nvSpPr>
        <p:spPr>
          <a:xfrm>
            <a:off x="257169" y="5680982"/>
            <a:ext cx="11934830" cy="432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25209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или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252095" algn="just">
              <a:lnSpc>
                <a:spcPct val="107000"/>
              </a:lnSpc>
              <a:spcAft>
                <a:spcPts val="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257168" y="6069294"/>
                <a:ext cx="11934831" cy="64235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bar>
                            <m:barPr>
                              <m:pos m:val="top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ba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bar>
                            <m:barPr>
                              <m:pos m:val="top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ba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68" y="6069294"/>
                <a:ext cx="11934831" cy="64235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879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42900" y="0"/>
                <a:ext cx="11715750" cy="135652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Методы поиска точки минимума называются </a:t>
                </a:r>
                <a:r>
                  <a:rPr lang="ru-RU" sz="2400" b="1" i="1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детерминированными</a:t>
                </a:r>
                <a:r>
                  <a:rPr lang="ru-RU" sz="2400" i="1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если оба элемента перехода от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bar>
                  </m:oMath>
                </a14:m>
                <a:r>
                  <a:rPr lang="ru-RU" sz="2400" i="1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к</a:t>
                </a:r>
                <a:r>
                  <a:rPr lang="ru-RU" sz="2400" i="1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</m:e>
                    </m:ba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(направление движения и величина шага) выбираются однозначно по доступной в точке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ba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информации</a:t>
                </a:r>
                <a:endParaRPr lang="ru-RU" sz="24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" y="0"/>
                <a:ext cx="11715750" cy="1356525"/>
              </a:xfrm>
              <a:prstGeom prst="rect">
                <a:avLst/>
              </a:prstGeom>
              <a:blipFill rotWithShape="0">
                <a:blip r:embed="rId2"/>
                <a:stretch>
                  <a:fillRect l="-780" t="-3587" r="-1041" b="-89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342900" y="1356525"/>
            <a:ext cx="11715750" cy="8560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Если же при переходе используется какой-либо случайный механизм, то алгоритм поиска называется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случайным поиском минимума.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900" y="2117343"/>
            <a:ext cx="1171575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Детерминированные алгоритмы безусловной минимизации делят на классы в зависимости от вида используемой информации.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2900" y="2940426"/>
            <a:ext cx="1171575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Если на каждой итерации используются лишь значения минимизируемых функций, то метод называется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методом нулевого порядка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900" y="3771423"/>
            <a:ext cx="1171575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Если, кроме того, требуется вычисление первых производных минимизируемой функции, то имеют место методы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первого порядка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900" y="4602420"/>
            <a:ext cx="11715750" cy="8826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 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необходимости дополнительного вычисления вторых производных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–  это будут 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методы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второго порядка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85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614" y="0"/>
            <a:ext cx="120123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9.3.2.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Численные методы безусловной оптимизации нулевого порядка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26894" y="570939"/>
            <a:ext cx="4791056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52095"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Метод покоординатного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спуска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85750" y="1058444"/>
                <a:ext cx="11838214" cy="156966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ru-RU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Это наиболее простой  способ.   Направления спуска выбирается вдоль одной из  координатных  осей. Это позволяет поочередно изменять все независимые переменные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, …,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так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чтобы на каждой из них достигалось наименьшее значение целевой функции. </a:t>
                </a:r>
                <a:endParaRPr lang="ru-RU" sz="24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50" y="1058444"/>
                <a:ext cx="11838214" cy="1569660"/>
              </a:xfrm>
              <a:prstGeom prst="rect">
                <a:avLst/>
              </a:prstGeom>
              <a:blipFill rotWithShape="0">
                <a:blip r:embed="rId2"/>
                <a:stretch>
                  <a:fillRect l="-824" t="-3113" r="-875" b="-77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285751" y="2493744"/>
            <a:ext cx="11838214" cy="16730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Очеред­ность варьирования независимых переменных при этом устанавлива­ется произвольно и не меняется в процессе поиска. В результате многомерный поиск заменяется последовательностью одномерных по­исков с любой стратегией минимизации функции одной переменной (см. методы, описанные выше).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50" y="4166766"/>
            <a:ext cx="11838214" cy="12778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Данный метод эффективен в случае единственного минимума функции. Для уменьшения числа вычислений величину шага </a:t>
            </a:r>
            <a:r>
              <a:rPr lang="en-US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меняют при каждом переходе от поиска минимума по одной перемен­ной к поиску минимума по другой переменной.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41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-264015" y="1079568"/>
            <a:ext cx="7304157" cy="5745539"/>
            <a:chOff x="1834207" y="152710"/>
            <a:chExt cx="7304157" cy="5745539"/>
          </a:xfrm>
        </p:grpSpPr>
        <p:grpSp>
          <p:nvGrpSpPr>
            <p:cNvPr id="32" name="Группа 31"/>
            <p:cNvGrpSpPr/>
            <p:nvPr/>
          </p:nvGrpSpPr>
          <p:grpSpPr>
            <a:xfrm>
              <a:off x="1834207" y="152710"/>
              <a:ext cx="7304157" cy="5745539"/>
              <a:chOff x="1834207" y="152710"/>
              <a:chExt cx="7304157" cy="5745539"/>
            </a:xfrm>
          </p:grpSpPr>
          <p:grpSp>
            <p:nvGrpSpPr>
              <p:cNvPr id="31" name="Группа 30"/>
              <p:cNvGrpSpPr/>
              <p:nvPr/>
            </p:nvGrpSpPr>
            <p:grpSpPr>
              <a:xfrm>
                <a:off x="1834207" y="152710"/>
                <a:ext cx="7304157" cy="5745539"/>
                <a:chOff x="1834207" y="152710"/>
                <a:chExt cx="7304157" cy="5745539"/>
              </a:xfrm>
            </p:grpSpPr>
            <p:grpSp>
              <p:nvGrpSpPr>
                <p:cNvPr id="30" name="Группа 29"/>
                <p:cNvGrpSpPr/>
                <p:nvPr/>
              </p:nvGrpSpPr>
              <p:grpSpPr>
                <a:xfrm>
                  <a:off x="1834207" y="152710"/>
                  <a:ext cx="7304157" cy="5745539"/>
                  <a:chOff x="1834207" y="152710"/>
                  <a:chExt cx="7304157" cy="5745539"/>
                </a:xfrm>
              </p:grpSpPr>
              <p:grpSp>
                <p:nvGrpSpPr>
                  <p:cNvPr id="25" name="Группа 24"/>
                  <p:cNvGrpSpPr/>
                  <p:nvPr/>
                </p:nvGrpSpPr>
                <p:grpSpPr>
                  <a:xfrm>
                    <a:off x="1834207" y="152710"/>
                    <a:ext cx="7304157" cy="5745539"/>
                    <a:chOff x="519757" y="-43233"/>
                    <a:chExt cx="7304157" cy="5745539"/>
                  </a:xfrm>
                </p:grpSpPr>
                <p:grpSp>
                  <p:nvGrpSpPr>
                    <p:cNvPr id="24" name="Группа 23"/>
                    <p:cNvGrpSpPr/>
                    <p:nvPr/>
                  </p:nvGrpSpPr>
                  <p:grpSpPr>
                    <a:xfrm>
                      <a:off x="849723" y="-43233"/>
                      <a:ext cx="6974191" cy="5653224"/>
                      <a:chOff x="2599361" y="543524"/>
                      <a:chExt cx="6974191" cy="5653224"/>
                    </a:xfrm>
                  </p:grpSpPr>
                  <p:grpSp>
                    <p:nvGrpSpPr>
                      <p:cNvPr id="22" name="Группа 21"/>
                      <p:cNvGrpSpPr/>
                      <p:nvPr/>
                    </p:nvGrpSpPr>
                    <p:grpSpPr>
                      <a:xfrm>
                        <a:off x="2599361" y="543524"/>
                        <a:ext cx="6974191" cy="5653224"/>
                        <a:chOff x="2599361" y="543524"/>
                        <a:chExt cx="6974191" cy="5653224"/>
                      </a:xfrm>
                    </p:grpSpPr>
                    <p:grpSp>
                      <p:nvGrpSpPr>
                        <p:cNvPr id="12" name="Группа 11"/>
                        <p:cNvGrpSpPr/>
                        <p:nvPr/>
                      </p:nvGrpSpPr>
                      <p:grpSpPr>
                        <a:xfrm>
                          <a:off x="2599361" y="543524"/>
                          <a:ext cx="6974191" cy="5653224"/>
                          <a:chOff x="2547990" y="307218"/>
                          <a:chExt cx="6974191" cy="5653224"/>
                        </a:xfrm>
                      </p:grpSpPr>
                      <p:grpSp>
                        <p:nvGrpSpPr>
                          <p:cNvPr id="9" name="Группа 8"/>
                          <p:cNvGrpSpPr/>
                          <p:nvPr/>
                        </p:nvGrpSpPr>
                        <p:grpSpPr>
                          <a:xfrm>
                            <a:off x="2908924" y="599606"/>
                            <a:ext cx="6145136" cy="5097543"/>
                            <a:chOff x="2878943" y="209862"/>
                            <a:chExt cx="6145136" cy="5097543"/>
                          </a:xfrm>
                        </p:grpSpPr>
                        <p:pic>
                          <p:nvPicPr>
                            <p:cNvPr id="2" name="Рисунок 1" descr="&amp;Rcy;&amp;icy;&amp;scy;.1 &amp;Icy;&amp;lcy;&amp;lcy;&amp;yucy;&amp;scy;&amp;tcy;&amp;rcy;&amp;acy;&amp;tscy;&amp;icy;&amp;yacy; &amp;mcy;&amp;iecy;&amp;tcy;&amp;ocy;&amp;dcy;&amp;acy;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878943" y="418311"/>
                              <a:ext cx="5680390" cy="4860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  <p:grpSp>
                          <p:nvGrpSpPr>
                            <p:cNvPr id="8" name="Группа 7"/>
                            <p:cNvGrpSpPr/>
                            <p:nvPr/>
                          </p:nvGrpSpPr>
                          <p:grpSpPr>
                            <a:xfrm>
                              <a:off x="2878943" y="209862"/>
                              <a:ext cx="6145136" cy="5097543"/>
                              <a:chOff x="2878943" y="209862"/>
                              <a:chExt cx="6145136" cy="5097543"/>
                            </a:xfrm>
                          </p:grpSpPr>
                          <p:cxnSp>
                            <p:nvCxnSpPr>
                              <p:cNvPr id="4" name="Прямая со стрелкой 3"/>
                              <p:cNvCxnSpPr/>
                              <p:nvPr/>
                            </p:nvCxnSpPr>
                            <p:spPr>
                              <a:xfrm flipV="1">
                                <a:off x="2878943" y="209862"/>
                                <a:ext cx="0" cy="5068449"/>
                              </a:xfrm>
                              <a:prstGeom prst="straightConnector1">
                                <a:avLst/>
                              </a:prstGeom>
                              <a:ln w="28575">
                                <a:solidFill>
                                  <a:schemeClr val="tx1"/>
                                </a:solidFill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5" name="Прямая со стрелкой 4"/>
                              <p:cNvCxnSpPr/>
                              <p:nvPr/>
                            </p:nvCxnSpPr>
                            <p:spPr>
                              <a:xfrm flipV="1">
                                <a:off x="2878943" y="5278311"/>
                                <a:ext cx="6145136" cy="29094"/>
                              </a:xfrm>
                              <a:prstGeom prst="straightConnector1">
                                <a:avLst/>
                              </a:prstGeom>
                              <a:ln w="28575">
                                <a:solidFill>
                                  <a:schemeClr val="tx1"/>
                                </a:solidFill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sp>
                        <p:nvSpPr>
                          <p:cNvPr id="10" name="TextBox 9"/>
                          <p:cNvSpPr txBox="1"/>
                          <p:nvPr/>
                        </p:nvSpPr>
                        <p:spPr>
                          <a:xfrm>
                            <a:off x="9084435" y="5375667"/>
                            <a:ext cx="437746" cy="58477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endParaRPr lang="ru-RU" sz="3200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11" name="TextBox 10"/>
                          <p:cNvSpPr txBox="1"/>
                          <p:nvPr/>
                        </p:nvSpPr>
                        <p:spPr>
                          <a:xfrm>
                            <a:off x="2547990" y="307218"/>
                            <a:ext cx="437746" cy="58477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endParaRPr lang="ru-RU" sz="3200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3" name="TextBox 12"/>
                        <p:cNvSpPr txBox="1"/>
                        <p:nvPr/>
                      </p:nvSpPr>
                      <p:spPr>
                        <a:xfrm>
                          <a:off x="5300230" y="4551451"/>
                          <a:ext cx="41806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dirty="0" smtClean="0"/>
                            <a:t>1</a:t>
                          </a:r>
                          <a:endParaRPr lang="ru-RU" sz="2800" dirty="0"/>
                        </a:p>
                      </p:txBody>
                    </p:sp>
                    <p:sp>
                      <p:nvSpPr>
                        <p:cNvPr id="14" name="TextBox 13"/>
                        <p:cNvSpPr txBox="1"/>
                        <p:nvPr/>
                      </p:nvSpPr>
                      <p:spPr>
                        <a:xfrm>
                          <a:off x="5035305" y="4819476"/>
                          <a:ext cx="41806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dirty="0"/>
                            <a:t>3</a:t>
                          </a:r>
                          <a:endParaRPr lang="ru-RU" sz="2800" dirty="0"/>
                        </a:p>
                      </p:txBody>
                    </p:sp>
                    <p:sp>
                      <p:nvSpPr>
                        <p:cNvPr id="15" name="TextBox 14"/>
                        <p:cNvSpPr txBox="1"/>
                        <p:nvPr/>
                      </p:nvSpPr>
                      <p:spPr>
                        <a:xfrm>
                          <a:off x="4891373" y="4143021"/>
                          <a:ext cx="41806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dirty="0"/>
                            <a:t>5</a:t>
                          </a:r>
                          <a:endParaRPr lang="ru-RU" sz="2800" dirty="0"/>
                        </a:p>
                      </p:txBody>
                    </p:sp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4882163" y="3581356"/>
                          <a:ext cx="41806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dirty="0"/>
                            <a:t>7</a:t>
                          </a:r>
                          <a:endParaRPr lang="ru-RU" sz="2800" dirty="0"/>
                        </a:p>
                      </p:txBody>
                    </p:sp>
                    <p:sp>
                      <p:nvSpPr>
                        <p:cNvPr id="17" name="TextBox 16"/>
                        <p:cNvSpPr txBox="1"/>
                        <p:nvPr/>
                      </p:nvSpPr>
                      <p:spPr>
                        <a:xfrm>
                          <a:off x="4905502" y="3077359"/>
                          <a:ext cx="418067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dirty="0"/>
                            <a:t>9</a:t>
                          </a:r>
                          <a:endParaRPr lang="ru-RU" sz="2800" dirty="0"/>
                        </a:p>
                      </p:txBody>
                    </p:sp>
                    <p:sp>
                      <p:nvSpPr>
                        <p:cNvPr id="18" name="TextBox 17"/>
                        <p:cNvSpPr txBox="1"/>
                        <p:nvPr/>
                      </p:nvSpPr>
                      <p:spPr>
                        <a:xfrm>
                          <a:off x="4669197" y="2554139"/>
                          <a:ext cx="654372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dirty="0" smtClean="0"/>
                            <a:t>11</a:t>
                          </a:r>
                          <a:endParaRPr lang="ru-RU" sz="2800" dirty="0"/>
                        </a:p>
                      </p:txBody>
                    </p:sp>
                    <p:sp>
                      <p:nvSpPr>
                        <p:cNvPr id="19" name="TextBox 18"/>
                        <p:cNvSpPr txBox="1"/>
                        <p:nvPr/>
                      </p:nvSpPr>
                      <p:spPr>
                        <a:xfrm>
                          <a:off x="4769147" y="1877684"/>
                          <a:ext cx="644098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dirty="0" smtClean="0"/>
                            <a:t>13</a:t>
                          </a:r>
                          <a:endParaRPr lang="ru-RU" sz="2800" dirty="0"/>
                        </a:p>
                      </p:txBody>
                    </p:sp>
                    <p:sp>
                      <p:nvSpPr>
                        <p:cNvPr id="20" name="TextBox 19"/>
                        <p:cNvSpPr txBox="1"/>
                        <p:nvPr/>
                      </p:nvSpPr>
                      <p:spPr>
                        <a:xfrm>
                          <a:off x="4689745" y="1220452"/>
                          <a:ext cx="633824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800" dirty="0" smtClean="0"/>
                            <a:t>15</a:t>
                          </a:r>
                          <a:endParaRPr lang="ru-RU" sz="2800" dirty="0"/>
                        </a:p>
                      </p:txBody>
                    </p:sp>
                  </p:grpSp>
                  <p:sp>
                    <p:nvSpPr>
                      <p:cNvPr id="23" name="TextBox 22"/>
                      <p:cNvSpPr txBox="1"/>
                      <p:nvPr/>
                    </p:nvSpPr>
                    <p:spPr>
                      <a:xfrm>
                        <a:off x="5800490" y="4404631"/>
                        <a:ext cx="418067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800" dirty="0" smtClean="0"/>
                          <a:t>E</a:t>
                        </a:r>
                        <a:endParaRPr lang="ru-RU" sz="2800" dirty="0"/>
                      </a:p>
                    </p:txBody>
                  </p: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" name="Прямоугольник 2"/>
                        <p:cNvSpPr/>
                        <p:nvPr/>
                      </p:nvSpPr>
                      <p:spPr>
                        <a:xfrm>
                          <a:off x="7012077" y="5240641"/>
                          <a:ext cx="687432" cy="461665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400" dirty="0"/>
                        </a:p>
                      </p:txBody>
                    </p:sp>
                  </mc:Choice>
                  <mc:Fallback xmlns="">
                    <p:sp>
                      <p:nvSpPr>
                        <p:cNvPr id="3" name="Прямоугольник 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012077" y="5240641"/>
                          <a:ext cx="687432" cy="461665"/>
                        </a:xfrm>
                        <a:prstGeom prst="rect">
                          <a:avLst/>
                        </a:prstGeom>
                        <a:blipFill rotWithShape="0">
                          <a:blip r:embed="rId3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" name="Прямоугольник 5"/>
                        <p:cNvSpPr/>
                        <p:nvPr/>
                      </p:nvSpPr>
                      <p:spPr>
                        <a:xfrm>
                          <a:off x="519757" y="122547"/>
                          <a:ext cx="694549" cy="461665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400" dirty="0"/>
                        </a:p>
                      </p:txBody>
                    </p:sp>
                  </mc:Choice>
                  <mc:Fallback xmlns="">
                    <p:sp>
                      <p:nvSpPr>
                        <p:cNvPr id="6" name="Прямоугольник 5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19757" y="122547"/>
                          <a:ext cx="694549" cy="461665"/>
                        </a:xfrm>
                        <a:prstGeom prst="rect">
                          <a:avLst/>
                        </a:prstGeom>
                        <a:blipFill rotWithShape="0">
                          <a:blip r:embed="rId4"/>
                          <a:stretch>
                            <a:fillRect b="-1316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6" name="TextBox 25"/>
                      <p:cNvSpPr txBox="1"/>
                      <p:nvPr/>
                    </p:nvSpPr>
                    <p:spPr>
                      <a:xfrm>
                        <a:off x="5842745" y="1761548"/>
                        <a:ext cx="1431634" cy="450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b="0" dirty="0" smtClean="0"/>
                          <a:t>B</a:t>
                        </a:r>
                        <a14:m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Sup>
                              <m:sSub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Sup>
                              <m:sSub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a14:m>
                        <a:endParaRPr lang="ru-RU" dirty="0"/>
                      </a:p>
                    </p:txBody>
                  </p:sp>
                </mc:Choice>
                <mc:Fallback xmlns="">
                  <p:sp>
                    <p:nvSpPr>
                      <p:cNvPr id="26" name="TextBox 2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842745" y="1761548"/>
                        <a:ext cx="1431634" cy="450000"/>
                      </a:xfrm>
                      <a:prstGeom prst="rect">
                        <a:avLst/>
                      </a:prstGeom>
                      <a:blipFill rotWithShape="0">
                        <a:blip r:embed="rId5"/>
                        <a:stretch>
                          <a:fillRect l="-3404" t="-5405" b="-405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27" name="Скругленный прямоугольник 26"/>
                <p:cNvSpPr/>
                <p:nvPr/>
              </p:nvSpPr>
              <p:spPr>
                <a:xfrm>
                  <a:off x="3279645" y="1748480"/>
                  <a:ext cx="1132275" cy="47005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3322472" y="1786143"/>
                    <a:ext cx="1032731" cy="374783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28" name="TextBox 2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22472" y="1786143"/>
                    <a:ext cx="1032731" cy="374783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r="-8284" b="-12903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6448260" y="3738955"/>
                  <a:ext cx="1307777" cy="50400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0" dirty="0" smtClean="0"/>
                    <a:t>C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8260" y="3738955"/>
                  <a:ext cx="1307777" cy="50400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4206" t="-481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Прямоугольник 33"/>
              <p:cNvSpPr/>
              <p:nvPr/>
            </p:nvSpPr>
            <p:spPr>
              <a:xfrm>
                <a:off x="0" y="85898"/>
                <a:ext cx="1235192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На рисунке изображены линии уровня некоторой функции двух переменных  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𝑢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ru-RU" sz="2400" i="1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.</a:t>
                </a:r>
                <a:r>
                  <a:rPr lang="ru-RU" sz="24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Вдоль этих линий функция сохраняет постоянные значения, равные 1, 3, 5, 7, 9…. </a:t>
                </a:r>
                <a:endParaRPr lang="ru-RU" sz="2400" dirty="0"/>
              </a:p>
            </p:txBody>
          </p:sp>
        </mc:Choice>
        <mc:Fallback xmlns=""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5898"/>
                <a:ext cx="12351927" cy="830997"/>
              </a:xfrm>
              <a:prstGeom prst="rect">
                <a:avLst/>
              </a:prstGeom>
              <a:blipFill rotWithShape="0">
                <a:blip r:embed="rId8"/>
                <a:stretch>
                  <a:fillRect l="-740" t="-5882" b="-154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Прямоугольник 35"/>
          <p:cNvSpPr/>
          <p:nvPr/>
        </p:nvSpPr>
        <p:spPr>
          <a:xfrm>
            <a:off x="6107275" y="1056776"/>
            <a:ext cx="63218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Показана траектория поиска ее наименьшего значения, которое достигается в точке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с помощью метода покоординатного спуска.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852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391" y="63614"/>
            <a:ext cx="11903977" cy="4608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252095" algn="ctr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Правило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приведения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ЗЛП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 каноническому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виду</a:t>
            </a:r>
            <a:endParaRPr lang="ru-RU" sz="2400" b="1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59391" y="524509"/>
                <a:ext cx="11903977" cy="167302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lnSpc>
                    <a:spcPct val="107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Если в исходной задаче некоторое ограничение (например, первое) было неравенством, то оно преобразуется в равенство, введением в левую часть некоторой неотрицательной переменной, при чем в неравенство «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≤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» эта дополнительная переменная вводится со знаком плюс, а в случае неравенства «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≥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» со знаком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минус</a:t>
                </a:r>
                <a:endParaRPr lang="ru-RU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391" y="524509"/>
                <a:ext cx="11903977" cy="1673022"/>
              </a:xfrm>
              <a:prstGeom prst="rect">
                <a:avLst/>
              </a:prstGeom>
              <a:blipFill rotWithShape="0">
                <a:blip r:embed="rId2"/>
                <a:stretch>
                  <a:fillRect l="-666" t="-2920" r="-819" b="-62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59390" y="2197531"/>
                <a:ext cx="11903978" cy="4616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+….+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≤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              (4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390" y="2197531"/>
                <a:ext cx="11903978" cy="461665"/>
              </a:xfrm>
              <a:prstGeom prst="rect">
                <a:avLst/>
              </a:prstGeom>
              <a:blipFill rotWithShape="0">
                <a:blip r:embed="rId3"/>
                <a:stretch>
                  <a:fillRect t="-130263" b="-194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59389" y="2658426"/>
                <a:ext cx="11903979" cy="88267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Вводим переменную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+1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11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−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12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−…−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𝑛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389" y="2658426"/>
                <a:ext cx="11903979" cy="882678"/>
              </a:xfrm>
              <a:prstGeom prst="rect">
                <a:avLst/>
              </a:prstGeom>
              <a:blipFill rotWithShape="0">
                <a:blip r:embed="rId4"/>
                <a:stretch>
                  <a:fillRect t="-55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59388" y="3541104"/>
                <a:ext cx="11903980" cy="88267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Тогда неравенство (4) запишется в виде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11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+….+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𝑛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𝑛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+1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(5)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388" y="3541104"/>
                <a:ext cx="11903980" cy="882678"/>
              </a:xfrm>
              <a:prstGeom prst="rect">
                <a:avLst/>
              </a:prstGeom>
              <a:blipFill rotWithShape="0">
                <a:blip r:embed="rId5"/>
                <a:stretch>
                  <a:fillRect t="-5517" b="-117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159388" y="4397172"/>
            <a:ext cx="1190398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каждое из неравенств вводится своя «уравнивающая» переменная, после чего система ограничений становится системой уравнений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159387" y="5231344"/>
                <a:ext cx="11903981" cy="127785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2. Если 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 исходной задаче некоторая переменная не подчинена условию неотрицательности, то ее заменяют (в целевой функции и во всех ограничениях) разностью неотрицательных переменных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𝑙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где 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≥0, 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𝑙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≥0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387" y="5231344"/>
                <a:ext cx="11903981" cy="1277850"/>
              </a:xfrm>
              <a:prstGeom prst="rect">
                <a:avLst/>
              </a:prstGeom>
              <a:blipFill rotWithShape="0">
                <a:blip r:embed="rId6"/>
                <a:stretch>
                  <a:fillRect l="-768" t="-3810" r="-819" b="-80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373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446" y="125157"/>
            <a:ext cx="11987867" cy="8826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 Если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ограничениях правая часть отрицательная, то следует умножить это ограничение на (-1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17445" y="1007835"/>
                <a:ext cx="11987867" cy="127785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4. Наконец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если исходная задача была задачей на </a:t>
                </a:r>
                <a:r>
                  <a:rPr lang="ru-RU" sz="24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максимум</a:t>
                </a: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то введением новой целевой функции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=−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мы преобразуем нашу задачу на </a:t>
                </a:r>
                <a:r>
                  <a:rPr lang="ru-RU" sz="24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максимум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функции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 задачу </a:t>
                </a:r>
                <a:r>
                  <a:rPr lang="ru-RU" sz="2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на </a:t>
                </a:r>
                <a:r>
                  <a:rPr lang="ru-RU" sz="240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минимум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функции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45" y="1007835"/>
                <a:ext cx="11987867" cy="1277850"/>
              </a:xfrm>
              <a:prstGeom prst="rect">
                <a:avLst/>
              </a:prstGeom>
              <a:blipFill rotWithShape="0">
                <a:blip r:embed="rId2"/>
                <a:stretch>
                  <a:fillRect l="-763" t="-3810" r="-763" b="-80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17444" y="2285685"/>
                <a:ext cx="11987867" cy="251363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u="sng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Пример 1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Привести к каноническому виду задачу</a:t>
                </a:r>
              </a:p>
              <a:p>
                <a:pPr marL="457200" indent="252095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≥1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2</m:t>
                                    </m:r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≤1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≤3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≥0, 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≥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0,    </m:t>
                      </m:r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𝐹</m:t>
                      </m:r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𝑚𝑎𝑥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44" y="2285685"/>
                <a:ext cx="11987867" cy="2513637"/>
              </a:xfrm>
              <a:prstGeom prst="rect">
                <a:avLst/>
              </a:prstGeom>
              <a:blipFill rotWithShape="0">
                <a:blip r:embed="rId3"/>
                <a:stretch>
                  <a:fillRect t="-1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17443" y="4799322"/>
                <a:ext cx="11987867" cy="125124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Вводим дополнительные переменные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3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, 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4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,  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Причем в первое неравенство введем неотрицательную переменную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со знаком минус, а во второе и третье – со знаком плюс переменные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и </m:t>
                        </m:r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Запишем задачу в виде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43" y="4799322"/>
                <a:ext cx="11987867" cy="1251240"/>
              </a:xfrm>
              <a:prstGeom prst="rect">
                <a:avLst/>
              </a:prstGeom>
              <a:blipFill rotWithShape="0">
                <a:blip r:embed="rId4"/>
                <a:stretch>
                  <a:fillRect t="-3883" b="-101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816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25835" y="174195"/>
                <a:ext cx="12004646" cy="1781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=1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2</m:t>
                                    </m:r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=1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5</m:t>
                                    </m:r>
                                  </m:sub>
                                </m:sSub>
                                <m: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=3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𝑗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≥0,  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𝑗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=1, 2, …5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35" y="174195"/>
                <a:ext cx="12004646" cy="17810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25835" y="1955195"/>
                <a:ext cx="12004646" cy="88267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Переведем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max 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на 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min</a:t>
                </a:r>
                <a:r>
                  <a:rPr lang="ru-RU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, домножив целевую функцию на  (-1)</a:t>
                </a: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𝐹</m:t>
                      </m:r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−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+0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3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+0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4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+0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5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→</m:t>
                      </m:r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𝑚𝑖𝑛</m:t>
                      </m:r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, 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35" y="1955195"/>
                <a:ext cx="12004646" cy="882678"/>
              </a:xfrm>
              <a:prstGeom prst="rect">
                <a:avLst/>
              </a:prstGeom>
              <a:blipFill rotWithShape="0">
                <a:blip r:embed="rId3"/>
                <a:stretch>
                  <a:fillRect t="-55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25835" y="2910302"/>
            <a:ext cx="12004645" cy="5222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7.2. Симплекс-метод и основные утверждения линейного программирования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834" y="3432561"/>
            <a:ext cx="12004645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Геометрическая интерпретация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ЗЛП и метода ее решения для двух переменных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25833" y="3894226"/>
                <a:ext cx="12004645" cy="246336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u="sng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Пример 2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Требуется минимизировать  функцию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=−3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−4</m:t>
                    </m:r>
                    <m:sSub>
                      <m:sSub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→</m:t>
                    </m:r>
                    <m:r>
                      <a:rPr lang="ru-RU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𝑚𝑖𝑛</m:t>
                    </m:r>
                  </m:oMath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При наличии следующих ограничений</a:t>
                </a:r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≤20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−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4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≤20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457200" indent="252095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, </m:t>
                          </m:r>
                          <m: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≥0,</m:t>
                      </m:r>
                    </m:oMath>
                  </m:oMathPara>
                </a14:m>
                <a:endParaRPr lang="ru-RU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33" y="3894226"/>
                <a:ext cx="12004645" cy="2463367"/>
              </a:xfrm>
              <a:prstGeom prst="rect">
                <a:avLst/>
              </a:prstGeom>
              <a:blipFill rotWithShape="0">
                <a:blip r:embed="rId4"/>
                <a:stretch>
                  <a:fillRect t="-19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765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Группа 70"/>
          <p:cNvGrpSpPr/>
          <p:nvPr/>
        </p:nvGrpSpPr>
        <p:grpSpPr>
          <a:xfrm>
            <a:off x="1581135" y="3597833"/>
            <a:ext cx="4261079" cy="1675207"/>
            <a:chOff x="1581135" y="3597833"/>
            <a:chExt cx="4261079" cy="1675207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1581135" y="4211206"/>
              <a:ext cx="2643794" cy="1047905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ый треугольник 66"/>
            <p:cNvSpPr/>
            <p:nvPr/>
          </p:nvSpPr>
          <p:spPr>
            <a:xfrm>
              <a:off x="4183079" y="3639208"/>
              <a:ext cx="1659135" cy="1633832"/>
            </a:xfrm>
            <a:prstGeom prst="rtTriangle">
              <a:avLst/>
            </a:prstGeom>
            <a:blipFill>
              <a:blip r:embed="rId2"/>
              <a:tile tx="0" ty="0" sx="100000" sy="100000" flip="none" algn="tl"/>
            </a:blip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рямоугольный треугольник 68"/>
            <p:cNvSpPr/>
            <p:nvPr/>
          </p:nvSpPr>
          <p:spPr>
            <a:xfrm flipH="1">
              <a:off x="1627244" y="3597833"/>
              <a:ext cx="2547597" cy="621981"/>
            </a:xfrm>
            <a:prstGeom prst="rtTriangle">
              <a:avLst/>
            </a:pr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532236" y="747583"/>
            <a:ext cx="90617" cy="4525946"/>
            <a:chOff x="1532236" y="748442"/>
            <a:chExt cx="90617" cy="4525946"/>
          </a:xfrm>
        </p:grpSpPr>
        <p:cxnSp>
          <p:nvCxnSpPr>
            <p:cNvPr id="3" name="Прямая со стрелкой 2"/>
            <p:cNvCxnSpPr/>
            <p:nvPr/>
          </p:nvCxnSpPr>
          <p:spPr>
            <a:xfrm flipV="1">
              <a:off x="1579232" y="748442"/>
              <a:ext cx="0" cy="45259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Группа 26"/>
            <p:cNvGrpSpPr/>
            <p:nvPr/>
          </p:nvGrpSpPr>
          <p:grpSpPr>
            <a:xfrm>
              <a:off x="1532236" y="970476"/>
              <a:ext cx="90617" cy="3241589"/>
              <a:chOff x="1318641" y="942502"/>
              <a:chExt cx="90617" cy="3241589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1322760" y="4184091"/>
                <a:ext cx="74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1335117" y="942502"/>
                <a:ext cx="74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1330997" y="2024091"/>
                <a:ext cx="74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1318641" y="3104091"/>
                <a:ext cx="74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Группа 13"/>
          <p:cNvGrpSpPr/>
          <p:nvPr/>
        </p:nvGrpSpPr>
        <p:grpSpPr>
          <a:xfrm rot="5400000">
            <a:off x="3795209" y="3029091"/>
            <a:ext cx="90617" cy="4525946"/>
            <a:chOff x="1528118" y="766119"/>
            <a:chExt cx="90617" cy="4525946"/>
          </a:xfrm>
        </p:grpSpPr>
        <p:cxnSp>
          <p:nvCxnSpPr>
            <p:cNvPr id="15" name="Прямая со стрелкой 14"/>
            <p:cNvCxnSpPr/>
            <p:nvPr/>
          </p:nvCxnSpPr>
          <p:spPr>
            <a:xfrm flipV="1">
              <a:off x="1565189" y="766119"/>
              <a:ext cx="0" cy="45259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532237" y="4212065"/>
              <a:ext cx="741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544594" y="970476"/>
              <a:ext cx="741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540474" y="2052065"/>
              <a:ext cx="741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1528118" y="3132065"/>
              <a:ext cx="741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Прямая соединительная линия 20"/>
          <p:cNvCxnSpPr/>
          <p:nvPr/>
        </p:nvCxnSpPr>
        <p:spPr>
          <a:xfrm>
            <a:off x="1565188" y="970476"/>
            <a:ext cx="4464909" cy="4458259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65188" y="3583459"/>
            <a:ext cx="2628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1565188" y="3302000"/>
            <a:ext cx="3809452" cy="909208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044141" y="4892355"/>
                <a:ext cx="4775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4141" y="4892355"/>
                <a:ext cx="477520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1217276" y="4026540"/>
            <a:ext cx="31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1116205" y="784951"/>
            <a:ext cx="41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1147077" y="1866540"/>
            <a:ext cx="41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1143548" y="2964219"/>
            <a:ext cx="53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2524992" y="5269454"/>
            <a:ext cx="31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3516471" y="5239546"/>
            <a:ext cx="53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4624412" y="5269454"/>
            <a:ext cx="41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5630013" y="5269454"/>
            <a:ext cx="41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606377" y="600285"/>
                <a:ext cx="4775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6377" y="600285"/>
                <a:ext cx="47752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281765" y="5250691"/>
            <a:ext cx="47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 rot="-780000">
                <a:off x="4293914" y="2911102"/>
                <a:ext cx="22543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=20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-780000">
                <a:off x="4293914" y="2911102"/>
                <a:ext cx="2254386" cy="40011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 rot="2820000">
                <a:off x="2152538" y="2177290"/>
                <a:ext cx="22250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=20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820000">
                <a:off x="2152538" y="2177290"/>
                <a:ext cx="2225040" cy="4001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/>
          <p:cNvSpPr txBox="1"/>
          <p:nvPr/>
        </p:nvSpPr>
        <p:spPr>
          <a:xfrm>
            <a:off x="5771004" y="492026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996329" y="318085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1280149" y="379244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cxnSp>
        <p:nvCxnSpPr>
          <p:cNvPr id="64" name="Соединительная линия уступом 63"/>
          <p:cNvCxnSpPr/>
          <p:nvPr/>
        </p:nvCxnSpPr>
        <p:spPr>
          <a:xfrm flipH="1">
            <a:off x="1541413" y="3187116"/>
            <a:ext cx="11711" cy="1039485"/>
          </a:xfrm>
          <a:prstGeom prst="bentConnector4">
            <a:avLst>
              <a:gd name="adj1" fmla="val -1952011"/>
              <a:gd name="adj2" fmla="val 5888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193188" y="3572302"/>
            <a:ext cx="0" cy="1711524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3048000" y="2742226"/>
            <a:ext cx="1884712" cy="1419555"/>
          </a:xfrm>
          <a:prstGeom prst="line">
            <a:avLst/>
          </a:prstGeom>
          <a:ln w="285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599624" y="4508060"/>
            <a:ext cx="1884712" cy="1419555"/>
          </a:xfrm>
          <a:prstGeom prst="line">
            <a:avLst/>
          </a:prstGeom>
          <a:ln w="285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 rot="2400000">
                <a:off x="1427523" y="5617986"/>
                <a:ext cx="91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400000">
                <a:off x="1427523" y="5617986"/>
                <a:ext cx="914400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 rot="2400000">
                <a:off x="4342118" y="3777688"/>
                <a:ext cx="12295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en-US" dirty="0" smtClean="0"/>
                  <a:t>68</a:t>
                </a:r>
                <a:endParaRPr lang="ru-RU" dirty="0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400000">
                <a:off x="4342118" y="3777688"/>
                <a:ext cx="1229557" cy="369332"/>
              </a:xfrm>
              <a:prstGeom prst="rect">
                <a:avLst/>
              </a:prstGeom>
              <a:blipFill rotWithShape="0">
                <a:blip r:embed="rId8"/>
                <a:stretch>
                  <a:fillRect r="-515" b="-50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Стрелка вверх 84"/>
          <p:cNvSpPr/>
          <p:nvPr/>
        </p:nvSpPr>
        <p:spPr>
          <a:xfrm rot="2400000">
            <a:off x="721360" y="4026540"/>
            <a:ext cx="304800" cy="472449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Стрелка вверх 85"/>
          <p:cNvSpPr/>
          <p:nvPr/>
        </p:nvSpPr>
        <p:spPr>
          <a:xfrm rot="2400000">
            <a:off x="2579416" y="5509088"/>
            <a:ext cx="304800" cy="472449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TextBox 86"/>
          <p:cNvSpPr txBox="1"/>
          <p:nvPr/>
        </p:nvSpPr>
        <p:spPr>
          <a:xfrm>
            <a:off x="1188492" y="3395101"/>
            <a:ext cx="33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endParaRPr lang="ru-RU" dirty="0"/>
          </a:p>
        </p:txBody>
      </p:sp>
      <p:sp>
        <p:nvSpPr>
          <p:cNvPr id="88" name="TextBox 87"/>
          <p:cNvSpPr txBox="1"/>
          <p:nvPr/>
        </p:nvSpPr>
        <p:spPr>
          <a:xfrm>
            <a:off x="3993961" y="5249476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25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9" grpId="0"/>
      <p:bldP spid="50" grpId="0"/>
      <p:bldP spid="53" grpId="0"/>
      <p:bldP spid="54" grpId="0"/>
      <p:bldP spid="55" grpId="0"/>
      <p:bldP spid="83" grpId="0"/>
      <p:bldP spid="84" grpId="0"/>
      <p:bldP spid="85" grpId="0" animBg="1"/>
      <p:bldP spid="86" grpId="0" animBg="1"/>
      <p:bldP spid="87" grpId="0"/>
      <p:bldP spid="8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835" y="127581"/>
            <a:ext cx="11929145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Множество точек называется выпуклым, если вместе с его двумя любыми точками ему принадлежит и весь отрезок, соединяющий их (см. рис. а – выпуклый многоугольник (множество), б - невыпуклый )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677797" y="1327910"/>
            <a:ext cx="7608815" cy="3923598"/>
            <a:chOff x="0" y="0"/>
            <a:chExt cx="4071620" cy="2510155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0"/>
              <a:ext cx="4071620" cy="2510155"/>
              <a:chOff x="0" y="0"/>
              <a:chExt cx="4071620" cy="2510155"/>
            </a:xfrm>
          </p:grpSpPr>
          <p:pic>
            <p:nvPicPr>
              <p:cNvPr id="9" name="Рисунок 8" descr="&amp;Mcy;&amp;ncy;&amp;ocy;&amp;gcy;&amp;ocy;&amp;ucy;&amp;gcy;&amp;ocy;&amp;lcy;&amp;softcy;&amp;ncy;&amp;icy;&amp;kcy;&amp;icy; - &amp;Kcy;&amp;acy;&amp;rcy;&amp;tcy;&amp;icy;&amp;ncy;&amp;kcy;&amp;acy; 7295/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9834" b="6521"/>
              <a:stretch/>
            </p:blipFill>
            <p:spPr bwMode="auto">
              <a:xfrm>
                <a:off x="0" y="0"/>
                <a:ext cx="4071620" cy="251015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cxnSp>
            <p:nvCxnSpPr>
              <p:cNvPr id="10" name="Прямая соединительная линия 9"/>
              <p:cNvCxnSpPr/>
              <p:nvPr/>
            </p:nvCxnSpPr>
            <p:spPr>
              <a:xfrm flipV="1">
                <a:off x="2510287" y="1328468"/>
                <a:ext cx="1164494" cy="4140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Группа 10"/>
              <p:cNvGrpSpPr/>
              <p:nvPr/>
            </p:nvGrpSpPr>
            <p:grpSpPr>
              <a:xfrm>
                <a:off x="603849" y="1009290"/>
                <a:ext cx="1176181" cy="261782"/>
                <a:chOff x="0" y="0"/>
                <a:chExt cx="1176181" cy="261782"/>
              </a:xfrm>
            </p:grpSpPr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 flipV="1">
                  <a:off x="17253" y="43132"/>
                  <a:ext cx="1086928" cy="18978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Овал 14"/>
                <p:cNvSpPr/>
                <p:nvPr/>
              </p:nvSpPr>
              <p:spPr>
                <a:xfrm>
                  <a:off x="0" y="189782"/>
                  <a:ext cx="72000" cy="72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Овал 15"/>
                <p:cNvSpPr/>
                <p:nvPr/>
              </p:nvSpPr>
              <p:spPr>
                <a:xfrm>
                  <a:off x="1104181" y="0"/>
                  <a:ext cx="72000" cy="72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12" name="Овал 11"/>
              <p:cNvSpPr/>
              <p:nvPr/>
            </p:nvSpPr>
            <p:spPr>
              <a:xfrm>
                <a:off x="3657600" y="1293962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2484407" y="170803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sp>
          <p:nvSpPr>
            <p:cNvPr id="5" name="Надпись 2"/>
            <p:cNvSpPr txBox="1">
              <a:spLocks noChangeArrowheads="1"/>
            </p:cNvSpPr>
            <p:nvPr/>
          </p:nvSpPr>
          <p:spPr bwMode="auto">
            <a:xfrm>
              <a:off x="2311879" y="1457864"/>
              <a:ext cx="482600" cy="42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A</a:t>
              </a:r>
              <a:endParaRPr lang="ru-RU" sz="140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6" name="Надпись 2"/>
            <p:cNvSpPr txBox="1">
              <a:spLocks noChangeArrowheads="1"/>
            </p:cNvSpPr>
            <p:nvPr/>
          </p:nvSpPr>
          <p:spPr bwMode="auto">
            <a:xfrm>
              <a:off x="3407434" y="1069675"/>
              <a:ext cx="482600" cy="42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B</a:t>
              </a:r>
              <a:endParaRPr lang="ru-RU" sz="140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7" name="Надпись 2"/>
            <p:cNvSpPr txBox="1">
              <a:spLocks noChangeArrowheads="1"/>
            </p:cNvSpPr>
            <p:nvPr/>
          </p:nvSpPr>
          <p:spPr bwMode="auto">
            <a:xfrm>
              <a:off x="1552755" y="741872"/>
              <a:ext cx="482600" cy="42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B</a:t>
              </a:r>
              <a:endParaRPr lang="ru-RU" sz="140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8" name="Надпись 2"/>
            <p:cNvSpPr txBox="1">
              <a:spLocks noChangeArrowheads="1"/>
            </p:cNvSpPr>
            <p:nvPr/>
          </p:nvSpPr>
          <p:spPr bwMode="auto">
            <a:xfrm>
              <a:off x="465826" y="905773"/>
              <a:ext cx="482600" cy="42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A</a:t>
              </a:r>
              <a:endParaRPr lang="ru-RU" sz="140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645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280" y="0"/>
            <a:ext cx="11979478" cy="16730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Множество всех допустимых решений системы ЗЛП является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выпуклым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с конечным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числом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угловых точек (вершин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В частном случае, когда в систему ограничений- неравенств входят только две  переменные,  это множество можно изобразить на плоскости (пр.2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280" y="1673022"/>
            <a:ext cx="11979478" cy="48750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2. Симплекс-метод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применим к любой ЗЛП в канонической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форме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280" y="2160528"/>
            <a:ext cx="11979478" cy="16730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3. В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канонической форме система ограничений – это система линейных уравнений, причем количество уравнений 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меньше, чем число переменных 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&lt;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(пр. 1). Можно выбрать 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неизвестных, которые выражаются через остальные переменные. Эти 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неизвестных называются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базисными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остальные -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свободными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280" y="3833550"/>
            <a:ext cx="11979477" cy="20681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4. Придавая 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определенные значения свободным переменным и вычисляя базисные, можно получить различные решения системы ограничений. Решения, у которых свободные переменные равны нулю называются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базисными.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Базисное решение называется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допустимым базисным решением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или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опорным решением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, если в нем значение переменных (базисных) неотрицательны.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59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10740</TotalTime>
  <Words>2289</Words>
  <Application>Microsoft Office PowerPoint</Application>
  <PresentationFormat>Широкоэкранный</PresentationFormat>
  <Paragraphs>417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Валерий</dc:creator>
  <cp:lastModifiedBy>Валерий</cp:lastModifiedBy>
  <cp:revision>690</cp:revision>
  <dcterms:created xsi:type="dcterms:W3CDTF">2014-09-05T11:54:46Z</dcterms:created>
  <dcterms:modified xsi:type="dcterms:W3CDTF">2014-12-13T16:21:58Z</dcterms:modified>
</cp:coreProperties>
</file>