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1" r:id="rId27"/>
    <p:sldId id="283" r:id="rId28"/>
    <p:sldId id="280" r:id="rId29"/>
    <p:sldId id="284" r:id="rId30"/>
    <p:sldId id="285" r:id="rId31"/>
    <p:sldId id="286" r:id="rId32"/>
    <p:sldId id="287" r:id="rId33"/>
    <p:sldId id="291" r:id="rId34"/>
    <p:sldId id="290" r:id="rId35"/>
    <p:sldId id="292" r:id="rId36"/>
    <p:sldId id="288" r:id="rId37"/>
    <p:sldId id="294" r:id="rId38"/>
    <p:sldId id="295" r:id="rId39"/>
    <p:sldId id="289" r:id="rId40"/>
    <p:sldId id="297" r:id="rId41"/>
    <p:sldId id="296" r:id="rId42"/>
    <p:sldId id="293" r:id="rId43"/>
    <p:sldId id="298" r:id="rId44"/>
    <p:sldId id="299" r:id="rId45"/>
    <p:sldId id="300" r:id="rId46"/>
    <p:sldId id="301" r:id="rId47"/>
    <p:sldId id="302" r:id="rId48"/>
    <p:sldId id="304" r:id="rId49"/>
  </p:sldIdLst>
  <p:sldSz cx="10693400" cy="7562850"/>
  <p:notesSz cx="106934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200" y="-90"/>
      </p:cViewPr>
      <p:guideLst>
        <p:guide orient="horz" pos="3294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4" Type="http://schemas.openxmlformats.org/officeDocument/2006/relationships/image" Target="../media/image7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5" Type="http://schemas.openxmlformats.org/officeDocument/2006/relationships/image" Target="../media/image117.wmf"/><Relationship Id="rId4" Type="http://schemas.openxmlformats.org/officeDocument/2006/relationships/image" Target="../media/image116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8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121.wmf"/><Relationship Id="rId1" Type="http://schemas.openxmlformats.org/officeDocument/2006/relationships/image" Target="../media/image120.wmf"/><Relationship Id="rId5" Type="http://schemas.openxmlformats.org/officeDocument/2006/relationships/image" Target="../media/image124.wmf"/><Relationship Id="rId4" Type="http://schemas.openxmlformats.org/officeDocument/2006/relationships/image" Target="../media/image123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4" Type="http://schemas.openxmlformats.org/officeDocument/2006/relationships/image" Target="../media/image128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120.wmf"/><Relationship Id="rId1" Type="http://schemas.openxmlformats.org/officeDocument/2006/relationships/image" Target="../media/image133.wmf"/><Relationship Id="rId4" Type="http://schemas.openxmlformats.org/officeDocument/2006/relationships/image" Target="../media/image13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image" Target="../media/image137.wmf"/><Relationship Id="rId7" Type="http://schemas.openxmlformats.org/officeDocument/2006/relationships/image" Target="../media/image141.wmf"/><Relationship Id="rId2" Type="http://schemas.openxmlformats.org/officeDocument/2006/relationships/image" Target="../media/image136.wmf"/><Relationship Id="rId1" Type="http://schemas.openxmlformats.org/officeDocument/2006/relationships/image" Target="../media/image135.wmf"/><Relationship Id="rId6" Type="http://schemas.openxmlformats.org/officeDocument/2006/relationships/image" Target="../media/image140.wmf"/><Relationship Id="rId5" Type="http://schemas.openxmlformats.org/officeDocument/2006/relationships/image" Target="../media/image139.wmf"/><Relationship Id="rId4" Type="http://schemas.openxmlformats.org/officeDocument/2006/relationships/image" Target="../media/image138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wmf"/><Relationship Id="rId2" Type="http://schemas.openxmlformats.org/officeDocument/2006/relationships/image" Target="../media/image144.wmf"/><Relationship Id="rId1" Type="http://schemas.openxmlformats.org/officeDocument/2006/relationships/image" Target="../media/image143.wmf"/><Relationship Id="rId4" Type="http://schemas.openxmlformats.org/officeDocument/2006/relationships/image" Target="../media/image146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2" Type="http://schemas.openxmlformats.org/officeDocument/2006/relationships/image" Target="../media/image148.wmf"/><Relationship Id="rId1" Type="http://schemas.openxmlformats.org/officeDocument/2006/relationships/image" Target="../media/image147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wmf"/><Relationship Id="rId2" Type="http://schemas.openxmlformats.org/officeDocument/2006/relationships/image" Target="../media/image151.wmf"/><Relationship Id="rId1" Type="http://schemas.openxmlformats.org/officeDocument/2006/relationships/image" Target="../media/image150.wmf"/><Relationship Id="rId6" Type="http://schemas.openxmlformats.org/officeDocument/2006/relationships/image" Target="../media/image155.wmf"/><Relationship Id="rId5" Type="http://schemas.openxmlformats.org/officeDocument/2006/relationships/image" Target="../media/image154.wmf"/><Relationship Id="rId4" Type="http://schemas.openxmlformats.org/officeDocument/2006/relationships/image" Target="../media/image153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wmf"/><Relationship Id="rId2" Type="http://schemas.openxmlformats.org/officeDocument/2006/relationships/image" Target="../media/image153.wmf"/><Relationship Id="rId1" Type="http://schemas.openxmlformats.org/officeDocument/2006/relationships/image" Target="../media/image152.wmf"/><Relationship Id="rId6" Type="http://schemas.openxmlformats.org/officeDocument/2006/relationships/image" Target="../media/image157.wmf"/><Relationship Id="rId5" Type="http://schemas.openxmlformats.org/officeDocument/2006/relationships/image" Target="../media/image156.wmf"/><Relationship Id="rId4" Type="http://schemas.openxmlformats.org/officeDocument/2006/relationships/image" Target="../media/image155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wmf"/><Relationship Id="rId2" Type="http://schemas.openxmlformats.org/officeDocument/2006/relationships/image" Target="../media/image160.wmf"/><Relationship Id="rId1" Type="http://schemas.openxmlformats.org/officeDocument/2006/relationships/image" Target="../media/image159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Relationship Id="rId4" Type="http://schemas.openxmlformats.org/officeDocument/2006/relationships/image" Target="../media/image165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wmf"/><Relationship Id="rId2" Type="http://schemas.openxmlformats.org/officeDocument/2006/relationships/image" Target="../media/image167.wmf"/><Relationship Id="rId1" Type="http://schemas.openxmlformats.org/officeDocument/2006/relationships/image" Target="../media/image16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BFB3-2259-4B47-AECF-EC3CE2F9187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9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889EC-F6A9-46CD-8823-2BA3A08ABC83}" type="datetime1">
              <a:rPr lang="en-US" smtClean="0"/>
              <a:t>2/13/2020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C579-CA95-43E3-AB49-E524D4BBB19E}" type="datetime1">
              <a:rPr lang="en-US" smtClean="0"/>
              <a:t>2/13/2020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2E10-79C9-4AEF-B8DE-1FFE6C87759C}" type="datetime1">
              <a:rPr lang="en-US" smtClean="0"/>
              <a:t>2/13/2020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B366-3463-4FDF-BBFA-2B13B77D3C82}" type="datetime1">
              <a:rPr lang="en-US" smtClean="0"/>
              <a:t>2/13/2020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2/13/2020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6451" y="1642363"/>
            <a:ext cx="5921375" cy="38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2099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2/13/2020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1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8.wmf"/><Relationship Id="rId3" Type="http://schemas.openxmlformats.org/officeDocument/2006/relationships/image" Target="../media/image19.png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11.bin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4.png"/><Relationship Id="rId4" Type="http://schemas.openxmlformats.org/officeDocument/2006/relationships/image" Target="../media/image20.wmf"/><Relationship Id="rId9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4.bin"/><Relationship Id="rId7" Type="http://schemas.openxmlformats.org/officeDocument/2006/relationships/image" Target="../media/image30.png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31.png"/><Relationship Id="rId4" Type="http://schemas.openxmlformats.org/officeDocument/2006/relationships/image" Target="../media/image25.wmf"/><Relationship Id="rId9" Type="http://schemas.openxmlformats.org/officeDocument/2006/relationships/image" Target="../media/image27.wmf"/><Relationship Id="rId14" Type="http://schemas.openxmlformats.org/officeDocument/2006/relationships/image" Target="../media/image2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7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39.png"/><Relationship Id="rId4" Type="http://schemas.openxmlformats.org/officeDocument/2006/relationships/image" Target="../media/image32.wmf"/><Relationship Id="rId9" Type="http://schemas.openxmlformats.org/officeDocument/2006/relationships/image" Target="../media/image38.png"/><Relationship Id="rId14" Type="http://schemas.openxmlformats.org/officeDocument/2006/relationships/image" Target="../media/image3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44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1.wmf"/><Relationship Id="rId11" Type="http://schemas.openxmlformats.org/officeDocument/2006/relationships/image" Target="../media/image45.png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2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50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4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55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6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7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4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6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64.wmf"/><Relationship Id="rId9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71.wmf"/><Relationship Id="rId4" Type="http://schemas.openxmlformats.org/officeDocument/2006/relationships/image" Target="../media/image68.wmf"/><Relationship Id="rId9" Type="http://schemas.openxmlformats.org/officeDocument/2006/relationships/oleObject" Target="../embeddings/oleObject54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7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78.wmf"/><Relationship Id="rId4" Type="http://schemas.openxmlformats.org/officeDocument/2006/relationships/image" Target="../media/image75.wmf"/><Relationship Id="rId9" Type="http://schemas.openxmlformats.org/officeDocument/2006/relationships/oleObject" Target="../embeddings/oleObject6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79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image" Target="../media/image12.png"/><Relationship Id="rId18" Type="http://schemas.openxmlformats.org/officeDocument/2006/relationships/image" Target="../media/image86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85.wmf"/><Relationship Id="rId17" Type="http://schemas.openxmlformats.org/officeDocument/2006/relationships/oleObject" Target="../embeddings/oleObject69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88.png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5" Type="http://schemas.openxmlformats.org/officeDocument/2006/relationships/image" Target="../media/image13.png"/><Relationship Id="rId10" Type="http://schemas.openxmlformats.org/officeDocument/2006/relationships/image" Target="../media/image84.wmf"/><Relationship Id="rId19" Type="http://schemas.openxmlformats.org/officeDocument/2006/relationships/image" Target="../media/image89.png"/><Relationship Id="rId4" Type="http://schemas.openxmlformats.org/officeDocument/2006/relationships/image" Target="../media/image81.wmf"/><Relationship Id="rId9" Type="http://schemas.openxmlformats.org/officeDocument/2006/relationships/oleObject" Target="../embeddings/oleObject67.bin"/><Relationship Id="rId1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oleObject" Target="../embeddings/oleObject70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92.png"/><Relationship Id="rId4" Type="http://schemas.openxmlformats.org/officeDocument/2006/relationships/image" Target="../media/image90.wmf"/><Relationship Id="rId9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13" Type="http://schemas.openxmlformats.org/officeDocument/2006/relationships/oleObject" Target="../embeddings/oleObject77.bin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97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0" Type="http://schemas.openxmlformats.org/officeDocument/2006/relationships/image" Target="../media/image96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9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79.bin"/><Relationship Id="rId4" Type="http://schemas.openxmlformats.org/officeDocument/2006/relationships/image" Target="../media/image9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106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85.bin"/><Relationship Id="rId5" Type="http://schemas.openxmlformats.org/officeDocument/2006/relationships/oleObject" Target="../embeddings/oleObject82.bin"/><Relationship Id="rId10" Type="http://schemas.openxmlformats.org/officeDocument/2006/relationships/image" Target="../media/image105.wmf"/><Relationship Id="rId4" Type="http://schemas.openxmlformats.org/officeDocument/2006/relationships/image" Target="../media/image102.wmf"/><Relationship Id="rId9" Type="http://schemas.openxmlformats.org/officeDocument/2006/relationships/oleObject" Target="../embeddings/oleObject84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08.wmf"/><Relationship Id="rId5" Type="http://schemas.openxmlformats.org/officeDocument/2006/relationships/oleObject" Target="../embeddings/oleObject87.bin"/><Relationship Id="rId4" Type="http://schemas.openxmlformats.org/officeDocument/2006/relationships/image" Target="../media/image107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oleObject" Target="../embeddings/oleObject89.bin"/><Relationship Id="rId7" Type="http://schemas.openxmlformats.org/officeDocument/2006/relationships/oleObject" Target="../embeddings/oleObject9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11.w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110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4.bin"/><Relationship Id="rId12" Type="http://schemas.openxmlformats.org/officeDocument/2006/relationships/image" Target="../media/image117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14.wmf"/><Relationship Id="rId11" Type="http://schemas.openxmlformats.org/officeDocument/2006/relationships/oleObject" Target="../embeddings/oleObject96.bin"/><Relationship Id="rId5" Type="http://schemas.openxmlformats.org/officeDocument/2006/relationships/oleObject" Target="../embeddings/oleObject93.bin"/><Relationship Id="rId10" Type="http://schemas.openxmlformats.org/officeDocument/2006/relationships/image" Target="../media/image116.wmf"/><Relationship Id="rId4" Type="http://schemas.openxmlformats.org/officeDocument/2006/relationships/image" Target="../media/image113.wmf"/><Relationship Id="rId9" Type="http://schemas.openxmlformats.org/officeDocument/2006/relationships/oleObject" Target="../embeddings/oleObject95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19.wmf"/><Relationship Id="rId4" Type="http://schemas.openxmlformats.org/officeDocument/2006/relationships/image" Target="../media/image118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124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21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123.wmf"/><Relationship Id="rId4" Type="http://schemas.openxmlformats.org/officeDocument/2006/relationships/image" Target="../media/image120.wmf"/><Relationship Id="rId9" Type="http://schemas.openxmlformats.org/officeDocument/2006/relationships/oleObject" Target="../embeddings/oleObject101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oleObject" Target="../embeddings/oleObject103.bin"/><Relationship Id="rId7" Type="http://schemas.openxmlformats.org/officeDocument/2006/relationships/oleObject" Target="../embeddings/oleObject10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26.wmf"/><Relationship Id="rId5" Type="http://schemas.openxmlformats.org/officeDocument/2006/relationships/oleObject" Target="../embeddings/oleObject104.bin"/><Relationship Id="rId10" Type="http://schemas.openxmlformats.org/officeDocument/2006/relationships/image" Target="../media/image128.wmf"/><Relationship Id="rId4" Type="http://schemas.openxmlformats.org/officeDocument/2006/relationships/image" Target="../media/image125.wmf"/><Relationship Id="rId9" Type="http://schemas.openxmlformats.org/officeDocument/2006/relationships/oleObject" Target="../embeddings/oleObject106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2%D0%B8%D0%B3%D0%BB%D0%B5%D1%80,_%D0%A1%D1%82%D0%B8%D0%B2%D0%B5%D0%BD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ru.wikipedia.org/wiki/%D0%91%D0%B5%D1%80%D1%80%D0%B8,_%D0%9C%D0%B0%D0%B9%D0%BA%D0%BB" TargetMode="External"/><Relationship Id="rId5" Type="http://schemas.openxmlformats.org/officeDocument/2006/relationships/hyperlink" Target="https://ru.wikipedia.org/wiki/%D0%9C%D0%B5%D1%80%D1%82%D0%BE%D0%BD,_%D0%A0%D0%BE%D0%B1%D0%B5%D1%80%D1%82_%D0%9A%D0%B8%D0%BD%D0%B3" TargetMode="External"/><Relationship Id="rId4" Type="http://schemas.openxmlformats.org/officeDocument/2006/relationships/hyperlink" Target="https://ru.wikipedia.org/wiki/%D0%97%D0%B0%D0%BA%D0%BE%D0%BD_%D0%A1%D1%82%D0%B8%D0%B3%D0%BB%D0%B5%D1%80%D0%B0#cite_note-1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3" Type="http://schemas.openxmlformats.org/officeDocument/2006/relationships/image" Target="../media/image132.png"/><Relationship Id="rId7" Type="http://schemas.openxmlformats.org/officeDocument/2006/relationships/image" Target="../media/image13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08.bin"/><Relationship Id="rId5" Type="http://schemas.openxmlformats.org/officeDocument/2006/relationships/image" Target="../media/image129.wmf"/><Relationship Id="rId4" Type="http://schemas.openxmlformats.org/officeDocument/2006/relationships/oleObject" Target="../embeddings/oleObject107.bin"/><Relationship Id="rId9" Type="http://schemas.openxmlformats.org/officeDocument/2006/relationships/image" Target="../media/image13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3" Type="http://schemas.openxmlformats.org/officeDocument/2006/relationships/oleObject" Target="../embeddings/oleObject110.bin"/><Relationship Id="rId7" Type="http://schemas.openxmlformats.org/officeDocument/2006/relationships/oleObject" Target="../embeddings/oleObject11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20.wmf"/><Relationship Id="rId5" Type="http://schemas.openxmlformats.org/officeDocument/2006/relationships/oleObject" Target="../embeddings/oleObject111.bin"/><Relationship Id="rId10" Type="http://schemas.openxmlformats.org/officeDocument/2006/relationships/image" Target="../media/image134.wmf"/><Relationship Id="rId4" Type="http://schemas.openxmlformats.org/officeDocument/2006/relationships/image" Target="../media/image133.wmf"/><Relationship Id="rId9" Type="http://schemas.openxmlformats.org/officeDocument/2006/relationships/oleObject" Target="../embeddings/oleObject113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13" Type="http://schemas.openxmlformats.org/officeDocument/2006/relationships/oleObject" Target="../embeddings/oleObject119.bin"/><Relationship Id="rId18" Type="http://schemas.openxmlformats.org/officeDocument/2006/relationships/image" Target="../media/image142.wmf"/><Relationship Id="rId3" Type="http://schemas.openxmlformats.org/officeDocument/2006/relationships/oleObject" Target="../embeddings/oleObject114.bin"/><Relationship Id="rId7" Type="http://schemas.openxmlformats.org/officeDocument/2006/relationships/oleObject" Target="../embeddings/oleObject116.bin"/><Relationship Id="rId12" Type="http://schemas.openxmlformats.org/officeDocument/2006/relationships/image" Target="../media/image139.wmf"/><Relationship Id="rId17" Type="http://schemas.openxmlformats.org/officeDocument/2006/relationships/oleObject" Target="../embeddings/oleObject121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41.w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36.wmf"/><Relationship Id="rId11" Type="http://schemas.openxmlformats.org/officeDocument/2006/relationships/oleObject" Target="../embeddings/oleObject118.bin"/><Relationship Id="rId5" Type="http://schemas.openxmlformats.org/officeDocument/2006/relationships/oleObject" Target="../embeddings/oleObject115.bin"/><Relationship Id="rId15" Type="http://schemas.openxmlformats.org/officeDocument/2006/relationships/oleObject" Target="../embeddings/oleObject120.bin"/><Relationship Id="rId10" Type="http://schemas.openxmlformats.org/officeDocument/2006/relationships/image" Target="../media/image138.wmf"/><Relationship Id="rId4" Type="http://schemas.openxmlformats.org/officeDocument/2006/relationships/image" Target="../media/image135.wmf"/><Relationship Id="rId9" Type="http://schemas.openxmlformats.org/officeDocument/2006/relationships/oleObject" Target="../embeddings/oleObject117.bin"/><Relationship Id="rId14" Type="http://schemas.openxmlformats.org/officeDocument/2006/relationships/image" Target="../media/image140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wmf"/><Relationship Id="rId3" Type="http://schemas.openxmlformats.org/officeDocument/2006/relationships/oleObject" Target="../embeddings/oleObject122.bin"/><Relationship Id="rId7" Type="http://schemas.openxmlformats.org/officeDocument/2006/relationships/oleObject" Target="../embeddings/oleObject12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44.wmf"/><Relationship Id="rId5" Type="http://schemas.openxmlformats.org/officeDocument/2006/relationships/oleObject" Target="../embeddings/oleObject123.bin"/><Relationship Id="rId10" Type="http://schemas.openxmlformats.org/officeDocument/2006/relationships/image" Target="../media/image146.wmf"/><Relationship Id="rId4" Type="http://schemas.openxmlformats.org/officeDocument/2006/relationships/image" Target="../media/image143.wmf"/><Relationship Id="rId9" Type="http://schemas.openxmlformats.org/officeDocument/2006/relationships/oleObject" Target="../embeddings/oleObject125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wmf"/><Relationship Id="rId3" Type="http://schemas.openxmlformats.org/officeDocument/2006/relationships/oleObject" Target="../embeddings/oleObject126.bin"/><Relationship Id="rId7" Type="http://schemas.openxmlformats.org/officeDocument/2006/relationships/oleObject" Target="../embeddings/oleObject12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48.wmf"/><Relationship Id="rId5" Type="http://schemas.openxmlformats.org/officeDocument/2006/relationships/oleObject" Target="../embeddings/oleObject127.bin"/><Relationship Id="rId4" Type="http://schemas.openxmlformats.org/officeDocument/2006/relationships/image" Target="../media/image147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wmf"/><Relationship Id="rId13" Type="http://schemas.openxmlformats.org/officeDocument/2006/relationships/oleObject" Target="../embeddings/oleObject134.bin"/><Relationship Id="rId3" Type="http://schemas.openxmlformats.org/officeDocument/2006/relationships/oleObject" Target="../embeddings/oleObject129.bin"/><Relationship Id="rId7" Type="http://schemas.openxmlformats.org/officeDocument/2006/relationships/oleObject" Target="../embeddings/oleObject131.bin"/><Relationship Id="rId12" Type="http://schemas.openxmlformats.org/officeDocument/2006/relationships/image" Target="../media/image154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51.wmf"/><Relationship Id="rId11" Type="http://schemas.openxmlformats.org/officeDocument/2006/relationships/oleObject" Target="../embeddings/oleObject133.bin"/><Relationship Id="rId5" Type="http://schemas.openxmlformats.org/officeDocument/2006/relationships/oleObject" Target="../embeddings/oleObject130.bin"/><Relationship Id="rId10" Type="http://schemas.openxmlformats.org/officeDocument/2006/relationships/image" Target="../media/image153.wmf"/><Relationship Id="rId4" Type="http://schemas.openxmlformats.org/officeDocument/2006/relationships/image" Target="../media/image150.wmf"/><Relationship Id="rId9" Type="http://schemas.openxmlformats.org/officeDocument/2006/relationships/oleObject" Target="../embeddings/oleObject132.bin"/><Relationship Id="rId14" Type="http://schemas.openxmlformats.org/officeDocument/2006/relationships/image" Target="../media/image155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7.bin"/><Relationship Id="rId13" Type="http://schemas.openxmlformats.org/officeDocument/2006/relationships/image" Target="../media/image156.wmf"/><Relationship Id="rId3" Type="http://schemas.openxmlformats.org/officeDocument/2006/relationships/image" Target="../media/image158.png"/><Relationship Id="rId7" Type="http://schemas.openxmlformats.org/officeDocument/2006/relationships/image" Target="../media/image153.wmf"/><Relationship Id="rId12" Type="http://schemas.openxmlformats.org/officeDocument/2006/relationships/oleObject" Target="../embeddings/oleObject13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36.bin"/><Relationship Id="rId11" Type="http://schemas.openxmlformats.org/officeDocument/2006/relationships/image" Target="../media/image155.wmf"/><Relationship Id="rId5" Type="http://schemas.openxmlformats.org/officeDocument/2006/relationships/image" Target="../media/image152.wmf"/><Relationship Id="rId15" Type="http://schemas.openxmlformats.org/officeDocument/2006/relationships/image" Target="../media/image157.wmf"/><Relationship Id="rId10" Type="http://schemas.openxmlformats.org/officeDocument/2006/relationships/oleObject" Target="../embeddings/oleObject138.bin"/><Relationship Id="rId4" Type="http://schemas.openxmlformats.org/officeDocument/2006/relationships/oleObject" Target="../embeddings/oleObject135.bin"/><Relationship Id="rId9" Type="http://schemas.openxmlformats.org/officeDocument/2006/relationships/image" Target="../media/image154.wmf"/><Relationship Id="rId14" Type="http://schemas.openxmlformats.org/officeDocument/2006/relationships/oleObject" Target="../embeddings/oleObject140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wmf"/><Relationship Id="rId3" Type="http://schemas.openxmlformats.org/officeDocument/2006/relationships/oleObject" Target="../embeddings/oleObject141.bin"/><Relationship Id="rId7" Type="http://schemas.openxmlformats.org/officeDocument/2006/relationships/oleObject" Target="../embeddings/oleObject14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60.wmf"/><Relationship Id="rId5" Type="http://schemas.openxmlformats.org/officeDocument/2006/relationships/oleObject" Target="../embeddings/oleObject142.bin"/><Relationship Id="rId4" Type="http://schemas.openxmlformats.org/officeDocument/2006/relationships/image" Target="../media/image159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3" Type="http://schemas.openxmlformats.org/officeDocument/2006/relationships/oleObject" Target="../embeddings/oleObject144.bin"/><Relationship Id="rId7" Type="http://schemas.openxmlformats.org/officeDocument/2006/relationships/oleObject" Target="../embeddings/oleObject14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63.wmf"/><Relationship Id="rId5" Type="http://schemas.openxmlformats.org/officeDocument/2006/relationships/oleObject" Target="../embeddings/oleObject145.bin"/><Relationship Id="rId10" Type="http://schemas.openxmlformats.org/officeDocument/2006/relationships/image" Target="../media/image165.wmf"/><Relationship Id="rId4" Type="http://schemas.openxmlformats.org/officeDocument/2006/relationships/image" Target="../media/image162.wmf"/><Relationship Id="rId9" Type="http://schemas.openxmlformats.org/officeDocument/2006/relationships/oleObject" Target="../embeddings/oleObject147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wmf"/><Relationship Id="rId3" Type="http://schemas.openxmlformats.org/officeDocument/2006/relationships/oleObject" Target="../embeddings/oleObject148.bin"/><Relationship Id="rId7" Type="http://schemas.openxmlformats.org/officeDocument/2006/relationships/oleObject" Target="../embeddings/oleObject15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67.wmf"/><Relationship Id="rId5" Type="http://schemas.openxmlformats.org/officeDocument/2006/relationships/oleObject" Target="../embeddings/oleObject149.bin"/><Relationship Id="rId4" Type="http://schemas.openxmlformats.org/officeDocument/2006/relationships/image" Target="../media/image16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3700" y="1917748"/>
            <a:ext cx="9595865" cy="260327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sz="2000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4100" y="2771885"/>
            <a:ext cx="379754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400" b="1" spc="-5" dirty="0">
                <a:latin typeface="Times New Roman"/>
                <a:cs typeface="Times New Roman"/>
              </a:rPr>
              <a:t>В.Н.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4300" y="3898645"/>
            <a:ext cx="86052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СИГНАЛОВ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0"/>
            <a:ext cx="135914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2020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0" y="231742"/>
            <a:ext cx="1441846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0" y="480612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12050" y="1549401"/>
            <a:ext cx="153670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84300" y="276225"/>
            <a:ext cx="7645337" cy="1081706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691515">
              <a:lnSpc>
                <a:spcPct val="100000"/>
              </a:lnSpc>
              <a:spcBef>
                <a:spcPts val="915"/>
              </a:spcBef>
            </a:pPr>
            <a:r>
              <a:rPr sz="2800" b="1" spc="-5" dirty="0">
                <a:latin typeface="Times New Roman"/>
                <a:cs typeface="Times New Roman"/>
              </a:rPr>
              <a:t>МАТЕМАТИЧЕСКИЕ ОСНОВЫ</a:t>
            </a:r>
            <a:r>
              <a:rPr sz="2800" b="1" spc="-7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ЦОС</a:t>
            </a:r>
            <a:endParaRPr sz="2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28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Элементарные </a:t>
            </a:r>
            <a:r>
              <a:rPr sz="2800" b="1" dirty="0">
                <a:solidFill>
                  <a:srgbClr val="E36C0A"/>
                </a:solidFill>
                <a:latin typeface="Times New Roman"/>
                <a:cs typeface="Times New Roman"/>
              </a:rPr>
              <a:t>операции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1981" y="1382365"/>
            <a:ext cx="9619996" cy="534710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456565" algn="just">
              <a:lnSpc>
                <a:spcPct val="97300"/>
              </a:lnSpc>
              <a:spcBef>
                <a:spcPts val="200"/>
              </a:spcBef>
            </a:pPr>
            <a:r>
              <a:rPr sz="2800" spc="-5" dirty="0">
                <a:latin typeface="Times New Roman"/>
                <a:cs typeface="Times New Roman"/>
              </a:rPr>
              <a:t>Результатом </a:t>
            </a:r>
            <a:r>
              <a:rPr sz="2800" dirty="0">
                <a:latin typeface="Times New Roman"/>
                <a:cs typeface="Times New Roman"/>
              </a:rPr>
              <a:t>сдвига </a:t>
            </a:r>
            <a:r>
              <a:rPr sz="2800" spc="-5" dirty="0">
                <a:latin typeface="Times New Roman"/>
                <a:cs typeface="Times New Roman"/>
              </a:rPr>
              <a:t>последовательности </a:t>
            </a:r>
            <a:r>
              <a:rPr sz="3600" i="1" spc="5" dirty="0">
                <a:latin typeface="Times New Roman"/>
                <a:cs typeface="Times New Roman"/>
              </a:rPr>
              <a:t>x</a:t>
            </a:r>
            <a:r>
              <a:rPr sz="3600" spc="5" dirty="0">
                <a:latin typeface="Times New Roman"/>
                <a:cs typeface="Times New Roman"/>
              </a:rPr>
              <a:t>[</a:t>
            </a:r>
            <a:r>
              <a:rPr sz="3600" i="1" spc="5" dirty="0">
                <a:latin typeface="Times New Roman"/>
                <a:cs typeface="Times New Roman"/>
              </a:rPr>
              <a:t>n</a:t>
            </a:r>
            <a:r>
              <a:rPr sz="3600" spc="5" dirty="0">
                <a:latin typeface="Times New Roman"/>
                <a:cs typeface="Times New Roman"/>
              </a:rPr>
              <a:t>]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по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времени </a:t>
            </a:r>
            <a:r>
              <a:rPr sz="2800" spc="5" dirty="0">
                <a:latin typeface="Times New Roman"/>
                <a:cs typeface="Times New Roman"/>
              </a:rPr>
              <a:t>на  </a:t>
            </a:r>
            <a:r>
              <a:rPr sz="3200" i="1" spc="20" dirty="0">
                <a:latin typeface="Times New Roman"/>
                <a:cs typeface="Times New Roman"/>
              </a:rPr>
              <a:t>m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отсчётов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вправо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является </a:t>
            </a:r>
            <a:r>
              <a:rPr sz="2800" dirty="0">
                <a:latin typeface="Times New Roman"/>
                <a:cs typeface="Times New Roman"/>
              </a:rPr>
              <a:t>новая </a:t>
            </a:r>
            <a:r>
              <a:rPr sz="2800" spc="-5" dirty="0">
                <a:latin typeface="Times New Roman"/>
                <a:cs typeface="Times New Roman"/>
              </a:rPr>
              <a:t>последовательность </a:t>
            </a:r>
            <a:r>
              <a:rPr sz="4800" i="1" spc="37" baseline="1157" dirty="0">
                <a:latin typeface="Times New Roman"/>
                <a:cs typeface="Times New Roman"/>
              </a:rPr>
              <a:t>y</a:t>
            </a:r>
            <a:r>
              <a:rPr sz="4800" spc="37" baseline="1157" dirty="0">
                <a:latin typeface="Times New Roman"/>
                <a:cs typeface="Times New Roman"/>
              </a:rPr>
              <a:t>[</a:t>
            </a:r>
            <a:r>
              <a:rPr sz="4800" i="1" spc="37" baseline="1157" dirty="0">
                <a:latin typeface="Times New Roman"/>
                <a:cs typeface="Times New Roman"/>
              </a:rPr>
              <a:t>n</a:t>
            </a:r>
            <a:r>
              <a:rPr sz="4800" spc="37" baseline="1157" dirty="0">
                <a:latin typeface="Times New Roman"/>
                <a:cs typeface="Times New Roman"/>
              </a:rPr>
              <a:t>]</a:t>
            </a:r>
            <a:r>
              <a:rPr sz="2800" spc="25" dirty="0">
                <a:solidFill>
                  <a:srgbClr val="0000FF"/>
                </a:solidFill>
                <a:latin typeface="Times New Roman"/>
                <a:cs typeface="Times New Roman"/>
              </a:rPr>
              <a:t>, </a:t>
            </a:r>
            <a:r>
              <a:rPr sz="2800" spc="-5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которая</a:t>
            </a:r>
            <a:r>
              <a:rPr sz="2800" spc="-5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в момент </a:t>
            </a:r>
            <a:r>
              <a:rPr sz="3200" i="1" spc="5" dirty="0">
                <a:latin typeface="Times New Roman"/>
                <a:cs typeface="Times New Roman"/>
              </a:rPr>
              <a:t>n </a:t>
            </a:r>
            <a:r>
              <a:rPr sz="3200" b="1" spc="5" dirty="0">
                <a:latin typeface="Symbol"/>
                <a:cs typeface="Symbol"/>
              </a:rPr>
              <a:t>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i="1" spc="10" dirty="0">
                <a:latin typeface="Times New Roman"/>
                <a:cs typeface="Times New Roman"/>
              </a:rPr>
              <a:t>m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принимает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то же значение, </a:t>
            </a:r>
            <a:r>
              <a:rPr sz="2800" dirty="0" err="1">
                <a:solidFill>
                  <a:srgbClr val="0000FF"/>
                </a:solidFill>
                <a:latin typeface="Times New Roman"/>
                <a:cs typeface="Times New Roman"/>
              </a:rPr>
              <a:t>что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dirty="0" err="1" smtClean="0">
                <a:latin typeface="Times New Roman"/>
                <a:cs typeface="Times New Roman"/>
              </a:rPr>
              <a:t>последова</a:t>
            </a:r>
            <a:r>
              <a:rPr sz="2800" spc="-5" dirty="0" err="1" smtClean="0">
                <a:latin typeface="Times New Roman"/>
                <a:cs typeface="Times New Roman"/>
              </a:rPr>
              <a:t>тельность</a:t>
            </a:r>
            <a:r>
              <a:rPr sz="2800" spc="-5" dirty="0" smtClean="0">
                <a:latin typeface="Times New Roman"/>
                <a:cs typeface="Times New Roman"/>
              </a:rPr>
              <a:t> </a:t>
            </a:r>
            <a:r>
              <a:rPr sz="3600" i="1" spc="5" dirty="0">
                <a:latin typeface="Times New Roman"/>
                <a:cs typeface="Times New Roman"/>
              </a:rPr>
              <a:t>x</a:t>
            </a:r>
            <a:r>
              <a:rPr sz="3600" spc="5" dirty="0">
                <a:latin typeface="Times New Roman"/>
                <a:cs typeface="Times New Roman"/>
              </a:rPr>
              <a:t>[</a:t>
            </a:r>
            <a:r>
              <a:rPr sz="3600" i="1" spc="5" dirty="0">
                <a:latin typeface="Times New Roman"/>
                <a:cs typeface="Times New Roman"/>
              </a:rPr>
              <a:t>n</a:t>
            </a:r>
            <a:r>
              <a:rPr sz="3600" spc="5" dirty="0">
                <a:latin typeface="Times New Roman"/>
                <a:cs typeface="Times New Roman"/>
              </a:rPr>
              <a:t>]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в момент </a:t>
            </a:r>
            <a:r>
              <a:rPr sz="3200" i="1" spc="-5" dirty="0">
                <a:latin typeface="Times New Roman"/>
                <a:cs typeface="Times New Roman"/>
              </a:rPr>
              <a:t>n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. Таким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образом,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при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любом</a:t>
            </a:r>
            <a:r>
              <a:rPr sz="2800" spc="7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latin typeface="Times New Roman"/>
                <a:cs typeface="Times New Roman"/>
              </a:rPr>
              <a:t>n</a:t>
            </a:r>
            <a:endParaRPr sz="3200" dirty="0">
              <a:latin typeface="Times New Roman"/>
              <a:cs typeface="Times New Roman"/>
            </a:endParaRPr>
          </a:p>
          <a:p>
            <a:pPr marL="519430" algn="just">
              <a:lnSpc>
                <a:spcPct val="100000"/>
              </a:lnSpc>
              <a:spcBef>
                <a:spcPts val="620"/>
              </a:spcBef>
            </a:pPr>
            <a:r>
              <a:rPr sz="3600" i="1" dirty="0">
                <a:latin typeface="Times New Roman"/>
                <a:cs typeface="Times New Roman"/>
              </a:rPr>
              <a:t>y</a:t>
            </a:r>
            <a:r>
              <a:rPr sz="3600" dirty="0">
                <a:latin typeface="Times New Roman"/>
                <a:cs typeface="Times New Roman"/>
              </a:rPr>
              <a:t>[</a:t>
            </a:r>
            <a:r>
              <a:rPr sz="3600" i="1" dirty="0">
                <a:latin typeface="Times New Roman"/>
                <a:cs typeface="Times New Roman"/>
              </a:rPr>
              <a:t>n </a:t>
            </a:r>
            <a:r>
              <a:rPr sz="3600" b="1" dirty="0">
                <a:latin typeface="Symbol"/>
                <a:cs typeface="Symbol"/>
              </a:rPr>
              <a:t>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i="1" spc="15" dirty="0">
                <a:latin typeface="Times New Roman"/>
                <a:cs typeface="Times New Roman"/>
              </a:rPr>
              <a:t>m</a:t>
            </a:r>
            <a:r>
              <a:rPr sz="3600" spc="15" dirty="0">
                <a:latin typeface="Times New Roman"/>
                <a:cs typeface="Times New Roman"/>
              </a:rPr>
              <a:t>] </a:t>
            </a:r>
            <a:r>
              <a:rPr sz="3600" b="1" dirty="0">
                <a:latin typeface="Symbol"/>
                <a:cs typeface="Symbol"/>
              </a:rPr>
              <a:t>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Times New Roman"/>
                <a:cs typeface="Times New Roman"/>
              </a:rPr>
              <a:t>x</a:t>
            </a:r>
            <a:r>
              <a:rPr sz="3600" dirty="0">
                <a:latin typeface="Times New Roman"/>
                <a:cs typeface="Times New Roman"/>
              </a:rPr>
              <a:t>[</a:t>
            </a:r>
            <a:r>
              <a:rPr sz="3600" i="1" dirty="0">
                <a:latin typeface="Times New Roman"/>
                <a:cs typeface="Times New Roman"/>
              </a:rPr>
              <a:t>n</a:t>
            </a:r>
            <a:r>
              <a:rPr sz="3600" dirty="0">
                <a:latin typeface="Times New Roman"/>
                <a:cs typeface="Times New Roman"/>
              </a:rPr>
              <a:t>]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или </a:t>
            </a:r>
            <a:r>
              <a:rPr sz="3600" i="1" spc="10" dirty="0">
                <a:latin typeface="Times New Roman"/>
                <a:cs typeface="Times New Roman"/>
              </a:rPr>
              <a:t>y</a:t>
            </a:r>
            <a:r>
              <a:rPr sz="3600" spc="10" dirty="0">
                <a:latin typeface="Times New Roman"/>
                <a:cs typeface="Times New Roman"/>
              </a:rPr>
              <a:t>[</a:t>
            </a:r>
            <a:r>
              <a:rPr sz="3600" i="1" spc="10" dirty="0">
                <a:latin typeface="Times New Roman"/>
                <a:cs typeface="Times New Roman"/>
              </a:rPr>
              <a:t>n</a:t>
            </a:r>
            <a:r>
              <a:rPr sz="3600" spc="10" dirty="0">
                <a:latin typeface="Times New Roman"/>
                <a:cs typeface="Times New Roman"/>
              </a:rPr>
              <a:t>] </a:t>
            </a:r>
            <a:r>
              <a:rPr sz="3600" b="1" dirty="0">
                <a:latin typeface="Symbol"/>
                <a:cs typeface="Symbol"/>
              </a:rPr>
              <a:t>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i="1" spc="-10" dirty="0">
                <a:latin typeface="Times New Roman"/>
                <a:cs typeface="Times New Roman"/>
              </a:rPr>
              <a:t>x</a:t>
            </a:r>
            <a:r>
              <a:rPr sz="3600" spc="-10" dirty="0">
                <a:latin typeface="Times New Roman"/>
                <a:cs typeface="Times New Roman"/>
              </a:rPr>
              <a:t>[</a:t>
            </a:r>
            <a:r>
              <a:rPr sz="3600" i="1" spc="-10" dirty="0">
                <a:latin typeface="Times New Roman"/>
                <a:cs typeface="Times New Roman"/>
              </a:rPr>
              <a:t>n </a:t>
            </a:r>
            <a:r>
              <a:rPr sz="3600" b="1" dirty="0">
                <a:latin typeface="Symbol"/>
                <a:cs typeface="Symbol"/>
              </a:rPr>
              <a:t></a:t>
            </a:r>
            <a:r>
              <a:rPr sz="3600" b="1" spc="-440" dirty="0">
                <a:latin typeface="Times New Roman"/>
                <a:cs typeface="Times New Roman"/>
              </a:rPr>
              <a:t> </a:t>
            </a:r>
            <a:r>
              <a:rPr sz="3600" i="1" spc="30" dirty="0">
                <a:latin typeface="Times New Roman"/>
                <a:cs typeface="Times New Roman"/>
              </a:rPr>
              <a:t>m</a:t>
            </a:r>
            <a:r>
              <a:rPr sz="3600" spc="30" dirty="0" smtClean="0">
                <a:latin typeface="Times New Roman"/>
                <a:cs typeface="Times New Roman"/>
              </a:rPr>
              <a:t>]</a:t>
            </a:r>
            <a:r>
              <a:rPr sz="2800" spc="30" dirty="0" smtClean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  <a:endParaRPr lang="ru-RU" sz="2800" spc="3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519430" algn="just">
              <a:lnSpc>
                <a:spcPct val="100000"/>
              </a:lnSpc>
              <a:spcBef>
                <a:spcPts val="620"/>
              </a:spcBef>
            </a:pPr>
            <a:endParaRPr sz="2800" dirty="0">
              <a:latin typeface="Times New Roman"/>
              <a:cs typeface="Times New Roman"/>
            </a:endParaRPr>
          </a:p>
          <a:p>
            <a:pPr marL="469900" algn="just">
              <a:lnSpc>
                <a:spcPct val="100000"/>
              </a:lnSpc>
              <a:spcBef>
                <a:spcPts val="145"/>
              </a:spcBef>
            </a:pP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Последовательность   </a:t>
            </a:r>
            <a:r>
              <a:rPr sz="3600" i="1" spc="10" dirty="0">
                <a:latin typeface="Times New Roman"/>
                <a:cs typeface="Times New Roman"/>
              </a:rPr>
              <a:t>y</a:t>
            </a:r>
            <a:r>
              <a:rPr sz="3600" spc="10" dirty="0">
                <a:latin typeface="Times New Roman"/>
                <a:cs typeface="Times New Roman"/>
              </a:rPr>
              <a:t>[</a:t>
            </a:r>
            <a:r>
              <a:rPr sz="3600" i="1" spc="10" dirty="0">
                <a:latin typeface="Times New Roman"/>
                <a:cs typeface="Times New Roman"/>
              </a:rPr>
              <a:t>n</a:t>
            </a:r>
            <a:r>
              <a:rPr sz="3600" spc="10" dirty="0">
                <a:latin typeface="Times New Roman"/>
                <a:cs typeface="Times New Roman"/>
              </a:rPr>
              <a:t>]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является</a:t>
            </a:r>
            <a:r>
              <a:rPr sz="2800" spc="4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результатом</a:t>
            </a:r>
            <a:r>
              <a:rPr sz="2800" spc="-114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обращения</a:t>
            </a:r>
            <a:r>
              <a:rPr lang="ru-RU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600" i="1" spc="5" dirty="0" smtClean="0">
                <a:latin typeface="Times New Roman"/>
                <a:cs typeface="Times New Roman"/>
              </a:rPr>
              <a:t>x</a:t>
            </a:r>
            <a:r>
              <a:rPr sz="3600" spc="5" dirty="0" smtClean="0">
                <a:latin typeface="Times New Roman"/>
                <a:cs typeface="Times New Roman"/>
              </a:rPr>
              <a:t>[</a:t>
            </a:r>
            <a:r>
              <a:rPr sz="3600" i="1" spc="5" dirty="0" smtClean="0">
                <a:latin typeface="Times New Roman"/>
                <a:cs typeface="Times New Roman"/>
              </a:rPr>
              <a:t>n</a:t>
            </a:r>
            <a:r>
              <a:rPr sz="3600" spc="5" dirty="0">
                <a:latin typeface="Times New Roman"/>
                <a:cs typeface="Times New Roman"/>
              </a:rPr>
              <a:t>]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по времени,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если при любом  </a:t>
            </a:r>
            <a:r>
              <a:rPr sz="3200" i="1" spc="-5" dirty="0">
                <a:latin typeface="Times New Roman"/>
                <a:cs typeface="Times New Roman"/>
              </a:rPr>
              <a:t>n  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значение  </a:t>
            </a:r>
            <a:r>
              <a:rPr sz="3600" i="1" spc="40" dirty="0">
                <a:latin typeface="Times New Roman"/>
                <a:cs typeface="Times New Roman"/>
              </a:rPr>
              <a:t>y</a:t>
            </a:r>
            <a:r>
              <a:rPr sz="3600" spc="40" dirty="0">
                <a:latin typeface="Times New Roman"/>
                <a:cs typeface="Times New Roman"/>
              </a:rPr>
              <a:t>[</a:t>
            </a:r>
            <a:r>
              <a:rPr sz="3600" b="1" spc="40" dirty="0">
                <a:latin typeface="Symbol"/>
                <a:cs typeface="Symbol"/>
              </a:rPr>
              <a:t></a:t>
            </a:r>
            <a:r>
              <a:rPr sz="3600" i="1" spc="40" dirty="0">
                <a:latin typeface="Times New Roman"/>
                <a:cs typeface="Times New Roman"/>
              </a:rPr>
              <a:t>n</a:t>
            </a:r>
            <a:r>
              <a:rPr sz="3600" spc="40" dirty="0">
                <a:latin typeface="Times New Roman"/>
                <a:cs typeface="Times New Roman"/>
              </a:rPr>
              <a:t>] </a:t>
            </a:r>
            <a:r>
              <a:rPr sz="3600" b="1" dirty="0">
                <a:latin typeface="Symbol"/>
                <a:cs typeface="Symbol"/>
              </a:rPr>
              <a:t>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spc="280" dirty="0">
                <a:latin typeface="Times New Roman"/>
                <a:cs typeface="Times New Roman"/>
              </a:rPr>
              <a:t> </a:t>
            </a:r>
            <a:r>
              <a:rPr sz="3600" i="1" spc="10" dirty="0">
                <a:latin typeface="Times New Roman"/>
                <a:cs typeface="Times New Roman"/>
              </a:rPr>
              <a:t>x</a:t>
            </a:r>
            <a:r>
              <a:rPr sz="3600" spc="10" dirty="0">
                <a:latin typeface="Times New Roman"/>
                <a:cs typeface="Times New Roman"/>
              </a:rPr>
              <a:t>[</a:t>
            </a:r>
            <a:r>
              <a:rPr sz="3600" i="1" spc="10" dirty="0">
                <a:latin typeface="Times New Roman"/>
                <a:cs typeface="Times New Roman"/>
              </a:rPr>
              <a:t>n</a:t>
            </a:r>
            <a:r>
              <a:rPr sz="3600" spc="10" dirty="0" smtClean="0">
                <a:latin typeface="Times New Roman"/>
                <a:cs typeface="Times New Roman"/>
              </a:rPr>
              <a:t>]</a:t>
            </a:r>
            <a:r>
              <a:rPr sz="2800" spc="10" dirty="0" smtClean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lang="ru-RU" sz="2800" spc="1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поэтому</a:t>
            </a:r>
            <a:r>
              <a:rPr sz="2800" spc="-5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600" i="1" spc="15" dirty="0">
                <a:latin typeface="Times New Roman"/>
                <a:cs typeface="Times New Roman"/>
              </a:rPr>
              <a:t>y</a:t>
            </a:r>
            <a:r>
              <a:rPr sz="3600" spc="15" dirty="0">
                <a:latin typeface="Times New Roman"/>
                <a:cs typeface="Times New Roman"/>
              </a:rPr>
              <a:t>[</a:t>
            </a:r>
            <a:r>
              <a:rPr sz="3600" i="1" spc="15" dirty="0">
                <a:latin typeface="Times New Roman"/>
                <a:cs typeface="Times New Roman"/>
              </a:rPr>
              <a:t>n</a:t>
            </a:r>
            <a:r>
              <a:rPr sz="3600" spc="15" dirty="0">
                <a:latin typeface="Times New Roman"/>
                <a:cs typeface="Times New Roman"/>
              </a:rPr>
              <a:t>] </a:t>
            </a:r>
            <a:r>
              <a:rPr sz="3600" b="1" dirty="0">
                <a:latin typeface="Symbol"/>
                <a:cs typeface="Symbol"/>
              </a:rPr>
              <a:t></a:t>
            </a:r>
            <a:r>
              <a:rPr sz="3600" b="1" spc="-90" dirty="0">
                <a:latin typeface="Times New Roman"/>
                <a:cs typeface="Times New Roman"/>
              </a:rPr>
              <a:t> </a:t>
            </a:r>
            <a:r>
              <a:rPr sz="3600" i="1" spc="35" dirty="0">
                <a:latin typeface="Times New Roman"/>
                <a:cs typeface="Times New Roman"/>
              </a:rPr>
              <a:t>x</a:t>
            </a:r>
            <a:r>
              <a:rPr sz="3600" spc="35" dirty="0">
                <a:latin typeface="Times New Roman"/>
                <a:cs typeface="Times New Roman"/>
              </a:rPr>
              <a:t>[</a:t>
            </a:r>
            <a:r>
              <a:rPr sz="3600" b="1" spc="35" dirty="0">
                <a:latin typeface="Symbol"/>
                <a:cs typeface="Symbol"/>
              </a:rPr>
              <a:t></a:t>
            </a:r>
            <a:r>
              <a:rPr sz="3600" i="1" spc="35" dirty="0">
                <a:latin typeface="Times New Roman"/>
                <a:cs typeface="Times New Roman"/>
              </a:rPr>
              <a:t>n</a:t>
            </a:r>
            <a:r>
              <a:rPr sz="3600" spc="35" dirty="0">
                <a:latin typeface="Times New Roman"/>
                <a:cs typeface="Times New Roman"/>
              </a:rPr>
              <a:t>]</a:t>
            </a:r>
            <a:r>
              <a:rPr sz="2800" spc="35" dirty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513224" y="1593539"/>
            <a:ext cx="2348176" cy="12249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27700" y="3629025"/>
            <a:ext cx="2699851" cy="13712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59769" y="149033"/>
            <a:ext cx="755196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Элементарные</a:t>
            </a:r>
            <a:r>
              <a:rPr sz="2800" b="1" spc="-65" dirty="0">
                <a:solidFill>
                  <a:srgbClr val="E36C0A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последовательности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6601" y="702911"/>
            <a:ext cx="8540198" cy="89062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  <a:tabLst>
                <a:tab pos="497840" algn="l"/>
              </a:tabLst>
            </a:pPr>
            <a:r>
              <a:rPr sz="2400" dirty="0">
                <a:solidFill>
                  <a:srgbClr val="0070C0"/>
                </a:solidFill>
                <a:latin typeface="Times New Roman"/>
                <a:cs typeface="Times New Roman"/>
              </a:rPr>
              <a:t>1.	</a:t>
            </a:r>
            <a:r>
              <a:rPr sz="3200" i="1" spc="-55" dirty="0">
                <a:latin typeface="Symbol"/>
                <a:cs typeface="Symbol"/>
              </a:rPr>
              <a:t></a:t>
            </a:r>
            <a:r>
              <a:rPr sz="3200" i="1" spc="-160" dirty="0"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70C0"/>
                </a:solidFill>
                <a:latin typeface="Times New Roman"/>
                <a:cs typeface="Times New Roman"/>
              </a:rPr>
              <a:t>-</a:t>
            </a:r>
            <a:r>
              <a:rPr sz="2400" spc="-5" dirty="0" err="1">
                <a:solidFill>
                  <a:srgbClr val="0070C0"/>
                </a:solidFill>
                <a:latin typeface="Times New Roman"/>
                <a:cs typeface="Times New Roman"/>
              </a:rPr>
              <a:t>Последовательность</a:t>
            </a:r>
            <a:r>
              <a:rPr sz="2400" spc="-5" dirty="0" smtClean="0">
                <a:solidFill>
                  <a:srgbClr val="0070C0"/>
                </a:solidFill>
                <a:latin typeface="Times New Roman"/>
                <a:cs typeface="Times New Roman"/>
              </a:rPr>
              <a:t>,</a:t>
            </a:r>
            <a:r>
              <a:rPr lang="ru-RU" sz="2400" spc="-5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определяемая выражением</a:t>
            </a:r>
            <a:endParaRPr lang="ru-RU"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97840" algn="l"/>
              </a:tabLst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12900" y="3138531"/>
            <a:ext cx="7772400" cy="3597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700"/>
              </a:lnSpc>
            </a:pPr>
            <a:r>
              <a:rPr sz="2400" spc="-5" dirty="0" err="1" smtClean="0">
                <a:latin typeface="Times New Roman"/>
                <a:cs typeface="Times New Roman"/>
              </a:rPr>
              <a:t>Такая</a:t>
            </a:r>
            <a:r>
              <a:rPr sz="2400" spc="-5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же </a:t>
            </a:r>
            <a:r>
              <a:rPr sz="2400" spc="-5" dirty="0">
                <a:latin typeface="Times New Roman"/>
                <a:cs typeface="Times New Roman"/>
              </a:rPr>
              <a:t>последовательность, </a:t>
            </a:r>
            <a:r>
              <a:rPr sz="2400" dirty="0">
                <a:latin typeface="Times New Roman"/>
                <a:cs typeface="Times New Roman"/>
              </a:rPr>
              <a:t>задержанная </a:t>
            </a:r>
            <a:r>
              <a:rPr sz="2400" spc="-5" dirty="0">
                <a:latin typeface="Times New Roman"/>
                <a:cs typeface="Times New Roman"/>
              </a:rPr>
              <a:t>на </a:t>
            </a:r>
            <a:r>
              <a:rPr sz="2800" i="1" spc="-5" dirty="0">
                <a:latin typeface="Times New Roman"/>
                <a:cs typeface="Times New Roman"/>
              </a:rPr>
              <a:t>k</a:t>
            </a:r>
            <a:r>
              <a:rPr sz="2800" i="1" spc="2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шагов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125607"/>
              </p:ext>
            </p:extLst>
          </p:nvPr>
        </p:nvGraphicFramePr>
        <p:xfrm>
          <a:off x="1359769" y="1593539"/>
          <a:ext cx="2725250" cy="1296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" name="Equation" r:id="rId5" imgW="977900" imgH="469900" progId="Equation.DSMT4">
                  <p:embed/>
                </p:oleObj>
              </mc:Choice>
              <mc:Fallback>
                <p:oleObj name="Equation" r:id="rId5" imgW="9779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9769" y="1593539"/>
                        <a:ext cx="2725250" cy="12964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125763"/>
              </p:ext>
            </p:extLst>
          </p:nvPr>
        </p:nvGraphicFramePr>
        <p:xfrm>
          <a:off x="1360594" y="3520140"/>
          <a:ext cx="3697357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" name="Equation" r:id="rId7" imgW="2362200" imgH="876300" progId="Equation.DSMT4">
                  <p:embed/>
                </p:oleObj>
              </mc:Choice>
              <mc:Fallback>
                <p:oleObj name="Equation" r:id="rId7" imgW="2362200" imgH="876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594" y="3520140"/>
                        <a:ext cx="3697357" cy="137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077703"/>
              </p:ext>
            </p:extLst>
          </p:nvPr>
        </p:nvGraphicFramePr>
        <p:xfrm>
          <a:off x="1359769" y="5381625"/>
          <a:ext cx="39102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" name="Equation" r:id="rId9" imgW="3098800" imgH="901700" progId="Equation.DSMT4">
                  <p:embed/>
                </p:oleObj>
              </mc:Choice>
              <mc:Fallback>
                <p:oleObj name="Equation" r:id="rId9" imgW="30988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9769" y="5381625"/>
                        <a:ext cx="3910263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880100" y="5686425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описывает выделение определённого </a:t>
            </a:r>
            <a:r>
              <a:rPr lang="ru-RU" sz="2400" dirty="0" smtClean="0"/>
              <a:t>(</a:t>
            </a:r>
            <a:r>
              <a:rPr lang="en-US" sz="2400" i="1" dirty="0" smtClean="0"/>
              <a:t>m</a:t>
            </a:r>
            <a:r>
              <a:rPr lang="ru-RU" sz="2400" dirty="0" smtClean="0"/>
              <a:t> </a:t>
            </a:r>
            <a:r>
              <a:rPr lang="ru-RU" sz="2400" dirty="0"/>
              <a:t>-го) отсчёта последовательности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3118" descr="Рис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699" y="1038225"/>
            <a:ext cx="430090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285161"/>
              </p:ext>
            </p:extLst>
          </p:nvPr>
        </p:nvGraphicFramePr>
        <p:xfrm>
          <a:off x="1079500" y="1190625"/>
          <a:ext cx="261067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" name="Equation" r:id="rId4" imgW="1879600" imgH="876300" progId="Equation.DSMT4">
                  <p:embed/>
                </p:oleObj>
              </mc:Choice>
              <mc:Fallback>
                <p:oleObj name="Equation" r:id="rId4" imgW="1879600" imgH="876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1190625"/>
                        <a:ext cx="2610678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61266" y="420110"/>
            <a:ext cx="730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2. Единичная ступенчатая последовательность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9500" y="2714625"/>
            <a:ext cx="3891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Очевидны соотношения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074308"/>
              </p:ext>
            </p:extLst>
          </p:nvPr>
        </p:nvGraphicFramePr>
        <p:xfrm>
          <a:off x="1159379" y="3095625"/>
          <a:ext cx="5427044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2" name="Equation" r:id="rId6" imgW="3784600" imgH="901700" progId="Equation.DSMT4">
                  <p:embed/>
                </p:oleObj>
              </mc:Choice>
              <mc:Fallback>
                <p:oleObj name="Equation" r:id="rId6" imgW="3784600" imgH="9017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9379" y="3095625"/>
                        <a:ext cx="5427044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212395"/>
              </p:ext>
            </p:extLst>
          </p:nvPr>
        </p:nvGraphicFramePr>
        <p:xfrm>
          <a:off x="1160684" y="4543425"/>
          <a:ext cx="3729017" cy="494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3" name="Equation" r:id="rId8" imgW="2514600" imgH="330200" progId="Equation.DSMT4">
                  <p:embed/>
                </p:oleObj>
              </mc:Choice>
              <mc:Fallback>
                <p:oleObj name="Equation" r:id="rId8" imgW="2514600" imgH="330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684" y="4543425"/>
                        <a:ext cx="3729017" cy="494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0" y="5153025"/>
            <a:ext cx="5593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– дискретные аналоги известных формул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835848"/>
              </p:ext>
            </p:extLst>
          </p:nvPr>
        </p:nvGraphicFramePr>
        <p:xfrm>
          <a:off x="1079500" y="5762625"/>
          <a:ext cx="2694432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4" name="Equation" r:id="rId10" imgW="2108200" imgH="952500" progId="Equation.DSMT4">
                  <p:embed/>
                </p:oleObj>
              </mc:Choice>
              <mc:Fallback>
                <p:oleObj name="Equation" r:id="rId10" imgW="2108200" imgH="9525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5762625"/>
                        <a:ext cx="2694432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866970"/>
              </p:ext>
            </p:extLst>
          </p:nvPr>
        </p:nvGraphicFramePr>
        <p:xfrm>
          <a:off x="4970886" y="5834189"/>
          <a:ext cx="2509414" cy="107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5" name="Equation" r:id="rId12" imgW="1701800" imgH="723900" progId="Equation.DSMT4">
                  <p:embed/>
                </p:oleObj>
              </mc:Choice>
              <mc:Fallback>
                <p:oleObj name="Equation" r:id="rId12" imgW="1701800" imgH="7239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0886" y="5834189"/>
                        <a:ext cx="2509414" cy="10714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6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100" y="504825"/>
            <a:ext cx="1834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запись вида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397956"/>
              </p:ext>
            </p:extLst>
          </p:nvPr>
        </p:nvGraphicFramePr>
        <p:xfrm>
          <a:off x="3213099" y="504825"/>
          <a:ext cx="2513509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9" name="Equation" r:id="rId3" imgW="1866090" imgH="342751" progId="Equation.DSMT4">
                  <p:embed/>
                </p:oleObj>
              </mc:Choice>
              <mc:Fallback>
                <p:oleObj name="Equation" r:id="rId3" imgW="1866090" imgH="34275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099" y="504825"/>
                        <a:ext cx="2513509" cy="4616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3300" y="1114425"/>
            <a:ext cx="922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означает, что последовательность </a:t>
            </a:r>
            <a:r>
              <a:rPr lang="ru-RU" sz="2400" spc="-5" dirty="0">
                <a:solidFill>
                  <a:srgbClr val="0000FF"/>
                </a:solidFill>
                <a:latin typeface="Times New Roman"/>
                <a:cs typeface="Times New Roman"/>
              </a:rPr>
              <a:t>правосторонняя</a:t>
            </a:r>
            <a:r>
              <a:rPr lang="ru-RU" sz="2400" dirty="0" smtClean="0"/>
              <a:t>, </a:t>
            </a:r>
            <a:r>
              <a:rPr lang="ru-RU" sz="2400" dirty="0"/>
              <a:t>или </a:t>
            </a:r>
            <a:r>
              <a:rPr lang="ru-RU" sz="2400" spc="-5" dirty="0">
                <a:solidFill>
                  <a:srgbClr val="0000FF"/>
                </a:solidFill>
                <a:latin typeface="Times New Roman"/>
                <a:cs typeface="Times New Roman"/>
              </a:rPr>
              <a:t>каузальная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59708" y="1800225"/>
            <a:ext cx="9011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Аналогично для обозначения левосторонних последовательностей используется множитель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427140"/>
              </p:ext>
            </p:extLst>
          </p:nvPr>
        </p:nvGraphicFramePr>
        <p:xfrm>
          <a:off x="4660900" y="2186158"/>
          <a:ext cx="1054826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" name="Equation" r:id="rId5" imgW="723586" imgH="330057" progId="Equation.DSMT4">
                  <p:embed/>
                </p:oleObj>
              </mc:Choice>
              <mc:Fallback>
                <p:oleObj name="Equation" r:id="rId5" imgW="723586" imgH="33005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900" y="2186158"/>
                        <a:ext cx="1054826" cy="485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08" y="2676188"/>
            <a:ext cx="429577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91211" y="4543425"/>
            <a:ext cx="30137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Комбинация вида 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692781"/>
              </p:ext>
            </p:extLst>
          </p:nvPr>
        </p:nvGraphicFramePr>
        <p:xfrm>
          <a:off x="4314416" y="4543425"/>
          <a:ext cx="2784884" cy="51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1" name="Equation" r:id="rId8" imgW="1803400" imgH="330200" progId="Equation.DSMT4">
                  <p:embed/>
                </p:oleObj>
              </mc:Choice>
              <mc:Fallback>
                <p:oleObj name="Equation" r:id="rId8" imgW="1803400" imgH="330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4416" y="4543425"/>
                        <a:ext cx="2784884" cy="518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113807" y="5229225"/>
            <a:ext cx="7936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позволяет компактно описать последовательность</a:t>
            </a: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899" y="5838825"/>
            <a:ext cx="420761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38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5700" y="504825"/>
            <a:ext cx="66319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3. Экспоненциальная последовательность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105279"/>
              </p:ext>
            </p:extLst>
          </p:nvPr>
        </p:nvGraphicFramePr>
        <p:xfrm>
          <a:off x="1231900" y="1200957"/>
          <a:ext cx="1905000" cy="904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9" name="Equation" r:id="rId3" imgW="1129810" imgH="533169" progId="Equation.DSMT4">
                  <p:embed/>
                </p:oleObj>
              </mc:Choice>
              <mc:Fallback>
                <p:oleObj name="Equation" r:id="rId3" imgW="1129810" imgH="53316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1200957"/>
                        <a:ext cx="1905000" cy="9040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782920"/>
              </p:ext>
            </p:extLst>
          </p:nvPr>
        </p:nvGraphicFramePr>
        <p:xfrm>
          <a:off x="4127500" y="1266825"/>
          <a:ext cx="1676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0" name="Equation" r:id="rId5" imgW="1079032" imgH="545863" progId="Equation.DSMT4">
                  <p:embed/>
                </p:oleObj>
              </mc:Choice>
              <mc:Fallback>
                <p:oleObj name="Equation" r:id="rId5" imgW="1079032" imgH="54586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0" y="1266825"/>
                        <a:ext cx="1676400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84900" y="1495425"/>
            <a:ext cx="3429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– комплексное число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028825"/>
            <a:ext cx="2895600" cy="270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308100" y="2486025"/>
            <a:ext cx="5332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может быть представлена в виде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2026472"/>
              </p:ext>
            </p:extLst>
          </p:nvPr>
        </p:nvGraphicFramePr>
        <p:xfrm>
          <a:off x="393700" y="3171825"/>
          <a:ext cx="653142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1" name="Equation" r:id="rId8" imgW="4572000" imgH="546100" progId="Equation.DSMT4">
                  <p:embed/>
                </p:oleObj>
              </mc:Choice>
              <mc:Fallback>
                <p:oleObj name="Equation" r:id="rId8" imgW="4572000" imgH="546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3171825"/>
                        <a:ext cx="6531429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838200" y="4408219"/>
            <a:ext cx="68707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При            вещественная </a:t>
            </a:r>
            <a:r>
              <a:rPr lang="ru-RU" sz="2800" dirty="0"/>
              <a:t>экспоненциальная последовательность (геом. прогрессия</a:t>
            </a:r>
            <a:r>
              <a:rPr lang="ru-RU" sz="2800" dirty="0" smtClean="0"/>
              <a:t>) получается при</a:t>
            </a:r>
            <a:endParaRPr lang="ru-RU" sz="2800" dirty="0"/>
          </a:p>
        </p:txBody>
      </p:sp>
      <p:pic>
        <p:nvPicPr>
          <p:cNvPr id="14" name="Рисунок 13" descr="Рис 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52" y="5457825"/>
            <a:ext cx="4037648" cy="1952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146404"/>
              </p:ext>
            </p:extLst>
          </p:nvPr>
        </p:nvGraphicFramePr>
        <p:xfrm>
          <a:off x="1612900" y="4548674"/>
          <a:ext cx="774700" cy="299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2" name="Equation" r:id="rId11" imgW="710891" imgH="279279" progId="Equation.DSMT4">
                  <p:embed/>
                </p:oleObj>
              </mc:Choice>
              <mc:Fallback>
                <p:oleObj name="Equation" r:id="rId11" imgW="710891" imgH="279279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4548674"/>
                        <a:ext cx="774700" cy="299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477721"/>
              </p:ext>
            </p:extLst>
          </p:nvPr>
        </p:nvGraphicFramePr>
        <p:xfrm>
          <a:off x="4051300" y="5655101"/>
          <a:ext cx="1563988" cy="41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3" name="Equation" r:id="rId13" imgW="1040948" imgH="279279" progId="Equation.DSMT4">
                  <p:embed/>
                </p:oleObj>
              </mc:Choice>
              <mc:Fallback>
                <p:oleObj name="Equation" r:id="rId13" imgW="1040948" imgH="279279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300" y="5655101"/>
                        <a:ext cx="1563988" cy="4123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78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0900" y="35242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385599"/>
              </p:ext>
            </p:extLst>
          </p:nvPr>
        </p:nvGraphicFramePr>
        <p:xfrm>
          <a:off x="1993900" y="419428"/>
          <a:ext cx="881556" cy="390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3" name="Equation" r:id="rId3" imgW="583693" imgH="266469" progId="Equation.DSMT4">
                  <p:embed/>
                </p:oleObj>
              </mc:Choice>
              <mc:Fallback>
                <p:oleObj name="Equation" r:id="rId3" imgW="583693" imgH="26646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419428"/>
                        <a:ext cx="881556" cy="3901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441700" y="352425"/>
            <a:ext cx="4822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вещественная и мнимая части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329530"/>
              </p:ext>
            </p:extLst>
          </p:nvPr>
        </p:nvGraphicFramePr>
        <p:xfrm>
          <a:off x="1049647" y="1554846"/>
          <a:ext cx="4849413" cy="547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4" name="Equation" r:id="rId5" imgW="3035300" imgH="342900" progId="Equation.DSMT4">
                  <p:embed/>
                </p:oleObj>
              </mc:Choice>
              <mc:Fallback>
                <p:oleObj name="Equation" r:id="rId5" imgW="30353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647" y="1554846"/>
                        <a:ext cx="4849413" cy="5472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628631"/>
              </p:ext>
            </p:extLst>
          </p:nvPr>
        </p:nvGraphicFramePr>
        <p:xfrm>
          <a:off x="1003300" y="3388179"/>
          <a:ext cx="4849413" cy="55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5" name="Equation" r:id="rId7" imgW="2971800" imgH="342900" progId="Equation.DSMT4">
                  <p:embed/>
                </p:oleObj>
              </mc:Choice>
              <mc:Fallback>
                <p:oleObj name="Equation" r:id="rId7" imgW="29718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3388179"/>
                        <a:ext cx="4849413" cy="55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Рисунок 9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1018539"/>
            <a:ext cx="3962400" cy="1619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0" y="2790825"/>
            <a:ext cx="4114800" cy="1752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883100"/>
              </p:ext>
            </p:extLst>
          </p:nvPr>
        </p:nvGraphicFramePr>
        <p:xfrm>
          <a:off x="927100" y="4042079"/>
          <a:ext cx="3542588" cy="324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6" name="Picture" r:id="rId11" imgW="2323440" imgH="2130480" progId="Word.Picture.8">
                  <p:embed/>
                </p:oleObj>
              </mc:Choice>
              <mc:Fallback>
                <p:oleObj name="Picture" r:id="rId11" imgW="2323440" imgH="2130480" progId="Word.Pictur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4042079"/>
                        <a:ext cx="3542588" cy="32445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889500" y="4924425"/>
            <a:ext cx="489877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Вещественная величина </a:t>
            </a:r>
          </a:p>
          <a:p>
            <a:r>
              <a:rPr lang="ru-RU" sz="2800" dirty="0" smtClean="0"/>
              <a:t>имеет </a:t>
            </a:r>
            <a:r>
              <a:rPr lang="ru-RU" sz="2800" dirty="0"/>
              <a:t>смысл круговой частоты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094174"/>
              </p:ext>
            </p:extLst>
          </p:nvPr>
        </p:nvGraphicFramePr>
        <p:xfrm>
          <a:off x="8775700" y="4968113"/>
          <a:ext cx="469900" cy="413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7" name="Equation" r:id="rId13" imgW="241091" imgH="215713" progId="Equation.DSMT4">
                  <p:embed/>
                </p:oleObj>
              </mc:Choice>
              <mc:Fallback>
                <p:oleObj name="Equation" r:id="rId13" imgW="241091" imgH="215713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5700" y="4968113"/>
                        <a:ext cx="469900" cy="413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167557"/>
              </p:ext>
            </p:extLst>
          </p:nvPr>
        </p:nvGraphicFramePr>
        <p:xfrm>
          <a:off x="5467350" y="6107113"/>
          <a:ext cx="28194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8" name="Equation" r:id="rId15" imgW="1447560" imgH="253800" progId="Equation.DSMT4">
                  <p:embed/>
                </p:oleObj>
              </mc:Choice>
              <mc:Fallback>
                <p:oleObj name="Equation" r:id="rId15" imgW="1447560" imgH="2538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7350" y="6107113"/>
                        <a:ext cx="281940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881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89811" y="5915025"/>
            <a:ext cx="4737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                       убывают 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27100" y="352425"/>
            <a:ext cx="9220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Экспоненциальная комплексная последовательность более общего вида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988492"/>
              </p:ext>
            </p:extLst>
          </p:nvPr>
        </p:nvGraphicFramePr>
        <p:xfrm>
          <a:off x="698500" y="1495425"/>
          <a:ext cx="992369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" name="Equation" r:id="rId3" imgW="6311900" imgH="546100" progId="Equation.DSMT4">
                  <p:embed/>
                </p:oleObj>
              </mc:Choice>
              <mc:Fallback>
                <p:oleObj name="Equation" r:id="rId3" imgW="6311900" imgH="54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495425"/>
                        <a:ext cx="9923690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17500" y="2641234"/>
            <a:ext cx="49037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вещественная и мнимая части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850327"/>
              </p:ext>
            </p:extLst>
          </p:nvPr>
        </p:nvGraphicFramePr>
        <p:xfrm>
          <a:off x="774700" y="3629025"/>
          <a:ext cx="474461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8" name="Equation" r:id="rId5" imgW="3225800" imgH="469900" progId="Equation.DSMT4">
                  <p:embed/>
                </p:oleObj>
              </mc:Choice>
              <mc:Fallback>
                <p:oleObj name="Equation" r:id="rId5" imgW="3225800" imgH="469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" y="3629025"/>
                        <a:ext cx="4744616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042006"/>
              </p:ext>
            </p:extLst>
          </p:nvPr>
        </p:nvGraphicFramePr>
        <p:xfrm>
          <a:off x="774699" y="4772025"/>
          <a:ext cx="4876801" cy="715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9" name="Equation" r:id="rId7" imgW="3175000" imgH="469900" progId="Equation.DSMT4">
                  <p:embed/>
                </p:oleObj>
              </mc:Choice>
              <mc:Fallback>
                <p:oleObj name="Equation" r:id="rId7" imgW="3175000" imgH="469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699" y="4772025"/>
                        <a:ext cx="4876801" cy="715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641740"/>
              </p:ext>
            </p:extLst>
          </p:nvPr>
        </p:nvGraphicFramePr>
        <p:xfrm>
          <a:off x="1993900" y="5838825"/>
          <a:ext cx="100245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0" name="Equation" r:id="rId9" imgW="698500" imgH="419100" progId="Equation.DSMT4">
                  <p:embed/>
                </p:oleObj>
              </mc:Choice>
              <mc:Fallback>
                <p:oleObj name="Equation" r:id="rId9" imgW="698500" imgH="4191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5838825"/>
                        <a:ext cx="1002453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160" y="2409825"/>
            <a:ext cx="51054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731956"/>
              </p:ext>
            </p:extLst>
          </p:nvPr>
        </p:nvGraphicFramePr>
        <p:xfrm>
          <a:off x="8851900" y="2641234"/>
          <a:ext cx="1397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1" name="Equation" r:id="rId12" imgW="1396800" imgH="406080" progId="Equation.DSMT4">
                  <p:embed/>
                </p:oleObj>
              </mc:Choice>
              <mc:Fallback>
                <p:oleObj name="Equation" r:id="rId12" imgW="13968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851900" y="2641234"/>
                        <a:ext cx="13970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248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0900" y="428625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Последовательность </a:t>
            </a:r>
            <a:r>
              <a:rPr lang="ru-RU" sz="2800" dirty="0" smtClean="0"/>
              <a:t>               является </a:t>
            </a:r>
            <a:r>
              <a:rPr lang="ru-RU" sz="2800" i="1" dirty="0"/>
              <a:t>периодической</a:t>
            </a:r>
            <a:r>
              <a:rPr lang="ru-RU" sz="2800" dirty="0"/>
              <a:t>, если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3300" y="1880322"/>
            <a:ext cx="8839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 некотором целом </a:t>
            </a:r>
            <a:r>
              <a:rPr lang="ru-RU" sz="2800" dirty="0" smtClean="0"/>
              <a:t>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i="1" dirty="0" smtClean="0"/>
              <a:t> </a:t>
            </a:r>
            <a:r>
              <a:rPr lang="ru-RU" sz="2800" dirty="0" smtClean="0"/>
              <a:t> и </a:t>
            </a:r>
            <a:r>
              <a:rPr lang="ru-RU" sz="2800" dirty="0"/>
              <a:t>любом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i="1" dirty="0" smtClean="0"/>
              <a:t>.</a:t>
            </a:r>
            <a:endParaRPr lang="ru-RU" sz="2800" i="1" dirty="0"/>
          </a:p>
          <a:p>
            <a:r>
              <a:rPr lang="ru-RU" sz="2800" dirty="0"/>
              <a:t>Наименьшее значение 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i="1" dirty="0" smtClean="0"/>
              <a:t>, </a:t>
            </a:r>
            <a:r>
              <a:rPr lang="ru-RU" sz="2800" dirty="0" smtClean="0"/>
              <a:t> при </a:t>
            </a:r>
            <a:r>
              <a:rPr lang="ru-RU" sz="2800" dirty="0"/>
              <a:t>котором равенство выполняется, называется периодом.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512710"/>
              </p:ext>
            </p:extLst>
          </p:nvPr>
        </p:nvGraphicFramePr>
        <p:xfrm>
          <a:off x="4279900" y="428625"/>
          <a:ext cx="92964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3" name="Equation" r:id="rId4" imgW="533169" imgH="330057" progId="Equation.DSMT4">
                  <p:embed/>
                </p:oleObj>
              </mc:Choice>
              <mc:Fallback>
                <p:oleObj name="Equation" r:id="rId4" imgW="533169" imgH="33005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9900" y="428625"/>
                        <a:ext cx="929640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163642"/>
              </p:ext>
            </p:extLst>
          </p:nvPr>
        </p:nvGraphicFramePr>
        <p:xfrm>
          <a:off x="2146300" y="1190625"/>
          <a:ext cx="3080951" cy="547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4" name="Equation" r:id="rId6" imgW="1879600" imgH="330200" progId="Equation.DSMT4">
                  <p:embed/>
                </p:oleObj>
              </mc:Choice>
              <mc:Fallback>
                <p:oleObj name="Equation" r:id="rId6" imgW="1879600" imgH="330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300" y="1190625"/>
                        <a:ext cx="3080951" cy="547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03300" y="3324225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Дискретные косинусоида и синусоида </a:t>
            </a: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могут быть </a:t>
            </a:r>
            <a:r>
              <a:rPr lang="ru-RU" sz="2800" i="1" dirty="0"/>
              <a:t>непериодическими. </a:t>
            </a:r>
            <a:r>
              <a:rPr lang="ru-RU" sz="2800" dirty="0"/>
              <a:t>Условие периодичности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331339"/>
              </p:ext>
            </p:extLst>
          </p:nvPr>
        </p:nvGraphicFramePr>
        <p:xfrm>
          <a:off x="1060449" y="4543425"/>
          <a:ext cx="740833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5" name="Equation" r:id="rId8" imgW="4775200" imgH="342900" progId="Equation.DSMT4">
                  <p:embed/>
                </p:oleObj>
              </mc:Choice>
              <mc:Fallback>
                <p:oleObj name="Equation" r:id="rId8" imgW="47752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49" y="4543425"/>
                        <a:ext cx="7408333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79500" y="5305425"/>
            <a:ext cx="876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возможно только </a:t>
            </a:r>
            <a:r>
              <a:rPr lang="ru-RU" sz="2800" dirty="0" smtClean="0"/>
              <a:t>если</a:t>
            </a:r>
            <a:r>
              <a:rPr lang="en-US" sz="2800" dirty="0" smtClean="0"/>
              <a:t>                                   </a:t>
            </a:r>
            <a:r>
              <a:rPr lang="ru-RU" sz="2800" dirty="0" smtClean="0"/>
              <a:t>при </a:t>
            </a:r>
            <a:r>
              <a:rPr lang="ru-RU" sz="2800" dirty="0"/>
              <a:t>некотором </a:t>
            </a:r>
            <a:r>
              <a:rPr lang="ru-RU" sz="2800" dirty="0" smtClean="0"/>
              <a:t>целом</a:t>
            </a:r>
            <a:r>
              <a:rPr lang="en-US" sz="2800" dirty="0" smtClean="0"/>
              <a:t>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546516"/>
              </p:ext>
            </p:extLst>
          </p:nvPr>
        </p:nvGraphicFramePr>
        <p:xfrm>
          <a:off x="4965700" y="5305425"/>
          <a:ext cx="2294054" cy="475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6" name="Equation" r:id="rId10" imgW="1320227" imgH="279279" progId="Equation.DSMT4">
                  <p:embed/>
                </p:oleObj>
              </mc:Choice>
              <mc:Fallback>
                <p:oleObj name="Equation" r:id="rId10" imgW="1320227" imgH="279279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5700" y="5305425"/>
                        <a:ext cx="2294054" cy="4751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203865"/>
              </p:ext>
            </p:extLst>
          </p:nvPr>
        </p:nvGraphicFramePr>
        <p:xfrm>
          <a:off x="6184900" y="5915025"/>
          <a:ext cx="1662710" cy="113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7" name="Equation" r:id="rId12" imgW="1054100" imgH="723900" progId="Equation.DSMT4">
                  <p:embed/>
                </p:oleObj>
              </mc:Choice>
              <mc:Fallback>
                <p:oleObj name="Equation" r:id="rId12" imgW="1054100" imgH="7239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5915025"/>
                        <a:ext cx="1662710" cy="113843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8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2900" y="504825"/>
            <a:ext cx="74739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Чтобы изучать последовательности с общих позиций, необходимо ввести математическую модель.</a:t>
            </a:r>
          </a:p>
          <a:p>
            <a:r>
              <a:rPr lang="ru-RU" sz="2800" dirty="0"/>
              <a:t>Удобной для изучения алгебраической моделью множества последовательностей является линейное (векторное) пространство.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89100" y="3781425"/>
            <a:ext cx="7848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Пространство последовательностей</a:t>
            </a:r>
            <a:endParaRPr lang="ru-RU" sz="2800" b="1" i="1" dirty="0"/>
          </a:p>
          <a:p>
            <a:r>
              <a:rPr lang="ru-RU" sz="2800" dirty="0"/>
              <a:t>Линейное пространство – это, по определению, множество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sz="2800" dirty="0" smtClean="0"/>
              <a:t>элементов</a:t>
            </a:r>
            <a:r>
              <a:rPr lang="ru-RU" sz="2800" dirty="0"/>
              <a:t>, называемых </a:t>
            </a:r>
            <a:r>
              <a:rPr lang="ru-RU" sz="2800" i="1" dirty="0"/>
              <a:t>векторами</a:t>
            </a:r>
            <a:r>
              <a:rPr lang="ru-RU" sz="2800" dirty="0"/>
              <a:t>, обладающее следующими свойствами: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457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454475"/>
              </p:ext>
            </p:extLst>
          </p:nvPr>
        </p:nvGraphicFramePr>
        <p:xfrm>
          <a:off x="1231900" y="733425"/>
          <a:ext cx="6959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" name="Equation" r:id="rId3" imgW="3911400" imgH="342720" progId="Equation.DSMT4">
                  <p:embed/>
                </p:oleObj>
              </mc:Choice>
              <mc:Fallback>
                <p:oleObj name="Equation" r:id="rId3" imgW="391140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733425"/>
                        <a:ext cx="69596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048064"/>
              </p:ext>
            </p:extLst>
          </p:nvPr>
        </p:nvGraphicFramePr>
        <p:xfrm>
          <a:off x="1255713" y="1952625"/>
          <a:ext cx="67532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8" name="Equation" r:id="rId5" imgW="3365280" imgH="342720" progId="Equation.DSMT4">
                  <p:embed/>
                </p:oleObj>
              </mc:Choice>
              <mc:Fallback>
                <p:oleObj name="Equation" r:id="rId5" imgW="336528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3" y="1952625"/>
                        <a:ext cx="6753225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3468683"/>
              </p:ext>
            </p:extLst>
          </p:nvPr>
        </p:nvGraphicFramePr>
        <p:xfrm>
          <a:off x="1308100" y="2943225"/>
          <a:ext cx="7550945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9" name="Equation" r:id="rId7" imgW="4279680" imgH="419040" progId="Equation.DSMT4">
                  <p:embed/>
                </p:oleObj>
              </mc:Choice>
              <mc:Fallback>
                <p:oleObj name="Equation" r:id="rId7" imgW="427968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2943225"/>
                        <a:ext cx="7550945" cy="733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217365"/>
              </p:ext>
            </p:extLst>
          </p:nvPr>
        </p:nvGraphicFramePr>
        <p:xfrm>
          <a:off x="1330325" y="4010025"/>
          <a:ext cx="88503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0" name="Equation" r:id="rId9" imgW="4991040" imgH="419040" progId="Equation.DSMT4">
                  <p:embed/>
                </p:oleObj>
              </mc:Choice>
              <mc:Fallback>
                <p:oleObj name="Equation" r:id="rId9" imgW="4991040" imgH="419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4010025"/>
                        <a:ext cx="8850313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146249"/>
              </p:ext>
            </p:extLst>
          </p:nvPr>
        </p:nvGraphicFramePr>
        <p:xfrm>
          <a:off x="1384300" y="5305425"/>
          <a:ext cx="7179201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1" name="Equation" r:id="rId11" imgW="3593880" imgH="342720" progId="Equation.DSMT4">
                  <p:embed/>
                </p:oleObj>
              </mc:Choice>
              <mc:Fallback>
                <p:oleObj name="Equation" r:id="rId11" imgW="3593880" imgH="34272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5305425"/>
                        <a:ext cx="7179201" cy="688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0" y="6219825"/>
            <a:ext cx="891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Условия а1 – а4 известны в алгебре, как аксиомы </a:t>
            </a:r>
            <a:r>
              <a:rPr lang="ru-RU" sz="2400" i="1" dirty="0"/>
              <a:t>коммутативной (</a:t>
            </a:r>
            <a:r>
              <a:rPr lang="ru-RU" sz="2400" i="1" dirty="0" err="1"/>
              <a:t>а́белевой</a:t>
            </a:r>
            <a:r>
              <a:rPr lang="ru-RU" sz="2400" i="1" dirty="0"/>
              <a:t>)</a:t>
            </a:r>
            <a:r>
              <a:rPr lang="ru-RU" sz="2400" dirty="0"/>
              <a:t> </a:t>
            </a:r>
            <a:r>
              <a:rPr lang="ru-RU" sz="2400" i="1" dirty="0"/>
              <a:t>группы</a:t>
            </a:r>
            <a:r>
              <a:rPr lang="ru-RU" sz="2400" dirty="0"/>
              <a:t>. 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73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6" y="1549401"/>
            <a:ext cx="89535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3" name="object 3"/>
          <p:cNvSpPr/>
          <p:nvPr/>
        </p:nvSpPr>
        <p:spPr>
          <a:xfrm>
            <a:off x="6261100" y="3832097"/>
            <a:ext cx="4402975" cy="3225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17501" y="276226"/>
            <a:ext cx="9847868" cy="38224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 algn="just">
              <a:lnSpc>
                <a:spcPct val="110100"/>
              </a:lnSpc>
              <a:spcBef>
                <a:spcPts val="95"/>
              </a:spcBef>
            </a:pPr>
            <a:r>
              <a:rPr sz="2800" b="1" dirty="0">
                <a:solidFill>
                  <a:srgbClr val="17365D"/>
                </a:solidFill>
                <a:latin typeface="Times New Roman"/>
                <a:cs typeface="Times New Roman"/>
              </a:rPr>
              <a:t>Обработка сигналов </a:t>
            </a:r>
            <a:r>
              <a:rPr sz="2800" dirty="0">
                <a:latin typeface="Times New Roman"/>
                <a:cs typeface="Times New Roman"/>
              </a:rPr>
              <a:t>– совокупность операций, </a:t>
            </a:r>
            <a:r>
              <a:rPr sz="2800" spc="-5" dirty="0">
                <a:latin typeface="Times New Roman"/>
                <a:cs typeface="Times New Roman"/>
              </a:rPr>
              <a:t>направлен-  </a:t>
            </a:r>
            <a:r>
              <a:rPr sz="2800" dirty="0">
                <a:latin typeface="Times New Roman"/>
                <a:cs typeface="Times New Roman"/>
              </a:rPr>
              <a:t>ных на </a:t>
            </a:r>
            <a:r>
              <a:rPr sz="2800" spc="-5" dirty="0">
                <a:latin typeface="Times New Roman"/>
                <a:cs typeface="Times New Roman"/>
              </a:rPr>
              <a:t>наиболее </a:t>
            </a:r>
            <a:r>
              <a:rPr sz="2800" dirty="0">
                <a:latin typeface="Times New Roman"/>
                <a:cs typeface="Times New Roman"/>
              </a:rPr>
              <a:t>эффективную передачу, </a:t>
            </a:r>
            <a:r>
              <a:rPr sz="2800" spc="-5" dirty="0">
                <a:latin typeface="Times New Roman"/>
                <a:cs typeface="Times New Roman"/>
              </a:rPr>
              <a:t>хранение </a:t>
            </a:r>
            <a:r>
              <a:rPr sz="2800" dirty="0">
                <a:latin typeface="Times New Roman"/>
                <a:cs typeface="Times New Roman"/>
              </a:rPr>
              <a:t>и </a:t>
            </a:r>
            <a:r>
              <a:rPr sz="2800" spc="-5" dirty="0">
                <a:latin typeface="Times New Roman"/>
                <a:cs typeface="Times New Roman"/>
              </a:rPr>
              <a:t>извлечение  </a:t>
            </a:r>
            <a:r>
              <a:rPr sz="2800" dirty="0">
                <a:latin typeface="Times New Roman"/>
                <a:cs typeface="Times New Roman"/>
              </a:rPr>
              <a:t>информации.</a:t>
            </a:r>
          </a:p>
          <a:p>
            <a:pPr marL="12700" marR="5080" indent="457200" algn="just">
              <a:lnSpc>
                <a:spcPct val="110200"/>
              </a:lnSpc>
              <a:spcBef>
                <a:spcPts val="5"/>
              </a:spcBef>
            </a:pPr>
            <a:r>
              <a:rPr sz="2800" dirty="0">
                <a:latin typeface="Times New Roman"/>
                <a:cs typeface="Times New Roman"/>
              </a:rPr>
              <a:t>Первые устройства </a:t>
            </a:r>
            <a:r>
              <a:rPr sz="2800" spc="-5" dirty="0">
                <a:latin typeface="Times New Roman"/>
                <a:cs typeface="Times New Roman"/>
              </a:rPr>
              <a:t>обработки </a:t>
            </a:r>
            <a:r>
              <a:rPr sz="2800" dirty="0">
                <a:latin typeface="Times New Roman"/>
                <a:cs typeface="Times New Roman"/>
              </a:rPr>
              <a:t>сигналов </a:t>
            </a:r>
            <a:r>
              <a:rPr sz="2800" spc="-5" dirty="0">
                <a:latin typeface="Times New Roman"/>
                <a:cs typeface="Times New Roman"/>
              </a:rPr>
              <a:t>были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аналоговыми</a:t>
            </a:r>
            <a:r>
              <a:rPr sz="2800" spc="-5" dirty="0">
                <a:latin typeface="Times New Roman"/>
                <a:cs typeface="Times New Roman"/>
              </a:rPr>
              <a:t>,  т.е. </a:t>
            </a:r>
            <a:r>
              <a:rPr sz="2800" dirty="0">
                <a:latin typeface="Times New Roman"/>
                <a:cs typeface="Times New Roman"/>
              </a:rPr>
              <a:t>оперировали </a:t>
            </a:r>
            <a:r>
              <a:rPr sz="2800" spc="-5" dirty="0">
                <a:latin typeface="Times New Roman"/>
                <a:cs typeface="Times New Roman"/>
              </a:rPr>
              <a:t>сигналами непрерывного времени </a:t>
            </a:r>
            <a:r>
              <a:rPr sz="2800" dirty="0">
                <a:latin typeface="Times New Roman"/>
                <a:cs typeface="Times New Roman"/>
              </a:rPr>
              <a:t>и </a:t>
            </a:r>
            <a:r>
              <a:rPr sz="2800" spc="-5" dirty="0" err="1">
                <a:latin typeface="Times New Roman"/>
                <a:cs typeface="Times New Roman"/>
              </a:rPr>
              <a:t>сводились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 smtClean="0">
                <a:latin typeface="Times New Roman"/>
                <a:cs typeface="Times New Roman"/>
              </a:rPr>
              <a:t>к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фильтрации, умножению </a:t>
            </a:r>
            <a:r>
              <a:rPr sz="2800" spc="-5" dirty="0">
                <a:latin typeface="Times New Roman"/>
                <a:cs typeface="Times New Roman"/>
              </a:rPr>
              <a:t>частоты,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модуляции, детектированию </a:t>
            </a:r>
            <a:r>
              <a:rPr sz="2800" dirty="0">
                <a:latin typeface="Times New Roman"/>
                <a:cs typeface="Times New Roman"/>
              </a:rPr>
              <a:t>и 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преобразованию</a:t>
            </a:r>
            <a:r>
              <a:rPr sz="2800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частоты (переносу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спектра).</a:t>
            </a:r>
            <a:endParaRPr sz="2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098683"/>
            <a:ext cx="563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/>
                <a:cs typeface="Times New Roman"/>
              </a:rPr>
              <a:t>Недостатки	аналоговых  устройств – дрейф </a:t>
            </a:r>
            <a:r>
              <a:rPr lang="ru-RU" sz="2800" spc="-5" dirty="0" smtClean="0">
                <a:latin typeface="Times New Roman"/>
                <a:cs typeface="Times New Roman"/>
              </a:rPr>
              <a:t>параметров,  </a:t>
            </a:r>
            <a:r>
              <a:rPr lang="ru-RU" sz="2800" dirty="0" smtClean="0">
                <a:latin typeface="Times New Roman"/>
                <a:cs typeface="Times New Roman"/>
              </a:rPr>
              <a:t>производственный </a:t>
            </a:r>
            <a:r>
              <a:rPr lang="ru-RU" sz="2800" spc="-5" dirty="0" smtClean="0">
                <a:latin typeface="Times New Roman"/>
                <a:cs typeface="Times New Roman"/>
              </a:rPr>
              <a:t>разброс, </a:t>
            </a:r>
          </a:p>
          <a:p>
            <a:r>
              <a:rPr lang="ru-RU" sz="2800" dirty="0" smtClean="0">
                <a:latin typeface="Times New Roman"/>
                <a:cs typeface="Times New Roman"/>
              </a:rPr>
              <a:t>необ</a:t>
            </a:r>
            <a:r>
              <a:rPr lang="ru-RU" sz="2800" spc="-5" dirty="0" smtClean="0">
                <a:latin typeface="Times New Roman"/>
                <a:cs typeface="Times New Roman"/>
              </a:rPr>
              <a:t>ходимость </a:t>
            </a:r>
            <a:r>
              <a:rPr lang="ru-RU" sz="2800" dirty="0" smtClean="0">
                <a:latin typeface="Times New Roman"/>
                <a:cs typeface="Times New Roman"/>
              </a:rPr>
              <a:t>настройки устройства  после сборки и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др.</a:t>
            </a:r>
            <a:endParaRPr lang="ru-RU" sz="2800" dirty="0" smtClean="0">
              <a:latin typeface="Times New Roman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915855"/>
              </p:ext>
            </p:extLst>
          </p:nvPr>
        </p:nvGraphicFramePr>
        <p:xfrm>
          <a:off x="957263" y="348724"/>
          <a:ext cx="7208837" cy="65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9" name="Equation" r:id="rId3" imgW="3759120" imgH="342720" progId="Equation.DSMT4">
                  <p:embed/>
                </p:oleObj>
              </mc:Choice>
              <mc:Fallback>
                <p:oleObj name="Equation" r:id="rId3" imgW="375912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7263" y="348724"/>
                        <a:ext cx="7208837" cy="6514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977948"/>
              </p:ext>
            </p:extLst>
          </p:nvPr>
        </p:nvGraphicFramePr>
        <p:xfrm>
          <a:off x="995363" y="1495425"/>
          <a:ext cx="8389937" cy="532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0" name="Equation" r:id="rId5" imgW="5397480" imgH="342720" progId="Equation.DSMT4">
                  <p:embed/>
                </p:oleObj>
              </mc:Choice>
              <mc:Fallback>
                <p:oleObj name="Equation" r:id="rId5" imgW="539748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1495425"/>
                        <a:ext cx="8389937" cy="5322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107880"/>
              </p:ext>
            </p:extLst>
          </p:nvPr>
        </p:nvGraphicFramePr>
        <p:xfrm>
          <a:off x="1003300" y="2638425"/>
          <a:ext cx="5715000" cy="563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1" name="Equation" r:id="rId7" imgW="3466800" imgH="342720" progId="Equation.DSMT4">
                  <p:embed/>
                </p:oleObj>
              </mc:Choice>
              <mc:Fallback>
                <p:oleObj name="Equation" r:id="rId7" imgW="3466800" imgH="3427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2638425"/>
                        <a:ext cx="5715000" cy="5631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264454"/>
              </p:ext>
            </p:extLst>
          </p:nvPr>
        </p:nvGraphicFramePr>
        <p:xfrm>
          <a:off x="197506" y="3705225"/>
          <a:ext cx="10298387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2" name="Equation" r:id="rId9" imgW="6781680" imgH="876240" progId="Equation.DSMT4">
                  <p:embed/>
                </p:oleObj>
              </mc:Choice>
              <mc:Fallback>
                <p:oleObj name="Equation" r:id="rId9" imgW="6781680" imgH="876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506" y="3705225"/>
                        <a:ext cx="10298387" cy="1333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231900" y="5457825"/>
            <a:ext cx="8686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Множество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/>
              <a:t> – </a:t>
            </a:r>
            <a:r>
              <a:rPr lang="ru-RU" sz="2800" i="1" dirty="0"/>
              <a:t>линейное </a:t>
            </a:r>
            <a:r>
              <a:rPr lang="ru-RU" sz="2800" dirty="0"/>
              <a:t>(векторное) </a:t>
            </a:r>
            <a:r>
              <a:rPr lang="ru-RU" sz="2800" i="1" dirty="0"/>
              <a:t>пространством </a:t>
            </a:r>
            <a:endParaRPr lang="en-US" sz="2800" i="1" dirty="0" smtClean="0"/>
          </a:p>
          <a:p>
            <a:endParaRPr lang="en-US" sz="2800" i="1" dirty="0"/>
          </a:p>
          <a:p>
            <a:r>
              <a:rPr lang="ru-RU" sz="2800" i="1" dirty="0" smtClean="0"/>
              <a:t>над </a:t>
            </a:r>
            <a:r>
              <a:rPr lang="ru-RU" sz="2800" i="1" dirty="0"/>
              <a:t>полем</a:t>
            </a:r>
            <a:endParaRPr lang="ru-RU" sz="2800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183887"/>
              </p:ext>
            </p:extLst>
          </p:nvPr>
        </p:nvGraphicFramePr>
        <p:xfrm>
          <a:off x="3213100" y="6150322"/>
          <a:ext cx="457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" name="Equation" r:id="rId11" imgW="228600" imgH="266400" progId="Equation.DSMT4">
                  <p:embed/>
                </p:oleObj>
              </mc:Choice>
              <mc:Fallback>
                <p:oleObj name="Equation" r:id="rId11" imgW="2286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13100" y="6150322"/>
                        <a:ext cx="457200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00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4700" y="504825"/>
            <a:ext cx="9525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Множество </a:t>
            </a:r>
            <a:r>
              <a:rPr lang="en-US" sz="2800" dirty="0" smtClean="0"/>
              <a:t> 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800" dirty="0" smtClean="0"/>
              <a:t>   </a:t>
            </a:r>
            <a:r>
              <a:rPr lang="ru-RU" sz="2800" dirty="0" smtClean="0"/>
              <a:t>вещественных </a:t>
            </a:r>
            <a:r>
              <a:rPr lang="ru-RU" sz="2800" dirty="0"/>
              <a:t>последовательностей </a:t>
            </a:r>
            <a:r>
              <a:rPr lang="ru-RU" sz="2800" dirty="0" smtClean="0"/>
              <a:t>вида</a:t>
            </a:r>
            <a:endParaRPr lang="en-US" sz="2800" dirty="0" smtClean="0"/>
          </a:p>
          <a:p>
            <a:endParaRPr lang="en-US" sz="2800" dirty="0"/>
          </a:p>
          <a:p>
            <a:r>
              <a:rPr lang="ru-RU" sz="2800" dirty="0" smtClean="0"/>
              <a:t> </a:t>
            </a:r>
            <a:endParaRPr lang="ru-RU" sz="2800" dirty="0"/>
          </a:p>
          <a:p>
            <a:r>
              <a:rPr lang="ru-RU" sz="2800" dirty="0"/>
              <a:t>с операциями сложения и умножения на вещественное число (скаляр) удовлетворяет всем перечисленным условиям, значит, образует линейное (векторное) пространство </a:t>
            </a:r>
            <a:r>
              <a:rPr lang="ru-RU" sz="2800" i="1" dirty="0"/>
              <a:t>над полем</a:t>
            </a:r>
            <a:r>
              <a:rPr lang="ru-RU" sz="2800" dirty="0"/>
              <a:t> </a:t>
            </a:r>
            <a:r>
              <a:rPr lang="en-US" sz="2800" dirty="0" smtClean="0"/>
              <a:t>            </a:t>
            </a:r>
            <a:r>
              <a:rPr lang="ru-RU" sz="2800" dirty="0" smtClean="0"/>
              <a:t>вещественных чисел</a:t>
            </a:r>
            <a:r>
              <a:rPr lang="en-US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Аналогично множество комплексных последовательностей образует векторное пространство над полем </a:t>
            </a:r>
          </a:p>
          <a:p>
            <a:r>
              <a:rPr lang="ru-RU" sz="2800" dirty="0"/>
              <a:t>комплексных чисел. В дальнейшем для общности рассматривается именно это пространство.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834855"/>
              </p:ext>
            </p:extLst>
          </p:nvPr>
        </p:nvGraphicFramePr>
        <p:xfrm>
          <a:off x="1155700" y="962025"/>
          <a:ext cx="37433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5" name="Equation" r:id="rId3" imgW="2145960" imgH="419040" progId="Equation.DSMT4">
                  <p:embed/>
                </p:oleObj>
              </mc:Choice>
              <mc:Fallback>
                <p:oleObj name="Equation" r:id="rId3" imgW="214596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962025"/>
                        <a:ext cx="3743325" cy="738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499732"/>
              </p:ext>
            </p:extLst>
          </p:nvPr>
        </p:nvGraphicFramePr>
        <p:xfrm>
          <a:off x="4909993" y="3048000"/>
          <a:ext cx="428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6" name="Equation" r:id="rId5" imgW="266353" imgH="266353" progId="Equation.DSMT4">
                  <p:embed/>
                </p:oleObj>
              </mc:Choice>
              <mc:Fallback>
                <p:oleObj name="Equation" r:id="rId5" imgW="266353" imgH="26635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9993" y="3048000"/>
                        <a:ext cx="428625" cy="42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503691"/>
              </p:ext>
            </p:extLst>
          </p:nvPr>
        </p:nvGraphicFramePr>
        <p:xfrm>
          <a:off x="7937500" y="4329112"/>
          <a:ext cx="428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7" name="Equation" r:id="rId7" imgW="253780" imgH="266469" progId="Equation.DSMT4">
                  <p:embed/>
                </p:oleObj>
              </mc:Choice>
              <mc:Fallback>
                <p:oleObj name="Equation" r:id="rId7" imgW="253780" imgH="266469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0" y="4329112"/>
                        <a:ext cx="428625" cy="42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048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7722" y="657225"/>
            <a:ext cx="8839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Линейная комбинация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/>
              <a:t>Поскольку определены суммирование последовательностей и умножение последовательности на скаляр, то определена взвешенная сумма (</a:t>
            </a:r>
            <a:r>
              <a:rPr lang="ru-RU" sz="2800" i="1" dirty="0"/>
              <a:t>линейная комбинация</a:t>
            </a:r>
            <a:r>
              <a:rPr lang="ru-RU" sz="2800" dirty="0"/>
              <a:t>) </a:t>
            </a:r>
            <a:endParaRPr lang="en-US" sz="2800" dirty="0" smtClean="0"/>
          </a:p>
          <a:p>
            <a:endParaRPr lang="en-US" sz="2800" dirty="0"/>
          </a:p>
          <a:p>
            <a:endParaRPr lang="ru-RU" sz="2800" dirty="0"/>
          </a:p>
          <a:p>
            <a:r>
              <a:rPr lang="ru-RU" sz="2800" dirty="0"/>
              <a:t>для любой </a:t>
            </a:r>
            <a:r>
              <a:rPr lang="ru-RU" sz="2800" dirty="0" smtClean="0"/>
              <a:t>совокупности</a:t>
            </a:r>
            <a:r>
              <a:rPr lang="en-US" sz="2800" dirty="0" smtClean="0"/>
              <a:t> </a:t>
            </a:r>
            <a:r>
              <a:rPr lang="ru-RU" sz="2800" dirty="0" smtClean="0"/>
              <a:t>векторов</a:t>
            </a:r>
            <a:endParaRPr lang="ru-RU" sz="2800" dirty="0"/>
          </a:p>
          <a:p>
            <a:r>
              <a:rPr lang="ru-RU" sz="2800" dirty="0"/>
              <a:t>со скалярными (весовыми) коэффициентами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524563"/>
              </p:ext>
            </p:extLst>
          </p:nvPr>
        </p:nvGraphicFramePr>
        <p:xfrm>
          <a:off x="3746500" y="2409825"/>
          <a:ext cx="2017796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" name="Equation" r:id="rId3" imgW="1536700" imgH="901700" progId="Equation.DSMT4">
                  <p:embed/>
                </p:oleObj>
              </mc:Choice>
              <mc:Fallback>
                <p:oleObj name="Equation" r:id="rId3" imgW="15367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2409825"/>
                        <a:ext cx="2017796" cy="1190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390059"/>
              </p:ext>
            </p:extLst>
          </p:nvPr>
        </p:nvGraphicFramePr>
        <p:xfrm>
          <a:off x="6870700" y="3476625"/>
          <a:ext cx="2796428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5" name="Equation" r:id="rId5" imgW="2070100" imgH="482600" progId="Equation.DSMT4">
                  <p:embed/>
                </p:oleObj>
              </mc:Choice>
              <mc:Fallback>
                <p:oleObj name="Equation" r:id="rId5" imgW="20701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0700" y="3476625"/>
                        <a:ext cx="2796428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970368"/>
              </p:ext>
            </p:extLst>
          </p:nvPr>
        </p:nvGraphicFramePr>
        <p:xfrm>
          <a:off x="1841500" y="4628656"/>
          <a:ext cx="26289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6" name="Equation" r:id="rId7" imgW="1943100" imgH="482600" progId="Equation.DSMT4">
                  <p:embed/>
                </p:oleObj>
              </mc:Choice>
              <mc:Fallback>
                <p:oleObj name="Equation" r:id="rId7" imgW="19431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4628656"/>
                        <a:ext cx="2628900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213" y="4932590"/>
            <a:ext cx="39433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547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1900" y="428625"/>
            <a:ext cx="7924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Линейная оболочка 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/>
              <a:t>Если зафиксировать векторы </a:t>
            </a:r>
          </a:p>
          <a:p>
            <a:r>
              <a:rPr lang="ru-RU" sz="2800" dirty="0"/>
              <a:t>то получаемые </a:t>
            </a:r>
            <a:r>
              <a:rPr lang="ru-RU" sz="2800" i="1" dirty="0"/>
              <a:t>при всевозможных </a:t>
            </a:r>
            <a:r>
              <a:rPr lang="ru-RU" sz="2800" dirty="0" smtClean="0"/>
              <a:t>наборах</a:t>
            </a:r>
            <a:endParaRPr lang="en-US" sz="2800" dirty="0" smtClean="0"/>
          </a:p>
          <a:p>
            <a:endParaRPr lang="en-US" sz="2800" dirty="0"/>
          </a:p>
          <a:p>
            <a:endParaRPr lang="ru-RU" sz="2800" dirty="0"/>
          </a:p>
          <a:p>
            <a:r>
              <a:rPr lang="ru-RU" sz="2800" dirty="0"/>
              <a:t>линейные комбинации образуют </a:t>
            </a:r>
            <a:r>
              <a:rPr lang="ru-RU" sz="2800" i="1" dirty="0"/>
              <a:t>линейную оболочку </a:t>
            </a:r>
            <a:r>
              <a:rPr lang="ru-RU" sz="2800" dirty="0"/>
              <a:t>совокупности </a:t>
            </a:r>
            <a:r>
              <a:rPr lang="ru-RU" sz="2800" dirty="0" smtClean="0"/>
              <a:t>векторов</a:t>
            </a:r>
            <a:endParaRPr lang="en-US" sz="2800" dirty="0" smtClean="0"/>
          </a:p>
          <a:p>
            <a:r>
              <a:rPr lang="ru-RU" sz="2800" dirty="0" smtClean="0"/>
              <a:t> </a:t>
            </a:r>
            <a:endParaRPr lang="ru-RU" sz="2800" dirty="0"/>
          </a:p>
          <a:p>
            <a:r>
              <a:rPr lang="ru-RU" sz="2800" dirty="0"/>
              <a:t>которую принято обозначать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03004"/>
              </p:ext>
            </p:extLst>
          </p:nvPr>
        </p:nvGraphicFramePr>
        <p:xfrm>
          <a:off x="5956300" y="704850"/>
          <a:ext cx="1902012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7" name="Equation" r:id="rId3" imgW="1459866" imgH="482391" progId="Equation.DSMT4">
                  <p:embed/>
                </p:oleObj>
              </mc:Choice>
              <mc:Fallback>
                <p:oleObj name="Equation" r:id="rId3" imgW="1459866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300" y="704850"/>
                        <a:ext cx="1902012" cy="63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8910348"/>
              </p:ext>
            </p:extLst>
          </p:nvPr>
        </p:nvGraphicFramePr>
        <p:xfrm>
          <a:off x="1689100" y="1800225"/>
          <a:ext cx="2719754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8" name="Equation" r:id="rId5" imgW="2209800" imgH="622300" progId="Equation.DSMT4">
                  <p:embed/>
                </p:oleObj>
              </mc:Choice>
              <mc:Fallback>
                <p:oleObj name="Equation" r:id="rId5" imgW="2209800" imgH="622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800225"/>
                        <a:ext cx="2719754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759125"/>
              </p:ext>
            </p:extLst>
          </p:nvPr>
        </p:nvGraphicFramePr>
        <p:xfrm>
          <a:off x="6718300" y="3019425"/>
          <a:ext cx="233406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9" name="Equation" r:id="rId7" imgW="1727200" imgH="622300" progId="Equation.DSMT4">
                  <p:embed/>
                </p:oleObj>
              </mc:Choice>
              <mc:Fallback>
                <p:oleObj name="Equation" r:id="rId7" imgW="1727200" imgH="622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8300" y="3019425"/>
                        <a:ext cx="2334065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125199"/>
              </p:ext>
            </p:extLst>
          </p:nvPr>
        </p:nvGraphicFramePr>
        <p:xfrm>
          <a:off x="6032499" y="4089380"/>
          <a:ext cx="3237405" cy="835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0" name="Equation" r:id="rId9" imgW="2400300" imgH="622300" progId="Equation.DSMT4">
                  <p:embed/>
                </p:oleObj>
              </mc:Choice>
              <mc:Fallback>
                <p:oleObj name="Equation" r:id="rId9" imgW="2400300" imgH="6223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499" y="4089380"/>
                        <a:ext cx="3237405" cy="8350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240642" y="5229225"/>
            <a:ext cx="89066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Например, линейная оболочка двух (неколлинеарных) векторов на плоскости – это вся плоскость.</a:t>
            </a:r>
          </a:p>
          <a:p>
            <a:r>
              <a:rPr lang="ru-RU" sz="2800" dirty="0"/>
              <a:t>Линейная оболочка трёх (не лежащих в одной плоскости) векторов – это трёхмерное пространство.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01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100" y="504825"/>
            <a:ext cx="9296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Линейная независимость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2800" dirty="0" smtClean="0"/>
          </a:p>
          <a:p>
            <a:r>
              <a:rPr lang="ru-RU" sz="2800" dirty="0" smtClean="0"/>
              <a:t>Множество векторов </a:t>
            </a:r>
            <a:endParaRPr lang="ru-RU" sz="2800" dirty="0"/>
          </a:p>
          <a:p>
            <a:r>
              <a:rPr lang="ru-RU" sz="2800" i="1" dirty="0"/>
              <a:t>линейно независимо</a:t>
            </a:r>
            <a:r>
              <a:rPr lang="ru-RU" sz="2800" dirty="0"/>
              <a:t>, если никакой из векторов данного множества нельзя представить в виде линейной комбинации остальных; иначе говоря, равенство </a:t>
            </a:r>
          </a:p>
          <a:p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		возможно </a:t>
            </a:r>
            <a:r>
              <a:rPr lang="ru-RU" sz="2800" dirty="0"/>
              <a:t>только при </a:t>
            </a:r>
          </a:p>
          <a:p>
            <a:endParaRPr lang="en-US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Линейная </a:t>
            </a:r>
            <a:r>
              <a:rPr lang="ru-RU" sz="2800" dirty="0"/>
              <a:t>оболочка </a:t>
            </a:r>
            <a:r>
              <a:rPr lang="ru-RU" sz="2800" dirty="0" smtClean="0"/>
              <a:t>множества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ru-RU" sz="2800" dirty="0" smtClean="0"/>
              <a:t>линейно </a:t>
            </a:r>
            <a:r>
              <a:rPr lang="ru-RU" sz="2800" dirty="0"/>
              <a:t>независимых векторов (последовательностей</a:t>
            </a:r>
            <a:r>
              <a:rPr lang="ru-RU" sz="2800" dirty="0" smtClean="0"/>
              <a:t>)</a:t>
            </a:r>
            <a:r>
              <a:rPr lang="en-US" sz="2800" dirty="0" smtClean="0"/>
              <a:t> </a:t>
            </a:r>
            <a:r>
              <a:rPr lang="ru-RU" sz="2800" dirty="0" smtClean="0"/>
              <a:t>из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dirty="0" smtClean="0"/>
              <a:t> </a:t>
            </a:r>
            <a:r>
              <a:rPr lang="ru-RU" sz="2800" dirty="0"/>
              <a:t>образует</a:t>
            </a:r>
          </a:p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/>
              <a:t>мерное </a:t>
            </a:r>
            <a:r>
              <a:rPr lang="ru-RU" sz="2800" i="1" dirty="0"/>
              <a:t>подпространство </a:t>
            </a:r>
            <a:r>
              <a:rPr lang="ru-RU" sz="2800" dirty="0" smtClean="0"/>
              <a:t>пространства 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dirty="0"/>
              <a:t>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821541"/>
              </p:ext>
            </p:extLst>
          </p:nvPr>
        </p:nvGraphicFramePr>
        <p:xfrm>
          <a:off x="4432300" y="1114425"/>
          <a:ext cx="2286000" cy="820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" name="Equation" r:id="rId3" imgW="1727200" imgH="622300" progId="Equation.DSMT4">
                  <p:embed/>
                </p:oleObj>
              </mc:Choice>
              <mc:Fallback>
                <p:oleObj name="Equation" r:id="rId3" imgW="1727200" imgH="622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2300" y="1114425"/>
                        <a:ext cx="2286000" cy="8209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243083"/>
              </p:ext>
            </p:extLst>
          </p:nvPr>
        </p:nvGraphicFramePr>
        <p:xfrm>
          <a:off x="1303338" y="3248025"/>
          <a:ext cx="2100262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3" name="Equation" r:id="rId5" imgW="1650960" imgH="901440" progId="Equation.DSMT4">
                  <p:embed/>
                </p:oleObj>
              </mc:Choice>
              <mc:Fallback>
                <p:oleObj name="Equation" r:id="rId5" imgW="165096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3248025"/>
                        <a:ext cx="2100262" cy="1150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527077"/>
              </p:ext>
            </p:extLst>
          </p:nvPr>
        </p:nvGraphicFramePr>
        <p:xfrm>
          <a:off x="7327900" y="3351759"/>
          <a:ext cx="2059420" cy="610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" name="Equation" r:id="rId7" imgW="1637589" imgH="482391" progId="Equation.DSMT4">
                  <p:embed/>
                </p:oleObj>
              </mc:Choice>
              <mc:Fallback>
                <p:oleObj name="Equation" r:id="rId7" imgW="1637589" imgH="48239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7900" y="3351759"/>
                        <a:ext cx="2059420" cy="6106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53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9500" y="581025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пространства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2800" dirty="0" smtClean="0"/>
          </a:p>
          <a:p>
            <a:r>
              <a:rPr lang="ru-RU" sz="2800" dirty="0" smtClean="0"/>
              <a:t>Базис </a:t>
            </a:r>
            <a:endParaRPr lang="ru-RU" sz="2800" dirty="0"/>
          </a:p>
          <a:p>
            <a:r>
              <a:rPr lang="ru-RU" sz="2800" dirty="0"/>
              <a:t>– множество векторов из </a:t>
            </a:r>
            <a:r>
              <a:rPr lang="ru-RU" sz="2800" dirty="0" smtClean="0"/>
              <a:t>пространства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2800" dirty="0" smtClean="0"/>
              <a:t>такое</a:t>
            </a:r>
            <a:r>
              <a:rPr lang="ru-RU" sz="2800" dirty="0"/>
              <a:t>, что любой </a:t>
            </a:r>
            <a:r>
              <a:rPr lang="ru-RU" sz="2800" dirty="0" smtClean="0"/>
              <a:t>вектор из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/>
              <a:t>можно </a:t>
            </a:r>
            <a:r>
              <a:rPr lang="ru-RU" sz="2800" dirty="0"/>
              <a:t>записать как линейную комбинацию базисных векторов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Число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800" dirty="0" smtClean="0"/>
              <a:t> называется </a:t>
            </a:r>
            <a:r>
              <a:rPr lang="ru-RU" sz="2800" dirty="0"/>
              <a:t>размерностью </a:t>
            </a:r>
            <a:r>
              <a:rPr lang="ru-RU" sz="2800" dirty="0" smtClean="0"/>
              <a:t>пространства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М,</a:t>
            </a:r>
            <a:endParaRPr lang="ru-RU" sz="28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154758"/>
              </p:ext>
            </p:extLst>
          </p:nvPr>
        </p:nvGraphicFramePr>
        <p:xfrm>
          <a:off x="2348877" y="1343025"/>
          <a:ext cx="218564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5" name="Equation" r:id="rId3" imgW="1676160" imgH="482400" progId="Equation.DSMT4">
                  <p:embed/>
                </p:oleObj>
              </mc:Choice>
              <mc:Fallback>
                <p:oleObj name="Equation" r:id="rId3" imgW="167616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877" y="1343025"/>
                        <a:ext cx="2185645" cy="63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667051"/>
              </p:ext>
            </p:extLst>
          </p:nvPr>
        </p:nvGraphicFramePr>
        <p:xfrm>
          <a:off x="6599238" y="2790825"/>
          <a:ext cx="2016125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6" name="Equation" r:id="rId5" imgW="1511280" imgH="901440" progId="Equation.DSMT4">
                  <p:embed/>
                </p:oleObj>
              </mc:Choice>
              <mc:Fallback>
                <p:oleObj name="Equation" r:id="rId5" imgW="1511280" imgH="9014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238" y="2790825"/>
                        <a:ext cx="2016125" cy="1209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545400"/>
              </p:ext>
            </p:extLst>
          </p:nvPr>
        </p:nvGraphicFramePr>
        <p:xfrm>
          <a:off x="2877256" y="4585113"/>
          <a:ext cx="246944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7" name="Equation" r:id="rId7" imgW="1587240" imgH="342720" progId="Equation.DSMT4">
                  <p:embed/>
                </p:oleObj>
              </mc:Choice>
              <mc:Fallback>
                <p:oleObj name="Equation" r:id="rId7" imgW="158724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77256" y="4585113"/>
                        <a:ext cx="2469444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0" y="5153025"/>
            <a:ext cx="8229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Если в </a:t>
            </a:r>
            <a:r>
              <a:rPr lang="ru-RU" sz="2800" dirty="0" smtClean="0"/>
              <a:t>пространстве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2800" dirty="0" smtClean="0"/>
              <a:t>можно </a:t>
            </a:r>
            <a:r>
              <a:rPr lang="ru-RU" sz="2800" dirty="0"/>
              <a:t>найти сколько угодно линейно независимых векторов, то пространство </a:t>
            </a:r>
            <a:r>
              <a:rPr lang="ru-RU" sz="2800" dirty="0" smtClean="0"/>
              <a:t>бесконечномерно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961814"/>
              </p:ext>
            </p:extLst>
          </p:nvPr>
        </p:nvGraphicFramePr>
        <p:xfrm>
          <a:off x="4538663" y="6270625"/>
          <a:ext cx="24098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8" name="Equation" r:id="rId9" imgW="1549080" imgH="342720" progId="Equation.DSMT4">
                  <p:embed/>
                </p:oleObj>
              </mc:Choice>
              <mc:Fallback>
                <p:oleObj name="Equation" r:id="rId9" imgW="1549080" imgH="34272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8663" y="6270625"/>
                        <a:ext cx="24098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8115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0" y="699802"/>
            <a:ext cx="8991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</a:t>
            </a:r>
            <a:r>
              <a:rPr lang="ru-RU" sz="28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Га́меля</a:t>
            </a:r>
            <a:r>
              <a:rPr lang="ru-RU" sz="2800" dirty="0"/>
              <a:t> — множество векторов в линейном пространстве, таких, что любой вектор пространства может быть представлен в виде некоторой их </a:t>
            </a:r>
            <a:r>
              <a:rPr lang="ru-RU" sz="2800" b="1" dirty="0"/>
              <a:t>конечной</a:t>
            </a:r>
            <a:r>
              <a:rPr lang="ru-RU" sz="2800" dirty="0"/>
              <a:t> линейной комбинации (</a:t>
            </a:r>
            <a:r>
              <a:rPr lang="ru-RU" sz="2800" i="1" dirty="0"/>
              <a:t>полнота</a:t>
            </a:r>
            <a:r>
              <a:rPr lang="ru-RU" sz="2800" dirty="0"/>
              <a:t> базиса), и такое представление для любого вектора единственно.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2468" y="2949112"/>
            <a:ext cx="8686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Пример: В</a:t>
            </a:r>
            <a:r>
              <a:rPr lang="ru-RU" sz="2800" dirty="0"/>
              <a:t> пространстве всех многочленов над полем один из базисов </a:t>
            </a:r>
            <a:r>
              <a:rPr lang="ru-RU" sz="2800" dirty="0" err="1" smtClean="0"/>
              <a:t>Гамеля</a:t>
            </a:r>
            <a:r>
              <a:rPr lang="ru-RU" sz="2800" dirty="0" smtClean="0"/>
              <a:t> составляют </a:t>
            </a:r>
            <a:r>
              <a:rPr lang="ru-RU" sz="2800" dirty="0"/>
              <a:t>степенные функции: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291829"/>
              </p:ext>
            </p:extLst>
          </p:nvPr>
        </p:nvGraphicFramePr>
        <p:xfrm>
          <a:off x="3441700" y="3919283"/>
          <a:ext cx="2209800" cy="624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7" name="Equation" r:id="rId3" imgW="1663560" imgH="469800" progId="Equation.DSMT4">
                  <p:embed/>
                </p:oleObj>
              </mc:Choice>
              <mc:Fallback>
                <p:oleObj name="Equation" r:id="rId3" imgW="166356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41700" y="3919283"/>
                        <a:ext cx="2209800" cy="624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99126" y="4695825"/>
            <a:ext cx="897197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Шаудера</a:t>
            </a:r>
            <a:r>
              <a:rPr lang="ru-RU" sz="2800" dirty="0"/>
              <a:t> — множество векторов в </a:t>
            </a:r>
            <a:r>
              <a:rPr lang="ru-RU" sz="2800" dirty="0" smtClean="0"/>
              <a:t>топологическом векторном пространстве</a:t>
            </a:r>
            <a:r>
              <a:rPr lang="ru-RU" sz="2800" dirty="0"/>
              <a:t>, таких, что любой вектор пространства может быть </a:t>
            </a:r>
            <a:r>
              <a:rPr lang="ru-RU" sz="2800" dirty="0" smtClean="0"/>
              <a:t>единственным образом представлен </a:t>
            </a:r>
            <a:r>
              <a:rPr lang="ru-RU" sz="2800" dirty="0"/>
              <a:t>в виде </a:t>
            </a:r>
            <a:r>
              <a:rPr lang="ru-RU" sz="2800" dirty="0" smtClean="0"/>
              <a:t>сходящегося ряда</a:t>
            </a: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559698"/>
              </p:ext>
            </p:extLst>
          </p:nvPr>
        </p:nvGraphicFramePr>
        <p:xfrm>
          <a:off x="7404100" y="6067425"/>
          <a:ext cx="2016125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8" name="Equation" r:id="rId5" imgW="1511280" imgH="901440" progId="Equation.DSMT4">
                  <p:embed/>
                </p:oleObj>
              </mc:Choice>
              <mc:Fallback>
                <p:oleObj name="Equation" r:id="rId5" imgW="1511280" imgH="90144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4100" y="6067425"/>
                        <a:ext cx="2016125" cy="1209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662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4700" y="428625"/>
            <a:ext cx="9677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Пример. Для множества (пространства) последовательностей вида                                      базис можно </a:t>
            </a:r>
            <a:r>
              <a:rPr lang="ru-RU" sz="2800" dirty="0"/>
              <a:t>задать, например, в виде следующего набора векторов </a:t>
            </a:r>
          </a:p>
          <a:p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719502"/>
              </p:ext>
            </p:extLst>
          </p:nvPr>
        </p:nvGraphicFramePr>
        <p:xfrm>
          <a:off x="1841500" y="849332"/>
          <a:ext cx="25667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3" name="Equation" r:id="rId3" imgW="2031840" imgH="419040" progId="Equation.DSMT4">
                  <p:embed/>
                </p:oleObj>
              </mc:Choice>
              <mc:Fallback>
                <p:oleObj name="Equation" r:id="rId3" imgW="203184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849332"/>
                        <a:ext cx="2566737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042807"/>
              </p:ext>
            </p:extLst>
          </p:nvPr>
        </p:nvGraphicFramePr>
        <p:xfrm>
          <a:off x="1155700" y="1931769"/>
          <a:ext cx="3566842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4" name="Equation" r:id="rId5" imgW="2781000" imgH="482400" progId="Equation.DSMT4">
                  <p:embed/>
                </p:oleObj>
              </mc:Choice>
              <mc:Fallback>
                <p:oleObj name="Equation" r:id="rId5" imgW="278100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1931769"/>
                        <a:ext cx="3566842" cy="625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627617"/>
              </p:ext>
            </p:extLst>
          </p:nvPr>
        </p:nvGraphicFramePr>
        <p:xfrm>
          <a:off x="996950" y="3095625"/>
          <a:ext cx="40386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5" name="Equation" r:id="rId7" imgW="3149280" imgH="482400" progId="Equation.DSMT4">
                  <p:embed/>
                </p:oleObj>
              </mc:Choice>
              <mc:Fallback>
                <p:oleObj name="Equation" r:id="rId7" imgW="3149280" imgH="482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950" y="3095625"/>
                        <a:ext cx="4038600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9802063"/>
              </p:ext>
            </p:extLst>
          </p:nvPr>
        </p:nvGraphicFramePr>
        <p:xfrm>
          <a:off x="1031875" y="4230688"/>
          <a:ext cx="413543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" name="Equation" r:id="rId9" imgW="3225600" imgH="482400" progId="Equation.DSMT4">
                  <p:embed/>
                </p:oleObj>
              </mc:Choice>
              <mc:Fallback>
                <p:oleObj name="Equation" r:id="rId9" imgW="3225600" imgH="482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4230688"/>
                        <a:ext cx="4135438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515686"/>
              </p:ext>
            </p:extLst>
          </p:nvPr>
        </p:nvGraphicFramePr>
        <p:xfrm>
          <a:off x="869950" y="5534025"/>
          <a:ext cx="514508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" name="Equation" r:id="rId11" imgW="4012920" imgH="482400" progId="Equation.DSMT4">
                  <p:embed/>
                </p:oleObj>
              </mc:Choice>
              <mc:Fallback>
                <p:oleObj name="Equation" r:id="rId11" imgW="4012920" imgH="482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5534025"/>
                        <a:ext cx="5145088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ject 3"/>
          <p:cNvSpPr/>
          <p:nvPr/>
        </p:nvSpPr>
        <p:spPr>
          <a:xfrm>
            <a:off x="6141127" y="1724025"/>
            <a:ext cx="2348176" cy="84394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462" y="2895600"/>
            <a:ext cx="2419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bject 4"/>
          <p:cNvSpPr/>
          <p:nvPr/>
        </p:nvSpPr>
        <p:spPr>
          <a:xfrm>
            <a:off x="6533049" y="3933825"/>
            <a:ext cx="2699851" cy="89094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449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5229225"/>
            <a:ext cx="29622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262781"/>
              </p:ext>
            </p:extLst>
          </p:nvPr>
        </p:nvGraphicFramePr>
        <p:xfrm>
          <a:off x="927100" y="6296025"/>
          <a:ext cx="330520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8" name="Equation" r:id="rId17" imgW="2806560" imgH="901440" progId="Equation.DSMT4">
                  <p:embed/>
                </p:oleObj>
              </mc:Choice>
              <mc:Fallback>
                <p:oleObj name="Equation" r:id="rId17" imgW="2806560" imgH="90144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6296025"/>
                        <a:ext cx="3305208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851" y="6219825"/>
            <a:ext cx="24003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9326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7100" y="352425"/>
            <a:ext cx="91075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Пример.</a:t>
            </a:r>
            <a:r>
              <a:rPr lang="ru-RU" sz="2800" dirty="0"/>
              <a:t> Один из возможных </a:t>
            </a:r>
            <a:r>
              <a:rPr lang="ru-RU" sz="2800" dirty="0" smtClean="0"/>
              <a:t>базисов </a:t>
            </a:r>
            <a:r>
              <a:rPr lang="ru-RU" sz="2800" dirty="0"/>
              <a:t>для пространства </a:t>
            </a:r>
            <a:endParaRPr lang="ru-RU" sz="2800" dirty="0" smtClean="0"/>
          </a:p>
          <a:p>
            <a:r>
              <a:rPr lang="ru-RU" sz="2800" dirty="0" smtClean="0"/>
              <a:t>последовательностей бесконечной длины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039667"/>
              </p:ext>
            </p:extLst>
          </p:nvPr>
        </p:nvGraphicFramePr>
        <p:xfrm>
          <a:off x="1384300" y="1571625"/>
          <a:ext cx="383370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7" name="Equation" r:id="rId3" imgW="2692400" imgH="419100" progId="Equation.DSMT4">
                  <p:embed/>
                </p:oleObj>
              </mc:Choice>
              <mc:Fallback>
                <p:oleObj name="Equation" r:id="rId3" imgW="26924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1571625"/>
                        <a:ext cx="3833707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990647"/>
              </p:ext>
            </p:extLst>
          </p:nvPr>
        </p:nvGraphicFramePr>
        <p:xfrm>
          <a:off x="1433228" y="2714625"/>
          <a:ext cx="401694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8" name="Equation" r:id="rId5" imgW="2984500" imgH="901700" progId="Equation.DSMT4">
                  <p:embed/>
                </p:oleObj>
              </mc:Choice>
              <mc:Fallback>
                <p:oleObj name="Equation" r:id="rId5" imgW="2984500" imgH="9017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228" y="2714625"/>
                        <a:ext cx="4016943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ject 3"/>
          <p:cNvSpPr/>
          <p:nvPr/>
        </p:nvSpPr>
        <p:spPr>
          <a:xfrm>
            <a:off x="6747455" y="3302020"/>
            <a:ext cx="2348176" cy="8439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790" y="4473595"/>
            <a:ext cx="2419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ject 4"/>
          <p:cNvSpPr/>
          <p:nvPr/>
        </p:nvSpPr>
        <p:spPr>
          <a:xfrm>
            <a:off x="7139377" y="5511820"/>
            <a:ext cx="2699851" cy="89094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2028825"/>
            <a:ext cx="24003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84300" y="4314825"/>
            <a:ext cx="441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Легко видеть, что любой конечный набор базисных последовательностей линейно независим. Пространство бесконечномерно.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867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3300" y="504825"/>
            <a:ext cx="8686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Метрика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/>
              <a:t>Метрика должна удовлетворять следующим очевидным свойствам расстояния, формулируемым в виде аксиом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737230"/>
              </p:ext>
            </p:extLst>
          </p:nvPr>
        </p:nvGraphicFramePr>
        <p:xfrm>
          <a:off x="1155700" y="2638425"/>
          <a:ext cx="67992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3" name="Equation" r:id="rId3" imgW="4381200" imgH="342720" progId="Equation.DSMT4">
                  <p:embed/>
                </p:oleObj>
              </mc:Choice>
              <mc:Fallback>
                <p:oleObj name="Equation" r:id="rId3" imgW="4381200" imgH="3427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2638425"/>
                        <a:ext cx="6799263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417757"/>
              </p:ext>
            </p:extLst>
          </p:nvPr>
        </p:nvGraphicFramePr>
        <p:xfrm>
          <a:off x="1155700" y="3857625"/>
          <a:ext cx="40211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4" name="Equation" r:id="rId5" imgW="2577960" imgH="342720" progId="Equation.DSMT4">
                  <p:embed/>
                </p:oleObj>
              </mc:Choice>
              <mc:Fallback>
                <p:oleObj name="Equation" r:id="rId5" imgW="2577960" imgH="34272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857625"/>
                        <a:ext cx="4021137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216087"/>
              </p:ext>
            </p:extLst>
          </p:nvPr>
        </p:nvGraphicFramePr>
        <p:xfrm>
          <a:off x="1155700" y="5000625"/>
          <a:ext cx="65436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5" name="Equation" r:id="rId7" imgW="3695400" imgH="342720" progId="Equation.DSMT4">
                  <p:embed/>
                </p:oleObj>
              </mc:Choice>
              <mc:Fallback>
                <p:oleObj name="Equation" r:id="rId7" imgW="3695400" imgH="34272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5000625"/>
                        <a:ext cx="6543675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Группа 28"/>
          <p:cNvGrpSpPr/>
          <p:nvPr/>
        </p:nvGrpSpPr>
        <p:grpSpPr>
          <a:xfrm>
            <a:off x="5575300" y="2181225"/>
            <a:ext cx="3733800" cy="5181600"/>
            <a:chOff x="5575300" y="2181225"/>
            <a:chExt cx="3733800" cy="5181600"/>
          </a:xfrm>
        </p:grpSpPr>
        <p:cxnSp>
          <p:nvCxnSpPr>
            <p:cNvPr id="15" name="Прямая со стрелкой 14"/>
            <p:cNvCxnSpPr/>
            <p:nvPr/>
          </p:nvCxnSpPr>
          <p:spPr>
            <a:xfrm flipV="1">
              <a:off x="5880100" y="4848225"/>
              <a:ext cx="3429000" cy="60960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V="1">
              <a:off x="5880100" y="2181225"/>
              <a:ext cx="3429000" cy="3276600"/>
            </a:xfrm>
            <a:prstGeom prst="straightConnector1">
              <a:avLst/>
            </a:prstGeom>
            <a:ln w="28575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V="1">
              <a:off x="9306956" y="2181225"/>
              <a:ext cx="0" cy="2667000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flipV="1">
              <a:off x="5575300" y="5457825"/>
              <a:ext cx="304800" cy="1905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flipV="1">
              <a:off x="5575300" y="2181225"/>
              <a:ext cx="3731656" cy="5181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V="1">
              <a:off x="5575300" y="4848225"/>
              <a:ext cx="3733800" cy="2514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935687"/>
              </p:ext>
            </p:extLst>
          </p:nvPr>
        </p:nvGraphicFramePr>
        <p:xfrm>
          <a:off x="5230410" y="6410325"/>
          <a:ext cx="321469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6" name="Equation" r:id="rId9" imgW="190440" imgH="203040" progId="Equation.DSMT4">
                  <p:embed/>
                </p:oleObj>
              </mc:Choice>
              <mc:Fallback>
                <p:oleObj name="Equation" r:id="rId9" imgW="1904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230410" y="6410325"/>
                        <a:ext cx="321469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817885"/>
              </p:ext>
            </p:extLst>
          </p:nvPr>
        </p:nvGraphicFramePr>
        <p:xfrm>
          <a:off x="7696200" y="6175375"/>
          <a:ext cx="34441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" name="Equation" r:id="rId11" imgW="215640" imgH="266400" progId="Equation.DSMT4">
                  <p:embed/>
                </p:oleObj>
              </mc:Choice>
              <mc:Fallback>
                <p:oleObj name="Equation" r:id="rId11" imgW="2156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696200" y="6175375"/>
                        <a:ext cx="344412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169722"/>
              </p:ext>
            </p:extLst>
          </p:nvPr>
        </p:nvGraphicFramePr>
        <p:xfrm>
          <a:off x="8166100" y="3933825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8" name="Equation" r:id="rId13" imgW="190440" imgH="190440" progId="Equation.DSMT4">
                  <p:embed/>
                </p:oleObj>
              </mc:Choice>
              <mc:Fallback>
                <p:oleObj name="Equation" r:id="rId13" imgW="190440" imgH="190440" progId="Equation.DSMT4">
                  <p:embed/>
                  <p:pic>
                    <p:nvPicPr>
                      <p:cNvPr id="0" name="Объект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6100" y="3933825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85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6" y="1549401"/>
            <a:ext cx="89535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8460" y="200025"/>
            <a:ext cx="9977688" cy="23820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 algn="just">
              <a:lnSpc>
                <a:spcPct val="110200"/>
              </a:lnSpc>
              <a:spcBef>
                <a:spcPts val="95"/>
              </a:spcBef>
            </a:pPr>
            <a:r>
              <a:rPr sz="2800" dirty="0">
                <a:latin typeface="Times New Roman"/>
                <a:cs typeface="Times New Roman"/>
              </a:rPr>
              <a:t>Согласованная фильтрация </a:t>
            </a:r>
            <a:r>
              <a:rPr sz="2800" spc="-5" dirty="0">
                <a:latin typeface="Times New Roman"/>
                <a:cs typeface="Times New Roman"/>
              </a:rPr>
              <a:t>выполнялась </a:t>
            </a:r>
            <a:r>
              <a:rPr sz="2800" dirty="0">
                <a:latin typeface="Times New Roman"/>
                <a:cs typeface="Times New Roman"/>
              </a:rPr>
              <a:t>с </a:t>
            </a:r>
            <a:r>
              <a:rPr sz="2800" spc="-5" dirty="0">
                <a:latin typeface="Times New Roman"/>
                <a:cs typeface="Times New Roman"/>
              </a:rPr>
              <a:t>помощью ЛЗ </a:t>
            </a:r>
            <a:r>
              <a:rPr sz="2800" spc="5" dirty="0">
                <a:latin typeface="Times New Roman"/>
                <a:cs typeface="Times New Roman"/>
              </a:rPr>
              <a:t>на  </a:t>
            </a:r>
            <a:r>
              <a:rPr sz="2800" spc="-5" dirty="0">
                <a:latin typeface="Times New Roman"/>
                <a:cs typeface="Times New Roman"/>
              </a:rPr>
              <a:t>ПАВ. Активно использовались операционные </a:t>
            </a:r>
            <a:r>
              <a:rPr sz="2800" dirty="0">
                <a:latin typeface="Times New Roman"/>
                <a:cs typeface="Times New Roman"/>
              </a:rPr>
              <a:t>усилители </a:t>
            </a:r>
            <a:r>
              <a:rPr sz="2800" dirty="0" err="1">
                <a:latin typeface="Times New Roman"/>
                <a:cs typeface="Times New Roman"/>
              </a:rPr>
              <a:t>для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выполнения</a:t>
            </a:r>
            <a:r>
              <a:rPr sz="2800" spc="-5" dirty="0" smtClean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операций суммирования, дифференцирования, </a:t>
            </a:r>
            <a:r>
              <a:rPr sz="2800" spc="-5" dirty="0" err="1" smtClean="0">
                <a:latin typeface="Times New Roman"/>
                <a:cs typeface="Times New Roman"/>
              </a:rPr>
              <a:t>инте</a:t>
            </a:r>
            <a:r>
              <a:rPr lang="ru-RU" sz="2800" spc="-5" dirty="0" smtClean="0">
                <a:latin typeface="Times New Roman"/>
                <a:cs typeface="Times New Roman"/>
              </a:rPr>
              <a:t>г</a:t>
            </a:r>
            <a:r>
              <a:rPr sz="2800" spc="-5" dirty="0" err="1" smtClean="0">
                <a:latin typeface="Times New Roman"/>
                <a:cs typeface="Times New Roman"/>
              </a:rPr>
              <a:t>рирования</a:t>
            </a:r>
            <a:r>
              <a:rPr sz="2800" spc="-5" dirty="0">
                <a:latin typeface="Times New Roman"/>
                <a:cs typeface="Times New Roman"/>
              </a:rPr>
              <a:t>, функциональных преобразований (</a:t>
            </a:r>
            <a:r>
              <a:rPr sz="2800" spc="-5" dirty="0" err="1" smtClean="0">
                <a:latin typeface="Times New Roman"/>
                <a:cs typeface="Times New Roman"/>
              </a:rPr>
              <a:t>логарифмирова</a:t>
            </a:r>
            <a:r>
              <a:rPr sz="2800" dirty="0" err="1" smtClean="0">
                <a:latin typeface="Times New Roman"/>
                <a:cs typeface="Times New Roman"/>
              </a:rPr>
              <a:t>ние</a:t>
            </a:r>
            <a:r>
              <a:rPr sz="2800" dirty="0" smtClean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и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т.п.).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8460" y="2798084"/>
            <a:ext cx="9977688" cy="3803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100"/>
              </a:lnSpc>
              <a:spcBef>
                <a:spcPts val="95"/>
              </a:spcBef>
            </a:pP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20–30-е годы </a:t>
            </a:r>
            <a:r>
              <a:rPr lang="ru-RU" sz="2800" spc="-5" dirty="0" smtClean="0">
                <a:latin typeface="Times New Roman"/>
                <a:cs typeface="Times New Roman"/>
              </a:rPr>
              <a:t>X</a:t>
            </a:r>
            <a:r>
              <a:rPr lang="ru-RU" sz="2800" dirty="0" smtClean="0">
                <a:latin typeface="Times New Roman"/>
                <a:cs typeface="Times New Roman"/>
              </a:rPr>
              <a:t>X в. –</a:t>
            </a:r>
            <a:r>
              <a:rPr lang="ru-RU" sz="2800" dirty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	</a:t>
            </a:r>
            <a:r>
              <a:rPr lang="ru-RU" sz="2800" spc="-5" dirty="0" smtClean="0">
                <a:latin typeface="Times New Roman"/>
                <a:cs typeface="Times New Roman"/>
              </a:rPr>
              <a:t>работа</a:t>
            </a:r>
            <a:r>
              <a:rPr lang="ru-RU" sz="2800" dirty="0" smtClean="0">
                <a:latin typeface="Times New Roman"/>
                <a:cs typeface="Times New Roman"/>
              </a:rPr>
              <a:t>х Х. </a:t>
            </a:r>
            <a:r>
              <a:rPr lang="ru-RU" sz="2800" spc="-5" dirty="0" smtClean="0">
                <a:latin typeface="Times New Roman"/>
                <a:cs typeface="Times New Roman"/>
              </a:rPr>
              <a:t>Найквист</a:t>
            </a:r>
            <a:r>
              <a:rPr lang="ru-RU" sz="2800" dirty="0" smtClean="0">
                <a:latin typeface="Times New Roman"/>
                <a:cs typeface="Times New Roman"/>
              </a:rPr>
              <a:t>а и </a:t>
            </a:r>
            <a:r>
              <a:rPr lang="ru-RU" sz="2800" spc="-5" dirty="0" smtClean="0">
                <a:latin typeface="Times New Roman"/>
                <a:cs typeface="Times New Roman"/>
              </a:rPr>
              <a:t>В.А. 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Котельникова была доказана	</a:t>
            </a:r>
            <a:r>
              <a:rPr lang="ru-RU" sz="2800" spc="-5" dirty="0" smtClean="0">
                <a:latin typeface="Times New Roman"/>
                <a:cs typeface="Times New Roman"/>
              </a:rPr>
              <a:t>возможност</a:t>
            </a:r>
            <a:r>
              <a:rPr lang="ru-RU" sz="2800" dirty="0" smtClean="0">
                <a:latin typeface="Times New Roman"/>
                <a:cs typeface="Times New Roman"/>
              </a:rPr>
              <a:t>ь вз</a:t>
            </a:r>
            <a:r>
              <a:rPr lang="ru-RU" sz="2800" spc="-10" dirty="0" smtClean="0">
                <a:latin typeface="Times New Roman"/>
                <a:cs typeface="Times New Roman"/>
              </a:rPr>
              <a:t>а</a:t>
            </a:r>
            <a:r>
              <a:rPr lang="ru-RU" sz="2800" dirty="0" smtClean="0">
                <a:latin typeface="Times New Roman"/>
                <a:cs typeface="Times New Roman"/>
              </a:rPr>
              <a:t>имно-</a:t>
            </a:r>
            <a:r>
              <a:rPr sz="2800" dirty="0" err="1" smtClean="0">
                <a:latin typeface="Times New Roman"/>
                <a:cs typeface="Times New Roman"/>
              </a:rPr>
              <a:t>однознач</a:t>
            </a:r>
            <a:r>
              <a:rPr lang="ru-RU" sz="2800" dirty="0" smtClean="0">
                <a:latin typeface="Times New Roman"/>
                <a:cs typeface="Times New Roman"/>
              </a:rPr>
              <a:t>-</a:t>
            </a:r>
            <a:r>
              <a:rPr sz="2800" dirty="0" err="1" smtClean="0">
                <a:latin typeface="Times New Roman"/>
                <a:cs typeface="Times New Roman"/>
              </a:rPr>
              <a:t>ного</a:t>
            </a:r>
            <a:r>
              <a:rPr sz="2800" dirty="0" smtClean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представления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аналогового сигнала с ограниченной  полосой частот</a:t>
            </a:r>
            <a:r>
              <a:rPr sz="2800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последовательностью его значений (отсчётов),  </a:t>
            </a:r>
            <a:r>
              <a:rPr sz="2800" dirty="0">
                <a:latin typeface="Times New Roman"/>
                <a:cs typeface="Times New Roman"/>
              </a:rPr>
              <a:t>взятых </a:t>
            </a:r>
            <a:r>
              <a:rPr sz="2800" spc="-5" dirty="0">
                <a:latin typeface="Times New Roman"/>
                <a:cs typeface="Times New Roman"/>
              </a:rPr>
              <a:t>через определенные промежутки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времени.</a:t>
            </a:r>
            <a:endParaRPr sz="2800" dirty="0">
              <a:latin typeface="Times New Roman"/>
              <a:cs typeface="Times New Roman"/>
            </a:endParaRPr>
          </a:p>
          <a:p>
            <a:pPr marL="12700" marR="5080" indent="457200" algn="just">
              <a:lnSpc>
                <a:spcPct val="110100"/>
              </a:lnSpc>
              <a:spcBef>
                <a:spcPts val="5"/>
              </a:spcBef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50–60-е годы </a:t>
            </a:r>
            <a:r>
              <a:rPr sz="2800" dirty="0">
                <a:latin typeface="Times New Roman"/>
                <a:cs typeface="Times New Roman"/>
              </a:rPr>
              <a:t>– </a:t>
            </a:r>
            <a:r>
              <a:rPr sz="2800" spc="-5" dirty="0">
                <a:latin typeface="Times New Roman"/>
                <a:cs typeface="Times New Roman"/>
              </a:rPr>
              <a:t>универсальные </a:t>
            </a:r>
            <a:r>
              <a:rPr sz="2800" dirty="0">
                <a:latin typeface="Times New Roman"/>
                <a:cs typeface="Times New Roman"/>
              </a:rPr>
              <a:t>ЦВМ стали </a:t>
            </a:r>
            <a:r>
              <a:rPr sz="2800" spc="-5" dirty="0">
                <a:latin typeface="Times New Roman"/>
                <a:cs typeface="Times New Roman"/>
              </a:rPr>
              <a:t>применяться </a:t>
            </a:r>
            <a:r>
              <a:rPr sz="2800" dirty="0">
                <a:latin typeface="Times New Roman"/>
                <a:cs typeface="Times New Roman"/>
              </a:rPr>
              <a:t>для 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цифрового моделирования аналоговых устройств </a:t>
            </a:r>
            <a:r>
              <a:rPr sz="2800" dirty="0">
                <a:latin typeface="Times New Roman"/>
                <a:cs typeface="Times New Roman"/>
              </a:rPr>
              <a:t>и </a:t>
            </a:r>
            <a:r>
              <a:rPr sz="2800" spc="-5" dirty="0">
                <a:latin typeface="Times New Roman"/>
                <a:cs typeface="Times New Roman"/>
              </a:rPr>
              <a:t>систем; </a:t>
            </a:r>
            <a:r>
              <a:rPr sz="2800" dirty="0">
                <a:latin typeface="Times New Roman"/>
                <a:cs typeface="Times New Roman"/>
              </a:rPr>
              <a:t>были  </a:t>
            </a:r>
            <a:r>
              <a:rPr sz="2800" spc="-5" dirty="0">
                <a:latin typeface="Times New Roman"/>
                <a:cs typeface="Times New Roman"/>
              </a:rPr>
              <a:t>разработаны </a:t>
            </a:r>
            <a:r>
              <a:rPr sz="2800" dirty="0">
                <a:latin typeface="Times New Roman"/>
                <a:cs typeface="Times New Roman"/>
              </a:rPr>
              <a:t>основы </a:t>
            </a:r>
            <a:r>
              <a:rPr sz="2800" spc="-5" dirty="0">
                <a:latin typeface="Times New Roman"/>
                <a:cs typeface="Times New Roman"/>
              </a:rPr>
              <a:t>цифровой фильтрации.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300" y="504825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Метрику можно задать многими способами, </a:t>
            </a:r>
            <a:r>
              <a:rPr lang="ru-RU" sz="2800" dirty="0" smtClean="0"/>
              <a:t>например: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097011"/>
              </p:ext>
            </p:extLst>
          </p:nvPr>
        </p:nvGraphicFramePr>
        <p:xfrm>
          <a:off x="1689100" y="1495425"/>
          <a:ext cx="4709962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5" name="Equation" r:id="rId3" imgW="3492500" imgH="901700" progId="Equation.DSMT4">
                  <p:embed/>
                </p:oleObj>
              </mc:Choice>
              <mc:Fallback>
                <p:oleObj name="Equation" r:id="rId3" imgW="34925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495425"/>
                        <a:ext cx="4709962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68335"/>
              </p:ext>
            </p:extLst>
          </p:nvPr>
        </p:nvGraphicFramePr>
        <p:xfrm>
          <a:off x="1689100" y="3400425"/>
          <a:ext cx="535824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6" name="Equation" r:id="rId5" imgW="4330700" imgH="1041400" progId="Equation.DSMT4">
                  <p:embed/>
                </p:oleObj>
              </mc:Choice>
              <mc:Fallback>
                <p:oleObj name="Equation" r:id="rId5" imgW="43307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3400425"/>
                        <a:ext cx="5358245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34603"/>
              </p:ext>
            </p:extLst>
          </p:nvPr>
        </p:nvGraphicFramePr>
        <p:xfrm>
          <a:off x="1689100" y="5381625"/>
          <a:ext cx="560019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7" name="Equation" r:id="rId7" imgW="4038600" imgH="711200" progId="Equation.DSMT4">
                  <p:embed/>
                </p:oleObj>
              </mc:Choice>
              <mc:Fallback>
                <p:oleObj name="Equation" r:id="rId7" imgW="4038600" imgH="71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5381625"/>
                        <a:ext cx="5600192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281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3300" y="428625"/>
            <a:ext cx="929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Норма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/>
              <a:t>должна удовлетворять следующим очевидным свойствам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445191"/>
              </p:ext>
            </p:extLst>
          </p:nvPr>
        </p:nvGraphicFramePr>
        <p:xfrm>
          <a:off x="1612900" y="1876425"/>
          <a:ext cx="453576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7" name="Equation" r:id="rId3" imgW="3416040" imgH="444240" progId="Equation.DSMT4">
                  <p:embed/>
                </p:oleObj>
              </mc:Choice>
              <mc:Fallback>
                <p:oleObj name="Equation" r:id="rId3" imgW="341604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1876425"/>
                        <a:ext cx="4535765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592567"/>
              </p:ext>
            </p:extLst>
          </p:nvPr>
        </p:nvGraphicFramePr>
        <p:xfrm>
          <a:off x="1579879" y="3095625"/>
          <a:ext cx="4071621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8" name="Equation" r:id="rId5" imgW="2539800" imgH="419040" progId="Equation.DSMT4">
                  <p:embed/>
                </p:oleObj>
              </mc:Choice>
              <mc:Fallback>
                <p:oleObj name="Equation" r:id="rId5" imgW="25398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9879" y="3095625"/>
                        <a:ext cx="4071621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348801"/>
              </p:ext>
            </p:extLst>
          </p:nvPr>
        </p:nvGraphicFramePr>
        <p:xfrm>
          <a:off x="1645444" y="4238625"/>
          <a:ext cx="3592512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9" name="Equation" r:id="rId7" imgW="2031840" imgH="419040" progId="Equation.DSMT4">
                  <p:embed/>
                </p:oleObj>
              </mc:Choice>
              <mc:Fallback>
                <p:oleObj name="Equation" r:id="rId7" imgW="203184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5444" y="4238625"/>
                        <a:ext cx="3592512" cy="757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003300" y="5153025"/>
            <a:ext cx="929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Норму, как и метрику, можно ввести различными способами. </a:t>
            </a:r>
          </a:p>
          <a:p>
            <a:r>
              <a:rPr lang="ru-RU" sz="2400" dirty="0"/>
              <a:t>Для аналоговых сигналов чаще всего применяется норма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320936"/>
              </p:ext>
            </p:extLst>
          </p:nvPr>
        </p:nvGraphicFramePr>
        <p:xfrm>
          <a:off x="1684154" y="6005917"/>
          <a:ext cx="3967346" cy="1283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20" name="Equation" r:id="rId9" imgW="3251200" imgH="1041400" progId="Equation.DSMT4">
                  <p:embed/>
                </p:oleObj>
              </mc:Choice>
              <mc:Fallback>
                <p:oleObj name="Equation" r:id="rId9" imgW="3251200" imgH="1041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4154" y="6005917"/>
                        <a:ext cx="3967346" cy="12835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601914"/>
              </p:ext>
            </p:extLst>
          </p:nvPr>
        </p:nvGraphicFramePr>
        <p:xfrm>
          <a:off x="6642100" y="5984022"/>
          <a:ext cx="2709414" cy="1302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21" name="Equation" r:id="rId11" imgW="1968500" imgH="952500" progId="Equation.DSMT4">
                  <p:embed/>
                </p:oleObj>
              </mc:Choice>
              <mc:Fallback>
                <p:oleObj name="Equation" r:id="rId11" imgW="1968500" imgH="9525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100" y="5984022"/>
                        <a:ext cx="2709414" cy="13026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0247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55700" y="428625"/>
            <a:ext cx="53467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Д</a:t>
            </a:r>
            <a:r>
              <a:rPr lang="ru-RU" sz="2800" dirty="0" smtClean="0"/>
              <a:t>ля </a:t>
            </a:r>
            <a:r>
              <a:rPr lang="ru-RU" sz="2800" dirty="0"/>
              <a:t>дискретных </a:t>
            </a:r>
            <a:r>
              <a:rPr lang="ru-RU" sz="2800" dirty="0" smtClean="0"/>
              <a:t>сигналов часто используется норма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dirty="0"/>
              <a:t>Кроме того, иногда используется норма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0191679"/>
              </p:ext>
            </p:extLst>
          </p:nvPr>
        </p:nvGraphicFramePr>
        <p:xfrm>
          <a:off x="1231899" y="1419225"/>
          <a:ext cx="3778069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5" name="Equation" r:id="rId3" imgW="2616200" imgH="990600" progId="Equation.DSMT4">
                  <p:embed/>
                </p:oleObj>
              </mc:Choice>
              <mc:Fallback>
                <p:oleObj name="Equation" r:id="rId3" imgW="2616200" imgH="990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899" y="1419225"/>
                        <a:ext cx="3778069" cy="1447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617718"/>
              </p:ext>
            </p:extLst>
          </p:nvPr>
        </p:nvGraphicFramePr>
        <p:xfrm>
          <a:off x="1384300" y="3862387"/>
          <a:ext cx="326898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6" name="Equation" r:id="rId5" imgW="2171700" imgH="901700" progId="Equation.DSMT4">
                  <p:embed/>
                </p:oleObj>
              </mc:Choice>
              <mc:Fallback>
                <p:oleObj name="Equation" r:id="rId5" imgW="21717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3862387"/>
                        <a:ext cx="3268980" cy="1362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809557"/>
              </p:ext>
            </p:extLst>
          </p:nvPr>
        </p:nvGraphicFramePr>
        <p:xfrm>
          <a:off x="6178550" y="1647825"/>
          <a:ext cx="2673350" cy="10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7" name="Equation" r:id="rId7" imgW="2209680" imgH="901440" progId="Equation.DSMT4">
                  <p:embed/>
                </p:oleObj>
              </mc:Choice>
              <mc:Fallback>
                <p:oleObj name="Equation" r:id="rId7" imgW="2209680" imgH="901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78550" y="1647825"/>
                        <a:ext cx="2673350" cy="10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308100" y="5457825"/>
            <a:ext cx="83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Пространство с заданной на нём нормой называется </a:t>
            </a:r>
            <a:r>
              <a:rPr lang="ru-RU" sz="2800" dirty="0">
                <a:solidFill>
                  <a:srgbClr val="0000FF"/>
                </a:solidFill>
              </a:rPr>
              <a:t>нормированным</a:t>
            </a:r>
            <a:r>
              <a:rPr lang="ru-RU" sz="2800" dirty="0"/>
              <a:t>. 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628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68350" y="428625"/>
            <a:ext cx="92265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Сравнивая аксиомы метрики и нормы, нетрудно заметить их сходство. Поэтому, в частности, всегда можно (но не обязательно) метрику определить как норму разности векторов: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566814"/>
              </p:ext>
            </p:extLst>
          </p:nvPr>
        </p:nvGraphicFramePr>
        <p:xfrm>
          <a:off x="1422400" y="2486025"/>
          <a:ext cx="323088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9" name="Equation" r:id="rId3" imgW="2032000" imgH="419100" progId="Equation.DSMT4">
                  <p:embed/>
                </p:oleObj>
              </mc:Choice>
              <mc:Fallback>
                <p:oleObj name="Equation" r:id="rId3" imgW="20320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400" y="2486025"/>
                        <a:ext cx="323088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820995"/>
              </p:ext>
            </p:extLst>
          </p:nvPr>
        </p:nvGraphicFramePr>
        <p:xfrm>
          <a:off x="1460499" y="3476625"/>
          <a:ext cx="7904655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0" name="Equation" r:id="rId5" imgW="5626100" imgH="1041400" progId="Equation.DSMT4">
                  <p:embed/>
                </p:oleObj>
              </mc:Choice>
              <mc:Fallback>
                <p:oleObj name="Equation" r:id="rId5" imgW="56261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499" y="3476625"/>
                        <a:ext cx="7904655" cy="1447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92953"/>
              </p:ext>
            </p:extLst>
          </p:nvPr>
        </p:nvGraphicFramePr>
        <p:xfrm>
          <a:off x="1536700" y="5229225"/>
          <a:ext cx="5703956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1" name="Equation" r:id="rId7" imgW="4127400" imgH="1104840" progId="Equation.DSMT4">
                  <p:embed/>
                </p:oleObj>
              </mc:Choice>
              <mc:Fallback>
                <p:oleObj name="Equation" r:id="rId7" imgW="4127400" imgH="11048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5229225"/>
                        <a:ext cx="5703956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617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3300" y="504825"/>
            <a:ext cx="8534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Скалярное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произведение</a:t>
            </a:r>
          </a:p>
          <a:p>
            <a:r>
              <a:rPr lang="ru-RU" sz="2800" dirty="0" smtClean="0"/>
              <a:t>Это </a:t>
            </a:r>
            <a:r>
              <a:rPr lang="ru-RU" sz="2800" dirty="0"/>
              <a:t>функционал, удовлетворяющий условиям (аксиомам):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221849"/>
              </p:ext>
            </p:extLst>
          </p:nvPr>
        </p:nvGraphicFramePr>
        <p:xfrm>
          <a:off x="1612900" y="1863224"/>
          <a:ext cx="392789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4" name="Equation" r:id="rId3" imgW="2298600" imgH="419040" progId="Equation.DSMT4">
                  <p:embed/>
                </p:oleObj>
              </mc:Choice>
              <mc:Fallback>
                <p:oleObj name="Equation" r:id="rId3" imgW="229860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1863224"/>
                        <a:ext cx="3927898" cy="733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899219"/>
              </p:ext>
            </p:extLst>
          </p:nvPr>
        </p:nvGraphicFramePr>
        <p:xfrm>
          <a:off x="1697567" y="2714625"/>
          <a:ext cx="784013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5" name="Equation" r:id="rId5" imgW="4406760" imgH="419040" progId="Equation.DSMT4">
                  <p:embed/>
                </p:oleObj>
              </mc:Choice>
              <mc:Fallback>
                <p:oleObj name="Equation" r:id="rId5" imgW="440676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567" y="2714625"/>
                        <a:ext cx="7840133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930586"/>
              </p:ext>
            </p:extLst>
          </p:nvPr>
        </p:nvGraphicFramePr>
        <p:xfrm>
          <a:off x="1662046" y="3476625"/>
          <a:ext cx="721690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6" name="Equation" r:id="rId7" imgW="3974760" imgH="444240" progId="Equation.DSMT4">
                  <p:embed/>
                </p:oleObj>
              </mc:Choice>
              <mc:Fallback>
                <p:oleObj name="Equation" r:id="rId7" imgW="397476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2046" y="3476625"/>
                        <a:ext cx="7216908" cy="822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460500" y="4391025"/>
            <a:ext cx="5367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Учитывая а) и б), можно записать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1030796"/>
              </p:ext>
            </p:extLst>
          </p:nvPr>
        </p:nvGraphicFramePr>
        <p:xfrm>
          <a:off x="449580" y="5381625"/>
          <a:ext cx="979424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7" name="Equation" r:id="rId9" imgW="6883400" imgH="419100" progId="Equation.DSMT4">
                  <p:embed/>
                </p:oleObj>
              </mc:Choice>
              <mc:Fallback>
                <p:oleObj name="Equation" r:id="rId9" imgW="6883400" imgH="4191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" y="5381625"/>
                        <a:ext cx="979424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694585"/>
              </p:ext>
            </p:extLst>
          </p:nvPr>
        </p:nvGraphicFramePr>
        <p:xfrm>
          <a:off x="1612900" y="6448425"/>
          <a:ext cx="3964435" cy="621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8" name="Equation" r:id="rId11" imgW="2730500" imgH="419100" progId="Equation.DSMT4">
                  <p:embed/>
                </p:oleObj>
              </mc:Choice>
              <mc:Fallback>
                <p:oleObj name="Equation" r:id="rId11" imgW="2730500" imgH="4191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6448425"/>
                        <a:ext cx="3964435" cy="6216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1288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3300" y="733425"/>
            <a:ext cx="9220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Из условия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dirty="0"/>
              <a:t>следует, что через скалярное произведение можно задать </a:t>
            </a:r>
            <a:r>
              <a:rPr lang="ru-RU" sz="2800" dirty="0" smtClean="0"/>
              <a:t>норму    </a:t>
            </a:r>
          </a:p>
          <a:p>
            <a:endParaRPr lang="ru-RU" sz="2800" dirty="0"/>
          </a:p>
          <a:p>
            <a:r>
              <a:rPr lang="ru-RU" sz="2800" dirty="0" smtClean="0"/>
              <a:t>далее </a:t>
            </a:r>
            <a:r>
              <a:rPr lang="ru-RU" sz="2800" dirty="0"/>
              <a:t>определить метрику как </a:t>
            </a:r>
            <a:r>
              <a:rPr lang="ru-RU" sz="2800" dirty="0">
                <a:solidFill>
                  <a:srgbClr val="0000FF"/>
                </a:solidFill>
              </a:rPr>
              <a:t>норму разности </a:t>
            </a:r>
            <a:r>
              <a:rPr lang="ru-RU" sz="2800" dirty="0"/>
              <a:t>векторов. Если полученное таким образом пространство полно (то есть вместе с любой сходящейся последовательностью векторов содержит предел этой последовательности), то оно называется гильбертовым пространством. Отметим, что в конечномерном случае гильбертово пространство является евклидовым. Таким образом, гильбертово пространство </a:t>
            </a:r>
            <a:r>
              <a:rPr lang="ru-RU" sz="2800" dirty="0" smtClean="0"/>
              <a:t>– это </a:t>
            </a:r>
            <a:r>
              <a:rPr lang="ru-RU" sz="2800" dirty="0"/>
              <a:t>обобщение евклидова пространства на бесконечномерный случай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906298"/>
              </p:ext>
            </p:extLst>
          </p:nvPr>
        </p:nvGraphicFramePr>
        <p:xfrm>
          <a:off x="3213100" y="885825"/>
          <a:ext cx="5943600" cy="677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6" name="Equation" r:id="rId3" imgW="3974760" imgH="444240" progId="Equation.DSMT4">
                  <p:embed/>
                </p:oleObj>
              </mc:Choice>
              <mc:Fallback>
                <p:oleObj name="Equation" r:id="rId3" imgW="3974760" imgH="44424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100" y="885825"/>
                        <a:ext cx="5943600" cy="6772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222" y="2105025"/>
            <a:ext cx="1991678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029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27100" y="581025"/>
            <a:ext cx="8915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пространстве последовательностей скалярное произведение определяется выражением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870300"/>
              </p:ext>
            </p:extLst>
          </p:nvPr>
        </p:nvGraphicFramePr>
        <p:xfrm>
          <a:off x="1308100" y="1535132"/>
          <a:ext cx="3925693" cy="1255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2" name="Equation" r:id="rId3" imgW="2832100" imgH="901700" progId="Equation.DSMT4">
                  <p:embed/>
                </p:oleObj>
              </mc:Choice>
              <mc:Fallback>
                <p:oleObj name="Equation" r:id="rId3" imgW="28321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1535132"/>
                        <a:ext cx="3925693" cy="12556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943814"/>
              </p:ext>
            </p:extLst>
          </p:nvPr>
        </p:nvGraphicFramePr>
        <p:xfrm>
          <a:off x="1231900" y="3171825"/>
          <a:ext cx="699435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3" name="Equation" r:id="rId5" imgW="5194300" imgH="901700" progId="Equation.DSMT4">
                  <p:embed/>
                </p:oleObj>
              </mc:Choice>
              <mc:Fallback>
                <p:oleObj name="Equation" r:id="rId5" imgW="51943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3171825"/>
                        <a:ext cx="6994358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185998"/>
              </p:ext>
            </p:extLst>
          </p:nvPr>
        </p:nvGraphicFramePr>
        <p:xfrm>
          <a:off x="1231899" y="4924425"/>
          <a:ext cx="4011561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4" name="Equation" r:id="rId7" imgW="2590800" imgH="596900" progId="Equation.DSMT4">
                  <p:embed/>
                </p:oleObj>
              </mc:Choice>
              <mc:Fallback>
                <p:oleObj name="Equation" r:id="rId7" imgW="2590800" imgH="596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899" y="4924425"/>
                        <a:ext cx="4011561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691943"/>
              </p:ext>
            </p:extLst>
          </p:nvPr>
        </p:nvGraphicFramePr>
        <p:xfrm>
          <a:off x="1231900" y="5991225"/>
          <a:ext cx="533400" cy="777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5" name="Equation" r:id="rId9" imgW="330057" imgH="482391" progId="Equation.DSMT4">
                  <p:embed/>
                </p:oleObj>
              </mc:Choice>
              <mc:Fallback>
                <p:oleObj name="Equation" r:id="rId9" imgW="330057" imgH="482391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5991225"/>
                        <a:ext cx="533400" cy="777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070100" y="6143625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ym typeface="Symbol"/>
              </a:rPr>
              <a:t> </a:t>
            </a:r>
            <a:r>
              <a:rPr lang="ru-RU" sz="2800" dirty="0" smtClean="0"/>
              <a:t>пространство последовательностей ограниченной энергии, для которых </a:t>
            </a:r>
            <a:endParaRPr lang="ru-RU" sz="2800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495702"/>
              </p:ext>
            </p:extLst>
          </p:nvPr>
        </p:nvGraphicFramePr>
        <p:xfrm>
          <a:off x="5956300" y="6620678"/>
          <a:ext cx="19939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6" name="Equation" r:id="rId11" imgW="1993680" imgH="901440" progId="Equation.DSMT4">
                  <p:embed/>
                </p:oleObj>
              </mc:Choice>
              <mc:Fallback>
                <p:oleObj name="Equation" r:id="rId11" imgW="1993680" imgH="901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956300" y="6620678"/>
                        <a:ext cx="19939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3809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55700" y="352425"/>
            <a:ext cx="6708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еравенство </a:t>
            </a: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Коши–Буняковского–Шварца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443149"/>
              </p:ext>
            </p:extLst>
          </p:nvPr>
        </p:nvGraphicFramePr>
        <p:xfrm>
          <a:off x="1384300" y="1343025"/>
          <a:ext cx="431995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3" name="Equation" r:id="rId3" imgW="2552700" imgH="508000" progId="Equation.DSMT4">
                  <p:embed/>
                </p:oleObj>
              </mc:Choice>
              <mc:Fallback>
                <p:oleObj name="Equation" r:id="rId3" imgW="25527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1343025"/>
                        <a:ext cx="4319954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779009"/>
              </p:ext>
            </p:extLst>
          </p:nvPr>
        </p:nvGraphicFramePr>
        <p:xfrm>
          <a:off x="2425700" y="2562225"/>
          <a:ext cx="2032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4" name="Equation" r:id="rId5" imgW="1143000" imgH="342900" progId="Equation.DSMT4">
                  <p:embed/>
                </p:oleObj>
              </mc:Choice>
              <mc:Fallback>
                <p:oleObj name="Equation" r:id="rId5" imgW="11430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700" y="2562225"/>
                        <a:ext cx="20320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60500" y="2562225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                            , последовательности ортогональны </a:t>
            </a:r>
            <a:endParaRPr lang="ru-RU" sz="2800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722392"/>
              </p:ext>
            </p:extLst>
          </p:nvPr>
        </p:nvGraphicFramePr>
        <p:xfrm>
          <a:off x="1449448" y="3695700"/>
          <a:ext cx="300433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5" name="Equation" r:id="rId7" imgW="2209800" imgH="850900" progId="Equation.DSMT4">
                  <p:embed/>
                </p:oleObj>
              </mc:Choice>
              <mc:Fallback>
                <p:oleObj name="Equation" r:id="rId7" imgW="2209800" imgH="850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9448" y="3695700"/>
                        <a:ext cx="3004335" cy="1152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8073731"/>
              </p:ext>
            </p:extLst>
          </p:nvPr>
        </p:nvGraphicFramePr>
        <p:xfrm>
          <a:off x="1432626" y="5153025"/>
          <a:ext cx="368559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6" name="Equation" r:id="rId9" imgW="2247900" imgH="457200" progId="Equation.DSMT4">
                  <p:embed/>
                </p:oleObj>
              </mc:Choice>
              <mc:Fallback>
                <p:oleObj name="Equation" r:id="rId9" imgW="2247900" imgH="457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2626" y="5153025"/>
                        <a:ext cx="3685592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344556" y="5229225"/>
            <a:ext cx="53467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по существу, означает, что косинус угла между векторами не превосходит по модулю единицы.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4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2300" y="352425"/>
            <a:ext cx="96774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Закон </a:t>
            </a:r>
            <a:r>
              <a:rPr lang="ru-RU" sz="2400" b="1" dirty="0" err="1"/>
              <a:t>Стиглера</a:t>
            </a:r>
            <a:r>
              <a:rPr lang="ru-RU" sz="2400" b="1" dirty="0"/>
              <a:t> об </a:t>
            </a:r>
            <a:r>
              <a:rPr lang="ru-RU" sz="2400" b="1" dirty="0" err="1"/>
              <a:t>эпонимии</a:t>
            </a:r>
            <a:r>
              <a:rPr lang="ru-RU" sz="2400" dirty="0"/>
              <a:t> (</a:t>
            </a:r>
            <a:r>
              <a:rPr lang="ru-RU" sz="2400" dirty="0">
                <a:hlinkClick r:id="rId2" tooltip="Английский язык"/>
              </a:rPr>
              <a:t>англ.</a:t>
            </a:r>
            <a:r>
              <a:rPr lang="ru-RU" sz="2400" dirty="0"/>
              <a:t> </a:t>
            </a:r>
            <a:r>
              <a:rPr lang="ru-RU" sz="2400" i="1" dirty="0" err="1"/>
              <a:t>Stigler's</a:t>
            </a:r>
            <a:r>
              <a:rPr lang="ru-RU" sz="2400" i="1" dirty="0"/>
              <a:t> </a:t>
            </a:r>
            <a:r>
              <a:rPr lang="ru-RU" sz="2400" i="1" dirty="0" err="1"/>
              <a:t>law</a:t>
            </a:r>
            <a:r>
              <a:rPr lang="ru-RU" sz="2400" i="1" dirty="0"/>
              <a:t> </a:t>
            </a:r>
            <a:r>
              <a:rPr lang="ru-RU" sz="2400" i="1" dirty="0" err="1"/>
              <a:t>of</a:t>
            </a:r>
            <a:r>
              <a:rPr lang="ru-RU" sz="2400" i="1" dirty="0"/>
              <a:t> </a:t>
            </a:r>
            <a:r>
              <a:rPr lang="ru-RU" sz="2400" i="1" dirty="0" err="1"/>
              <a:t>eponymy</a:t>
            </a:r>
            <a:r>
              <a:rPr lang="ru-RU" sz="2400" dirty="0"/>
              <a:t>) — это эмпирическое наблюдение, описанное профессором статистики </a:t>
            </a:r>
            <a:r>
              <a:rPr lang="ru-RU" sz="2400" dirty="0">
                <a:hlinkClick r:id="rId3" tooltip="Стиглер, Стивен"/>
              </a:rPr>
              <a:t>Стивеном </a:t>
            </a:r>
            <a:r>
              <a:rPr lang="ru-RU" sz="2400" dirty="0" err="1">
                <a:hlinkClick r:id="rId3" tooltip="Стиглер, Стивен"/>
              </a:rPr>
              <a:t>Стиглером</a:t>
            </a:r>
            <a:r>
              <a:rPr lang="ru-RU" sz="2400" dirty="0"/>
              <a:t> в его одноимённой статье 1980 года</a:t>
            </a:r>
            <a:r>
              <a:rPr lang="ru-RU" sz="2400" baseline="30000" dirty="0">
                <a:hlinkClick r:id="rId4"/>
              </a:rPr>
              <a:t>[1]</a:t>
            </a:r>
            <a:r>
              <a:rPr lang="ru-RU" sz="2400" dirty="0"/>
              <a:t>. В простейшей формулировке он гласит: </a:t>
            </a:r>
            <a:r>
              <a:rPr lang="ru-RU" sz="2400" b="1" dirty="0"/>
              <a:t>«Никакое научное открытие не было названо в честь первооткрывателя»</a:t>
            </a:r>
            <a:r>
              <a:rPr lang="ru-RU" sz="2400" dirty="0"/>
              <a:t> (</a:t>
            </a:r>
            <a:r>
              <a:rPr lang="ru-RU" sz="2400" dirty="0">
                <a:hlinkClick r:id="rId2" tooltip="Английский язык"/>
              </a:rPr>
              <a:t>англ.</a:t>
            </a:r>
            <a:r>
              <a:rPr lang="ru-RU" sz="2400" dirty="0"/>
              <a:t> </a:t>
            </a:r>
            <a:r>
              <a:rPr lang="ru-RU" sz="2400" i="1" dirty="0" err="1"/>
              <a:t>No</a:t>
            </a:r>
            <a:r>
              <a:rPr lang="ru-RU" sz="2400" i="1" dirty="0"/>
              <a:t> </a:t>
            </a:r>
            <a:r>
              <a:rPr lang="ru-RU" sz="2400" i="1" dirty="0" err="1"/>
              <a:t>scientific</a:t>
            </a:r>
            <a:r>
              <a:rPr lang="ru-RU" sz="2400" i="1" dirty="0"/>
              <a:t> </a:t>
            </a:r>
            <a:r>
              <a:rPr lang="ru-RU" sz="2400" i="1" dirty="0" err="1"/>
              <a:t>discovery</a:t>
            </a:r>
            <a:r>
              <a:rPr lang="ru-RU" sz="2400" i="1" dirty="0"/>
              <a:t> </a:t>
            </a:r>
            <a:r>
              <a:rPr lang="ru-RU" sz="2400" i="1" dirty="0" err="1"/>
              <a:t>is</a:t>
            </a:r>
            <a:r>
              <a:rPr lang="ru-RU" sz="2400" i="1" dirty="0"/>
              <a:t> </a:t>
            </a:r>
            <a:r>
              <a:rPr lang="ru-RU" sz="2400" i="1" dirty="0" err="1"/>
              <a:t>named</a:t>
            </a:r>
            <a:r>
              <a:rPr lang="ru-RU" sz="2400" i="1" dirty="0"/>
              <a:t> </a:t>
            </a:r>
            <a:r>
              <a:rPr lang="ru-RU" sz="2400" i="1" dirty="0" err="1"/>
              <a:t>after</a:t>
            </a:r>
            <a:r>
              <a:rPr lang="ru-RU" sz="2400" i="1" dirty="0"/>
              <a:t> </a:t>
            </a:r>
            <a:r>
              <a:rPr lang="ru-RU" sz="2400" i="1" dirty="0" err="1"/>
              <a:t>its</a:t>
            </a:r>
            <a:r>
              <a:rPr lang="ru-RU" sz="2400" i="1" dirty="0"/>
              <a:t> </a:t>
            </a:r>
            <a:r>
              <a:rPr lang="ru-RU" sz="2400" i="1" dirty="0" err="1"/>
              <a:t>original</a:t>
            </a:r>
            <a:r>
              <a:rPr lang="ru-RU" sz="2400" i="1" dirty="0"/>
              <a:t> </a:t>
            </a:r>
            <a:r>
              <a:rPr lang="ru-RU" sz="2400" i="1" dirty="0" err="1"/>
              <a:t>discoverer</a:t>
            </a:r>
            <a:r>
              <a:rPr lang="ru-RU" sz="2400" dirty="0"/>
              <a:t>). Сам </a:t>
            </a:r>
            <a:r>
              <a:rPr lang="ru-RU" sz="2400" dirty="0" err="1"/>
              <a:t>Стиглер</a:t>
            </a:r>
            <a:r>
              <a:rPr lang="ru-RU" sz="2400" dirty="0"/>
              <a:t> считал, что первооткрывателем закона был </a:t>
            </a:r>
            <a:r>
              <a:rPr lang="ru-RU" sz="2400" dirty="0">
                <a:hlinkClick r:id="rId5" tooltip="Мертон, Роберт Кинг"/>
              </a:rPr>
              <a:t>Роберт Мертон</a:t>
            </a:r>
            <a:r>
              <a:rPr lang="ru-RU" sz="2400" dirty="0"/>
              <a:t>, таким образом, закон </a:t>
            </a:r>
            <a:r>
              <a:rPr lang="ru-RU" sz="2400" dirty="0" err="1"/>
              <a:t>Стиглера</a:t>
            </a:r>
            <a:r>
              <a:rPr lang="ru-RU" sz="2400" dirty="0"/>
              <a:t> применим к самому себе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Английский физик </a:t>
            </a:r>
            <a:r>
              <a:rPr lang="ru-RU" sz="2400" dirty="0">
                <a:hlinkClick r:id="rId6" tooltip="Берри, Майкл"/>
              </a:rPr>
              <a:t>Майкл Берри</a:t>
            </a:r>
            <a:r>
              <a:rPr lang="ru-RU" sz="2400" dirty="0"/>
              <a:t> назвал этот эпонимический принцип «принципом Арнольда», дополнив его ещё вторым. Принцип Берри: </a:t>
            </a:r>
            <a:r>
              <a:rPr lang="ru-RU" sz="2400" i="1" dirty="0"/>
              <a:t>Принцип Арнольда применим к самому себе</a:t>
            </a:r>
            <a:r>
              <a:rPr lang="ru-RU" sz="2400" dirty="0"/>
              <a:t> (то есть был известен и раньше). 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Правило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Лопиталя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открыл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Бернулли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, Америку –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Колумб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(якобы),  дельта-функцию Дирака применял ещё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Фурье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, постоянную Планка ввёл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Эйнштейн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, а постоянную Больцмана –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Планк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, и т.д.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10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4314825"/>
            <a:ext cx="355282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55700" y="428625"/>
            <a:ext cx="1515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Пример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5993964"/>
              </p:ext>
            </p:extLst>
          </p:nvPr>
        </p:nvGraphicFramePr>
        <p:xfrm>
          <a:off x="1239837" y="1190625"/>
          <a:ext cx="618175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5" name="Equation" r:id="rId4" imgW="4101840" imgH="444240" progId="Equation.DSMT4">
                  <p:embed/>
                </p:oleObj>
              </mc:Choice>
              <mc:Fallback>
                <p:oleObj name="Equation" r:id="rId4" imgW="410184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9837" y="1190625"/>
                        <a:ext cx="6181752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444024"/>
              </p:ext>
            </p:extLst>
          </p:nvPr>
        </p:nvGraphicFramePr>
        <p:xfrm>
          <a:off x="1254125" y="2105025"/>
          <a:ext cx="616024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6" name="Equation" r:id="rId6" imgW="4076640" imgH="444240" progId="Equation.DSMT4">
                  <p:embed/>
                </p:oleObj>
              </mc:Choice>
              <mc:Fallback>
                <p:oleObj name="Equation" r:id="rId6" imgW="4076640" imgH="4442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125" y="2105025"/>
                        <a:ext cx="6160246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008341"/>
              </p:ext>
            </p:extLst>
          </p:nvPr>
        </p:nvGraphicFramePr>
        <p:xfrm>
          <a:off x="393700" y="3066256"/>
          <a:ext cx="8802687" cy="295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7" name="Equation" r:id="rId8" imgW="5790960" imgH="1942920" progId="Equation.DSMT4">
                  <p:embed/>
                </p:oleObj>
              </mc:Choice>
              <mc:Fallback>
                <p:oleObj name="Equation" r:id="rId8" imgW="5790960" imgH="194292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3066256"/>
                        <a:ext cx="8802687" cy="29543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6" y="1549401"/>
            <a:ext cx="89535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4095" y="733425"/>
            <a:ext cx="9787560" cy="4151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 algn="just">
              <a:lnSpc>
                <a:spcPct val="110100"/>
              </a:lnSpc>
              <a:spcBef>
                <a:spcPts val="95"/>
              </a:spcBef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1965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год </a:t>
            </a:r>
            <a:r>
              <a:rPr sz="3200" dirty="0">
                <a:latin typeface="Times New Roman"/>
                <a:cs typeface="Times New Roman"/>
              </a:rPr>
              <a:t>– открытие </a:t>
            </a:r>
            <a:r>
              <a:rPr sz="3200" spc="-5" dirty="0">
                <a:latin typeface="Times New Roman"/>
                <a:cs typeface="Times New Roman"/>
              </a:rPr>
              <a:t>класса </a:t>
            </a:r>
            <a:r>
              <a:rPr sz="3200" dirty="0">
                <a:latin typeface="Times New Roman"/>
                <a:cs typeface="Times New Roman"/>
              </a:rPr>
              <a:t>эффективных </a:t>
            </a:r>
            <a:r>
              <a:rPr sz="3200" spc="-5" dirty="0">
                <a:latin typeface="Times New Roman"/>
                <a:cs typeface="Times New Roman"/>
              </a:rPr>
              <a:t>(«быстрых») </a:t>
            </a:r>
            <a:r>
              <a:rPr sz="3200" spc="-5" dirty="0" smtClean="0">
                <a:latin typeface="Times New Roman"/>
                <a:cs typeface="Times New Roman"/>
              </a:rPr>
              <a:t>алго</a:t>
            </a:r>
            <a:r>
              <a:rPr sz="3200" dirty="0" smtClean="0">
                <a:latin typeface="Times New Roman"/>
                <a:cs typeface="Times New Roman"/>
              </a:rPr>
              <a:t>ритмов </a:t>
            </a:r>
            <a:r>
              <a:rPr sz="3200" dirty="0">
                <a:latin typeface="Times New Roman"/>
                <a:cs typeface="Times New Roman"/>
              </a:rPr>
              <a:t>дискретного </a:t>
            </a:r>
            <a:r>
              <a:rPr sz="3200" spc="-5" dirty="0">
                <a:latin typeface="Times New Roman"/>
                <a:cs typeface="Times New Roman"/>
              </a:rPr>
              <a:t>преобразования Фурье </a:t>
            </a:r>
            <a:r>
              <a:rPr sz="3200" dirty="0">
                <a:latin typeface="Times New Roman"/>
                <a:cs typeface="Times New Roman"/>
              </a:rPr>
              <a:t>(алгоритм Кули–  Тьюки, </a:t>
            </a:r>
            <a:r>
              <a:rPr sz="3200" spc="-5" dirty="0">
                <a:solidFill>
                  <a:srgbClr val="0033CC"/>
                </a:solidFill>
                <a:latin typeface="Times New Roman"/>
                <a:cs typeface="Times New Roman"/>
              </a:rPr>
              <a:t>James </a:t>
            </a:r>
            <a:r>
              <a:rPr sz="3200" dirty="0">
                <a:solidFill>
                  <a:srgbClr val="0033CC"/>
                </a:solidFill>
                <a:latin typeface="Times New Roman"/>
                <a:cs typeface="Times New Roman"/>
              </a:rPr>
              <a:t>William Cooley, </a:t>
            </a:r>
            <a:r>
              <a:rPr sz="3200" spc="-5" dirty="0">
                <a:solidFill>
                  <a:srgbClr val="0033CC"/>
                </a:solidFill>
                <a:latin typeface="Times New Roman"/>
                <a:cs typeface="Times New Roman"/>
              </a:rPr>
              <a:t>John </a:t>
            </a:r>
            <a:r>
              <a:rPr sz="3200" dirty="0">
                <a:solidFill>
                  <a:srgbClr val="0033CC"/>
                </a:solidFill>
                <a:latin typeface="Times New Roman"/>
                <a:cs typeface="Times New Roman"/>
              </a:rPr>
              <a:t>Wilder</a:t>
            </a:r>
            <a:r>
              <a:rPr sz="3200" spc="-25" dirty="0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33CC"/>
                </a:solidFill>
                <a:latin typeface="Times New Roman"/>
                <a:cs typeface="Times New Roman"/>
              </a:rPr>
              <a:t>Tukey</a:t>
            </a:r>
            <a:r>
              <a:rPr sz="3200" spc="-5" dirty="0">
                <a:latin typeface="Times New Roman"/>
                <a:cs typeface="Times New Roman"/>
              </a:rPr>
              <a:t>)</a:t>
            </a:r>
            <a:endParaRPr sz="3200" dirty="0">
              <a:latin typeface="Times New Roman"/>
              <a:cs typeface="Times New Roman"/>
            </a:endParaRPr>
          </a:p>
          <a:p>
            <a:pPr marL="469900" algn="just">
              <a:lnSpc>
                <a:spcPct val="100000"/>
              </a:lnSpc>
              <a:spcBef>
                <a:spcPts val="225"/>
              </a:spcBef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1971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год </a:t>
            </a:r>
            <a:r>
              <a:rPr sz="3200" dirty="0">
                <a:latin typeface="Times New Roman"/>
                <a:cs typeface="Times New Roman"/>
              </a:rPr>
              <a:t>– появление первого микропроцессора </a:t>
            </a:r>
            <a:r>
              <a:rPr sz="3200" spc="-5" dirty="0">
                <a:latin typeface="Times New Roman"/>
                <a:cs typeface="Times New Roman"/>
              </a:rPr>
              <a:t>Intel</a:t>
            </a:r>
            <a:r>
              <a:rPr sz="3200" spc="39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4040</a:t>
            </a:r>
            <a:r>
              <a:rPr sz="3200" spc="-5" dirty="0" smtClean="0">
                <a:latin typeface="Times New Roman"/>
                <a:cs typeface="Times New Roman"/>
              </a:rPr>
              <a:t>;</a:t>
            </a:r>
            <a:r>
              <a:rPr lang="ru-RU" sz="3200" spc="-5" dirty="0" smtClean="0">
                <a:latin typeface="Times New Roman"/>
                <a:cs typeface="Times New Roman"/>
              </a:rPr>
              <a:t> </a:t>
            </a:r>
            <a:r>
              <a:rPr sz="3200" spc="-5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тем</a:t>
            </a:r>
            <a:r>
              <a:rPr sz="3200" spc="-5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самым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были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созданы  предпосылки </a:t>
            </a:r>
            <a:r>
              <a:rPr sz="32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цифровой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обра</a:t>
            </a:r>
            <a:r>
              <a:rPr sz="32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ботки</a:t>
            </a:r>
            <a:r>
              <a:rPr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с</a:t>
            </a:r>
            <a:r>
              <a:rPr sz="3200" spc="-5" dirty="0">
                <a:latin typeface="Times New Roman"/>
                <a:cs typeface="Times New Roman"/>
              </a:rPr>
              <a:t>игналов </a:t>
            </a: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5" dirty="0">
                <a:latin typeface="Times New Roman"/>
                <a:cs typeface="Times New Roman"/>
              </a:rPr>
              <a:t>реальном  времени.</a:t>
            </a:r>
            <a:endParaRPr sz="3200" dirty="0">
              <a:latin typeface="Times New Roman"/>
              <a:cs typeface="Times New Roman"/>
            </a:endParaRPr>
          </a:p>
          <a:p>
            <a:pPr marL="2121535">
              <a:lnSpc>
                <a:spcPct val="100000"/>
              </a:lnSpc>
              <a:spcBef>
                <a:spcPts val="265"/>
              </a:spcBef>
            </a:pPr>
            <a:r>
              <a:rPr sz="2400" dirty="0">
                <a:solidFill>
                  <a:srgbClr val="202020"/>
                </a:solidFill>
                <a:latin typeface="RobotoRegular"/>
                <a:cs typeface="RobotoRegular"/>
              </a:rPr>
              <a:t>Intel</a:t>
            </a:r>
            <a:r>
              <a:rPr sz="2400" spc="-5" dirty="0">
                <a:solidFill>
                  <a:srgbClr val="202020"/>
                </a:solidFill>
                <a:latin typeface="RobotoRegular"/>
                <a:cs typeface="RobotoRegular"/>
              </a:rPr>
              <a:t> </a:t>
            </a:r>
            <a:r>
              <a:rPr sz="2400" dirty="0">
                <a:solidFill>
                  <a:srgbClr val="202020"/>
                </a:solidFill>
                <a:latin typeface="RobotoRegular"/>
                <a:cs typeface="RobotoRegular"/>
              </a:rPr>
              <a:t>4040</a:t>
            </a:r>
            <a:endParaRPr sz="2400" dirty="0">
              <a:latin typeface="RobotoRegular"/>
              <a:cs typeface="RobotoRegular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37100" y="6198284"/>
            <a:ext cx="1923541" cy="9617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  <a:tabLst>
                <a:tab pos="581660" algn="l"/>
              </a:tabLst>
            </a:pPr>
            <a:r>
              <a:rPr sz="2800" dirty="0">
                <a:solidFill>
                  <a:srgbClr val="202020"/>
                </a:solidFill>
                <a:latin typeface="RobotoRegular"/>
                <a:cs typeface="RobotoRegular"/>
              </a:rPr>
              <a:t>Intel	</a:t>
            </a:r>
            <a:r>
              <a:rPr sz="2800" spc="-5" dirty="0">
                <a:solidFill>
                  <a:srgbClr val="202020"/>
                </a:solidFill>
                <a:latin typeface="RobotoRegular"/>
                <a:cs typeface="RobotoRegular"/>
              </a:rPr>
              <a:t>core  i7</a:t>
            </a:r>
            <a:r>
              <a:rPr sz="2800" spc="-15" dirty="0">
                <a:solidFill>
                  <a:srgbClr val="202020"/>
                </a:solidFill>
                <a:latin typeface="RobotoRegular"/>
                <a:cs typeface="RobotoRegular"/>
              </a:rPr>
              <a:t> </a:t>
            </a:r>
            <a:r>
              <a:rPr sz="2800" spc="-5" dirty="0">
                <a:solidFill>
                  <a:srgbClr val="202020"/>
                </a:solidFill>
                <a:latin typeface="RobotoRegular"/>
                <a:cs typeface="RobotoRegular"/>
              </a:rPr>
              <a:t>7700</a:t>
            </a:r>
            <a:endParaRPr sz="2800" dirty="0">
              <a:latin typeface="RobotoRegular"/>
              <a:cs typeface="RobotoRegular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79500" y="5766521"/>
            <a:ext cx="1931475" cy="1266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30808" y="4736149"/>
            <a:ext cx="3409950" cy="2727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20948" y="657225"/>
            <a:ext cx="9067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Пространство</a:t>
            </a:r>
            <a:endParaRPr lang="ru-RU" sz="2800" dirty="0"/>
          </a:p>
          <a:p>
            <a:r>
              <a:rPr lang="ru-RU" sz="2800" dirty="0"/>
              <a:t>последовательностей ограниченной энергии, снабженное скалярным произведением 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порождающим </a:t>
            </a:r>
            <a:r>
              <a:rPr lang="ru-RU" sz="2800" dirty="0"/>
              <a:t>норму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/>
              <a:t>метрику 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полно в этой метрике и, следовательно, является 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гильбертовым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994800"/>
              </p:ext>
            </p:extLst>
          </p:nvPr>
        </p:nvGraphicFramePr>
        <p:xfrm>
          <a:off x="3462317" y="457200"/>
          <a:ext cx="546100" cy="795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3" name="Equation" r:id="rId3" imgW="330057" imgH="482391" progId="Equation.DSMT4">
                  <p:embed/>
                </p:oleObj>
              </mc:Choice>
              <mc:Fallback>
                <p:oleObj name="Equation" r:id="rId3" imgW="330057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2317" y="457200"/>
                        <a:ext cx="546100" cy="7957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477248"/>
              </p:ext>
            </p:extLst>
          </p:nvPr>
        </p:nvGraphicFramePr>
        <p:xfrm>
          <a:off x="5581403" y="1606658"/>
          <a:ext cx="3781826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4" name="Equation" r:id="rId5" imgW="2832100" imgH="901700" progId="Equation.DSMT4">
                  <p:embed/>
                </p:oleObj>
              </mc:Choice>
              <mc:Fallback>
                <p:oleObj name="Equation" r:id="rId5" imgW="28321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1403" y="1606658"/>
                        <a:ext cx="3781826" cy="1209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123569"/>
              </p:ext>
            </p:extLst>
          </p:nvPr>
        </p:nvGraphicFramePr>
        <p:xfrm>
          <a:off x="4660900" y="3019425"/>
          <a:ext cx="359369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5" name="Equation" r:id="rId7" imgW="2590800" imgH="596900" progId="Equation.DSMT4">
                  <p:embed/>
                </p:oleObj>
              </mc:Choice>
              <mc:Fallback>
                <p:oleObj name="Equation" r:id="rId7" imgW="2590800" imgH="596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900" y="3019425"/>
                        <a:ext cx="3593690" cy="819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382794"/>
              </p:ext>
            </p:extLst>
          </p:nvPr>
        </p:nvGraphicFramePr>
        <p:xfrm>
          <a:off x="3289300" y="4213205"/>
          <a:ext cx="5602099" cy="1320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6" name="Equation" r:id="rId9" imgW="4356100" imgH="1041400" progId="Equation.DSMT4">
                  <p:embed/>
                </p:oleObj>
              </mc:Choice>
              <mc:Fallback>
                <p:oleObj name="Equation" r:id="rId9" imgW="4356100" imgH="1041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9300" y="4213205"/>
                        <a:ext cx="5602099" cy="1320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98500" y="276225"/>
            <a:ext cx="9067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Базисы пространства </a:t>
            </a:r>
            <a:r>
              <a:rPr lang="ru-RU" sz="2800" b="1" dirty="0" smtClean="0">
                <a:solidFill>
                  <a:srgbClr val="0000FF"/>
                </a:solidFill>
              </a:rPr>
              <a:t>последовательностей</a:t>
            </a:r>
          </a:p>
          <a:p>
            <a:endParaRPr lang="ru-RU" sz="2800" b="1" i="1" dirty="0">
              <a:solidFill>
                <a:srgbClr val="0000FF"/>
              </a:solidFill>
            </a:endParaRPr>
          </a:p>
          <a:p>
            <a:r>
              <a:rPr lang="ru-RU" sz="2800" dirty="0"/>
              <a:t>как найти коэффициенты для представления произвольного вектора в заданном базисе?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произвольный базис</a:t>
            </a:r>
          </a:p>
          <a:p>
            <a:endParaRPr lang="ru-RU" sz="2800" b="1" i="1" dirty="0">
              <a:solidFill>
                <a:srgbClr val="0000FF"/>
              </a:solidFill>
            </a:endParaRPr>
          </a:p>
          <a:p>
            <a:endParaRPr lang="ru-RU" sz="2800" b="1" i="1" dirty="0" smtClean="0">
              <a:solidFill>
                <a:srgbClr val="0000FF"/>
              </a:solidFill>
            </a:endParaRPr>
          </a:p>
          <a:p>
            <a:r>
              <a:rPr lang="ru-RU" sz="2800" dirty="0"/>
              <a:t>с</a:t>
            </a:r>
            <a:r>
              <a:rPr lang="ru-RU" sz="2800" dirty="0" smtClean="0"/>
              <a:t>опряженный </a:t>
            </a:r>
            <a:r>
              <a:rPr lang="ru-RU" sz="2800" dirty="0"/>
              <a:t>базис </a:t>
            </a:r>
            <a:endParaRPr lang="ru-RU" sz="2800" dirty="0" smtClean="0"/>
          </a:p>
          <a:p>
            <a:endParaRPr lang="ru-RU" sz="2800" b="1" i="1" dirty="0">
              <a:solidFill>
                <a:srgbClr val="0000FF"/>
              </a:solidFill>
            </a:endParaRPr>
          </a:p>
          <a:p>
            <a:endParaRPr lang="ru-RU" sz="2800" dirty="0" smtClean="0"/>
          </a:p>
          <a:p>
            <a:r>
              <a:rPr lang="ru-RU" sz="2800" dirty="0" smtClean="0"/>
              <a:t>должен </a:t>
            </a:r>
            <a:r>
              <a:rPr lang="ru-RU" sz="2800" dirty="0"/>
              <a:t>удовлетворять условию</a:t>
            </a:r>
            <a:endParaRPr lang="ru-RU" sz="2800" b="1" i="1" dirty="0">
              <a:solidFill>
                <a:srgbClr val="0000FF"/>
              </a:solidFill>
            </a:endParaRPr>
          </a:p>
          <a:p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122896"/>
              </p:ext>
            </p:extLst>
          </p:nvPr>
        </p:nvGraphicFramePr>
        <p:xfrm>
          <a:off x="4608512" y="2562226"/>
          <a:ext cx="2473192" cy="813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9" name="Equation" r:id="rId3" imgW="1473200" imgH="482600" progId="Equation.DSMT4">
                  <p:embed/>
                </p:oleObj>
              </mc:Choice>
              <mc:Fallback>
                <p:oleObj name="Equation" r:id="rId3" imgW="14732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512" y="2562226"/>
                        <a:ext cx="2473192" cy="813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0072159"/>
              </p:ext>
            </p:extLst>
          </p:nvPr>
        </p:nvGraphicFramePr>
        <p:xfrm>
          <a:off x="4629150" y="3781425"/>
          <a:ext cx="23050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0" name="Equation" r:id="rId5" imgW="1473120" imgH="482400" progId="Equation.DSMT4">
                  <p:embed/>
                </p:oleObj>
              </mc:Choice>
              <mc:Fallback>
                <p:oleObj name="Equation" r:id="rId5" imgW="147312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9150" y="3781425"/>
                        <a:ext cx="230505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595502"/>
              </p:ext>
            </p:extLst>
          </p:nvPr>
        </p:nvGraphicFramePr>
        <p:xfrm>
          <a:off x="746125" y="5838825"/>
          <a:ext cx="4265613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1" name="Equation" r:id="rId7" imgW="2806560" imgH="876240" progId="Equation.DSMT4">
                  <p:embed/>
                </p:oleObj>
              </mc:Choice>
              <mc:Fallback>
                <p:oleObj name="Equation" r:id="rId7" imgW="2806560" imgH="876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5838825"/>
                        <a:ext cx="4265613" cy="1333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Line 80"/>
          <p:cNvSpPr>
            <a:spLocks noChangeShapeType="1"/>
          </p:cNvSpPr>
          <p:nvPr/>
        </p:nvSpPr>
        <p:spPr bwMode="auto">
          <a:xfrm flipV="1">
            <a:off x="7575550" y="4149725"/>
            <a:ext cx="202565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81"/>
          <p:cNvSpPr>
            <a:spLocks noChangeShapeType="1"/>
          </p:cNvSpPr>
          <p:nvPr/>
        </p:nvSpPr>
        <p:spPr bwMode="auto">
          <a:xfrm>
            <a:off x="7575550" y="522922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83"/>
          <p:cNvSpPr>
            <a:spLocks noChangeShapeType="1"/>
          </p:cNvSpPr>
          <p:nvPr/>
        </p:nvSpPr>
        <p:spPr bwMode="auto">
          <a:xfrm>
            <a:off x="7575550" y="5229225"/>
            <a:ext cx="674687" cy="130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84"/>
          <p:cNvSpPr>
            <a:spLocks noChangeShapeType="1"/>
          </p:cNvSpPr>
          <p:nvPr/>
        </p:nvSpPr>
        <p:spPr bwMode="auto">
          <a:xfrm flipV="1">
            <a:off x="7575550" y="45085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" name="Objec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698290"/>
              </p:ext>
            </p:extLst>
          </p:nvPr>
        </p:nvGraphicFramePr>
        <p:xfrm>
          <a:off x="8845550" y="4959350"/>
          <a:ext cx="3302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2" name="Equation" r:id="rId9" imgW="139700" imgH="228600" progId="Equation.DSMT4">
                  <p:embed/>
                </p:oleObj>
              </mc:Choice>
              <mc:Fallback>
                <p:oleObj name="Equation" r:id="rId9" imgW="1397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5550" y="4959350"/>
                        <a:ext cx="3302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833942"/>
              </p:ext>
            </p:extLst>
          </p:nvPr>
        </p:nvGraphicFramePr>
        <p:xfrm>
          <a:off x="9480550" y="4103688"/>
          <a:ext cx="3619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3" name="Equation" r:id="rId11" imgW="152334" imgH="228501" progId="Equation.DSMT4">
                  <p:embed/>
                </p:oleObj>
              </mc:Choice>
              <mc:Fallback>
                <p:oleObj name="Equation" r:id="rId11" imgW="152334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0550" y="4103688"/>
                        <a:ext cx="3619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109861"/>
              </p:ext>
            </p:extLst>
          </p:nvPr>
        </p:nvGraphicFramePr>
        <p:xfrm>
          <a:off x="7546975" y="4059238"/>
          <a:ext cx="3571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4" name="Equation" r:id="rId13" imgW="152280" imgH="228600" progId="Equation.DSMT4">
                  <p:embed/>
                </p:oleObj>
              </mc:Choice>
              <mc:Fallback>
                <p:oleObj name="Equation" r:id="rId13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6975" y="4059238"/>
                        <a:ext cx="357188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248879"/>
              </p:ext>
            </p:extLst>
          </p:nvPr>
        </p:nvGraphicFramePr>
        <p:xfrm>
          <a:off x="8423275" y="6067425"/>
          <a:ext cx="32861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5" name="Equation" r:id="rId15" imgW="139680" imgH="228600" progId="Equation.DSMT4">
                  <p:embed/>
                </p:oleObj>
              </mc:Choice>
              <mc:Fallback>
                <p:oleObj name="Equation" r:id="rId15" imgW="139680" imgH="228600" progId="Equation.DSMT4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3275" y="6067425"/>
                        <a:ext cx="328613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820969"/>
              </p:ext>
            </p:extLst>
          </p:nvPr>
        </p:nvGraphicFramePr>
        <p:xfrm>
          <a:off x="8262937" y="1190625"/>
          <a:ext cx="1706562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6" name="Equation" r:id="rId17" imgW="888614" imgH="571252" progId="Equation.DSMT4">
                  <p:embed/>
                </p:oleObj>
              </mc:Choice>
              <mc:Fallback>
                <p:oleObj name="Equation" r:id="rId17" imgW="888614" imgH="571252" progId="Equation.DSMT4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2937" y="1190625"/>
                        <a:ext cx="1706562" cy="1096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Номер слайда 2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1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55700" y="504825"/>
            <a:ext cx="83058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Найдем скалярное произведение произвольного </a:t>
            </a:r>
            <a:r>
              <a:rPr lang="ru-RU" sz="2800" dirty="0" smtClean="0"/>
              <a:t>вектора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/>
              <a:t>и вектора </a:t>
            </a:r>
            <a:r>
              <a:rPr lang="ru-RU" sz="2800" dirty="0" smtClean="0"/>
              <a:t>          из </a:t>
            </a:r>
            <a:r>
              <a:rPr lang="ru-RU" sz="2800" dirty="0"/>
              <a:t>сопряженного </a:t>
            </a:r>
            <a:r>
              <a:rPr lang="ru-RU" sz="2800" dirty="0" smtClean="0"/>
              <a:t>базиса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Таким образом, получаем формулу для коэффициентов </a:t>
            </a:r>
            <a:endParaRPr lang="ru-RU" sz="2800" dirty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850530"/>
              </p:ext>
            </p:extLst>
          </p:nvPr>
        </p:nvGraphicFramePr>
        <p:xfrm>
          <a:off x="2984500" y="885825"/>
          <a:ext cx="1975334" cy="131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7" name="Equation" r:id="rId3" imgW="1358310" imgH="901309" progId="Equation.DSMT4">
                  <p:embed/>
                </p:oleObj>
              </mc:Choice>
              <mc:Fallback>
                <p:oleObj name="Equation" r:id="rId3" imgW="1358310" imgH="90130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885825"/>
                        <a:ext cx="1975334" cy="13122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665112"/>
              </p:ext>
            </p:extLst>
          </p:nvPr>
        </p:nvGraphicFramePr>
        <p:xfrm>
          <a:off x="2963863" y="2166938"/>
          <a:ext cx="422275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8" name="Equation" r:id="rId5" imgW="291960" imgH="380880" progId="Equation.DSMT4">
                  <p:embed/>
                </p:oleObj>
              </mc:Choice>
              <mc:Fallback>
                <p:oleObj name="Equation" r:id="rId5" imgW="291960" imgH="3808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3863" y="2166938"/>
                        <a:ext cx="422275" cy="547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524815"/>
              </p:ext>
            </p:extLst>
          </p:nvPr>
        </p:nvGraphicFramePr>
        <p:xfrm>
          <a:off x="2025650" y="3095625"/>
          <a:ext cx="6942138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9" name="Equation" r:id="rId7" imgW="4787640" imgH="1942920" progId="Equation.DSMT4">
                  <p:embed/>
                </p:oleObj>
              </mc:Choice>
              <mc:Fallback>
                <p:oleObj name="Equation" r:id="rId7" imgW="4787640" imgH="19429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5650" y="3095625"/>
                        <a:ext cx="6942138" cy="281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030246"/>
              </p:ext>
            </p:extLst>
          </p:nvPr>
        </p:nvGraphicFramePr>
        <p:xfrm>
          <a:off x="4187825" y="6448425"/>
          <a:ext cx="231775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0" name="Equation" r:id="rId9" imgW="1460160" imgH="482400" progId="Equation.DSMT4">
                  <p:embed/>
                </p:oleObj>
              </mc:Choice>
              <mc:Fallback>
                <p:oleObj name="Equation" r:id="rId9" imgW="1460160" imgH="482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7825" y="6448425"/>
                        <a:ext cx="2317750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9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98500" y="504825"/>
            <a:ext cx="899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Особенно удобно, если все векторы базиса попарно ортогональны и имеют норму, равную 1. Такие базисы называются </a:t>
            </a:r>
            <a:r>
              <a:rPr lang="ru-RU" sz="2800" i="1" dirty="0"/>
              <a:t>ортонормальными </a:t>
            </a:r>
            <a:r>
              <a:rPr lang="ru-RU" sz="2800" dirty="0"/>
              <a:t>(ортонормированными).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217026"/>
              </p:ext>
            </p:extLst>
          </p:nvPr>
        </p:nvGraphicFramePr>
        <p:xfrm>
          <a:off x="1765300" y="2257425"/>
          <a:ext cx="39624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7" name="Equation" r:id="rId3" imgW="2844800" imgH="876300" progId="Equation.DSMT4">
                  <p:embed/>
                </p:oleObj>
              </mc:Choice>
              <mc:Fallback>
                <p:oleObj name="Equation" r:id="rId3" imgW="2844800" imgH="876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2257425"/>
                        <a:ext cx="3962400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781297"/>
              </p:ext>
            </p:extLst>
          </p:nvPr>
        </p:nvGraphicFramePr>
        <p:xfrm>
          <a:off x="1460500" y="3571875"/>
          <a:ext cx="6930559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8" name="Equation" r:id="rId5" imgW="4940300" imgH="1943100" progId="Equation.DSMT4">
                  <p:embed/>
                </p:oleObj>
              </mc:Choice>
              <mc:Fallback>
                <p:oleObj name="Equation" r:id="rId5" imgW="4940300" imgH="1943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3571875"/>
                        <a:ext cx="6930559" cy="2724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141293"/>
              </p:ext>
            </p:extLst>
          </p:nvPr>
        </p:nvGraphicFramePr>
        <p:xfrm>
          <a:off x="5956300" y="6493788"/>
          <a:ext cx="195206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9" name="Equation" r:id="rId7" imgW="1485900" imgH="482600" progId="Equation.DSMT4">
                  <p:embed/>
                </p:oleObj>
              </mc:Choice>
              <mc:Fallback>
                <p:oleObj name="Equation" r:id="rId7" imgW="14859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300" y="6493788"/>
                        <a:ext cx="1952065" cy="63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03300" y="6608743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Формула </a:t>
            </a:r>
            <a:r>
              <a:rPr lang="ru-RU" sz="2800" dirty="0"/>
              <a:t>для коэффициентов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5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3300" y="352425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Процедура Грама–Шмидта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3300" y="1266825"/>
            <a:ext cx="9220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Пусть в гильбертовом </a:t>
            </a:r>
            <a:r>
              <a:rPr lang="ru-RU" sz="2800" dirty="0" smtClean="0"/>
              <a:t>пространстве </a:t>
            </a:r>
            <a:r>
              <a:rPr lang="ru-RU" sz="2800" dirty="0"/>
              <a:t>задана совокупность </a:t>
            </a:r>
          </a:p>
          <a:p>
            <a:r>
              <a:rPr lang="ru-RU" sz="2800" dirty="0"/>
              <a:t>линейно-независимых </a:t>
            </a:r>
            <a:r>
              <a:rPr lang="ru-RU" sz="2800" dirty="0" smtClean="0"/>
              <a:t>векторов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Введем вспомогательную </a:t>
            </a:r>
            <a:r>
              <a:rPr lang="ru-RU" sz="2800" dirty="0"/>
              <a:t>совокупность векторов</a:t>
            </a:r>
          </a:p>
          <a:p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816666"/>
              </p:ext>
            </p:extLst>
          </p:nvPr>
        </p:nvGraphicFramePr>
        <p:xfrm>
          <a:off x="3937330" y="2028825"/>
          <a:ext cx="2514600" cy="827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5" name="Equation" r:id="rId3" imgW="1473200" imgH="482600" progId="Equation.DSMT4">
                  <p:embed/>
                </p:oleObj>
              </mc:Choice>
              <mc:Fallback>
                <p:oleObj name="Equation" r:id="rId3" imgW="14732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330" y="2028825"/>
                        <a:ext cx="2514600" cy="827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418566"/>
              </p:ext>
            </p:extLst>
          </p:nvPr>
        </p:nvGraphicFramePr>
        <p:xfrm>
          <a:off x="4079875" y="3476625"/>
          <a:ext cx="264608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6" name="Equation" r:id="rId5" imgW="1536700" imgH="482600" progId="Equation.DSMT4">
                  <p:embed/>
                </p:oleObj>
              </mc:Choice>
              <mc:Fallback>
                <p:oleObj name="Equation" r:id="rId5" imgW="15367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3476625"/>
                        <a:ext cx="2646082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79500" y="4543425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1-й шаг:</a:t>
            </a:r>
            <a:endParaRPr lang="ru-RU" sz="2800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439162"/>
              </p:ext>
            </p:extLst>
          </p:nvPr>
        </p:nvGraphicFramePr>
        <p:xfrm>
          <a:off x="2908300" y="4317313"/>
          <a:ext cx="1688705" cy="768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7" name="Equation" r:id="rId7" imgW="1066800" imgH="482600" progId="Equation.DSMT4">
                  <p:embed/>
                </p:oleObj>
              </mc:Choice>
              <mc:Fallback>
                <p:oleObj name="Equation" r:id="rId7" imgW="10668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300" y="4317313"/>
                        <a:ext cx="1688705" cy="7689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227353"/>
              </p:ext>
            </p:extLst>
          </p:nvPr>
        </p:nvGraphicFramePr>
        <p:xfrm>
          <a:off x="4965700" y="4162425"/>
          <a:ext cx="2871612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8" name="Equation" r:id="rId9" imgW="1765300" imgH="1028700" progId="Equation.DSMT4">
                  <p:embed/>
                </p:oleObj>
              </mc:Choice>
              <mc:Fallback>
                <p:oleObj name="Equation" r:id="rId9" imgW="1765300" imgH="1028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5700" y="4162425"/>
                        <a:ext cx="2871612" cy="167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554755"/>
              </p:ext>
            </p:extLst>
          </p:nvPr>
        </p:nvGraphicFramePr>
        <p:xfrm>
          <a:off x="2760663" y="5981700"/>
          <a:ext cx="36258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9" name="Equation" r:id="rId11" imgW="2565360" imgH="482400" progId="Equation.DSMT4">
                  <p:embed/>
                </p:oleObj>
              </mc:Choice>
              <mc:Fallback>
                <p:oleObj name="Equation" r:id="rId11" imgW="256536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0663" y="5981700"/>
                        <a:ext cx="362585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155700" y="6143625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-й шаг:</a:t>
            </a:r>
            <a:endParaRPr lang="ru-RU" sz="2800" dirty="0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275836"/>
              </p:ext>
            </p:extLst>
          </p:nvPr>
        </p:nvGraphicFramePr>
        <p:xfrm>
          <a:off x="6642100" y="5838825"/>
          <a:ext cx="2741084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0" name="Equation" r:id="rId13" imgW="1765300" imgH="1028700" progId="Equation.DSMT4">
                  <p:embed/>
                </p:oleObj>
              </mc:Choice>
              <mc:Fallback>
                <p:oleObj name="Equation" r:id="rId13" imgW="1765300" imgH="10287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100" y="5838825"/>
                        <a:ext cx="2741084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Номер слайда 2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4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Рис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336" y="4162425"/>
            <a:ext cx="4235764" cy="32582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99177" y="581025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1-й шаг:</a:t>
            </a: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938616"/>
              </p:ext>
            </p:extLst>
          </p:nvPr>
        </p:nvGraphicFramePr>
        <p:xfrm>
          <a:off x="2827977" y="354913"/>
          <a:ext cx="1688705" cy="768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1" name="Equation" r:id="rId4" imgW="1066800" imgH="482600" progId="Equation.DSMT4">
                  <p:embed/>
                </p:oleObj>
              </mc:Choice>
              <mc:Fallback>
                <p:oleObj name="Equation" r:id="rId4" imgW="10668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7977" y="354913"/>
                        <a:ext cx="1688705" cy="7689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602108"/>
              </p:ext>
            </p:extLst>
          </p:nvPr>
        </p:nvGraphicFramePr>
        <p:xfrm>
          <a:off x="4885377" y="200025"/>
          <a:ext cx="2871612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2" name="Equation" r:id="rId6" imgW="1765300" imgH="1028700" progId="Equation.DSMT4">
                  <p:embed/>
                </p:oleObj>
              </mc:Choice>
              <mc:Fallback>
                <p:oleObj name="Equation" r:id="rId6" imgW="1765300" imgH="1028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5377" y="200025"/>
                        <a:ext cx="2871612" cy="167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257256"/>
              </p:ext>
            </p:extLst>
          </p:nvPr>
        </p:nvGraphicFramePr>
        <p:xfrm>
          <a:off x="2680340" y="2019300"/>
          <a:ext cx="36258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3" name="Equation" r:id="rId8" imgW="2565360" imgH="482400" progId="Equation.DSMT4">
                  <p:embed/>
                </p:oleObj>
              </mc:Choice>
              <mc:Fallback>
                <p:oleObj name="Equation" r:id="rId8" imgW="2565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0340" y="2019300"/>
                        <a:ext cx="362585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75377" y="2181225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-й шаг:</a:t>
            </a:r>
            <a:endParaRPr lang="ru-RU" sz="2800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933260"/>
              </p:ext>
            </p:extLst>
          </p:nvPr>
        </p:nvGraphicFramePr>
        <p:xfrm>
          <a:off x="6561777" y="1876425"/>
          <a:ext cx="2741084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4" name="Equation" r:id="rId10" imgW="1765300" imgH="1028700" progId="Equation.DSMT4">
                  <p:embed/>
                </p:oleObj>
              </mc:Choice>
              <mc:Fallback>
                <p:oleObj name="Equation" r:id="rId10" imgW="1765300" imgH="1028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1777" y="1876425"/>
                        <a:ext cx="2741084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49037"/>
              </p:ext>
            </p:extLst>
          </p:nvPr>
        </p:nvGraphicFramePr>
        <p:xfrm>
          <a:off x="2527300" y="3629025"/>
          <a:ext cx="61785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5" name="Equation" r:id="rId12" imgW="4063680" imgH="482400" progId="Equation.DSMT4">
                  <p:embed/>
                </p:oleObj>
              </mc:Choice>
              <mc:Fallback>
                <p:oleObj name="Equation" r:id="rId12" imgW="4063680" imgH="482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3629025"/>
                        <a:ext cx="6178550" cy="738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79500" y="3781425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3-й шаг:</a:t>
            </a:r>
            <a:endParaRPr lang="ru-RU" sz="2800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506410"/>
              </p:ext>
            </p:extLst>
          </p:nvPr>
        </p:nvGraphicFramePr>
        <p:xfrm>
          <a:off x="7937500" y="4509760"/>
          <a:ext cx="2464834" cy="1438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6" name="Equation" r:id="rId14" imgW="1765300" imgH="1028700" progId="Equation.DSMT4">
                  <p:embed/>
                </p:oleObj>
              </mc:Choice>
              <mc:Fallback>
                <p:oleObj name="Equation" r:id="rId14" imgW="1765300" imgH="1028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0" y="4509760"/>
                        <a:ext cx="2464834" cy="14389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3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3300" y="352425"/>
            <a:ext cx="2623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Полнота базиса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0900" y="902488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базис полон, то в данном пространстве не существует векторов, ортогональных </a:t>
            </a:r>
            <a:r>
              <a:rPr lang="ru-RU" sz="2800" i="1" dirty="0"/>
              <a:t>всем </a:t>
            </a:r>
            <a:r>
              <a:rPr lang="ru-RU" sz="2800" dirty="0"/>
              <a:t>векторам базиса. Полнота базиса означает, что взяв достаточно большое, но конечное число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 </a:t>
            </a:r>
            <a:r>
              <a:rPr lang="ru-RU" sz="2800" dirty="0" smtClean="0"/>
              <a:t>базисных </a:t>
            </a:r>
            <a:r>
              <a:rPr lang="ru-RU" sz="2800" dirty="0"/>
              <a:t>векторов, можно аппроксимировать данный </a:t>
            </a:r>
            <a:r>
              <a:rPr lang="ru-RU" sz="2800" dirty="0" smtClean="0"/>
              <a:t>вектор</a:t>
            </a:r>
            <a:r>
              <a:rPr lang="en-US" sz="2800" dirty="0" smtClean="0"/>
              <a:t> </a:t>
            </a:r>
            <a:r>
              <a:rPr lang="ru-RU" sz="2800" i="1" dirty="0" smtClean="0"/>
              <a:t>с </a:t>
            </a:r>
            <a:r>
              <a:rPr lang="ru-RU" sz="2800" i="1" dirty="0"/>
              <a:t>любой заданной точностью</a:t>
            </a:r>
            <a:r>
              <a:rPr lang="ru-RU" sz="2800" dirty="0"/>
              <a:t> конечной </a:t>
            </a:r>
            <a:r>
              <a:rPr lang="ru-RU" sz="2800" dirty="0" smtClean="0"/>
              <a:t>суммой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ru-RU" sz="2800" dirty="0"/>
              <a:t>Представление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произвольной последовательности относительно </a:t>
            </a:r>
            <a:r>
              <a:rPr lang="ru-RU" sz="2800" i="1" dirty="0">
                <a:solidFill>
                  <a:srgbClr val="0000FF"/>
                </a:solidFill>
              </a:rPr>
              <a:t>ортонормального полного </a:t>
            </a:r>
            <a:r>
              <a:rPr lang="ru-RU" sz="2800" dirty="0"/>
              <a:t>базиса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называется </a:t>
            </a:r>
            <a:r>
              <a:rPr lang="ru-RU" sz="2800" i="1" dirty="0">
                <a:solidFill>
                  <a:srgbClr val="0000FF"/>
                </a:solidFill>
              </a:rPr>
              <a:t>обобщённым</a:t>
            </a:r>
            <a:r>
              <a:rPr lang="ru-RU" sz="2800" i="1" dirty="0"/>
              <a:t> </a:t>
            </a:r>
            <a:r>
              <a:rPr lang="ru-RU" sz="2800" i="1" dirty="0">
                <a:solidFill>
                  <a:srgbClr val="0000FF"/>
                </a:solidFill>
              </a:rPr>
              <a:t>рядом Фурье</a:t>
            </a:r>
            <a:endParaRPr lang="ru-RU" sz="2800" dirty="0">
              <a:solidFill>
                <a:srgbClr val="0000FF"/>
              </a:solidFill>
            </a:endParaRP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3202222"/>
              </p:ext>
            </p:extLst>
          </p:nvPr>
        </p:nvGraphicFramePr>
        <p:xfrm>
          <a:off x="5956300" y="2943225"/>
          <a:ext cx="2360376" cy="1225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0" name="Equation" r:id="rId3" imgW="1739900" imgH="901700" progId="Equation.DSMT4">
                  <p:embed/>
                </p:oleObj>
              </mc:Choice>
              <mc:Fallback>
                <p:oleObj name="Equation" r:id="rId3" imgW="17399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300" y="2943225"/>
                        <a:ext cx="2360376" cy="1225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751562"/>
              </p:ext>
            </p:extLst>
          </p:nvPr>
        </p:nvGraphicFramePr>
        <p:xfrm>
          <a:off x="3626390" y="3933825"/>
          <a:ext cx="2522621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1" name="Equation" r:id="rId5" imgW="1765300" imgH="901700" progId="Equation.DSMT4">
                  <p:embed/>
                </p:oleObj>
              </mc:Choice>
              <mc:Fallback>
                <p:oleObj name="Equation" r:id="rId5" imgW="17653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6390" y="3933825"/>
                        <a:ext cx="2522621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137168"/>
              </p:ext>
            </p:extLst>
          </p:nvPr>
        </p:nvGraphicFramePr>
        <p:xfrm>
          <a:off x="6489700" y="5534025"/>
          <a:ext cx="254149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2" name="Equation" r:id="rId7" imgW="1803400" imgH="482600" progId="Equation.DSMT4">
                  <p:embed/>
                </p:oleObj>
              </mc:Choice>
              <mc:Fallback>
                <p:oleObj name="Equation" r:id="rId7" imgW="18034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9700" y="5534025"/>
                        <a:ext cx="2541494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305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7100" y="352425"/>
            <a:ext cx="3502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Равенство Парсеваля</a:t>
            </a:r>
            <a:endParaRPr lang="ru-RU" sz="2800" b="1" i="1" dirty="0">
              <a:solidFill>
                <a:srgbClr val="0000F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053158"/>
              </p:ext>
            </p:extLst>
          </p:nvPr>
        </p:nvGraphicFramePr>
        <p:xfrm>
          <a:off x="1231900" y="875645"/>
          <a:ext cx="7490702" cy="138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3" name="Equation" r:id="rId3" imgW="4902200" imgH="901700" progId="Equation.DSMT4">
                  <p:embed/>
                </p:oleObj>
              </mc:Choice>
              <mc:Fallback>
                <p:oleObj name="Equation" r:id="rId3" imgW="49022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875645"/>
                        <a:ext cx="7490702" cy="1381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767691"/>
              </p:ext>
            </p:extLst>
          </p:nvPr>
        </p:nvGraphicFramePr>
        <p:xfrm>
          <a:off x="1079500" y="2333625"/>
          <a:ext cx="7799204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4" name="Equation" r:id="rId5" imgW="5105400" imgH="1892300" progId="Equation.DSMT4">
                  <p:embed/>
                </p:oleObj>
              </mc:Choice>
              <mc:Fallback>
                <p:oleObj name="Equation" r:id="rId5" imgW="5105400" imgH="1892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2333625"/>
                        <a:ext cx="7799204" cy="2895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669972"/>
              </p:ext>
            </p:extLst>
          </p:nvPr>
        </p:nvGraphicFramePr>
        <p:xfrm>
          <a:off x="927100" y="5686425"/>
          <a:ext cx="36576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" name="Equation" r:id="rId7" imgW="2286000" imgH="901700" progId="Equation.DSMT4">
                  <p:embed/>
                </p:oleObj>
              </mc:Choice>
              <mc:Fallback>
                <p:oleObj name="Equation" r:id="rId7" imgW="22860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5686425"/>
                        <a:ext cx="3657600" cy="1447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457143"/>
              </p:ext>
            </p:extLst>
          </p:nvPr>
        </p:nvGraphicFramePr>
        <p:xfrm>
          <a:off x="4813300" y="5686425"/>
          <a:ext cx="494665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6" name="Equation" r:id="rId9" imgW="3111480" imgH="901440" progId="Equation.DSMT4">
                  <p:embed/>
                </p:oleObj>
              </mc:Choice>
              <mc:Fallback>
                <p:oleObj name="Equation" r:id="rId9" imgW="3111480" imgH="9014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300" y="5686425"/>
                        <a:ext cx="4946650" cy="1438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71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0900" y="319415"/>
            <a:ext cx="54267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Обобщение равенства Парсеваля</a:t>
            </a:r>
            <a:endParaRPr lang="ru-RU" sz="2800" b="1" i="1" dirty="0">
              <a:solidFill>
                <a:srgbClr val="0000F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007578"/>
              </p:ext>
            </p:extLst>
          </p:nvPr>
        </p:nvGraphicFramePr>
        <p:xfrm>
          <a:off x="1231900" y="842759"/>
          <a:ext cx="5890661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Equation" r:id="rId3" imgW="4114800" imgH="901700" progId="Equation.DSMT4">
                  <p:embed/>
                </p:oleObj>
              </mc:Choice>
              <mc:Fallback>
                <p:oleObj name="Equation" r:id="rId3" imgW="41148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842759"/>
                        <a:ext cx="5890661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579861"/>
              </p:ext>
            </p:extLst>
          </p:nvPr>
        </p:nvGraphicFramePr>
        <p:xfrm>
          <a:off x="1155700" y="2181225"/>
          <a:ext cx="699516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0" name="Equation" r:id="rId5" imgW="4889500" imgH="901700" progId="Equation.DSMT4">
                  <p:embed/>
                </p:oleObj>
              </mc:Choice>
              <mc:Fallback>
                <p:oleObj name="Equation" r:id="rId5" imgW="48895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2181225"/>
                        <a:ext cx="6995160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663849"/>
              </p:ext>
            </p:extLst>
          </p:nvPr>
        </p:nvGraphicFramePr>
        <p:xfrm>
          <a:off x="5194300" y="5915025"/>
          <a:ext cx="2638124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1" name="Equation" r:id="rId7" imgW="1752600" imgH="901700" progId="Equation.DSMT4">
                  <p:embed/>
                </p:oleObj>
              </mc:Choice>
              <mc:Fallback>
                <p:oleObj name="Equation" r:id="rId7" imgW="17526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4300" y="5915025"/>
                        <a:ext cx="2638124" cy="1362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79500" y="3781425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Равенство Парсеваля, в частности, позволяет пользоваться понятиями нормы и скалярного произведения последовательностей, представленных в ортонормальном полном базисе, не конкретизируя вид этого базиса.</a:t>
            </a:r>
          </a:p>
          <a:p>
            <a:r>
              <a:rPr lang="ru-RU" sz="2800" dirty="0"/>
              <a:t>Для полного ортонормального базиса справедливо </a:t>
            </a:r>
            <a:r>
              <a:rPr lang="ru-RU" sz="2800" i="1" dirty="0">
                <a:solidFill>
                  <a:srgbClr val="0000FF"/>
                </a:solidFill>
              </a:rPr>
              <a:t>неравенство Бесселя </a:t>
            </a:r>
            <a:endParaRPr lang="ru-RU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3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6" y="1549401"/>
            <a:ext cx="89535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500" y="352425"/>
            <a:ext cx="10000637" cy="6272871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288925" algn="just">
              <a:lnSpc>
                <a:spcPts val="3700"/>
              </a:lnSpc>
              <a:spcBef>
                <a:spcPts val="315"/>
              </a:spcBef>
            </a:pPr>
            <a:r>
              <a:rPr sz="2800" b="1" dirty="0">
                <a:solidFill>
                  <a:srgbClr val="0070C0"/>
                </a:solidFill>
                <a:latin typeface="Times New Roman"/>
                <a:cs typeface="Times New Roman"/>
              </a:rPr>
              <a:t>Преимущества </a:t>
            </a:r>
            <a:r>
              <a:rPr sz="2800" b="1" spc="-5" dirty="0">
                <a:solidFill>
                  <a:srgbClr val="0070C0"/>
                </a:solidFill>
                <a:latin typeface="Times New Roman"/>
                <a:cs typeface="Times New Roman"/>
              </a:rPr>
              <a:t>ЦОС перед аналоговой</a:t>
            </a:r>
            <a:r>
              <a:rPr sz="2800" b="1" spc="-2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70C0"/>
                </a:solidFill>
                <a:latin typeface="Times New Roman"/>
                <a:cs typeface="Times New Roman"/>
              </a:rPr>
              <a:t>обработкой:</a:t>
            </a:r>
            <a:endParaRPr sz="2800" dirty="0">
              <a:latin typeface="Times New Roman"/>
              <a:cs typeface="Times New Roman"/>
            </a:endParaRPr>
          </a:p>
          <a:p>
            <a:pPr marL="192405" marR="5080" indent="-180340" algn="just">
              <a:lnSpc>
                <a:spcPts val="3700"/>
              </a:lnSpc>
              <a:spcBef>
                <a:spcPts val="110"/>
              </a:spcBef>
              <a:buSzPct val="94444"/>
              <a:buAutoNum type="arabicPeriod"/>
              <a:tabLst>
                <a:tab pos="193040" algn="l"/>
              </a:tabLst>
            </a:pPr>
            <a:r>
              <a:rPr sz="2800" spc="-5" dirty="0">
                <a:latin typeface="Times New Roman"/>
                <a:cs typeface="Times New Roman"/>
              </a:rPr>
              <a:t>принципиальная возможность реализации практически </a:t>
            </a:r>
            <a:r>
              <a:rPr sz="28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любых</a:t>
            </a:r>
            <a:r>
              <a:rPr sz="2800" i="1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алгоритмов </a:t>
            </a:r>
            <a:r>
              <a:rPr sz="2800" spc="-5" dirty="0">
                <a:latin typeface="Times New Roman"/>
                <a:cs typeface="Times New Roman"/>
              </a:rPr>
              <a:t>обработки </a:t>
            </a:r>
            <a:r>
              <a:rPr sz="2800" dirty="0">
                <a:latin typeface="Times New Roman"/>
                <a:cs typeface="Times New Roman"/>
              </a:rPr>
              <a:t>(в аналоговой технике могут быть </a:t>
            </a:r>
            <a:r>
              <a:rPr sz="2800" spc="-5" dirty="0">
                <a:latin typeface="Times New Roman"/>
                <a:cs typeface="Times New Roman"/>
              </a:rPr>
              <a:t>реа-  лизованы</a:t>
            </a:r>
            <a:r>
              <a:rPr sz="2800" spc="14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далеко</a:t>
            </a:r>
            <a:r>
              <a:rPr sz="2800" spc="1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не</a:t>
            </a:r>
            <a:r>
              <a:rPr sz="2800" spc="1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всякие</a:t>
            </a:r>
            <a:r>
              <a:rPr sz="2800" spc="13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алгоритмы);</a:t>
            </a:r>
            <a:r>
              <a:rPr sz="2800" spc="1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развитие</a:t>
            </a:r>
            <a:r>
              <a:rPr sz="2800" spc="13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элементной</a:t>
            </a:r>
            <a:endParaRPr sz="2800" dirty="0">
              <a:latin typeface="Times New Roman"/>
              <a:cs typeface="Times New Roman"/>
            </a:endParaRPr>
          </a:p>
          <a:p>
            <a:pPr marL="192405" marR="5080" algn="just">
              <a:lnSpc>
                <a:spcPts val="3700"/>
              </a:lnSpc>
              <a:spcBef>
                <a:spcPts val="5"/>
              </a:spcBef>
            </a:pPr>
            <a:r>
              <a:rPr sz="2800" dirty="0">
                <a:latin typeface="Times New Roman"/>
                <a:cs typeface="Times New Roman"/>
              </a:rPr>
              <a:t>базы </a:t>
            </a:r>
            <a:r>
              <a:rPr sz="2800" spc="-5" dirty="0">
                <a:latin typeface="Times New Roman"/>
                <a:cs typeface="Times New Roman"/>
              </a:rPr>
              <a:t>обеспечивает реализуемость </a:t>
            </a:r>
            <a:r>
              <a:rPr sz="2800" dirty="0">
                <a:latin typeface="Times New Roman"/>
                <a:cs typeface="Times New Roman"/>
              </a:rPr>
              <a:t>все более </a:t>
            </a:r>
            <a:r>
              <a:rPr sz="2800" spc="-5" dirty="0">
                <a:latin typeface="Times New Roman"/>
                <a:cs typeface="Times New Roman"/>
              </a:rPr>
              <a:t>широкого класса  </a:t>
            </a:r>
            <a:r>
              <a:rPr sz="2800" dirty="0">
                <a:latin typeface="Times New Roman"/>
                <a:cs typeface="Times New Roman"/>
              </a:rPr>
              <a:t>алгоритмов </a:t>
            </a:r>
            <a:r>
              <a:rPr sz="2800" spc="-5" dirty="0">
                <a:latin typeface="Times New Roman"/>
                <a:cs typeface="Times New Roman"/>
              </a:rPr>
              <a:t>обработки </a:t>
            </a:r>
            <a:r>
              <a:rPr sz="2800" dirty="0">
                <a:latin typeface="Times New Roman"/>
                <a:cs typeface="Times New Roman"/>
              </a:rPr>
              <a:t>в </a:t>
            </a:r>
            <a:r>
              <a:rPr sz="28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реальном масштабе времени</a:t>
            </a:r>
            <a:r>
              <a:rPr sz="2800" dirty="0">
                <a:latin typeface="Times New Roman"/>
                <a:cs typeface="Times New Roman"/>
              </a:rPr>
              <a:t>;</a:t>
            </a:r>
          </a:p>
          <a:p>
            <a:pPr marL="192405" indent="-180340" algn="just">
              <a:lnSpc>
                <a:spcPts val="3700"/>
              </a:lnSpc>
              <a:spcBef>
                <a:spcPts val="105"/>
              </a:spcBef>
              <a:buSzPct val="94444"/>
              <a:buAutoNum type="arabicPeriod" startAt="2"/>
              <a:tabLst>
                <a:tab pos="193040" algn="l"/>
              </a:tabLst>
            </a:pPr>
            <a:r>
              <a:rPr sz="2800" dirty="0">
                <a:latin typeface="Times New Roman"/>
                <a:cs typeface="Times New Roman"/>
              </a:rPr>
              <a:t>потенциально сколь </a:t>
            </a:r>
            <a:r>
              <a:rPr sz="2800" spc="-5" dirty="0">
                <a:latin typeface="Times New Roman"/>
                <a:cs typeface="Times New Roman"/>
              </a:rPr>
              <a:t>угодно высокая </a:t>
            </a:r>
            <a:r>
              <a:rPr sz="28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точность</a:t>
            </a:r>
            <a:r>
              <a:rPr sz="2800" i="1" spc="3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реализации</a:t>
            </a:r>
          </a:p>
          <a:p>
            <a:pPr marL="192405" algn="just">
              <a:lnSpc>
                <a:spcPts val="3700"/>
              </a:lnSpc>
              <a:spcBef>
                <a:spcPts val="220"/>
              </a:spcBef>
            </a:pPr>
            <a:r>
              <a:rPr sz="2800" spc="-5" dirty="0">
                <a:latin typeface="Times New Roman"/>
                <a:cs typeface="Times New Roman"/>
              </a:rPr>
              <a:t>алгоритмов, определяемая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разрядностью;</a:t>
            </a:r>
            <a:endParaRPr sz="2800" dirty="0">
              <a:latin typeface="Times New Roman"/>
              <a:cs typeface="Times New Roman"/>
            </a:endParaRPr>
          </a:p>
          <a:p>
            <a:pPr marL="192405" marR="5080" indent="-180340" algn="just">
              <a:lnSpc>
                <a:spcPts val="3700"/>
              </a:lnSpc>
              <a:spcBef>
                <a:spcPts val="115"/>
              </a:spcBef>
              <a:buSzPct val="94444"/>
              <a:buAutoNum type="arabicPeriod" startAt="3"/>
              <a:tabLst>
                <a:tab pos="193040" algn="l"/>
              </a:tabLst>
            </a:pPr>
            <a:r>
              <a:rPr sz="2800" spc="-5" dirty="0">
                <a:latin typeface="Times New Roman"/>
                <a:cs typeface="Times New Roman"/>
              </a:rPr>
              <a:t>принципиальная </a:t>
            </a:r>
            <a:r>
              <a:rPr sz="2800" dirty="0">
                <a:latin typeface="Times New Roman"/>
                <a:cs typeface="Times New Roman"/>
              </a:rPr>
              <a:t>возможность </a:t>
            </a:r>
            <a:r>
              <a:rPr sz="28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безошибочного</a:t>
            </a:r>
            <a:r>
              <a:rPr sz="2800" i="1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воспроизведе-  </a:t>
            </a:r>
            <a:r>
              <a:rPr sz="2800" dirty="0">
                <a:latin typeface="Times New Roman"/>
                <a:cs typeface="Times New Roman"/>
              </a:rPr>
              <a:t>ния сигналов </a:t>
            </a:r>
            <a:r>
              <a:rPr sz="2800" spc="-5" dirty="0">
                <a:latin typeface="Times New Roman"/>
                <a:cs typeface="Times New Roman"/>
              </a:rPr>
              <a:t>при передаче, </a:t>
            </a:r>
            <a:r>
              <a:rPr sz="2800" dirty="0">
                <a:latin typeface="Times New Roman"/>
                <a:cs typeface="Times New Roman"/>
              </a:rPr>
              <a:t>копировании и хранении; </a:t>
            </a:r>
            <a:r>
              <a:rPr sz="2800" spc="-5" dirty="0">
                <a:latin typeface="Times New Roman"/>
                <a:cs typeface="Times New Roman"/>
              </a:rPr>
              <a:t>вероят-  </a:t>
            </a:r>
            <a:r>
              <a:rPr sz="2800" dirty="0">
                <a:latin typeface="Times New Roman"/>
                <a:cs typeface="Times New Roman"/>
              </a:rPr>
              <a:t>ность безошибочного </a:t>
            </a:r>
            <a:r>
              <a:rPr sz="2800" spc="-5" dirty="0">
                <a:latin typeface="Times New Roman"/>
                <a:cs typeface="Times New Roman"/>
              </a:rPr>
              <a:t>воспроизведения может </a:t>
            </a:r>
            <a:r>
              <a:rPr sz="2800" dirty="0">
                <a:latin typeface="Times New Roman"/>
                <a:cs typeface="Times New Roman"/>
              </a:rPr>
              <a:t>быть</a:t>
            </a:r>
            <a:r>
              <a:rPr sz="2800" spc="114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повышена</a:t>
            </a:r>
            <a:endParaRPr sz="2800" dirty="0">
              <a:latin typeface="Times New Roman"/>
              <a:cs typeface="Times New Roman"/>
            </a:endParaRPr>
          </a:p>
          <a:p>
            <a:pPr marL="192405" marR="5080" indent="-635" algn="just">
              <a:lnSpc>
                <a:spcPts val="3700"/>
              </a:lnSpc>
              <a:spcBef>
                <a:spcPts val="5"/>
              </a:spcBef>
            </a:pPr>
            <a:r>
              <a:rPr sz="2800" dirty="0">
                <a:latin typeface="Times New Roman"/>
                <a:cs typeface="Times New Roman"/>
              </a:rPr>
              <a:t>на основе </a:t>
            </a:r>
            <a:r>
              <a:rPr sz="2800" spc="-5" dirty="0">
                <a:latin typeface="Times New Roman"/>
                <a:cs typeface="Times New Roman"/>
              </a:rPr>
              <a:t>помехоустойчивого кодирования, которое приме-  </a:t>
            </a:r>
            <a:r>
              <a:rPr sz="2800" dirty="0">
                <a:latin typeface="Times New Roman"/>
                <a:cs typeface="Times New Roman"/>
              </a:rPr>
              <a:t>нимо </a:t>
            </a:r>
            <a:r>
              <a:rPr sz="2800" spc="-5" dirty="0">
                <a:latin typeface="Times New Roman"/>
                <a:cs typeface="Times New Roman"/>
              </a:rPr>
              <a:t>только </a:t>
            </a:r>
            <a:r>
              <a:rPr sz="2800" dirty="0">
                <a:latin typeface="Times New Roman"/>
                <a:cs typeface="Times New Roman"/>
              </a:rPr>
              <a:t>к цифровым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сигналам;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00" y="352425"/>
            <a:ext cx="9619360" cy="6514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745" indent="-180340" algn="just">
              <a:lnSpc>
                <a:spcPct val="150000"/>
              </a:lnSpc>
              <a:buSzPct val="94444"/>
              <a:buAutoNum type="arabicPeriod" startAt="4"/>
              <a:tabLst>
                <a:tab pos="37338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принципиальная</a:t>
            </a:r>
            <a:r>
              <a:rPr sz="2800" spc="-5" dirty="0" smtClean="0">
                <a:latin typeface="Times New Roman"/>
                <a:cs typeface="Times New Roman"/>
              </a:rPr>
              <a:t> 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стабильность</a:t>
            </a:r>
            <a:r>
              <a:rPr sz="2800" spc="-5" dirty="0">
                <a:solidFill>
                  <a:srgbClr val="0070C0"/>
                </a:solidFill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алгоритмов  ЦОС</a:t>
            </a:r>
            <a:r>
              <a:rPr sz="2800" spc="-18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(</a:t>
            </a:r>
            <a:r>
              <a:rPr sz="2800" spc="-5" dirty="0" err="1" smtClean="0">
                <a:latin typeface="Times New Roman"/>
                <a:cs typeface="Times New Roman"/>
              </a:rPr>
              <a:t>отсутствие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sz="2800" dirty="0" err="1" smtClean="0">
                <a:latin typeface="Times New Roman"/>
                <a:cs typeface="Times New Roman"/>
              </a:rPr>
              <a:t>дрейфа</a:t>
            </a:r>
            <a:r>
              <a:rPr sz="2800" dirty="0" smtClean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параметров вследствие </a:t>
            </a:r>
            <a:r>
              <a:rPr sz="2800" dirty="0">
                <a:latin typeface="Times New Roman"/>
                <a:cs typeface="Times New Roman"/>
              </a:rPr>
              <a:t>старения </a:t>
            </a:r>
            <a:r>
              <a:rPr sz="2800" spc="-5" dirty="0">
                <a:latin typeface="Times New Roman"/>
                <a:cs typeface="Times New Roman"/>
              </a:rPr>
              <a:t>элементов </a:t>
            </a:r>
            <a:r>
              <a:rPr sz="2800" dirty="0" err="1">
                <a:latin typeface="Times New Roman"/>
                <a:cs typeface="Times New Roman"/>
              </a:rPr>
              <a:t>или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влия</a:t>
            </a:r>
            <a:r>
              <a:rPr sz="2800" dirty="0" err="1" smtClean="0">
                <a:latin typeface="Times New Roman"/>
                <a:cs typeface="Times New Roman"/>
              </a:rPr>
              <a:t>ния</a:t>
            </a:r>
            <a:r>
              <a:rPr sz="2800" spc="-5" dirty="0" smtClean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среды);</a:t>
            </a:r>
            <a:endParaRPr sz="2800" dirty="0">
              <a:latin typeface="Times New Roman"/>
              <a:cs typeface="Times New Roman"/>
            </a:endParaRPr>
          </a:p>
          <a:p>
            <a:pPr marL="372745" marR="5715" indent="-180340" algn="just">
              <a:lnSpc>
                <a:spcPct val="150000"/>
              </a:lnSpc>
              <a:spcBef>
                <a:spcPts val="5"/>
              </a:spcBef>
              <a:buSzPct val="94444"/>
              <a:buAutoNum type="arabicPeriod" startAt="5"/>
              <a:tabLst>
                <a:tab pos="373380" algn="l"/>
              </a:tabLst>
            </a:pPr>
            <a:r>
              <a:rPr sz="2800" spc="-5" dirty="0">
                <a:latin typeface="Times New Roman"/>
                <a:cs typeface="Times New Roman"/>
              </a:rPr>
              <a:t>возможность практически мгновенного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изменения</a:t>
            </a:r>
            <a:r>
              <a:rPr sz="2800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алгорит-  </a:t>
            </a:r>
            <a:r>
              <a:rPr sz="2800" dirty="0">
                <a:latin typeface="Times New Roman"/>
                <a:cs typeface="Times New Roman"/>
              </a:rPr>
              <a:t>мов </a:t>
            </a:r>
            <a:r>
              <a:rPr sz="2800" spc="-5" dirty="0">
                <a:latin typeface="Times New Roman"/>
                <a:cs typeface="Times New Roman"/>
              </a:rPr>
              <a:t>ЦОС </a:t>
            </a:r>
            <a:r>
              <a:rPr sz="2800" dirty="0">
                <a:latin typeface="Times New Roman"/>
                <a:cs typeface="Times New Roman"/>
              </a:rPr>
              <a:t>при </a:t>
            </a:r>
            <a:r>
              <a:rPr sz="2800" spc="-5" dirty="0">
                <a:latin typeface="Times New Roman"/>
                <a:cs typeface="Times New Roman"/>
              </a:rPr>
              <a:t>необходимости (например,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обновления);</a:t>
            </a:r>
            <a:endParaRPr sz="2800" dirty="0">
              <a:latin typeface="Times New Roman"/>
              <a:cs typeface="Times New Roman"/>
            </a:endParaRPr>
          </a:p>
          <a:p>
            <a:pPr marL="372745" indent="-180340" algn="just">
              <a:lnSpc>
                <a:spcPct val="150000"/>
              </a:lnSpc>
              <a:spcBef>
                <a:spcPts val="105"/>
              </a:spcBef>
              <a:buSzPct val="94444"/>
              <a:buAutoNum type="arabicPeriod" startAt="5"/>
              <a:tabLst>
                <a:tab pos="373380" algn="l"/>
              </a:tabLst>
            </a:pPr>
            <a:r>
              <a:rPr sz="2800" spc="-5" dirty="0">
                <a:latin typeface="Times New Roman"/>
                <a:cs typeface="Times New Roman"/>
              </a:rPr>
              <a:t>возможность </a:t>
            </a:r>
            <a:r>
              <a:rPr sz="2800" dirty="0">
                <a:latin typeface="Times New Roman"/>
                <a:cs typeface="Times New Roman"/>
              </a:rPr>
              <a:t>изменения алгоритмов ЦОС в </a:t>
            </a:r>
            <a:r>
              <a:rPr sz="2800" spc="-5" dirty="0">
                <a:latin typeface="Times New Roman"/>
                <a:cs typeface="Times New Roman"/>
              </a:rPr>
              <a:t>зависимости</a:t>
            </a:r>
            <a:r>
              <a:rPr sz="2800" spc="1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от</a:t>
            </a:r>
          </a:p>
          <a:p>
            <a:pPr marL="372745" algn="just">
              <a:lnSpc>
                <a:spcPct val="150000"/>
              </a:lnSpc>
              <a:spcBef>
                <a:spcPts val="220"/>
              </a:spcBef>
            </a:pPr>
            <a:r>
              <a:rPr sz="2800" dirty="0">
                <a:latin typeface="Times New Roman"/>
                <a:cs typeface="Times New Roman"/>
              </a:rPr>
              <a:t>свойств сигналов и </a:t>
            </a:r>
            <a:r>
              <a:rPr sz="2800" spc="-5" dirty="0">
                <a:latin typeface="Times New Roman"/>
                <a:cs typeface="Times New Roman"/>
              </a:rPr>
              <a:t>помех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(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адаптации</a:t>
            </a:r>
            <a:r>
              <a:rPr sz="2800" spc="-5" dirty="0">
                <a:latin typeface="Times New Roman"/>
                <a:cs typeface="Times New Roman"/>
              </a:rPr>
              <a:t>).</a:t>
            </a:r>
            <a:endParaRPr sz="2800" dirty="0">
              <a:latin typeface="Times New Roman"/>
              <a:cs typeface="Times New Roman"/>
            </a:endParaRPr>
          </a:p>
          <a:p>
            <a:pPr marL="12700" marR="5080" indent="456565" algn="just">
              <a:lnSpc>
                <a:spcPct val="150000"/>
              </a:lnSpc>
              <a:spcBef>
                <a:spcPts val="5"/>
              </a:spcBef>
            </a:pPr>
            <a:r>
              <a:rPr sz="2800" b="1" dirty="0">
                <a:solidFill>
                  <a:srgbClr val="0070C0"/>
                </a:solidFill>
                <a:latin typeface="Times New Roman"/>
                <a:cs typeface="Times New Roman"/>
              </a:rPr>
              <a:t>Недостатком </a:t>
            </a:r>
            <a:r>
              <a:rPr sz="2800" b="1" spc="-5" dirty="0">
                <a:solidFill>
                  <a:srgbClr val="0070C0"/>
                </a:solidFill>
                <a:latin typeface="Times New Roman"/>
                <a:cs typeface="Times New Roman"/>
              </a:rPr>
              <a:t>ЦОС </a:t>
            </a:r>
            <a:r>
              <a:rPr sz="2800" dirty="0">
                <a:latin typeface="Times New Roman"/>
                <a:cs typeface="Times New Roman"/>
              </a:rPr>
              <a:t>является ограниченное быстродействие  устройств, </a:t>
            </a:r>
            <a:r>
              <a:rPr sz="2800" spc="-5" dirty="0">
                <a:latin typeface="Times New Roman"/>
                <a:cs typeface="Times New Roman"/>
              </a:rPr>
              <a:t>недостаточное (пока) </a:t>
            </a:r>
            <a:r>
              <a:rPr sz="2800" dirty="0">
                <a:latin typeface="Times New Roman"/>
                <a:cs typeface="Times New Roman"/>
              </a:rPr>
              <a:t>для </a:t>
            </a:r>
            <a:r>
              <a:rPr sz="2800" spc="-5" dirty="0">
                <a:latin typeface="Times New Roman"/>
                <a:cs typeface="Times New Roman"/>
              </a:rPr>
              <a:t>обработки сигналов </a:t>
            </a:r>
            <a:r>
              <a:rPr sz="2800" dirty="0">
                <a:latin typeface="Times New Roman"/>
                <a:cs typeface="Times New Roman"/>
              </a:rPr>
              <a:t>на </a:t>
            </a:r>
            <a:r>
              <a:rPr sz="2800" spc="-5" dirty="0">
                <a:latin typeface="Times New Roman"/>
                <a:cs typeface="Times New Roman"/>
              </a:rPr>
              <a:t>СВЧ  </a:t>
            </a:r>
            <a:r>
              <a:rPr sz="2800" dirty="0">
                <a:latin typeface="Times New Roman"/>
                <a:cs typeface="Times New Roman"/>
              </a:rPr>
              <a:t>(выше </a:t>
            </a:r>
            <a:r>
              <a:rPr sz="2800" spc="-5" dirty="0">
                <a:latin typeface="Times New Roman"/>
                <a:cs typeface="Times New Roman"/>
              </a:rPr>
              <a:t>5–10 </a:t>
            </a:r>
            <a:r>
              <a:rPr sz="2800" dirty="0">
                <a:latin typeface="Times New Roman"/>
                <a:cs typeface="Times New Roman"/>
              </a:rPr>
              <a:t>ГГц). </a:t>
            </a:r>
            <a:r>
              <a:rPr sz="2800" spc="-5" dirty="0">
                <a:latin typeface="Times New Roman"/>
                <a:cs typeface="Times New Roman"/>
              </a:rPr>
              <a:t>Эта </a:t>
            </a:r>
            <a:r>
              <a:rPr sz="2800" dirty="0">
                <a:latin typeface="Times New Roman"/>
                <a:cs typeface="Times New Roman"/>
              </a:rPr>
              <a:t>граница непрерывно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отодвигается.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6" y="1549401"/>
            <a:ext cx="89535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3875" y="276225"/>
            <a:ext cx="9771706" cy="5788123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469900">
              <a:lnSpc>
                <a:spcPct val="150000"/>
              </a:lnSpc>
              <a:spcBef>
                <a:spcPts val="315"/>
              </a:spcBef>
            </a:pPr>
            <a:r>
              <a:rPr sz="2800" b="1" spc="-5" dirty="0">
                <a:solidFill>
                  <a:srgbClr val="0070C0"/>
                </a:solidFill>
                <a:latin typeface="Times New Roman"/>
                <a:cs typeface="Times New Roman"/>
              </a:rPr>
              <a:t>Дискретный сигнал.</a:t>
            </a:r>
            <a:endParaRPr sz="2800" dirty="0">
              <a:latin typeface="Times New Roman"/>
              <a:cs typeface="Times New Roman"/>
            </a:endParaRPr>
          </a:p>
          <a:p>
            <a:pPr marL="469900">
              <a:lnSpc>
                <a:spcPct val="150000"/>
              </a:lnSpc>
              <a:spcBef>
                <a:spcPts val="215"/>
              </a:spcBef>
              <a:tabLst>
                <a:tab pos="2487930" algn="l"/>
                <a:tab pos="3591560" algn="l"/>
                <a:tab pos="5212080" algn="l"/>
                <a:tab pos="6377940" algn="l"/>
              </a:tabLst>
            </a:pPr>
            <a:r>
              <a:rPr sz="2800" spc="-5" dirty="0">
                <a:latin typeface="Times New Roman"/>
                <a:cs typeface="Times New Roman"/>
              </a:rPr>
              <a:t>Математическа</a:t>
            </a:r>
            <a:r>
              <a:rPr sz="2800" dirty="0">
                <a:latin typeface="Times New Roman"/>
                <a:cs typeface="Times New Roman"/>
              </a:rPr>
              <a:t>я	модель	дискретного	сигнала	–</a:t>
            </a:r>
          </a:p>
          <a:p>
            <a:pPr marL="12700">
              <a:lnSpc>
                <a:spcPct val="150000"/>
              </a:lnSpc>
              <a:spcBef>
                <a:spcPts val="220"/>
              </a:spcBef>
            </a:pPr>
            <a:r>
              <a:rPr sz="2800" i="1" dirty="0">
                <a:latin typeface="Times New Roman"/>
                <a:cs typeface="Times New Roman"/>
              </a:rPr>
              <a:t>последовательность</a:t>
            </a:r>
            <a:endParaRPr sz="2800" dirty="0">
              <a:latin typeface="Times New Roman"/>
              <a:cs typeface="Times New Roman"/>
            </a:endParaRPr>
          </a:p>
          <a:p>
            <a:pPr marL="12700" indent="492125">
              <a:lnSpc>
                <a:spcPct val="150000"/>
              </a:lnSpc>
            </a:pPr>
            <a:r>
              <a:rPr sz="3600" i="1" spc="10" dirty="0">
                <a:latin typeface="Times New Roman"/>
                <a:cs typeface="Times New Roman"/>
              </a:rPr>
              <a:t>x</a:t>
            </a:r>
            <a:r>
              <a:rPr sz="3600" spc="10" dirty="0">
                <a:latin typeface="Times New Roman"/>
                <a:cs typeface="Times New Roman"/>
              </a:rPr>
              <a:t>[</a:t>
            </a:r>
            <a:r>
              <a:rPr sz="3600" i="1" spc="10" dirty="0">
                <a:latin typeface="Times New Roman"/>
                <a:cs typeface="Times New Roman"/>
              </a:rPr>
              <a:t>n</a:t>
            </a:r>
            <a:r>
              <a:rPr sz="3600" spc="10" dirty="0">
                <a:latin typeface="Times New Roman"/>
                <a:cs typeface="Times New Roman"/>
              </a:rPr>
              <a:t>]</a:t>
            </a:r>
            <a:r>
              <a:rPr sz="2800" spc="10" dirty="0">
                <a:latin typeface="Times New Roman"/>
                <a:cs typeface="Times New Roman"/>
              </a:rPr>
              <a:t>, </a:t>
            </a:r>
            <a:r>
              <a:rPr sz="2800" dirty="0">
                <a:latin typeface="Times New Roman"/>
                <a:cs typeface="Times New Roman"/>
              </a:rPr>
              <a:t>где  </a:t>
            </a:r>
            <a:r>
              <a:rPr sz="3200" i="1" spc="-5" dirty="0">
                <a:latin typeface="Times New Roman"/>
                <a:cs typeface="Times New Roman"/>
              </a:rPr>
              <a:t>n </a:t>
            </a:r>
            <a:r>
              <a:rPr sz="2800" dirty="0">
                <a:latin typeface="Times New Roman"/>
                <a:cs typeface="Times New Roman"/>
              </a:rPr>
              <a:t>принимает значения из дискретного</a:t>
            </a:r>
            <a:r>
              <a:rPr sz="2800" spc="24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множества,</a:t>
            </a:r>
            <a:endParaRPr sz="2800" dirty="0">
              <a:latin typeface="Times New Roman"/>
              <a:cs typeface="Times New Roman"/>
            </a:endParaRPr>
          </a:p>
          <a:p>
            <a:pPr marL="12700">
              <a:lnSpc>
                <a:spcPct val="150000"/>
              </a:lnSpc>
              <a:spcBef>
                <a:spcPts val="30"/>
              </a:spcBef>
            </a:pPr>
            <a:r>
              <a:rPr sz="2800" dirty="0">
                <a:latin typeface="Times New Roman"/>
                <a:cs typeface="Times New Roman"/>
              </a:rPr>
              <a:t>функция 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Times New Roman"/>
                <a:cs typeface="Times New Roman"/>
              </a:rPr>
              <a:t>x</a:t>
            </a:r>
            <a:r>
              <a:rPr sz="3600" spc="-25" dirty="0">
                <a:latin typeface="Times New Roman"/>
                <a:cs typeface="Times New Roman"/>
              </a:rPr>
              <a:t>[</a:t>
            </a:r>
            <a:r>
              <a:rPr sz="3600" b="1" spc="-25" dirty="0">
                <a:latin typeface="Symbol"/>
                <a:cs typeface="Symbol"/>
              </a:rPr>
              <a:t></a:t>
            </a:r>
            <a:r>
              <a:rPr sz="3600" spc="-25" dirty="0">
                <a:latin typeface="Times New Roman"/>
                <a:cs typeface="Times New Roman"/>
              </a:rPr>
              <a:t>]</a:t>
            </a:r>
            <a:r>
              <a:rPr sz="3600" spc="1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может</a:t>
            </a:r>
            <a:r>
              <a:rPr sz="2800" spc="1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принимать</a:t>
            </a:r>
            <a:r>
              <a:rPr sz="2800" spc="2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значения</a:t>
            </a:r>
            <a:r>
              <a:rPr sz="2800" spc="1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из</a:t>
            </a:r>
            <a:r>
              <a:rPr sz="2800" spc="195" dirty="0">
                <a:latin typeface="Times New Roman"/>
                <a:cs typeface="Times New Roman"/>
              </a:rPr>
              <a:t> </a:t>
            </a:r>
            <a:r>
              <a:rPr sz="2800" spc="-5" dirty="0" err="1">
                <a:latin typeface="Times New Roman"/>
                <a:cs typeface="Times New Roman"/>
              </a:rPr>
              <a:t>непрерывного</a:t>
            </a:r>
            <a:r>
              <a:rPr sz="2800" spc="195" dirty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мно</a:t>
            </a:r>
            <a:r>
              <a:rPr sz="2800" dirty="0" err="1" smtClean="0">
                <a:latin typeface="Times New Roman"/>
                <a:cs typeface="Times New Roman"/>
              </a:rPr>
              <a:t>жества</a:t>
            </a:r>
            <a:r>
              <a:rPr sz="280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     </a:t>
            </a:r>
            <a:r>
              <a:rPr sz="3200" spc="-90" dirty="0" smtClean="0">
                <a:latin typeface="Arial"/>
                <a:cs typeface="Arial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вещественных </a:t>
            </a:r>
            <a:r>
              <a:rPr sz="2800" dirty="0" err="1">
                <a:latin typeface="Times New Roman"/>
                <a:cs typeface="Times New Roman"/>
              </a:rPr>
              <a:t>или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       </a:t>
            </a:r>
            <a:r>
              <a:rPr sz="2800" dirty="0" err="1" smtClean="0">
                <a:latin typeface="Times New Roman"/>
                <a:cs typeface="Times New Roman"/>
              </a:rPr>
              <a:t>комплексных</a:t>
            </a:r>
            <a:r>
              <a:rPr sz="2800" dirty="0" smtClean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чисел, </a:t>
            </a:r>
            <a:r>
              <a:rPr sz="2800" dirty="0" err="1">
                <a:latin typeface="Times New Roman"/>
                <a:cs typeface="Times New Roman"/>
              </a:rPr>
              <a:t>или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90" dirty="0" err="1" smtClean="0">
                <a:latin typeface="Times New Roman"/>
                <a:cs typeface="Times New Roman"/>
              </a:rPr>
              <a:t>множе</a:t>
            </a:r>
            <a:r>
              <a:rPr sz="2800" dirty="0" err="1" smtClean="0">
                <a:latin typeface="Times New Roman"/>
                <a:cs typeface="Times New Roman"/>
              </a:rPr>
              <a:t>ства</a:t>
            </a:r>
            <a:r>
              <a:rPr sz="2800" dirty="0" smtClean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векторов </a:t>
            </a:r>
            <a:r>
              <a:rPr sz="2800" spc="-5" dirty="0">
                <a:latin typeface="Times New Roman"/>
                <a:cs typeface="Times New Roman"/>
              </a:rPr>
              <a:t>(обработка </a:t>
            </a:r>
            <a:r>
              <a:rPr sz="2800" dirty="0">
                <a:latin typeface="Times New Roman"/>
                <a:cs typeface="Times New Roman"/>
              </a:rPr>
              <a:t>ПВС или цветных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изображений).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41700" y="5457825"/>
            <a:ext cx="6400800" cy="181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996887"/>
              </p:ext>
            </p:extLst>
          </p:nvPr>
        </p:nvGraphicFramePr>
        <p:xfrm>
          <a:off x="2070100" y="4010025"/>
          <a:ext cx="6032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Equation" r:id="rId4" imgW="164880" imgH="164880" progId="Equation.DSMT4">
                  <p:embed/>
                </p:oleObj>
              </mc:Choice>
              <mc:Fallback>
                <p:oleObj name="Equation" r:id="rId4" imgW="1648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70100" y="4010025"/>
                        <a:ext cx="603250" cy="60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696625"/>
              </p:ext>
            </p:extLst>
          </p:nvPr>
        </p:nvGraphicFramePr>
        <p:xfrm>
          <a:off x="5532163" y="3914045"/>
          <a:ext cx="615462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32163" y="3914045"/>
                        <a:ext cx="615462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6" y="1549401"/>
            <a:ext cx="89535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4196" y="276225"/>
            <a:ext cx="9671385" cy="65683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 marR="121920" indent="457200">
              <a:lnSpc>
                <a:spcPct val="124400"/>
              </a:lnSpc>
              <a:spcBef>
                <a:spcPts val="100"/>
              </a:spcBef>
            </a:pPr>
            <a:r>
              <a:rPr sz="2800" dirty="0">
                <a:latin typeface="Times New Roman"/>
                <a:cs typeface="Times New Roman"/>
              </a:rPr>
              <a:t>В </a:t>
            </a:r>
            <a:r>
              <a:rPr sz="2800" spc="-5" dirty="0">
                <a:latin typeface="Times New Roman"/>
                <a:cs typeface="Times New Roman"/>
              </a:rPr>
              <a:t>радиотехнике </a:t>
            </a:r>
            <a:r>
              <a:rPr sz="2800" dirty="0">
                <a:latin typeface="Times New Roman"/>
                <a:cs typeface="Times New Roman"/>
              </a:rPr>
              <a:t>и </a:t>
            </a:r>
            <a:r>
              <a:rPr sz="2800" spc="-5" dirty="0">
                <a:latin typeface="Times New Roman"/>
                <a:cs typeface="Times New Roman"/>
              </a:rPr>
              <a:t>связи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обычно </a:t>
            </a:r>
            <a:r>
              <a:rPr sz="2800" spc="-5" dirty="0">
                <a:latin typeface="Times New Roman"/>
                <a:cs typeface="Times New Roman"/>
              </a:rPr>
              <a:t>дискретный </a:t>
            </a:r>
            <a:r>
              <a:rPr sz="2800" spc="-5" dirty="0" err="1">
                <a:latin typeface="Times New Roman"/>
                <a:cs typeface="Times New Roman"/>
              </a:rPr>
              <a:t>сигнал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получается</a:t>
            </a:r>
            <a:r>
              <a:rPr sz="2800" spc="-5" dirty="0" smtClean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путём </a:t>
            </a:r>
            <a:r>
              <a:rPr sz="2800" spc="-5" dirty="0">
                <a:latin typeface="Times New Roman"/>
                <a:cs typeface="Times New Roman"/>
              </a:rPr>
              <a:t>дискретизации аналогового сигнала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  <a:p>
            <a:pPr marL="520700">
              <a:lnSpc>
                <a:spcPct val="150000"/>
              </a:lnSpc>
              <a:spcBef>
                <a:spcPts val="535"/>
              </a:spcBef>
            </a:pP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Согласно теореме отсчётов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(Котельникова)</a:t>
            </a:r>
            <a:r>
              <a:rPr sz="2800" spc="-5" dirty="0">
                <a:latin typeface="Times New Roman"/>
                <a:cs typeface="Times New Roman"/>
              </a:rPr>
              <a:t>, </a:t>
            </a:r>
            <a:r>
              <a:rPr sz="2800" dirty="0" err="1">
                <a:latin typeface="Times New Roman"/>
                <a:cs typeface="Times New Roman"/>
              </a:rPr>
              <a:t>аналоговый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120" dirty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сиг</a:t>
            </a:r>
            <a:r>
              <a:rPr sz="2800" dirty="0" err="1" smtClean="0">
                <a:latin typeface="Times New Roman"/>
                <a:cs typeface="Times New Roman"/>
              </a:rPr>
              <a:t>нал</a:t>
            </a:r>
            <a:r>
              <a:rPr sz="2800" dirty="0" smtClean="0">
                <a:latin typeface="Times New Roman"/>
                <a:cs typeface="Times New Roman"/>
              </a:rPr>
              <a:t> </a:t>
            </a:r>
            <a:r>
              <a:rPr sz="2800" i="1" spc="-20" dirty="0">
                <a:latin typeface="Times New Roman"/>
                <a:cs typeface="Times New Roman"/>
              </a:rPr>
              <a:t>x</a:t>
            </a:r>
            <a:r>
              <a:rPr sz="2800" i="1" spc="-30" baseline="-18055" dirty="0">
                <a:latin typeface="Times New Roman"/>
                <a:cs typeface="Times New Roman"/>
              </a:rPr>
              <a:t>a </a:t>
            </a:r>
            <a:r>
              <a:rPr sz="2800" spc="45" dirty="0">
                <a:latin typeface="Times New Roman"/>
                <a:cs typeface="Times New Roman"/>
              </a:rPr>
              <a:t>(</a:t>
            </a:r>
            <a:r>
              <a:rPr sz="2800" i="1" spc="45" dirty="0">
                <a:latin typeface="Times New Roman"/>
                <a:cs typeface="Times New Roman"/>
              </a:rPr>
              <a:t>t</a:t>
            </a:r>
            <a:r>
              <a:rPr sz="2800" spc="45" dirty="0">
                <a:latin typeface="Times New Roman"/>
                <a:cs typeface="Times New Roman"/>
              </a:rPr>
              <a:t>) </a:t>
            </a:r>
            <a:r>
              <a:rPr sz="2800" spc="-5" dirty="0">
                <a:latin typeface="Times New Roman"/>
                <a:cs typeface="Times New Roman"/>
              </a:rPr>
              <a:t>со спектром, </a:t>
            </a:r>
            <a:r>
              <a:rPr sz="2800" dirty="0">
                <a:latin typeface="Times New Roman"/>
                <a:cs typeface="Times New Roman"/>
              </a:rPr>
              <a:t>лежащим в полосе </a:t>
            </a:r>
            <a:r>
              <a:rPr sz="2800" spc="35" dirty="0">
                <a:latin typeface="Times New Roman"/>
                <a:cs typeface="Times New Roman"/>
              </a:rPr>
              <a:t>(</a:t>
            </a:r>
            <a:r>
              <a:rPr sz="2800" b="1" spc="35" dirty="0">
                <a:latin typeface="Symbol"/>
                <a:cs typeface="Symbol"/>
              </a:rPr>
              <a:t></a:t>
            </a:r>
            <a:r>
              <a:rPr sz="2800" b="1" spc="35" dirty="0">
                <a:latin typeface="Times New Roman"/>
                <a:cs typeface="Times New Roman"/>
              </a:rPr>
              <a:t> </a:t>
            </a:r>
            <a:r>
              <a:rPr sz="2800" i="1" spc="-114" dirty="0">
                <a:latin typeface="Times New Roman"/>
                <a:cs typeface="Times New Roman"/>
              </a:rPr>
              <a:t>F</a:t>
            </a:r>
            <a:r>
              <a:rPr sz="2800" i="1" spc="-172" baseline="-18055" dirty="0">
                <a:latin typeface="Times New Roman"/>
                <a:cs typeface="Times New Roman"/>
              </a:rPr>
              <a:t>в </a:t>
            </a:r>
            <a:r>
              <a:rPr sz="2800" spc="5" dirty="0">
                <a:latin typeface="Times New Roman"/>
                <a:cs typeface="Times New Roman"/>
              </a:rPr>
              <a:t>, </a:t>
            </a:r>
            <a:r>
              <a:rPr sz="2800" i="1" spc="-110" dirty="0">
                <a:latin typeface="Times New Roman"/>
                <a:cs typeface="Times New Roman"/>
              </a:rPr>
              <a:t>F</a:t>
            </a:r>
            <a:r>
              <a:rPr sz="2800" i="1" spc="-165" baseline="-18055" dirty="0">
                <a:latin typeface="Times New Roman"/>
                <a:cs typeface="Times New Roman"/>
              </a:rPr>
              <a:t>в </a:t>
            </a:r>
            <a:r>
              <a:rPr sz="2800" spc="90" dirty="0">
                <a:latin typeface="Times New Roman"/>
                <a:cs typeface="Times New Roman"/>
              </a:rPr>
              <a:t>), </a:t>
            </a:r>
            <a:r>
              <a:rPr sz="2800" dirty="0">
                <a:latin typeface="Times New Roman"/>
                <a:cs typeface="Times New Roman"/>
              </a:rPr>
              <a:t>может  быть   </a:t>
            </a:r>
            <a:r>
              <a:rPr sz="2800" spc="-5" dirty="0">
                <a:latin typeface="Times New Roman"/>
                <a:cs typeface="Times New Roman"/>
              </a:rPr>
              <a:t>без   потерь   </a:t>
            </a:r>
            <a:r>
              <a:rPr sz="2800" dirty="0">
                <a:latin typeface="Times New Roman"/>
                <a:cs typeface="Times New Roman"/>
              </a:rPr>
              <a:t>информации   </a:t>
            </a:r>
            <a:r>
              <a:rPr sz="2800" spc="-5" dirty="0">
                <a:latin typeface="Times New Roman"/>
                <a:cs typeface="Times New Roman"/>
              </a:rPr>
              <a:t>заменён  </a:t>
            </a:r>
            <a:r>
              <a:rPr sz="2800" spc="254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последовательностью</a:t>
            </a:r>
            <a:endParaRPr sz="2800" dirty="0">
              <a:latin typeface="Times New Roman"/>
              <a:cs typeface="Times New Roman"/>
            </a:endParaRPr>
          </a:p>
          <a:p>
            <a:pPr marL="63500" indent="34925" algn="just">
              <a:lnSpc>
                <a:spcPct val="100000"/>
              </a:lnSpc>
              <a:spcBef>
                <a:spcPts val="1185"/>
              </a:spcBef>
            </a:pPr>
            <a:r>
              <a:rPr sz="2800" i="1" dirty="0">
                <a:latin typeface="Times New Roman"/>
                <a:cs typeface="Times New Roman"/>
              </a:rPr>
              <a:t>x</a:t>
            </a:r>
            <a:r>
              <a:rPr sz="2800" dirty="0">
                <a:latin typeface="Times New Roman"/>
                <a:cs typeface="Times New Roman"/>
              </a:rPr>
              <a:t>[</a:t>
            </a:r>
            <a:r>
              <a:rPr sz="2800" i="1" dirty="0">
                <a:latin typeface="Times New Roman"/>
                <a:cs typeface="Times New Roman"/>
              </a:rPr>
              <a:t>n</a:t>
            </a:r>
            <a:r>
              <a:rPr sz="2800" dirty="0">
                <a:latin typeface="Times New Roman"/>
                <a:cs typeface="Times New Roman"/>
              </a:rPr>
              <a:t>] </a:t>
            </a:r>
            <a:r>
              <a:rPr sz="2800" b="1" spc="5" dirty="0">
                <a:latin typeface="Symbol"/>
                <a:cs typeface="Symbol"/>
              </a:rPr>
              <a:t>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i="1" spc="-15" dirty="0">
                <a:latin typeface="Times New Roman"/>
                <a:cs typeface="Times New Roman"/>
              </a:rPr>
              <a:t>x</a:t>
            </a:r>
            <a:r>
              <a:rPr sz="2800" i="1" spc="-22" baseline="-18055" dirty="0">
                <a:latin typeface="Times New Roman"/>
                <a:cs typeface="Times New Roman"/>
              </a:rPr>
              <a:t>a </a:t>
            </a:r>
            <a:r>
              <a:rPr sz="2800" spc="-20" dirty="0">
                <a:latin typeface="Times New Roman"/>
                <a:cs typeface="Times New Roman"/>
              </a:rPr>
              <a:t>(</a:t>
            </a:r>
            <a:r>
              <a:rPr sz="2800" i="1" spc="-20" dirty="0">
                <a:latin typeface="Times New Roman"/>
                <a:cs typeface="Times New Roman"/>
              </a:rPr>
              <a:t>nT</a:t>
            </a:r>
            <a:r>
              <a:rPr sz="2800" i="1" spc="-30" baseline="-18055" dirty="0">
                <a:latin typeface="Times New Roman"/>
                <a:cs typeface="Times New Roman"/>
              </a:rPr>
              <a:t>d </a:t>
            </a:r>
            <a:r>
              <a:rPr sz="2800" spc="5" dirty="0">
                <a:latin typeface="Times New Roman"/>
                <a:cs typeface="Times New Roman"/>
              </a:rPr>
              <a:t>)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мгновенных </a:t>
            </a:r>
            <a:r>
              <a:rPr sz="2800" spc="-5" dirty="0">
                <a:latin typeface="Times New Roman"/>
                <a:cs typeface="Times New Roman"/>
              </a:rPr>
              <a:t>значений (отсчётов),</a:t>
            </a:r>
            <a:r>
              <a:rPr sz="2800" spc="75" dirty="0"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измеренных</a:t>
            </a:r>
            <a:endParaRPr sz="2800" dirty="0">
              <a:latin typeface="Times New Roman"/>
              <a:cs typeface="Times New Roman"/>
            </a:endParaRPr>
          </a:p>
          <a:p>
            <a:pPr marL="63500" marR="57150" algn="just">
              <a:lnSpc>
                <a:spcPct val="123900"/>
              </a:lnSpc>
              <a:spcBef>
                <a:spcPts val="890"/>
              </a:spcBef>
            </a:pPr>
            <a:r>
              <a:rPr sz="2800" spc="-5" dirty="0">
                <a:latin typeface="Times New Roman"/>
                <a:cs typeface="Times New Roman"/>
              </a:rPr>
              <a:t>через промежутки времени </a:t>
            </a:r>
            <a:r>
              <a:rPr sz="2800" i="1" spc="-70" dirty="0">
                <a:latin typeface="Times New Roman"/>
                <a:cs typeface="Times New Roman"/>
              </a:rPr>
              <a:t>T</a:t>
            </a:r>
            <a:r>
              <a:rPr sz="2800" i="1" spc="-104" baseline="-18055" dirty="0">
                <a:latin typeface="Times New Roman"/>
                <a:cs typeface="Times New Roman"/>
              </a:rPr>
              <a:t>d </a:t>
            </a:r>
            <a:r>
              <a:rPr sz="2800" b="1" spc="10" dirty="0">
                <a:latin typeface="Symbol"/>
                <a:cs typeface="Symbol"/>
              </a:rPr>
              <a:t></a:t>
            </a:r>
            <a:r>
              <a:rPr sz="2800" b="1" spc="10" dirty="0">
                <a:latin typeface="Times New Roman"/>
                <a:cs typeface="Times New Roman"/>
              </a:rPr>
              <a:t> </a:t>
            </a:r>
            <a:r>
              <a:rPr sz="2800" spc="110" dirty="0">
                <a:latin typeface="Times New Roman"/>
                <a:cs typeface="Times New Roman"/>
              </a:rPr>
              <a:t>1/ </a:t>
            </a:r>
            <a:r>
              <a:rPr sz="2800" spc="-40" dirty="0">
                <a:latin typeface="Times New Roman"/>
                <a:cs typeface="Times New Roman"/>
              </a:rPr>
              <a:t>2</a:t>
            </a:r>
            <a:r>
              <a:rPr sz="2800" i="1" spc="-40" dirty="0">
                <a:latin typeface="Times New Roman"/>
                <a:cs typeface="Times New Roman"/>
              </a:rPr>
              <a:t>F</a:t>
            </a:r>
            <a:r>
              <a:rPr sz="2800" i="1" spc="-60" baseline="-18055" dirty="0">
                <a:latin typeface="Times New Roman"/>
                <a:cs typeface="Times New Roman"/>
              </a:rPr>
              <a:t>в </a:t>
            </a:r>
            <a:r>
              <a:rPr sz="2800" dirty="0">
                <a:latin typeface="Times New Roman"/>
                <a:cs typeface="Times New Roman"/>
              </a:rPr>
              <a:t>. </a:t>
            </a:r>
            <a:r>
              <a:rPr sz="2800" spc="-5" dirty="0">
                <a:latin typeface="Times New Roman"/>
                <a:cs typeface="Times New Roman"/>
              </a:rPr>
              <a:t>Это значит, что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ана-  логовый сигнал может быть восстановлен</a:t>
            </a:r>
            <a:r>
              <a:rPr sz="28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по его </a:t>
            </a:r>
            <a:r>
              <a:rPr sz="2800" spc="-5" dirty="0" err="1">
                <a:latin typeface="Times New Roman"/>
                <a:cs typeface="Times New Roman"/>
              </a:rPr>
              <a:t>отсчётам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Частота</a:t>
            </a:r>
            <a:r>
              <a:rPr sz="2800" spc="-5" dirty="0" smtClean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дискретизации </a:t>
            </a:r>
            <a:r>
              <a:rPr sz="2800" i="1" spc="-105" dirty="0">
                <a:latin typeface="Times New Roman"/>
                <a:cs typeface="Times New Roman"/>
              </a:rPr>
              <a:t>F</a:t>
            </a:r>
            <a:r>
              <a:rPr sz="2800" i="1" spc="-157" baseline="-18055" dirty="0">
                <a:latin typeface="Times New Roman"/>
                <a:cs typeface="Times New Roman"/>
              </a:rPr>
              <a:t>d </a:t>
            </a:r>
            <a:r>
              <a:rPr sz="2800" b="1" spc="-5" dirty="0">
                <a:latin typeface="Symbol"/>
                <a:cs typeface="Symbol"/>
              </a:rPr>
              <a:t>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spc="105" dirty="0">
                <a:latin typeface="Times New Roman"/>
                <a:cs typeface="Times New Roman"/>
              </a:rPr>
              <a:t>1/ </a:t>
            </a:r>
            <a:r>
              <a:rPr sz="2800" i="1" spc="-75" dirty="0">
                <a:latin typeface="Times New Roman"/>
                <a:cs typeface="Times New Roman"/>
              </a:rPr>
              <a:t>T</a:t>
            </a:r>
            <a:r>
              <a:rPr sz="2800" i="1" spc="-112" baseline="-18055" dirty="0">
                <a:latin typeface="Times New Roman"/>
                <a:cs typeface="Times New Roman"/>
              </a:rPr>
              <a:t>d </a:t>
            </a:r>
            <a:r>
              <a:rPr sz="2800" dirty="0">
                <a:latin typeface="Times New Roman"/>
                <a:cs typeface="Times New Roman"/>
              </a:rPr>
              <a:t>– </a:t>
            </a:r>
            <a:r>
              <a:rPr sz="2800" spc="-5" dirty="0">
                <a:latin typeface="Times New Roman"/>
                <a:cs typeface="Times New Roman"/>
              </a:rPr>
              <a:t>количество отсчётов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-2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секунду.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6" y="1549401"/>
            <a:ext cx="89535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92915" y="3636264"/>
            <a:ext cx="881380" cy="0"/>
          </a:xfrm>
          <a:custGeom>
            <a:avLst/>
            <a:gdLst/>
            <a:ahLst/>
            <a:cxnLst/>
            <a:rect l="l" t="t" r="r" b="b"/>
            <a:pathLst>
              <a:path w="881379">
                <a:moveTo>
                  <a:pt x="0" y="0"/>
                </a:moveTo>
                <a:lnTo>
                  <a:pt x="880872" y="0"/>
                </a:lnTo>
              </a:path>
            </a:pathLst>
          </a:custGeom>
          <a:ln w="151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0222" y="276225"/>
            <a:ext cx="9847937" cy="600497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 algn="just">
              <a:lnSpc>
                <a:spcPct val="110200"/>
              </a:lnSpc>
              <a:spcBef>
                <a:spcPts val="95"/>
              </a:spcBef>
            </a:pPr>
            <a:r>
              <a:rPr sz="2800" dirty="0">
                <a:latin typeface="Times New Roman"/>
                <a:cs typeface="Times New Roman"/>
              </a:rPr>
              <a:t>Многие последовательности изначально </a:t>
            </a:r>
            <a:r>
              <a:rPr sz="2800" spc="-5" dirty="0">
                <a:latin typeface="Times New Roman"/>
                <a:cs typeface="Times New Roman"/>
              </a:rPr>
              <a:t>являются дискрет-  ными. </a:t>
            </a:r>
            <a:r>
              <a:rPr sz="2800" dirty="0">
                <a:latin typeface="Times New Roman"/>
                <a:cs typeface="Times New Roman"/>
              </a:rPr>
              <a:t>Но если </a:t>
            </a:r>
            <a:r>
              <a:rPr sz="2800" spc="-5" dirty="0">
                <a:latin typeface="Times New Roman"/>
                <a:cs typeface="Times New Roman"/>
              </a:rPr>
              <a:t>возникает надобность, </a:t>
            </a:r>
            <a:r>
              <a:rPr sz="2800" dirty="0">
                <a:latin typeface="Times New Roman"/>
                <a:cs typeface="Times New Roman"/>
              </a:rPr>
              <a:t>любой </a:t>
            </a:r>
            <a:r>
              <a:rPr sz="2800" spc="-5" dirty="0">
                <a:latin typeface="Times New Roman"/>
                <a:cs typeface="Times New Roman"/>
              </a:rPr>
              <a:t>последовательности  </a:t>
            </a:r>
            <a:r>
              <a:rPr sz="2800" dirty="0">
                <a:latin typeface="Times New Roman"/>
                <a:cs typeface="Times New Roman"/>
              </a:rPr>
              <a:t>можно сопоставить аналоговый </a:t>
            </a:r>
            <a:r>
              <a:rPr sz="2800" spc="-5" dirty="0">
                <a:latin typeface="Times New Roman"/>
                <a:cs typeface="Times New Roman"/>
              </a:rPr>
              <a:t>сигнал </a:t>
            </a:r>
            <a:r>
              <a:rPr sz="2800" dirty="0">
                <a:latin typeface="Times New Roman"/>
                <a:cs typeface="Times New Roman"/>
              </a:rPr>
              <a:t>с </a:t>
            </a:r>
            <a:r>
              <a:rPr sz="2800" spc="-5" dirty="0">
                <a:latin typeface="Times New Roman"/>
                <a:cs typeface="Times New Roman"/>
              </a:rPr>
              <a:t>финитным спектром, </a:t>
            </a:r>
            <a:r>
              <a:rPr sz="2800" dirty="0">
                <a:latin typeface="Times New Roman"/>
                <a:cs typeface="Times New Roman"/>
              </a:rPr>
              <a:t>из  которого она могла бы быть </a:t>
            </a:r>
            <a:r>
              <a:rPr sz="2800" spc="-5" dirty="0">
                <a:latin typeface="Times New Roman"/>
                <a:cs typeface="Times New Roman"/>
              </a:rPr>
              <a:t>получена </a:t>
            </a:r>
            <a:r>
              <a:rPr sz="2800" dirty="0">
                <a:latin typeface="Times New Roman"/>
                <a:cs typeface="Times New Roman"/>
              </a:rPr>
              <a:t>путем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дискретизации.</a:t>
            </a:r>
            <a:endParaRPr sz="2800" dirty="0">
              <a:latin typeface="Times New Roman"/>
              <a:cs typeface="Times New Roman"/>
            </a:endParaRPr>
          </a:p>
          <a:p>
            <a:pPr marL="12700" marR="5715" indent="456565" algn="just">
              <a:lnSpc>
                <a:spcPct val="91600"/>
              </a:lnSpc>
              <a:spcBef>
                <a:spcPts val="15"/>
              </a:spcBef>
            </a:pPr>
            <a:r>
              <a:rPr sz="2800" dirty="0">
                <a:latin typeface="Times New Roman"/>
                <a:cs typeface="Times New Roman"/>
              </a:rPr>
              <a:t>В дальнейшем </a:t>
            </a:r>
            <a:r>
              <a:rPr sz="2800" spc="-5" dirty="0">
                <a:latin typeface="Times New Roman"/>
                <a:cs typeface="Times New Roman"/>
              </a:rPr>
              <a:t>предполагается, </a:t>
            </a:r>
            <a:r>
              <a:rPr sz="2800" dirty="0">
                <a:latin typeface="Times New Roman"/>
                <a:cs typeface="Times New Roman"/>
              </a:rPr>
              <a:t>что аргумент </a:t>
            </a:r>
            <a:r>
              <a:rPr sz="3200" i="1" spc="-5" dirty="0">
                <a:latin typeface="Times New Roman"/>
                <a:cs typeface="Times New Roman"/>
              </a:rPr>
              <a:t>n </a:t>
            </a:r>
            <a:r>
              <a:rPr sz="2800" dirty="0">
                <a:latin typeface="Times New Roman"/>
                <a:cs typeface="Times New Roman"/>
              </a:rPr>
              <a:t>последова-  </a:t>
            </a:r>
            <a:r>
              <a:rPr sz="2800" spc="-5" dirty="0">
                <a:latin typeface="Times New Roman"/>
                <a:cs typeface="Times New Roman"/>
              </a:rPr>
              <a:t>тельности </a:t>
            </a:r>
            <a:r>
              <a:rPr sz="3600" i="1" spc="5" dirty="0">
                <a:latin typeface="Times New Roman"/>
                <a:cs typeface="Times New Roman"/>
              </a:rPr>
              <a:t>x</a:t>
            </a:r>
            <a:r>
              <a:rPr sz="3600" spc="5" dirty="0">
                <a:latin typeface="Times New Roman"/>
                <a:cs typeface="Times New Roman"/>
              </a:rPr>
              <a:t>[</a:t>
            </a:r>
            <a:r>
              <a:rPr sz="3600" i="1" spc="5" dirty="0">
                <a:latin typeface="Times New Roman"/>
                <a:cs typeface="Times New Roman"/>
              </a:rPr>
              <a:t>n</a:t>
            </a:r>
            <a:r>
              <a:rPr sz="3600" spc="5" dirty="0">
                <a:latin typeface="Times New Roman"/>
                <a:cs typeface="Times New Roman"/>
              </a:rPr>
              <a:t>] </a:t>
            </a:r>
            <a:r>
              <a:rPr sz="2800" dirty="0">
                <a:latin typeface="Times New Roman"/>
                <a:cs typeface="Times New Roman"/>
              </a:rPr>
              <a:t>принимает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целые</a:t>
            </a:r>
            <a:r>
              <a:rPr sz="28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значения </a:t>
            </a:r>
            <a:r>
              <a:rPr sz="2800" dirty="0">
                <a:latin typeface="Times New Roman"/>
                <a:cs typeface="Times New Roman"/>
              </a:rPr>
              <a:t>от </a:t>
            </a:r>
            <a:r>
              <a:rPr sz="3200" b="1" spc="90" dirty="0">
                <a:latin typeface="Symbol"/>
                <a:cs typeface="Symbol"/>
              </a:rPr>
              <a:t></a:t>
            </a:r>
            <a:r>
              <a:rPr sz="3200" b="1" spc="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до </a:t>
            </a:r>
            <a:r>
              <a:rPr sz="3200" b="1" spc="50" dirty="0">
                <a:latin typeface="Symbol"/>
                <a:cs typeface="Symbol"/>
              </a:rPr>
              <a:t></a:t>
            </a:r>
            <a:r>
              <a:rPr sz="3200" b="1" spc="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(</a:t>
            </a:r>
            <a:r>
              <a:rPr sz="2800" spc="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обо-</a:t>
            </a:r>
          </a:p>
          <a:p>
            <a:pPr marL="12700" marR="5715">
              <a:lnSpc>
                <a:spcPct val="113500"/>
              </a:lnSpc>
              <a:spcBef>
                <a:spcPts val="250"/>
              </a:spcBef>
            </a:pPr>
            <a:r>
              <a:rPr sz="2800" spc="-5" dirty="0">
                <a:latin typeface="Times New Roman"/>
                <a:cs typeface="Times New Roman"/>
              </a:rPr>
              <a:t>значается </a:t>
            </a:r>
            <a:r>
              <a:rPr sz="3600" i="1" dirty="0">
                <a:latin typeface="Times New Roman"/>
                <a:cs typeface="Times New Roman"/>
              </a:rPr>
              <a:t>n </a:t>
            </a:r>
            <a:r>
              <a:rPr sz="3600" b="1" dirty="0">
                <a:latin typeface="Symbol"/>
                <a:cs typeface="Symbol"/>
              </a:rPr>
              <a:t>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Symbol"/>
                <a:cs typeface="Symbol"/>
              </a:rPr>
              <a:t></a:t>
            </a:r>
            <a:r>
              <a:rPr sz="3600" dirty="0">
                <a:latin typeface="Times New Roman"/>
                <a:cs typeface="Times New Roman"/>
              </a:rPr>
              <a:t>, </a:t>
            </a:r>
            <a:r>
              <a:rPr sz="3600" b="1" spc="30" dirty="0">
                <a:latin typeface="Symbol"/>
                <a:cs typeface="Symbol"/>
              </a:rPr>
              <a:t></a:t>
            </a:r>
            <a:r>
              <a:rPr sz="2800" spc="30" dirty="0">
                <a:latin typeface="Times New Roman"/>
                <a:cs typeface="Times New Roman"/>
              </a:rPr>
              <a:t>). </a:t>
            </a:r>
            <a:r>
              <a:rPr sz="2800" dirty="0">
                <a:latin typeface="Times New Roman"/>
                <a:cs typeface="Times New Roman"/>
              </a:rPr>
              <a:t>Чтобы </a:t>
            </a:r>
            <a:r>
              <a:rPr sz="2800" spc="-5" dirty="0">
                <a:latin typeface="Times New Roman"/>
                <a:cs typeface="Times New Roman"/>
              </a:rPr>
              <a:t>отличать дискретный </a:t>
            </a:r>
            <a:r>
              <a:rPr sz="2800" dirty="0">
                <a:latin typeface="Times New Roman"/>
                <a:cs typeface="Times New Roman"/>
              </a:rPr>
              <a:t>аргумент  от </a:t>
            </a:r>
            <a:r>
              <a:rPr sz="2800" spc="-5" dirty="0">
                <a:latin typeface="Times New Roman"/>
                <a:cs typeface="Times New Roman"/>
              </a:rPr>
              <a:t>непрерывного, </a:t>
            </a:r>
            <a:r>
              <a:rPr sz="2800" dirty="0">
                <a:latin typeface="Times New Roman"/>
                <a:cs typeface="Times New Roman"/>
              </a:rPr>
              <a:t>принято </a:t>
            </a:r>
            <a:r>
              <a:rPr sz="2800" spc="-5" dirty="0">
                <a:latin typeface="Times New Roman"/>
                <a:cs typeface="Times New Roman"/>
              </a:rPr>
              <a:t>заключать его </a:t>
            </a:r>
            <a:r>
              <a:rPr sz="2800" dirty="0">
                <a:latin typeface="Times New Roman"/>
                <a:cs typeface="Times New Roman"/>
              </a:rPr>
              <a:t>в </a:t>
            </a:r>
            <a:r>
              <a:rPr sz="2800" spc="-5" dirty="0">
                <a:solidFill>
                  <a:srgbClr val="0000FF"/>
                </a:solidFill>
                <a:latin typeface="Times New Roman"/>
                <a:cs typeface="Times New Roman"/>
              </a:rPr>
              <a:t>квадратные</a:t>
            </a:r>
            <a:r>
              <a:rPr sz="2800" spc="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скобки.</a:t>
            </a:r>
            <a:endParaRPr sz="2800" dirty="0">
              <a:latin typeface="Times New Roman"/>
              <a:cs typeface="Times New Roman"/>
            </a:endParaRPr>
          </a:p>
          <a:p>
            <a:pPr marL="12700" marR="5080" indent="456565" algn="just">
              <a:lnSpc>
                <a:spcPct val="110100"/>
              </a:lnSpc>
              <a:spcBef>
                <a:spcPts val="605"/>
              </a:spcBef>
            </a:pPr>
            <a:r>
              <a:rPr sz="2800" spc="-5" dirty="0">
                <a:latin typeface="Times New Roman"/>
                <a:cs typeface="Times New Roman"/>
              </a:rPr>
              <a:t>Цифровой сигнал </a:t>
            </a:r>
            <a:r>
              <a:rPr sz="2800" dirty="0">
                <a:latin typeface="Times New Roman"/>
                <a:cs typeface="Times New Roman"/>
              </a:rPr>
              <a:t>– </a:t>
            </a:r>
            <a:r>
              <a:rPr sz="2800" spc="-5" dirty="0">
                <a:latin typeface="Times New Roman"/>
                <a:cs typeface="Times New Roman"/>
              </a:rPr>
              <a:t>дискретный сигнал, </a:t>
            </a:r>
            <a:r>
              <a:rPr sz="2800" i="1" spc="-5" dirty="0">
                <a:latin typeface="Times New Roman"/>
                <a:cs typeface="Times New Roman"/>
              </a:rPr>
              <a:t>квантованный </a:t>
            </a:r>
            <a:r>
              <a:rPr sz="2800" dirty="0">
                <a:latin typeface="Times New Roman"/>
                <a:cs typeface="Times New Roman"/>
              </a:rPr>
              <a:t>по  </a:t>
            </a:r>
            <a:r>
              <a:rPr sz="2800" spc="-5" dirty="0">
                <a:latin typeface="Times New Roman"/>
                <a:cs typeface="Times New Roman"/>
              </a:rPr>
              <a:t>уровню, т.е. последовательность, принимающая значения </a:t>
            </a:r>
            <a:r>
              <a:rPr sz="2800" spc="-5" dirty="0" err="1">
                <a:latin typeface="Times New Roman"/>
                <a:cs typeface="Times New Roman"/>
              </a:rPr>
              <a:t>из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 err="1" smtClean="0">
                <a:latin typeface="Times New Roman"/>
                <a:cs typeface="Times New Roman"/>
              </a:rPr>
              <a:t>дис</a:t>
            </a:r>
            <a:r>
              <a:rPr sz="2800" dirty="0" smtClean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кретного (к тому </a:t>
            </a:r>
            <a:r>
              <a:rPr sz="2800" spc="-5" dirty="0">
                <a:latin typeface="Times New Roman"/>
                <a:cs typeface="Times New Roman"/>
              </a:rPr>
              <a:t>же, </a:t>
            </a:r>
            <a:r>
              <a:rPr sz="2800" dirty="0">
                <a:latin typeface="Times New Roman"/>
                <a:cs typeface="Times New Roman"/>
              </a:rPr>
              <a:t>как правило, </a:t>
            </a:r>
            <a:r>
              <a:rPr sz="2800" spc="-5" dirty="0">
                <a:latin typeface="Times New Roman"/>
                <a:cs typeface="Times New Roman"/>
              </a:rPr>
              <a:t>конечного)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множества.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</TotalTime>
  <Words>1575</Words>
  <Application>Microsoft Office PowerPoint</Application>
  <PresentationFormat>Произвольный</PresentationFormat>
  <Paragraphs>283</Paragraphs>
  <Slides>48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48</vt:i4>
      </vt:variant>
    </vt:vector>
  </HeadingPairs>
  <TitlesOfParts>
    <vt:vector size="51" baseType="lpstr">
      <vt:lpstr>Office Theme</vt:lpstr>
      <vt:lpstr>Equation</vt:lpstr>
      <vt:lpstr>Picture</vt:lpstr>
      <vt:lpstr>В.Н. ВАСЮКОВ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ВНВ</cp:lastModifiedBy>
  <cp:revision>62</cp:revision>
  <dcterms:created xsi:type="dcterms:W3CDTF">2020-01-30T15:23:58Z</dcterms:created>
  <dcterms:modified xsi:type="dcterms:W3CDTF">2020-02-13T11:46:27Z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