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94" r:id="rId23"/>
    <p:sldId id="276" r:id="rId24"/>
    <p:sldId id="295" r:id="rId25"/>
    <p:sldId id="296" r:id="rId26"/>
    <p:sldId id="277" r:id="rId27"/>
    <p:sldId id="278" r:id="rId28"/>
    <p:sldId id="279" r:id="rId29"/>
    <p:sldId id="297" r:id="rId30"/>
    <p:sldId id="280" r:id="rId31"/>
    <p:sldId id="293" r:id="rId32"/>
    <p:sldId id="299" r:id="rId33"/>
    <p:sldId id="302" r:id="rId34"/>
    <p:sldId id="282" r:id="rId35"/>
    <p:sldId id="286" r:id="rId36"/>
    <p:sldId id="301" r:id="rId37"/>
    <p:sldId id="300" r:id="rId38"/>
    <p:sldId id="303" r:id="rId39"/>
    <p:sldId id="30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14.wmf"/><Relationship Id="rId1" Type="http://schemas.openxmlformats.org/officeDocument/2006/relationships/image" Target="../media/image39.wmf"/><Relationship Id="rId4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2.wmf"/><Relationship Id="rId1" Type="http://schemas.openxmlformats.org/officeDocument/2006/relationships/image" Target="../media/image55.wmf"/><Relationship Id="rId4" Type="http://schemas.openxmlformats.org/officeDocument/2006/relationships/image" Target="../media/image5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79.wmf"/><Relationship Id="rId7" Type="http://schemas.openxmlformats.org/officeDocument/2006/relationships/image" Target="../media/image83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96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6" Type="http://schemas.openxmlformats.org/officeDocument/2006/relationships/image" Target="../media/image105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22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2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055AC-EF70-4903-8F7F-9DA2F612D36E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27EF-8413-4324-8168-CC9AD6D77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17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36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3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09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4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83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1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70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9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59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4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0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image" Target="../media/image40.wmf"/><Relationship Id="rId10" Type="http://schemas.openxmlformats.org/officeDocument/2006/relationships/image" Target="../media/image23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36.bin"/><Relationship Id="rId14" Type="http://schemas.openxmlformats.org/officeDocument/2006/relationships/oleObject" Target="../embeddings/oleObject3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23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4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43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5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4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6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57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6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5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60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74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9.png"/><Relationship Id="rId7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75.bin"/><Relationship Id="rId10" Type="http://schemas.openxmlformats.org/officeDocument/2006/relationships/image" Target="../media/image66.wmf"/><Relationship Id="rId4" Type="http://schemas.openxmlformats.org/officeDocument/2006/relationships/image" Target="../media/image70.png"/><Relationship Id="rId9" Type="http://schemas.openxmlformats.org/officeDocument/2006/relationships/oleObject" Target="../embeddings/oleObject77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oleObject" Target="../embeddings/oleObject78.bin"/><Relationship Id="rId7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79.bin"/><Relationship Id="rId10" Type="http://schemas.openxmlformats.org/officeDocument/2006/relationships/image" Target="../media/image66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8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7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7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85.bin"/><Relationship Id="rId4" Type="http://schemas.openxmlformats.org/officeDocument/2006/relationships/image" Target="../media/image7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7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13" Type="http://schemas.openxmlformats.org/officeDocument/2006/relationships/oleObject" Target="../embeddings/oleObject92.bin"/><Relationship Id="rId18" Type="http://schemas.openxmlformats.org/officeDocument/2006/relationships/image" Target="../media/image84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81.wmf"/><Relationship Id="rId17" Type="http://schemas.openxmlformats.org/officeDocument/2006/relationships/oleObject" Target="../embeddings/oleObject94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3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78.wmf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8.bin"/><Relationship Id="rId15" Type="http://schemas.openxmlformats.org/officeDocument/2006/relationships/oleObject" Target="../embeddings/oleObject93.bin"/><Relationship Id="rId10" Type="http://schemas.openxmlformats.org/officeDocument/2006/relationships/image" Target="../media/image80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8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96.bin"/><Relationship Id="rId4" Type="http://schemas.openxmlformats.org/officeDocument/2006/relationships/image" Target="../media/image85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87.wmf"/><Relationship Id="rId4" Type="http://schemas.openxmlformats.org/officeDocument/2006/relationships/oleObject" Target="../embeddings/oleObject9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96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01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97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13" Type="http://schemas.openxmlformats.org/officeDocument/2006/relationships/oleObject" Target="../embeddings/oleObject110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10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01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103.wmf"/><Relationship Id="rId4" Type="http://schemas.openxmlformats.org/officeDocument/2006/relationships/image" Target="../media/image100.w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105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1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20.wmf"/><Relationship Id="rId7" Type="http://schemas.openxmlformats.org/officeDocument/2006/relationships/image" Target="../media/image13.wmf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6.bin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06896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Цифровая обработка сигналов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Дискретное преобразование Фурье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1580" y="2348880"/>
            <a:ext cx="6400800" cy="694928"/>
          </a:xfrm>
        </p:spPr>
        <p:txBody>
          <a:bodyPr/>
          <a:lstStyle/>
          <a:p>
            <a:r>
              <a:rPr lang="ru-RU" dirty="0" smtClean="0"/>
              <a:t>В.Н. Васюков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51620" y="1539717"/>
            <a:ext cx="6840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b="1" spc="-5" dirty="0" smtClean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75956" y="5667225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2020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0" y="231742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6895100" y="476672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782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332656"/>
            <a:ext cx="3700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Выполнив нормировку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92161"/>
              </p:ext>
            </p:extLst>
          </p:nvPr>
        </p:nvGraphicFramePr>
        <p:xfrm>
          <a:off x="971599" y="945643"/>
          <a:ext cx="7266147" cy="827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6" name="Equation" r:id="rId3" imgW="4267200" imgH="482600" progId="Equation.DSMT4">
                  <p:embed/>
                </p:oleObj>
              </mc:Choice>
              <mc:Fallback>
                <p:oleObj name="Equation" r:id="rId3" imgW="42672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99" y="945643"/>
                        <a:ext cx="7266147" cy="8271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91428" y="1988840"/>
            <a:ext cx="2560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получаем базис</a:t>
            </a:r>
            <a:endParaRPr lang="ru-RU" sz="28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809016"/>
              </p:ext>
            </p:extLst>
          </p:nvPr>
        </p:nvGraphicFramePr>
        <p:xfrm>
          <a:off x="-43835" y="2420888"/>
          <a:ext cx="9140432" cy="192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7" name="Equation" r:id="rId5" imgW="6108700" imgH="1282700" progId="Equation.DSMT4">
                  <p:embed/>
                </p:oleObj>
              </mc:Choice>
              <mc:Fallback>
                <p:oleObj name="Equation" r:id="rId5" imgW="6108700" imgH="1282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3835" y="2420888"/>
                        <a:ext cx="9140432" cy="19250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47005"/>
              </p:ext>
            </p:extLst>
          </p:nvPr>
        </p:nvGraphicFramePr>
        <p:xfrm>
          <a:off x="891427" y="4998975"/>
          <a:ext cx="3392541" cy="808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" name="Equation" r:id="rId7" imgW="2044440" imgH="482400" progId="Equation.DSMT4">
                  <p:embed/>
                </p:oleObj>
              </mc:Choice>
              <mc:Fallback>
                <p:oleObj name="Equation" r:id="rId7" imgW="204444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1427" y="4998975"/>
                        <a:ext cx="3392541" cy="8085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91428" y="4345940"/>
            <a:ext cx="5984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Легко убедиться, что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891427" y="5949280"/>
            <a:ext cx="7136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что </a:t>
            </a:r>
            <a:r>
              <a:rPr lang="ru-RU" sz="2800" dirty="0" smtClean="0"/>
              <a:t>означает </a:t>
            </a:r>
            <a:r>
              <a:rPr lang="ru-RU" sz="2800" dirty="0" err="1"/>
              <a:t>ортонормальность</a:t>
            </a:r>
            <a:r>
              <a:rPr lang="ru-RU" sz="2800" dirty="0"/>
              <a:t> базиса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556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0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отношению к этому базису прямое и обратное преобразования принимают симметричную форму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017959"/>
              </p:ext>
            </p:extLst>
          </p:nvPr>
        </p:nvGraphicFramePr>
        <p:xfrm>
          <a:off x="856539" y="1553616"/>
          <a:ext cx="6094373" cy="1659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7" name="Equation" r:id="rId3" imgW="3848040" imgH="1041120" progId="Equation.DSMT4">
                  <p:embed/>
                </p:oleObj>
              </mc:Choice>
              <mc:Fallback>
                <p:oleObj name="Equation" r:id="rId3" imgW="3848040" imgH="10411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539" y="1553616"/>
                        <a:ext cx="6094373" cy="16593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414362"/>
              </p:ext>
            </p:extLst>
          </p:nvPr>
        </p:nvGraphicFramePr>
        <p:xfrm>
          <a:off x="1020315" y="3573016"/>
          <a:ext cx="5841813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8" name="Equation" r:id="rId5" imgW="3695700" imgH="1041400" progId="Equation.DSMT4">
                  <p:embed/>
                </p:oleObj>
              </mc:Choice>
              <mc:Fallback>
                <p:oleObj name="Equation" r:id="rId5" imgW="36957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315" y="3573016"/>
                        <a:ext cx="5841813" cy="16561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643720"/>
              </p:ext>
            </p:extLst>
          </p:nvPr>
        </p:nvGraphicFramePr>
        <p:xfrm>
          <a:off x="6950912" y="2564904"/>
          <a:ext cx="2084324" cy="595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9" name="Equation" r:id="rId7" imgW="1396394" imgH="406224" progId="Equation.DSMT4">
                  <p:embed/>
                </p:oleObj>
              </mc:Choice>
              <mc:Fallback>
                <p:oleObj name="Equation" r:id="rId7" imgW="1396394" imgH="40622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0912" y="2564904"/>
                        <a:ext cx="2084324" cy="5955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942138"/>
              </p:ext>
            </p:extLst>
          </p:nvPr>
        </p:nvGraphicFramePr>
        <p:xfrm>
          <a:off x="6729872" y="4400920"/>
          <a:ext cx="2378632" cy="684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0" name="Equation" r:id="rId9" imgW="1383699" imgH="406224" progId="Equation.DSMT4">
                  <p:embed/>
                </p:oleObj>
              </mc:Choice>
              <mc:Fallback>
                <p:oleObj name="Equation" r:id="rId9" imgW="1383699" imgH="40622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9872" y="4400920"/>
                        <a:ext cx="2378632" cy="684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56539" y="5589240"/>
            <a:ext cx="7891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эта пара ДПФ-ОДПФ соответствует ортонормальному базису, </a:t>
            </a:r>
            <a:r>
              <a:rPr lang="ru-RU" sz="2400" dirty="0" smtClean="0"/>
              <a:t>и можно </a:t>
            </a:r>
            <a:r>
              <a:rPr lang="ru-RU" sz="2400" dirty="0"/>
              <a:t>записать равенство Парсеваля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77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278512"/>
              </p:ext>
            </p:extLst>
          </p:nvPr>
        </p:nvGraphicFramePr>
        <p:xfrm>
          <a:off x="1440293" y="108013"/>
          <a:ext cx="4926863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2" name="Equation" r:id="rId3" imgW="3098800" imgH="901700" progId="Equation.DSMT4">
                  <p:embed/>
                </p:oleObj>
              </mc:Choice>
              <mc:Fallback>
                <p:oleObj name="Equation" r:id="rId3" imgW="30988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293" y="108013"/>
                        <a:ext cx="4926863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971304"/>
              </p:ext>
            </p:extLst>
          </p:nvPr>
        </p:nvGraphicFramePr>
        <p:xfrm>
          <a:off x="1440293" y="5085184"/>
          <a:ext cx="5512940" cy="1526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" name="Equation" r:id="rId5" imgW="3263900" imgH="901700" progId="Equation.DSMT4">
                  <p:embed/>
                </p:oleObj>
              </mc:Choice>
              <mc:Fallback>
                <p:oleObj name="Equation" r:id="rId5" imgW="32639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293" y="5085184"/>
                        <a:ext cx="5512940" cy="15269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425460"/>
              </p:ext>
            </p:extLst>
          </p:nvPr>
        </p:nvGraphicFramePr>
        <p:xfrm>
          <a:off x="348456" y="2487210"/>
          <a:ext cx="8447088" cy="165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" name="Equation" r:id="rId7" imgW="5333760" imgH="1041120" progId="Equation.DSMT4">
                  <p:embed/>
                </p:oleObj>
              </mc:Choice>
              <mc:Fallback>
                <p:oleObj name="Equation" r:id="rId7" imgW="53337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456" y="2487210"/>
                        <a:ext cx="8447088" cy="16589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43608" y="191683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поскольку 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4437112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 для </a:t>
            </a:r>
            <a:r>
              <a:rPr lang="ru-RU" sz="2800" dirty="0" err="1" smtClean="0"/>
              <a:t>неортонормального</a:t>
            </a:r>
            <a:r>
              <a:rPr lang="ru-RU" sz="2800" dirty="0" smtClean="0"/>
              <a:t> базиса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51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467790"/>
              </p:ext>
            </p:extLst>
          </p:nvPr>
        </p:nvGraphicFramePr>
        <p:xfrm>
          <a:off x="323528" y="-1152"/>
          <a:ext cx="40433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2" name="Equation" r:id="rId3" imgW="3098800" imgH="1041400" progId="Equation.DSMT4">
                  <p:embed/>
                </p:oleObj>
              </mc:Choice>
              <mc:Fallback>
                <p:oleObj name="Equation" r:id="rId3" imgW="3098800" imgH="104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-1152"/>
                        <a:ext cx="4043362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027567"/>
              </p:ext>
            </p:extLst>
          </p:nvPr>
        </p:nvGraphicFramePr>
        <p:xfrm>
          <a:off x="4932040" y="574912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3" name="Equation" r:id="rId5" imgW="1396394" imgH="406224" progId="Equation.DSMT4">
                  <p:embed/>
                </p:oleObj>
              </mc:Choice>
              <mc:Fallback>
                <p:oleObj name="Equation" r:id="rId5" imgW="1396394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574912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963443"/>
              </p:ext>
            </p:extLst>
          </p:nvPr>
        </p:nvGraphicFramePr>
        <p:xfrm>
          <a:off x="323528" y="1466864"/>
          <a:ext cx="4630738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4" name="Equation" r:id="rId7" imgW="3263900" imgH="1041400" progId="Equation.DSMT4">
                  <p:embed/>
                </p:oleObj>
              </mc:Choice>
              <mc:Fallback>
                <p:oleObj name="Equation" r:id="rId7" imgW="3263900" imgH="104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466864"/>
                        <a:ext cx="4630738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480393"/>
              </p:ext>
            </p:extLst>
          </p:nvPr>
        </p:nvGraphicFramePr>
        <p:xfrm>
          <a:off x="5083696" y="2014279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5" name="Equation" r:id="rId9" imgW="1384200" imgH="406080" progId="Equation.DSMT4">
                  <p:embed/>
                </p:oleObj>
              </mc:Choice>
              <mc:Fallback>
                <p:oleObj name="Equation" r:id="rId9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3696" y="2014279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684692"/>
              </p:ext>
            </p:extLst>
          </p:nvPr>
        </p:nvGraphicFramePr>
        <p:xfrm>
          <a:off x="2031305" y="3790206"/>
          <a:ext cx="44735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6" name="Equation" r:id="rId11" imgW="3429000" imgH="1041120" progId="Equation.DSMT4">
                  <p:embed/>
                </p:oleObj>
              </mc:Choice>
              <mc:Fallback>
                <p:oleObj name="Equation" r:id="rId11" imgW="342900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1305" y="3790206"/>
                        <a:ext cx="4473575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449957"/>
              </p:ext>
            </p:extLst>
          </p:nvPr>
        </p:nvGraphicFramePr>
        <p:xfrm>
          <a:off x="6854874" y="4365823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7" name="Equation" r:id="rId13" imgW="1396394" imgH="406224" progId="Equation.DSMT4">
                  <p:embed/>
                </p:oleObj>
              </mc:Choice>
              <mc:Fallback>
                <p:oleObj name="Equation" r:id="rId13" imgW="1396394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4874" y="4365823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028526"/>
              </p:ext>
            </p:extLst>
          </p:nvPr>
        </p:nvGraphicFramePr>
        <p:xfrm>
          <a:off x="2478980" y="5257056"/>
          <a:ext cx="4162425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8" name="Equation" r:id="rId14" imgW="2933640" imgH="1041120" progId="Equation.DSMT4">
                  <p:embed/>
                </p:oleObj>
              </mc:Choice>
              <mc:Fallback>
                <p:oleObj name="Equation" r:id="rId14" imgW="293364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980" y="5257056"/>
                        <a:ext cx="4162425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106613"/>
              </p:ext>
            </p:extLst>
          </p:nvPr>
        </p:nvGraphicFramePr>
        <p:xfrm>
          <a:off x="7006530" y="5805190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9" name="Equation" r:id="rId16" imgW="1384200" imgH="406080" progId="Equation.DSMT4">
                  <p:embed/>
                </p:oleObj>
              </mc:Choice>
              <mc:Fallback>
                <p:oleObj name="Equation" r:id="rId16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6530" y="5805190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99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288019"/>
              </p:ext>
            </p:extLst>
          </p:nvPr>
        </p:nvGraphicFramePr>
        <p:xfrm>
          <a:off x="1049089" y="332656"/>
          <a:ext cx="44735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8" name="Equation" r:id="rId3" imgW="3429000" imgH="1041120" progId="Equation.DSMT4">
                  <p:embed/>
                </p:oleObj>
              </mc:Choice>
              <mc:Fallback>
                <p:oleObj name="Equation" r:id="rId3" imgW="342900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089" y="332656"/>
                        <a:ext cx="4473575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591948"/>
              </p:ext>
            </p:extLst>
          </p:nvPr>
        </p:nvGraphicFramePr>
        <p:xfrm>
          <a:off x="5872658" y="908273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9" name="Equation" r:id="rId5" imgW="1396394" imgH="406224" progId="Equation.DSMT4">
                  <p:embed/>
                </p:oleObj>
              </mc:Choice>
              <mc:Fallback>
                <p:oleObj name="Equation" r:id="rId5" imgW="1396394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2658" y="908273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423347"/>
              </p:ext>
            </p:extLst>
          </p:nvPr>
        </p:nvGraphicFramePr>
        <p:xfrm>
          <a:off x="1496764" y="1799506"/>
          <a:ext cx="4162425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0" name="Equation" r:id="rId7" imgW="2933640" imgH="1041120" progId="Equation.DSMT4">
                  <p:embed/>
                </p:oleObj>
              </mc:Choice>
              <mc:Fallback>
                <p:oleObj name="Equation" r:id="rId7" imgW="293364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764" y="1799506"/>
                        <a:ext cx="4162425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558509"/>
              </p:ext>
            </p:extLst>
          </p:nvPr>
        </p:nvGraphicFramePr>
        <p:xfrm>
          <a:off x="6024314" y="2347640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1" name="Equation" r:id="rId9" imgW="1384200" imgH="406080" progId="Equation.DSMT4">
                  <p:embed/>
                </p:oleObj>
              </mc:Choice>
              <mc:Fallback>
                <p:oleObj name="Equation" r:id="rId9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314" y="2347640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5445224"/>
            <a:ext cx="14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CFFT (</a:t>
            </a:r>
            <a:r>
              <a:rPr lang="en-US" sz="20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ICFFT (</a:t>
            </a:r>
            <a:r>
              <a:rPr lang="en-US" sz="20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5570984" y="2898800"/>
            <a:ext cx="2133600" cy="365125"/>
          </a:xfrm>
        </p:spPr>
        <p:txBody>
          <a:bodyPr/>
          <a:lstStyle/>
          <a:p>
            <a:fld id="{7FE0F90A-BC11-43DE-B96E-CFE3F41BB837}" type="slidenum">
              <a:rPr lang="ru-RU" smtClean="0"/>
              <a:t>14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53348" y="3933056"/>
            <a:ext cx="7407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системе </a:t>
            </a:r>
            <a:r>
              <a:rPr lang="en-US" sz="2800" dirty="0" err="1"/>
              <a:t>MathCAD</a:t>
            </a:r>
            <a:r>
              <a:rPr lang="en-US" sz="2800" dirty="0"/>
              <a:t> </a:t>
            </a:r>
            <a:r>
              <a:rPr lang="ru-RU" sz="2800" dirty="0"/>
              <a:t>предусмотрены функции ДПФ (БПФ)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60232" y="5406315"/>
            <a:ext cx="70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Complex Fast Fourier Transform – CFFT</a:t>
            </a:r>
          </a:p>
          <a:p>
            <a:r>
              <a:rPr lang="en-US" sz="2400" dirty="0"/>
              <a:t>Inverse Complex </a:t>
            </a:r>
            <a:r>
              <a:rPr lang="en-US" sz="2400" dirty="0"/>
              <a:t>Fast Fourier Transform – </a:t>
            </a:r>
            <a:r>
              <a:rPr lang="en-US" sz="2400" dirty="0" smtClean="0"/>
              <a:t>ICFFT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0007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540529"/>
              </p:ext>
            </p:extLst>
          </p:nvPr>
        </p:nvGraphicFramePr>
        <p:xfrm>
          <a:off x="393700" y="3508375"/>
          <a:ext cx="7534275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4" name="Equation" r:id="rId3" imgW="5841720" imgH="1282680" progId="Equation.DSMT4">
                  <p:embed/>
                </p:oleObj>
              </mc:Choice>
              <mc:Fallback>
                <p:oleObj name="Equation" r:id="rId3" imgW="5841720" imgH="1282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3508375"/>
                        <a:ext cx="7534275" cy="166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80156"/>
              </p:ext>
            </p:extLst>
          </p:nvPr>
        </p:nvGraphicFramePr>
        <p:xfrm>
          <a:off x="1187624" y="880553"/>
          <a:ext cx="462915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5" name="Equation" r:id="rId5" imgW="3263760" imgH="1041120" progId="Equation.DSMT4">
                  <p:embed/>
                </p:oleObj>
              </mc:Choice>
              <mc:Fallback>
                <p:oleObj name="Equation" r:id="rId5" imgW="32637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880553"/>
                        <a:ext cx="462915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26064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Напомним, что ОДПФ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096117"/>
              </p:ext>
            </p:extLst>
          </p:nvPr>
        </p:nvGraphicFramePr>
        <p:xfrm>
          <a:off x="6628827" y="1351246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6" name="Equation" r:id="rId7" imgW="1384200" imgH="406080" progId="Equation.DSMT4">
                  <p:embed/>
                </p:oleObj>
              </mc:Choice>
              <mc:Fallback>
                <p:oleObj name="Equation" r:id="rId7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8827" y="1351246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5556" y="2431137"/>
            <a:ext cx="8388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Соответствует разложению последовательности конечной длины в базисе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93700" y="5373216"/>
            <a:ext cx="90748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 гармонических последовательностей такой же длины с частотами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648310"/>
              </p:ext>
            </p:extLst>
          </p:nvPr>
        </p:nvGraphicFramePr>
        <p:xfrm>
          <a:off x="3851920" y="5805264"/>
          <a:ext cx="79216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7" name="Equation" r:id="rId9" imgW="558720" imgH="622080" progId="Equation.DSMT4">
                  <p:embed/>
                </p:oleObj>
              </mc:Choice>
              <mc:Fallback>
                <p:oleObj name="Equation" r:id="rId9" imgW="55872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5805264"/>
                        <a:ext cx="792162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81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116021"/>
              </p:ext>
            </p:extLst>
          </p:nvPr>
        </p:nvGraphicFramePr>
        <p:xfrm>
          <a:off x="405156" y="620688"/>
          <a:ext cx="7534275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" name="Equation" r:id="rId3" imgW="5841720" imgH="1282680" progId="Equation.DSMT4">
                  <p:embed/>
                </p:oleObj>
              </mc:Choice>
              <mc:Fallback>
                <p:oleObj name="Equation" r:id="rId3" imgW="5841720" imgH="1282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56" y="620688"/>
                        <a:ext cx="7534275" cy="166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5156" y="6872"/>
            <a:ext cx="8388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Все эти последовательности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9479948"/>
              </p:ext>
            </p:extLst>
          </p:nvPr>
        </p:nvGraphicFramePr>
        <p:xfrm>
          <a:off x="5292080" y="2204864"/>
          <a:ext cx="700626" cy="784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" name="Equation" r:id="rId5" imgW="558720" imgH="622080" progId="Equation.DSMT4">
                  <p:embed/>
                </p:oleObj>
              </mc:Choice>
              <mc:Fallback>
                <p:oleObj name="Equation" r:id="rId5" imgW="55872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204864"/>
                        <a:ext cx="700626" cy="784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28629" y="2428434"/>
            <a:ext cx="864538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периодичны, т.к. их частоты            находятся </a:t>
            </a:r>
          </a:p>
          <a:p>
            <a:r>
              <a:rPr lang="ru-RU" sz="2800" dirty="0" smtClean="0"/>
              <a:t>в рациональном отношении  к величине 2</a:t>
            </a:r>
            <a:r>
              <a:rPr lang="el-GR" sz="2800" dirty="0" smtClean="0"/>
              <a:t>π</a:t>
            </a:r>
            <a:r>
              <a:rPr lang="ru-RU" sz="2800" dirty="0"/>
              <a:t>.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Величина 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 smtClean="0"/>
              <a:t> </a:t>
            </a:r>
            <a:r>
              <a:rPr lang="ru-RU" sz="2800" dirty="0" smtClean="0"/>
              <a:t>равна </a:t>
            </a:r>
            <a:r>
              <a:rPr lang="ru-RU" sz="2800" dirty="0"/>
              <a:t>или кратна их </a:t>
            </a:r>
            <a:r>
              <a:rPr lang="ru-RU" sz="2800" dirty="0" smtClean="0"/>
              <a:t>периодам, </a:t>
            </a:r>
          </a:p>
          <a:p>
            <a:r>
              <a:rPr lang="ru-RU" sz="2800" dirty="0" smtClean="0"/>
              <a:t>поэтому можно </a:t>
            </a:r>
            <a:r>
              <a:rPr lang="ru-RU" sz="2800" dirty="0"/>
              <a:t>все </a:t>
            </a:r>
            <a:r>
              <a:rPr lang="ru-RU" sz="2800" dirty="0" smtClean="0"/>
              <a:t>базисные </a:t>
            </a:r>
            <a:r>
              <a:rPr lang="ru-RU" sz="2800" dirty="0"/>
              <a:t>последовательности</a:t>
            </a:r>
          </a:p>
          <a:p>
            <a:r>
              <a:rPr lang="ru-RU" sz="2800" dirty="0" smtClean="0"/>
              <a:t>продолжить периодически на бесконечную </a:t>
            </a:r>
          </a:p>
          <a:p>
            <a:r>
              <a:rPr lang="ru-RU" sz="2800" dirty="0" smtClean="0"/>
              <a:t>временную ось</a:t>
            </a:r>
            <a:endParaRPr lang="ru-RU" sz="2800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37311"/>
              </p:ext>
            </p:extLst>
          </p:nvPr>
        </p:nvGraphicFramePr>
        <p:xfrm>
          <a:off x="611560" y="5032093"/>
          <a:ext cx="8047520" cy="1825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" name="Equation" r:id="rId7" imgW="5664200" imgH="1282700" progId="Equation.DSMT4">
                  <p:embed/>
                </p:oleObj>
              </mc:Choice>
              <mc:Fallback>
                <p:oleObj name="Equation" r:id="rId7" imgW="5664200" imgH="1282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032093"/>
                        <a:ext cx="8047520" cy="18259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68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095191"/>
              </p:ext>
            </p:extLst>
          </p:nvPr>
        </p:nvGraphicFramePr>
        <p:xfrm>
          <a:off x="971600" y="1584647"/>
          <a:ext cx="462915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6" name="Equation" r:id="rId3" imgW="3263760" imgH="1041120" progId="Equation.DSMT4">
                  <p:embed/>
                </p:oleObj>
              </mc:Choice>
              <mc:Fallback>
                <p:oleObj name="Equation" r:id="rId3" imgW="32637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584647"/>
                        <a:ext cx="462915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983611"/>
              </p:ext>
            </p:extLst>
          </p:nvPr>
        </p:nvGraphicFramePr>
        <p:xfrm>
          <a:off x="6547941" y="2085329"/>
          <a:ext cx="176847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7" name="Equation" r:id="rId5" imgW="1244520" imgH="406080" progId="Equation.DSMT4">
                  <p:embed/>
                </p:oleObj>
              </mc:Choice>
              <mc:Fallback>
                <p:oleObj name="Equation" r:id="rId5" imgW="12445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7941" y="2085329"/>
                        <a:ext cx="1768475" cy="579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9552" y="188640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Тогда сумма с теми же коэффициентами дает периодическое продолжение последовательности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3356992"/>
            <a:ext cx="79928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ДПФ описывает как последовательность конечной длины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 smtClean="0"/>
              <a:t>, так и её периодическое продолжение с периодом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2800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909264"/>
              </p:ext>
            </p:extLst>
          </p:nvPr>
        </p:nvGraphicFramePr>
        <p:xfrm>
          <a:off x="842596" y="4865097"/>
          <a:ext cx="3369364" cy="652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8" name="Equation" r:id="rId7" imgW="2070100" imgH="406400" progId="Equation.DSMT4">
                  <p:embed/>
                </p:oleObj>
              </mc:Choice>
              <mc:Fallback>
                <p:oleObj name="Equation" r:id="rId7" imgW="2070100" imgH="406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596" y="4865097"/>
                        <a:ext cx="3369364" cy="6521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380923"/>
              </p:ext>
            </p:extLst>
          </p:nvPr>
        </p:nvGraphicFramePr>
        <p:xfrm>
          <a:off x="827584" y="5661248"/>
          <a:ext cx="3963984" cy="743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9" name="Equation" r:id="rId9" imgW="2132674" imgH="406224" progId="Equation.DSMT4">
                  <p:embed/>
                </p:oleObj>
              </mc:Choice>
              <mc:Fallback>
                <p:oleObj name="Equation" r:id="rId9" imgW="2132674" imgH="406224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661248"/>
                        <a:ext cx="3963984" cy="7432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427984" y="4983559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также продолжается до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5877272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ериодическим обходом 1-окружности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47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835292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a typeface="Times New Roman" panose="02020603050405020304" pitchFamily="18" charset="0"/>
              </a:rPr>
              <a:t>Здесь полезно напомнить, что 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периодические</a:t>
            </a:r>
            <a:r>
              <a:rPr lang="ru-RU" sz="2800" dirty="0" smtClean="0">
                <a:ea typeface="Times New Roman" panose="02020603050405020304" pitchFamily="18" charset="0"/>
              </a:rPr>
              <a:t> аналоговые сигналы имеют 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дискретный</a:t>
            </a:r>
            <a:r>
              <a:rPr lang="ru-RU" sz="2800" dirty="0" smtClean="0">
                <a:ea typeface="Times New Roman" panose="02020603050405020304" pitchFamily="18" charset="0"/>
              </a:rPr>
              <a:t> спектр.</a:t>
            </a:r>
          </a:p>
          <a:p>
            <a:r>
              <a:rPr lang="ru-RU" sz="2800" dirty="0" smtClean="0">
                <a:ea typeface="Times New Roman" panose="02020603050405020304" pitchFamily="18" charset="0"/>
              </a:rPr>
              <a:t>При 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дискретизации</a:t>
            </a:r>
            <a:r>
              <a:rPr lang="ru-RU" sz="2800" dirty="0" smtClean="0">
                <a:ea typeface="Times New Roman" panose="02020603050405020304" pitchFamily="18" charset="0"/>
              </a:rPr>
              <a:t> спектральной плотности получаем 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периодическое</a:t>
            </a:r>
            <a:r>
              <a:rPr lang="ru-RU" sz="2800" dirty="0" smtClean="0">
                <a:ea typeface="Times New Roman" panose="02020603050405020304" pitchFamily="18" charset="0"/>
              </a:rPr>
              <a:t> продолжение во временной области. </a:t>
            </a:r>
          </a:p>
          <a:p>
            <a:endParaRPr lang="ru-RU" sz="1050" dirty="0"/>
          </a:p>
          <a:p>
            <a:r>
              <a:rPr lang="ru-RU" sz="2800" dirty="0" smtClean="0"/>
              <a:t>По отсчётам ДПФ можно восстановить </a:t>
            </a:r>
            <a:r>
              <a:rPr lang="ru-RU" sz="2800" dirty="0" err="1" smtClean="0"/>
              <a:t>фурье</a:t>
            </a:r>
            <a:r>
              <a:rPr lang="ru-RU" sz="2800" dirty="0" smtClean="0"/>
              <a:t>-образ и </a:t>
            </a:r>
            <a:r>
              <a:rPr lang="en-US" sz="2800" dirty="0" smtClean="0"/>
              <a:t>z</a:t>
            </a:r>
            <a:r>
              <a:rPr lang="ru-RU" sz="2800" dirty="0" smtClean="0"/>
              <a:t>-образ последовательности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886815"/>
              </p:ext>
            </p:extLst>
          </p:nvPr>
        </p:nvGraphicFramePr>
        <p:xfrm>
          <a:off x="611560" y="3302942"/>
          <a:ext cx="8432569" cy="1350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5" name="Equation" r:id="rId3" imgW="6540500" imgH="1041400" progId="Equation.DSMT4">
                  <p:embed/>
                </p:oleObj>
              </mc:Choice>
              <mc:Fallback>
                <p:oleObj name="Equation" r:id="rId3" imgW="65405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302942"/>
                        <a:ext cx="8432569" cy="13501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366777"/>
              </p:ext>
            </p:extLst>
          </p:nvPr>
        </p:nvGraphicFramePr>
        <p:xfrm>
          <a:off x="890588" y="4652963"/>
          <a:ext cx="5899150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6" name="Equation" r:id="rId5" imgW="4038480" imgH="1333440" progId="Equation.DSMT4">
                  <p:embed/>
                </p:oleObj>
              </mc:Choice>
              <mc:Fallback>
                <p:oleObj name="Equation" r:id="rId5" imgW="4038480" imgH="1333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4652963"/>
                        <a:ext cx="5899150" cy="1947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565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101886"/>
              </p:ext>
            </p:extLst>
          </p:nvPr>
        </p:nvGraphicFramePr>
        <p:xfrm>
          <a:off x="915988" y="15875"/>
          <a:ext cx="6899275" cy="194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0" name="Equation" r:id="rId3" imgW="4724280" imgH="1333440" progId="Equation.DSMT4">
                  <p:embed/>
                </p:oleObj>
              </mc:Choice>
              <mc:Fallback>
                <p:oleObj name="Equation" r:id="rId3" imgW="4724280" imgH="1333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15875"/>
                        <a:ext cx="6899275" cy="1947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963838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Введём обозначение</a:t>
            </a:r>
          </a:p>
          <a:p>
            <a:endParaRPr lang="ru-RU" sz="2800" dirty="0"/>
          </a:p>
          <a:p>
            <a:r>
              <a:rPr lang="ru-RU" sz="2800" dirty="0" smtClean="0"/>
              <a:t>и учтём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401271"/>
              </p:ext>
            </p:extLst>
          </p:nvPr>
        </p:nvGraphicFramePr>
        <p:xfrm>
          <a:off x="4881165" y="1916832"/>
          <a:ext cx="2393581" cy="1203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1" name="Equation" r:id="rId5" imgW="1689100" imgH="838200" progId="Equation.DSMT4">
                  <p:embed/>
                </p:oleObj>
              </mc:Choice>
              <mc:Fallback>
                <p:oleObj name="Equation" r:id="rId5" imgW="1689100" imgH="838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65" y="1916832"/>
                        <a:ext cx="2393581" cy="1203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495013"/>
              </p:ext>
            </p:extLst>
          </p:nvPr>
        </p:nvGraphicFramePr>
        <p:xfrm>
          <a:off x="323528" y="3501008"/>
          <a:ext cx="8572802" cy="1268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2" name="Equation" r:id="rId7" imgW="6121400" imgH="901700" progId="Equation.DSMT4">
                  <p:embed/>
                </p:oleObj>
              </mc:Choice>
              <mc:Fallback>
                <p:oleObj name="Equation" r:id="rId7" imgW="61214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501008"/>
                        <a:ext cx="8572802" cy="12685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225274"/>
              </p:ext>
            </p:extLst>
          </p:nvPr>
        </p:nvGraphicFramePr>
        <p:xfrm>
          <a:off x="1115616" y="5085184"/>
          <a:ext cx="4119566" cy="1254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3" name="Equation" r:id="rId9" imgW="2870200" imgH="876300" progId="Equation.DSMT4">
                  <p:embed/>
                </p:oleObj>
              </mc:Choice>
              <mc:Fallback>
                <p:oleObj name="Equation" r:id="rId9" imgW="2870200" imgH="8763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085184"/>
                        <a:ext cx="4119566" cy="12549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4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Дискретное преобразование Фурье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Для вычисления свёртки можно использовать «окольный путь»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052682"/>
              </p:ext>
            </p:extLst>
          </p:nvPr>
        </p:nvGraphicFramePr>
        <p:xfrm>
          <a:off x="1763688" y="1988840"/>
          <a:ext cx="530542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Equation" r:id="rId3" imgW="3213100" imgH="533400" progId="Equation.DSMT4">
                  <p:embed/>
                </p:oleObj>
              </mc:Choice>
              <mc:Fallback>
                <p:oleObj name="Equation" r:id="rId3" imgW="3213100" imgH="533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988840"/>
                        <a:ext cx="5305425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5048" y="2996952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Но это возможно только в том случае, если последовательности заданы явно, т.е. замкнутыми выражениями, и можно найти  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При реализации ЦОС речь может идти только о </a:t>
            </a:r>
            <a:r>
              <a:rPr lang="ru-RU" sz="2400" dirty="0" smtClean="0">
                <a:solidFill>
                  <a:srgbClr val="0070C0"/>
                </a:solidFill>
              </a:rPr>
              <a:t>вычислении </a:t>
            </a:r>
            <a:r>
              <a:rPr lang="ru-RU" sz="2400" dirty="0" smtClean="0"/>
              <a:t>свёртки, когда последовательность поступает в виде конкретных числовых отсчётов  </a:t>
            </a:r>
            <a:endParaRPr lang="ru-RU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17807"/>
              </p:ext>
            </p:extLst>
          </p:nvPr>
        </p:nvGraphicFramePr>
        <p:xfrm>
          <a:off x="2613025" y="4241800"/>
          <a:ext cx="3338513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Equation" r:id="rId5" imgW="2171520" imgH="342720" progId="Equation.DSMT4">
                  <p:embed/>
                </p:oleObj>
              </mc:Choice>
              <mc:Fallback>
                <p:oleObj name="Equation" r:id="rId5" imgW="2171520" imgH="3427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3025" y="4241800"/>
                        <a:ext cx="3338513" cy="528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4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253180"/>
              </p:ext>
            </p:extLst>
          </p:nvPr>
        </p:nvGraphicFramePr>
        <p:xfrm>
          <a:off x="915988" y="15875"/>
          <a:ext cx="6899275" cy="194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7" name="Equation" r:id="rId3" imgW="4724280" imgH="1333440" progId="Equation.DSMT4">
                  <p:embed/>
                </p:oleObj>
              </mc:Choice>
              <mc:Fallback>
                <p:oleObj name="Equation" r:id="rId3" imgW="4724280" imgH="1333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15875"/>
                        <a:ext cx="6899275" cy="1947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96383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учетом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4785"/>
              </p:ext>
            </p:extLst>
          </p:nvPr>
        </p:nvGraphicFramePr>
        <p:xfrm>
          <a:off x="1077142" y="2573463"/>
          <a:ext cx="2393581" cy="1203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8" name="Equation" r:id="rId5" imgW="1689100" imgH="838200" progId="Equation.DSMT4">
                  <p:embed/>
                </p:oleObj>
              </mc:Choice>
              <mc:Fallback>
                <p:oleObj name="Equation" r:id="rId5" imgW="1689100" imgH="838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7142" y="2573463"/>
                        <a:ext cx="2393581" cy="1203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600998"/>
              </p:ext>
            </p:extLst>
          </p:nvPr>
        </p:nvGraphicFramePr>
        <p:xfrm>
          <a:off x="4878437" y="2479058"/>
          <a:ext cx="2881313" cy="137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9" name="Equation" r:id="rId7" imgW="2057400" imgH="977760" progId="Equation.DSMT4">
                  <p:embed/>
                </p:oleObj>
              </mc:Choice>
              <mc:Fallback>
                <p:oleObj name="Equation" r:id="rId7" imgW="2057400" imgH="977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437" y="2479058"/>
                        <a:ext cx="2881313" cy="1376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563288"/>
              </p:ext>
            </p:extLst>
          </p:nvPr>
        </p:nvGraphicFramePr>
        <p:xfrm>
          <a:off x="2047120" y="4794980"/>
          <a:ext cx="5662634" cy="2063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0" name="Equation" r:id="rId9" imgW="3784600" imgH="1371600" progId="Equation.DSMT4">
                  <p:embed/>
                </p:oleObj>
              </mc:Choice>
              <mc:Fallback>
                <p:oleObj name="Equation" r:id="rId9" imgW="3784600" imgH="1371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7120" y="4794980"/>
                        <a:ext cx="5662634" cy="20630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71600" y="4221088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получим</a:t>
            </a:r>
            <a:endParaRPr lang="ru-RU" sz="28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08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045137"/>
              </p:ext>
            </p:extLst>
          </p:nvPr>
        </p:nvGraphicFramePr>
        <p:xfrm>
          <a:off x="1043608" y="1069674"/>
          <a:ext cx="7205440" cy="2143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3" name="Equation" r:id="rId3" imgW="4864100" imgH="1447800" progId="Equation.DSMT4">
                  <p:embed/>
                </p:oleObj>
              </mc:Choice>
              <mc:Fallback>
                <p:oleObj name="Equation" r:id="rId3" imgW="4864100" imgH="1447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069674"/>
                        <a:ext cx="7205440" cy="21433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2606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1-окружности</a:t>
            </a:r>
            <a:endParaRPr lang="ru-RU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978619"/>
              </p:ext>
            </p:extLst>
          </p:nvPr>
        </p:nvGraphicFramePr>
        <p:xfrm>
          <a:off x="755576" y="3498781"/>
          <a:ext cx="7188082" cy="2594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4" name="Equation" r:id="rId5" imgW="4838700" imgH="1739900" progId="Equation.DSMT4">
                  <p:embed/>
                </p:oleObj>
              </mc:Choice>
              <mc:Fallback>
                <p:oleObj name="Equation" r:id="rId5" imgW="4838700" imgH="173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498781"/>
                        <a:ext cx="7188082" cy="25945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8" y="6093296"/>
            <a:ext cx="7205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аналог ряда Котельникова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96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469479"/>
              </p:ext>
            </p:extLst>
          </p:nvPr>
        </p:nvGraphicFramePr>
        <p:xfrm>
          <a:off x="755576" y="1214755"/>
          <a:ext cx="7337003" cy="2118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3" name="Equation" r:id="rId3" imgW="6019560" imgH="1739880" progId="Equation.DSMT4">
                  <p:embed/>
                </p:oleObj>
              </mc:Choice>
              <mc:Fallback>
                <p:oleObj name="Equation" r:id="rId3" imgW="6019560" imgH="1739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214755"/>
                        <a:ext cx="7337003" cy="21183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260648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Можно это выражение представить в несколько иной форме</a:t>
            </a:r>
            <a:endParaRPr lang="ru-RU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838560"/>
              </p:ext>
            </p:extLst>
          </p:nvPr>
        </p:nvGraphicFramePr>
        <p:xfrm>
          <a:off x="1504665" y="3429000"/>
          <a:ext cx="6283325" cy="138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4" name="Equation" r:id="rId5" imgW="4228920" imgH="927000" progId="Equation.DSMT4">
                  <p:embed/>
                </p:oleObj>
              </mc:Choice>
              <mc:Fallback>
                <p:oleObj name="Equation" r:id="rId5" imgW="4228920" imgH="927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665" y="3429000"/>
                        <a:ext cx="6283325" cy="1382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81336" y="5157192"/>
            <a:ext cx="7205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формула интерполяции функции полиномом Лагранжа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22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097659"/>
              </p:ext>
            </p:extLst>
          </p:nvPr>
        </p:nvGraphicFramePr>
        <p:xfrm>
          <a:off x="7452320" y="5013176"/>
          <a:ext cx="103505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5" name="Equation" r:id="rId7" imgW="520560" imgH="266400" progId="Equation.DSMT4">
                  <p:embed/>
                </p:oleObj>
              </mc:Choice>
              <mc:Fallback>
                <p:oleObj name="Equation" r:id="rId7" imgW="520560" imgH="266400" progId="Equation.DSMT4">
                  <p:embed/>
                  <p:pic>
                    <p:nvPicPr>
                      <p:cNvPr id="0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5013176"/>
                        <a:ext cx="1035050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1391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44624"/>
            <a:ext cx="9029490" cy="878041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атричная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(операторная) интерпретация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ДПФ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241244"/>
              </p:ext>
            </p:extLst>
          </p:nvPr>
        </p:nvGraphicFramePr>
        <p:xfrm>
          <a:off x="35496" y="920006"/>
          <a:ext cx="3629235" cy="656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6" name="Equation" r:id="rId3" imgW="2895600" imgH="520700" progId="Equation.DSMT4">
                  <p:embed/>
                </p:oleObj>
              </mc:Choice>
              <mc:Fallback>
                <p:oleObj name="Equation" r:id="rId3" imgW="2895600" imgH="520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920006"/>
                        <a:ext cx="3629235" cy="6566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08145"/>
              </p:ext>
            </p:extLst>
          </p:nvPr>
        </p:nvGraphicFramePr>
        <p:xfrm>
          <a:off x="35496" y="2956504"/>
          <a:ext cx="8957482" cy="3497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7" name="Equation" r:id="rId5" imgW="7569000" imgH="2958840" progId="Equation.DSMT4">
                  <p:embed/>
                </p:oleObj>
              </mc:Choice>
              <mc:Fallback>
                <p:oleObj name="Equation" r:id="rId5" imgW="7569000" imgH="29588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2956504"/>
                        <a:ext cx="8957482" cy="3497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054259"/>
              </p:ext>
            </p:extLst>
          </p:nvPr>
        </p:nvGraphicFramePr>
        <p:xfrm>
          <a:off x="5076018" y="908720"/>
          <a:ext cx="4104494" cy="667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8" name="Equation" r:id="rId7" imgW="3213100" imgH="520700" progId="Equation.DSMT4">
                  <p:embed/>
                </p:oleObj>
              </mc:Choice>
              <mc:Fallback>
                <p:oleObj name="Equation" r:id="rId7" imgW="3213100" imgH="520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18" y="908720"/>
                        <a:ext cx="4104494" cy="6678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3851920" y="1163973"/>
            <a:ext cx="1152128" cy="261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188369"/>
              </p:ext>
            </p:extLst>
          </p:nvPr>
        </p:nvGraphicFramePr>
        <p:xfrm>
          <a:off x="3056582" y="1754795"/>
          <a:ext cx="2235498" cy="1084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9" name="Equation" r:id="rId9" imgW="1586811" imgH="774364" progId="Equation.DSMT4">
                  <p:embed/>
                </p:oleObj>
              </mc:Choice>
              <mc:Fallback>
                <p:oleObj name="Equation" r:id="rId9" imgW="1586811" imgH="77436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6582" y="1754795"/>
                        <a:ext cx="2235498" cy="10842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28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24</a:t>
            </a:fld>
            <a:endParaRPr lang="ru-RU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365104"/>
            <a:ext cx="6984776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25" y="260648"/>
            <a:ext cx="78200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4027" y="365343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</a:t>
            </a:r>
            <a:r>
              <a:rPr lang="en-US" dirty="0" smtClean="0"/>
              <a:t>N=32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502537"/>
              </p:ext>
            </p:extLst>
          </p:nvPr>
        </p:nvGraphicFramePr>
        <p:xfrm>
          <a:off x="681325" y="5733256"/>
          <a:ext cx="381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5" name="Equation" r:id="rId5" imgW="380880" imgH="266400" progId="Equation.DSMT4">
                  <p:embed/>
                </p:oleObj>
              </mc:Choice>
              <mc:Fallback>
                <p:oleObj name="Equation" r:id="rId5" imgW="3808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1325" y="5733256"/>
                        <a:ext cx="3810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133204"/>
              </p:ext>
            </p:extLst>
          </p:nvPr>
        </p:nvGraphicFramePr>
        <p:xfrm>
          <a:off x="670372" y="4581128"/>
          <a:ext cx="381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6" name="Equation" r:id="rId7" imgW="380880" imgH="279360" progId="Equation.DSMT4">
                  <p:embed/>
                </p:oleObj>
              </mc:Choice>
              <mc:Fallback>
                <p:oleObj name="Equation" r:id="rId7" imgW="3808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0372" y="4581128"/>
                        <a:ext cx="3810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997245"/>
              </p:ext>
            </p:extLst>
          </p:nvPr>
        </p:nvGraphicFramePr>
        <p:xfrm>
          <a:off x="5940152" y="3459576"/>
          <a:ext cx="1440160" cy="69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7" name="Equation" r:id="rId9" imgW="1586811" imgH="774364" progId="Equation.DSMT4">
                  <p:embed/>
                </p:oleObj>
              </mc:Choice>
              <mc:Fallback>
                <p:oleObj name="Equation" r:id="rId9" imgW="1586811" imgH="774364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459576"/>
                        <a:ext cx="1440160" cy="698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4157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25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255765"/>
              </p:ext>
            </p:extLst>
          </p:nvPr>
        </p:nvGraphicFramePr>
        <p:xfrm>
          <a:off x="681325" y="5733256"/>
          <a:ext cx="381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8" name="Equation" r:id="rId3" imgW="380880" imgH="266400" progId="Equation.DSMT4">
                  <p:embed/>
                </p:oleObj>
              </mc:Choice>
              <mc:Fallback>
                <p:oleObj name="Equation" r:id="rId3" imgW="3808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1325" y="5733256"/>
                        <a:ext cx="3810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359241"/>
              </p:ext>
            </p:extLst>
          </p:nvPr>
        </p:nvGraphicFramePr>
        <p:xfrm>
          <a:off x="670372" y="4581128"/>
          <a:ext cx="381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9" name="Equation" r:id="rId5" imgW="380880" imgH="279360" progId="Equation.DSMT4">
                  <p:embed/>
                </p:oleObj>
              </mc:Choice>
              <mc:Fallback>
                <p:oleObj name="Equation" r:id="rId5" imgW="3808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0372" y="4581128"/>
                        <a:ext cx="3810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56" y="260648"/>
            <a:ext cx="78200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4413100"/>
            <a:ext cx="6552728" cy="214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64027" y="365343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</a:t>
            </a:r>
            <a:r>
              <a:rPr lang="en-US" dirty="0" smtClean="0"/>
              <a:t>N=32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143149"/>
              </p:ext>
            </p:extLst>
          </p:nvPr>
        </p:nvGraphicFramePr>
        <p:xfrm>
          <a:off x="5940152" y="3459576"/>
          <a:ext cx="1440160" cy="69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0" name="Equation" r:id="rId9" imgW="1586811" imgH="774364" progId="Equation.DSMT4">
                  <p:embed/>
                </p:oleObj>
              </mc:Choice>
              <mc:Fallback>
                <p:oleObj name="Equation" r:id="rId9" imgW="1586811" imgH="77436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459576"/>
                        <a:ext cx="1440160" cy="698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4484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953635"/>
              </p:ext>
            </p:extLst>
          </p:nvPr>
        </p:nvGraphicFramePr>
        <p:xfrm>
          <a:off x="69639" y="1080120"/>
          <a:ext cx="9038865" cy="429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9" name="Equation" r:id="rId3" imgW="5905500" imgH="2806700" progId="Equation.DSMT4">
                  <p:embed/>
                </p:oleObj>
              </mc:Choice>
              <mc:Fallback>
                <p:oleObj name="Equation" r:id="rId3" imgW="5905500" imgH="2806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39" y="1080120"/>
                        <a:ext cx="9038865" cy="4293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26064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Обратное ДПФ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72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45343"/>
              </p:ext>
            </p:extLst>
          </p:nvPr>
        </p:nvGraphicFramePr>
        <p:xfrm>
          <a:off x="72132" y="1628800"/>
          <a:ext cx="9071868" cy="3298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9" name="Equation" r:id="rId3" imgW="8127720" imgH="2958840" progId="Equation.DSMT4">
                  <p:embed/>
                </p:oleObj>
              </mc:Choice>
              <mc:Fallback>
                <p:oleObj name="Equation" r:id="rId3" imgW="8127720" imgH="295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32" y="1628800"/>
                        <a:ext cx="9071868" cy="32984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26064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рассматривать ДПФ в ортонормальном базисе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516464"/>
              </p:ext>
            </p:extLst>
          </p:nvPr>
        </p:nvGraphicFramePr>
        <p:xfrm>
          <a:off x="3347864" y="5301208"/>
          <a:ext cx="2415866" cy="938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0" name="Equation" r:id="rId5" imgW="1841500" imgH="711200" progId="Equation.DSMT4">
                  <p:embed/>
                </p:oleObj>
              </mc:Choice>
              <mc:Fallback>
                <p:oleObj name="Equation" r:id="rId5" imgW="1841500" imgH="711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301208"/>
                        <a:ext cx="2415866" cy="938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023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26064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Обратная матрица находится как </a:t>
            </a:r>
            <a:r>
              <a:rPr lang="ru-RU" sz="2800" dirty="0" err="1" smtClean="0"/>
              <a:t>эрмитово</a:t>
            </a:r>
            <a:r>
              <a:rPr lang="ru-RU" sz="2800" dirty="0" smtClean="0"/>
              <a:t>-сопряжённая к прямой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610826"/>
              </p:ext>
            </p:extLst>
          </p:nvPr>
        </p:nvGraphicFramePr>
        <p:xfrm>
          <a:off x="3148043" y="1190787"/>
          <a:ext cx="2415866" cy="938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5" name="Equation" r:id="rId3" imgW="1841500" imgH="711200" progId="Equation.DSMT4">
                  <p:embed/>
                </p:oleObj>
              </mc:Choice>
              <mc:Fallback>
                <p:oleObj name="Equation" r:id="rId3" imgW="1841500" imgH="71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043" y="1190787"/>
                        <a:ext cx="2415866" cy="938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656059"/>
              </p:ext>
            </p:extLst>
          </p:nvPr>
        </p:nvGraphicFramePr>
        <p:xfrm>
          <a:off x="726976" y="2492896"/>
          <a:ext cx="7690048" cy="3517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6" name="Equation" r:id="rId5" imgW="6134040" imgH="2806560" progId="Equation.DSMT4">
                  <p:embed/>
                </p:oleObj>
              </mc:Choice>
              <mc:Fallback>
                <p:oleObj name="Equation" r:id="rId5" imgW="6134040" imgH="280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76" y="2492896"/>
                        <a:ext cx="7690048" cy="35173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71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681188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cfft</a:t>
            </a:r>
            <a:r>
              <a:rPr lang="en-US" sz="2800" b="1" dirty="0" smtClean="0">
                <a:solidFill>
                  <a:srgbClr val="FF0000"/>
                </a:solidFill>
              </a:rPr>
              <a:t> (</a:t>
            </a: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8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sz="2800" b="1" dirty="0" err="1">
                <a:solidFill>
                  <a:srgbClr val="FF0000"/>
                </a:solidFill>
              </a:rPr>
              <a:t>icfft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en-US" sz="28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800" b="1" dirty="0">
                <a:solidFill>
                  <a:srgbClr val="FF0000"/>
                </a:solidFill>
              </a:rPr>
              <a:t>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76672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Преобразования, матрицы которых удовлетворяют условию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называются унитарными.</a:t>
            </a:r>
          </a:p>
          <a:p>
            <a:r>
              <a:rPr lang="ru-RU" sz="2400" dirty="0" smtClean="0"/>
              <a:t>Это преобразования от одного ортонормального базиса к другому ортонормальному.</a:t>
            </a:r>
          </a:p>
          <a:p>
            <a:r>
              <a:rPr lang="ru-RU" sz="2400" dirty="0" smtClean="0"/>
              <a:t>Поэтому для них справедливы равенство Парсеваля и обобщённая формула Рэлея.</a:t>
            </a:r>
          </a:p>
          <a:p>
            <a:r>
              <a:rPr lang="ru-RU" sz="2400" dirty="0" smtClean="0"/>
              <a:t>В системе </a:t>
            </a:r>
            <a:r>
              <a:rPr lang="en-US" sz="2400" dirty="0" err="1" smtClean="0"/>
              <a:t>MathCAD</a:t>
            </a:r>
            <a:r>
              <a:rPr lang="en-US" sz="2400" dirty="0" smtClean="0"/>
              <a:t> </a:t>
            </a:r>
            <a:r>
              <a:rPr lang="ru-RU" sz="2400" dirty="0" smtClean="0"/>
              <a:t>предусмотрены функции ДПФ (БПФ) </a:t>
            </a: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50409"/>
              </p:ext>
            </p:extLst>
          </p:nvPr>
        </p:nvGraphicFramePr>
        <p:xfrm>
          <a:off x="2987824" y="1051920"/>
          <a:ext cx="2030608" cy="788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Equation" r:id="rId3" imgW="1841500" imgH="711200" progId="Equation.DSMT4">
                  <p:embed/>
                </p:oleObj>
              </mc:Choice>
              <mc:Fallback>
                <p:oleObj name="Equation" r:id="rId3" imgW="1841500" imgH="7112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051920"/>
                        <a:ext cx="2030608" cy="788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95736" y="4717334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complex fast Fourier transform – </a:t>
            </a:r>
            <a:r>
              <a:rPr lang="en-US" sz="2400" dirty="0" err="1" smtClean="0"/>
              <a:t>cfft</a:t>
            </a:r>
            <a:endParaRPr lang="en-US" sz="2400" dirty="0" smtClean="0"/>
          </a:p>
          <a:p>
            <a:r>
              <a:rPr lang="en-US" sz="2400" dirty="0"/>
              <a:t>inverse complex </a:t>
            </a:r>
            <a:r>
              <a:rPr lang="en-US" sz="2400" dirty="0" smtClean="0"/>
              <a:t>fast Fourier transform – </a:t>
            </a:r>
            <a:r>
              <a:rPr lang="en-US" sz="2400" dirty="0" err="1" smtClean="0"/>
              <a:t>icfft</a:t>
            </a:r>
            <a:r>
              <a:rPr lang="en-US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00545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2088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rgbClr val="0070C0"/>
                </a:solidFill>
              </a:rPr>
              <a:t>Вычислить</a:t>
            </a:r>
            <a:r>
              <a:rPr lang="ru-RU" sz="2400" i="1" dirty="0" smtClean="0"/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/>
              <a:t>-</a:t>
            </a:r>
            <a:r>
              <a:rPr lang="ru-RU" sz="2400" dirty="0" smtClean="0"/>
              <a:t>преобразование </a:t>
            </a:r>
            <a:r>
              <a:rPr lang="ru-RU" sz="2400" dirty="0"/>
              <a:t>можно только для последовательности </a:t>
            </a:r>
            <a:r>
              <a:rPr lang="ru-RU" sz="2400" i="1" dirty="0">
                <a:solidFill>
                  <a:srgbClr val="0070C0"/>
                </a:solidFill>
              </a:rPr>
              <a:t>конечной</a:t>
            </a:r>
            <a:r>
              <a:rPr lang="ru-RU" sz="2400" i="1" dirty="0"/>
              <a:t> </a:t>
            </a:r>
            <a:r>
              <a:rPr lang="ru-RU" sz="2400" dirty="0"/>
              <a:t>длины и лишь в </a:t>
            </a:r>
            <a:r>
              <a:rPr lang="ru-RU" sz="2400" i="1" dirty="0">
                <a:solidFill>
                  <a:srgbClr val="0070C0"/>
                </a:solidFill>
              </a:rPr>
              <a:t>конечном</a:t>
            </a:r>
            <a:r>
              <a:rPr lang="ru-RU" sz="2400" i="1" dirty="0"/>
              <a:t> </a:t>
            </a:r>
            <a:r>
              <a:rPr lang="ru-RU" sz="2400" dirty="0"/>
              <a:t>множестве точек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/>
              <a:t>-</a:t>
            </a:r>
            <a:r>
              <a:rPr lang="ru-RU" sz="2400" dirty="0" smtClean="0"/>
              <a:t>плоскости.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Рассмотрим последовательность конечной длины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938869"/>
              </p:ext>
            </p:extLst>
          </p:nvPr>
        </p:nvGraphicFramePr>
        <p:xfrm>
          <a:off x="1475656" y="2524125"/>
          <a:ext cx="3315026" cy="1192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Equation" r:id="rId3" imgW="2514600" imgH="901700" progId="Equation.DSMT4">
                  <p:embed/>
                </p:oleObj>
              </mc:Choice>
              <mc:Fallback>
                <p:oleObj name="Equation" r:id="rId3" imgW="25146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524125"/>
                        <a:ext cx="3315026" cy="11929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3720239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полином от переменной      </a:t>
            </a:r>
            <a:r>
              <a:rPr lang="en-US" sz="2400" dirty="0" smtClean="0"/>
              <a:t>    </a:t>
            </a:r>
            <a:r>
              <a:rPr lang="ru-RU" sz="2400" dirty="0" smtClean="0"/>
              <a:t>степени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 smtClean="0"/>
              <a:t>-1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137079"/>
              </p:ext>
            </p:extLst>
          </p:nvPr>
        </p:nvGraphicFramePr>
        <p:xfrm>
          <a:off x="4860032" y="3596709"/>
          <a:ext cx="582166" cy="708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Equation" r:id="rId5" imgW="444307" imgH="533169" progId="Equation.DSMT4">
                  <p:embed/>
                </p:oleObj>
              </mc:Choice>
              <mc:Fallback>
                <p:oleObj name="Equation" r:id="rId5" imgW="444307" imgH="53316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596709"/>
                        <a:ext cx="582166" cy="7087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4168244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/>
              </a:rPr>
              <a:t>Для того чтобы однозначно задать этот полином</a:t>
            </a:r>
            <a:r>
              <a:rPr lang="ru-RU" sz="2400" dirty="0" smtClean="0"/>
              <a:t>, </a:t>
            </a:r>
            <a:r>
              <a:rPr lang="ru-RU" sz="2400" dirty="0"/>
              <a:t>достаточно </a:t>
            </a:r>
            <a:r>
              <a:rPr lang="ru-RU" sz="2400" dirty="0" smtClean="0"/>
              <a:t>указать его </a:t>
            </a:r>
            <a:r>
              <a:rPr lang="ru-RU" sz="2400" dirty="0"/>
              <a:t>значения </a:t>
            </a:r>
            <a:r>
              <a:rPr lang="ru-RU" sz="2400" dirty="0" smtClean="0"/>
              <a:t>в</a:t>
            </a:r>
            <a:r>
              <a:rPr lang="en-US" sz="2400" dirty="0" smtClean="0"/>
              <a:t>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 smtClean="0"/>
              <a:t> различных точках. Для </a:t>
            </a:r>
            <a:r>
              <a:rPr lang="ru-RU" sz="2400" dirty="0"/>
              <a:t>точного задания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/>
              <a:t>-</a:t>
            </a:r>
            <a:r>
              <a:rPr lang="ru-RU" sz="2400" dirty="0" smtClean="0"/>
              <a:t>образа </a:t>
            </a:r>
            <a:r>
              <a:rPr lang="ru-RU" sz="2400" dirty="0"/>
              <a:t>последовательности, содержащей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/>
              <a:t>отсчётов</a:t>
            </a:r>
            <a:r>
              <a:rPr lang="ru-RU" sz="2400" dirty="0"/>
              <a:t>, достаточно вычислить </a:t>
            </a:r>
            <a:r>
              <a:rPr lang="ru-RU" sz="2400" dirty="0" smtClean="0"/>
              <a:t>его значения в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точках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/>
              <a:t>-</a:t>
            </a:r>
            <a:r>
              <a:rPr lang="ru-RU" sz="2400" dirty="0" smtClean="0"/>
              <a:t>плоскости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871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5500" y="548680"/>
            <a:ext cx="605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Свойства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ДПФ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5500" y="126876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Необходимо учитывать скрытую периодичность ДПФ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772816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1. Линейность </a:t>
            </a:r>
            <a:r>
              <a:rPr lang="ru-RU" sz="2400" b="1" dirty="0" smtClean="0">
                <a:solidFill>
                  <a:srgbClr val="FF0000"/>
                </a:solidFill>
              </a:rPr>
              <a:t>ДПФ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896161"/>
              </p:ext>
            </p:extLst>
          </p:nvPr>
        </p:nvGraphicFramePr>
        <p:xfrm>
          <a:off x="762000" y="2379663"/>
          <a:ext cx="1001688" cy="69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6" name="Equation" r:id="rId3" imgW="330120" imgH="228600" progId="Equation.DSMT4">
                  <p:embed/>
                </p:oleObj>
              </mc:Choice>
              <mc:Fallback>
                <p:oleObj name="Equation" r:id="rId3" imgW="3301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" y="2379663"/>
                        <a:ext cx="1001688" cy="69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366853"/>
              </p:ext>
            </p:extLst>
          </p:nvPr>
        </p:nvGraphicFramePr>
        <p:xfrm>
          <a:off x="2533650" y="2379663"/>
          <a:ext cx="1102246" cy="708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7" name="Equation" r:id="rId5" imgW="355320" imgH="228600" progId="Equation.DSMT4">
                  <p:embed/>
                </p:oleObj>
              </mc:Choice>
              <mc:Fallback>
                <p:oleObj name="Equation" r:id="rId5" imgW="355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33650" y="2379663"/>
                        <a:ext cx="1102246" cy="708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072645"/>
              </p:ext>
            </p:extLst>
          </p:nvPr>
        </p:nvGraphicFramePr>
        <p:xfrm>
          <a:off x="4548658" y="2316038"/>
          <a:ext cx="2183582" cy="728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8" name="Equation" r:id="rId7" imgW="723600" imgH="241200" progId="Equation.DSMT4">
                  <p:embed/>
                </p:oleObj>
              </mc:Choice>
              <mc:Fallback>
                <p:oleObj name="Equation" r:id="rId7" imgW="723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48658" y="2316038"/>
                        <a:ext cx="2183582" cy="728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143010"/>
              </p:ext>
            </p:extLst>
          </p:nvPr>
        </p:nvGraphicFramePr>
        <p:xfrm>
          <a:off x="841789" y="3344119"/>
          <a:ext cx="3012662" cy="678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9" name="Equation" r:id="rId9" imgW="1015920" imgH="228600" progId="Equation.DSMT4">
                  <p:embed/>
                </p:oleObj>
              </mc:Choice>
              <mc:Fallback>
                <p:oleObj name="Equation" r:id="rId9" imgW="10159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41789" y="3344119"/>
                        <a:ext cx="3012662" cy="678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703845"/>
              </p:ext>
            </p:extLst>
          </p:nvPr>
        </p:nvGraphicFramePr>
        <p:xfrm>
          <a:off x="647092" y="4941168"/>
          <a:ext cx="3708884" cy="759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0" name="Equation" r:id="rId11" imgW="1117440" imgH="228600" progId="Equation.DSMT4">
                  <p:embed/>
                </p:oleObj>
              </mc:Choice>
              <mc:Fallback>
                <p:oleObj name="Equation" r:id="rId11" imgW="1117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7092" y="4941168"/>
                        <a:ext cx="3708884" cy="759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419412"/>
              </p:ext>
            </p:extLst>
          </p:nvPr>
        </p:nvGraphicFramePr>
        <p:xfrm>
          <a:off x="4971143" y="4941168"/>
          <a:ext cx="2186359" cy="729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1" name="Equation" r:id="rId13" imgW="723600" imgH="241200" progId="Equation.DSMT4">
                  <p:embed/>
                </p:oleObj>
              </mc:Choice>
              <mc:Fallback>
                <p:oleObj name="Equation" r:id="rId13" imgW="723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71143" y="4941168"/>
                        <a:ext cx="2186359" cy="729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Стрелка вниз 2"/>
          <p:cNvSpPr/>
          <p:nvPr/>
        </p:nvSpPr>
        <p:spPr>
          <a:xfrm>
            <a:off x="2279838" y="3933056"/>
            <a:ext cx="310158" cy="8893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67544" y="5805264"/>
            <a:ext cx="8511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 же справедливо для периодических последовательностей</a:t>
            </a:r>
            <a:endParaRPr lang="ru-RU" sz="2400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037208"/>
              </p:ext>
            </p:extLst>
          </p:nvPr>
        </p:nvGraphicFramePr>
        <p:xfrm>
          <a:off x="3884800" y="6164263"/>
          <a:ext cx="1001713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2" name="Equation" r:id="rId15" imgW="330120" imgH="228600" progId="Equation.DSMT4">
                  <p:embed/>
                </p:oleObj>
              </mc:Choice>
              <mc:Fallback>
                <p:oleObj name="Equation" r:id="rId15" imgW="330120" imgH="22860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4800" y="6164263"/>
                        <a:ext cx="1001713" cy="693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850753"/>
              </p:ext>
            </p:extLst>
          </p:nvPr>
        </p:nvGraphicFramePr>
        <p:xfrm>
          <a:off x="5220072" y="6149975"/>
          <a:ext cx="11017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3" name="Equation" r:id="rId17" imgW="355320" imgH="228600" progId="Equation.DSMT4">
                  <p:embed/>
                </p:oleObj>
              </mc:Choice>
              <mc:Fallback>
                <p:oleObj name="Equation" r:id="rId17" imgW="355320" imgH="2286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6149975"/>
                        <a:ext cx="1101725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01828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9017" y="1351022"/>
            <a:ext cx="5136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2</a:t>
            </a:r>
            <a:r>
              <a:rPr lang="ru-RU" sz="2000" b="1" dirty="0" smtClean="0">
                <a:solidFill>
                  <a:srgbClr val="FF0000"/>
                </a:solidFill>
              </a:rPr>
              <a:t>. Сдвиг последовательности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298469"/>
              </p:ext>
            </p:extLst>
          </p:nvPr>
        </p:nvGraphicFramePr>
        <p:xfrm>
          <a:off x="1619672" y="1988840"/>
          <a:ext cx="6569075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8" name="Equation" r:id="rId3" imgW="2260440" imgH="1803240" progId="Equation.DSMT4">
                  <p:embed/>
                </p:oleObj>
              </mc:Choice>
              <mc:Fallback>
                <p:oleObj name="Equation" r:id="rId3" imgW="2260440" imgH="1803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988840"/>
                        <a:ext cx="6569075" cy="4705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671334"/>
              </p:ext>
            </p:extLst>
          </p:nvPr>
        </p:nvGraphicFramePr>
        <p:xfrm>
          <a:off x="2665413" y="287338"/>
          <a:ext cx="2479675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9" name="Equation" r:id="rId5" imgW="799920" imgH="304560" progId="Equation.DSMT4">
                  <p:embed/>
                </p:oleObj>
              </mc:Choice>
              <mc:Fallback>
                <p:oleObj name="Equation" r:id="rId5" imgW="799920" imgH="30456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5413" y="287338"/>
                        <a:ext cx="2479675" cy="944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06005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Циклический сдвиг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32</a:t>
            </a:fld>
            <a:endParaRPr lang="ru-RU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81746"/>
            <a:ext cx="648072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101208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силу двойственности ДПФ (применимости к последовательностям конечной длины и к периодическим последовательностям) сдвиг становится </a:t>
            </a:r>
            <a:r>
              <a:rPr lang="ru-RU" sz="2400" i="1" dirty="0" smtClean="0"/>
              <a:t>циклическим</a:t>
            </a:r>
            <a:r>
              <a:rPr lang="ru-RU" sz="2400" dirty="0" smtClean="0"/>
              <a:t>: 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85241"/>
              </p:ext>
            </p:extLst>
          </p:nvPr>
        </p:nvGraphicFramePr>
        <p:xfrm>
          <a:off x="2123728" y="5589240"/>
          <a:ext cx="43449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Equation" r:id="rId4" imgW="1968480" imgH="228600" progId="Equation.DSMT4">
                  <p:embed/>
                </p:oleObj>
              </mc:Choice>
              <mc:Fallback>
                <p:oleObj name="Equation" r:id="rId4" imgW="1968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3728" y="5589240"/>
                        <a:ext cx="4344988" cy="5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50205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Циклический сдвиг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33</a:t>
            </a:fld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52736"/>
            <a:ext cx="1872208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4608512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61048"/>
            <a:ext cx="468473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157192"/>
            <a:ext cx="4536504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4151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15824"/>
            <a:ext cx="6915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3</a:t>
            </a:r>
            <a:r>
              <a:rPr lang="ru-RU" sz="2100" b="1" dirty="0" smtClean="0">
                <a:solidFill>
                  <a:srgbClr val="FF0000"/>
                </a:solidFill>
              </a:rPr>
              <a:t>. ДПФ комплексно-сопряженной </a:t>
            </a:r>
            <a:r>
              <a:rPr lang="ru-RU" sz="2100" b="1" dirty="0">
                <a:solidFill>
                  <a:srgbClr val="FF0000"/>
                </a:solidFill>
              </a:rPr>
              <a:t>последовательности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324319"/>
              </p:ext>
            </p:extLst>
          </p:nvPr>
        </p:nvGraphicFramePr>
        <p:xfrm>
          <a:off x="871521" y="886725"/>
          <a:ext cx="5397500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0" name="Equation" r:id="rId3" imgW="2717640" imgH="685800" progId="Equation.DSMT4">
                  <p:embed/>
                </p:oleObj>
              </mc:Choice>
              <mc:Fallback>
                <p:oleObj name="Equation" r:id="rId3" imgW="271764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21" y="886725"/>
                        <a:ext cx="5397500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488595"/>
              </p:ext>
            </p:extLst>
          </p:nvPr>
        </p:nvGraphicFramePr>
        <p:xfrm>
          <a:off x="3570271" y="2202208"/>
          <a:ext cx="4441825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1" name="Equation" r:id="rId5" imgW="2234880" imgH="685800" progId="Equation.DSMT4">
                  <p:embed/>
                </p:oleObj>
              </mc:Choice>
              <mc:Fallback>
                <p:oleObj name="Equation" r:id="rId5" imgW="223488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271" y="2202208"/>
                        <a:ext cx="4441825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0" y="3589566"/>
            <a:ext cx="80209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4</a:t>
            </a:r>
            <a:r>
              <a:rPr lang="ru-RU" sz="2100" b="1" dirty="0" smtClean="0">
                <a:solidFill>
                  <a:srgbClr val="FF0000"/>
                </a:solidFill>
              </a:rPr>
              <a:t>. ДПФ последовательности, обращённой </a:t>
            </a:r>
            <a:r>
              <a:rPr lang="ru-RU" sz="2100" b="1" dirty="0">
                <a:solidFill>
                  <a:srgbClr val="FF0000"/>
                </a:solidFill>
              </a:rPr>
              <a:t>во времени 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008871"/>
              </p:ext>
            </p:extLst>
          </p:nvPr>
        </p:nvGraphicFramePr>
        <p:xfrm>
          <a:off x="984250" y="4160838"/>
          <a:ext cx="5170488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2" name="Equation" r:id="rId7" imgW="2603160" imgH="596880" progId="Equation.DSMT4">
                  <p:embed/>
                </p:oleObj>
              </mc:Choice>
              <mc:Fallback>
                <p:oleObj name="Equation" r:id="rId7" imgW="2603160" imgH="596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4160838"/>
                        <a:ext cx="5170488" cy="1185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911431"/>
              </p:ext>
            </p:extLst>
          </p:nvPr>
        </p:nvGraphicFramePr>
        <p:xfrm>
          <a:off x="3621088" y="5603875"/>
          <a:ext cx="4011612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3" name="Equation" r:id="rId9" imgW="2019240" imgH="596880" progId="Equation.DSMT4">
                  <p:embed/>
                </p:oleObj>
              </mc:Choice>
              <mc:Fallback>
                <p:oleObj name="Equation" r:id="rId9" imgW="2019240" imgH="596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1088" y="5603875"/>
                        <a:ext cx="4011612" cy="1185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923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15824"/>
            <a:ext cx="69151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5</a:t>
            </a:r>
            <a:r>
              <a:rPr lang="ru-RU" sz="2100" b="1" dirty="0" smtClean="0">
                <a:solidFill>
                  <a:srgbClr val="FF0000"/>
                </a:solidFill>
              </a:rPr>
              <a:t>. ДПФ вещественной последовательности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496400"/>
              </p:ext>
            </p:extLst>
          </p:nvPr>
        </p:nvGraphicFramePr>
        <p:xfrm>
          <a:off x="403225" y="792163"/>
          <a:ext cx="6002338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7" name="Equation" r:id="rId3" imgW="3022560" imgH="685800" progId="Equation.DSMT4">
                  <p:embed/>
                </p:oleObj>
              </mc:Choice>
              <mc:Fallback>
                <p:oleObj name="Equation" r:id="rId3" imgW="302256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792163"/>
                        <a:ext cx="6002338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753376"/>
              </p:ext>
            </p:extLst>
          </p:nvPr>
        </p:nvGraphicFramePr>
        <p:xfrm>
          <a:off x="3405188" y="2652713"/>
          <a:ext cx="4441825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8" name="Equation" r:id="rId5" imgW="2234880" imgH="685800" progId="Equation.DSMT4">
                  <p:embed/>
                </p:oleObj>
              </mc:Choice>
              <mc:Fallback>
                <p:oleObj name="Equation" r:id="rId5" imgW="223488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5188" y="2652713"/>
                        <a:ext cx="4441825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1536" y="4142708"/>
            <a:ext cx="78769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6</a:t>
            </a:r>
            <a:r>
              <a:rPr lang="ru-RU" sz="2100" b="1" dirty="0" smtClean="0">
                <a:solidFill>
                  <a:srgbClr val="FF0000"/>
                </a:solidFill>
              </a:rPr>
              <a:t>. ДПФ вещественной чётной последовательности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796884"/>
              </p:ext>
            </p:extLst>
          </p:nvPr>
        </p:nvGraphicFramePr>
        <p:xfrm>
          <a:off x="1531938" y="4724400"/>
          <a:ext cx="37909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9" name="Equation" r:id="rId7" imgW="1549080" imgH="266400" progId="Equation.DSMT4">
                  <p:embed/>
                </p:oleObj>
              </mc:Choice>
              <mc:Fallback>
                <p:oleObj name="Equation" r:id="rId7" imgW="15490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1938" y="4724400"/>
                        <a:ext cx="3790950" cy="649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558924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ещественная последовательность коэффициентов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1679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04664"/>
            <a:ext cx="7128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100" b="1">
                <a:solidFill>
                  <a:srgbClr val="FF0000"/>
                </a:solidFill>
              </a:defRPr>
            </a:lvl1pPr>
          </a:lstStyle>
          <a:p>
            <a:r>
              <a:rPr lang="ru-RU" dirty="0" smtClean="0"/>
              <a:t>7. Периодическая </a:t>
            </a:r>
            <a:r>
              <a:rPr lang="ru-RU" dirty="0"/>
              <a:t>(круговая) свёртка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814715"/>
              </p:ext>
            </p:extLst>
          </p:nvPr>
        </p:nvGraphicFramePr>
        <p:xfrm>
          <a:off x="994897" y="1052736"/>
          <a:ext cx="3325075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6" name="Equation" r:id="rId3" imgW="1497950" imgH="482391" progId="Equation.DSMT4">
                  <p:embed/>
                </p:oleObj>
              </mc:Choice>
              <mc:Fallback>
                <p:oleObj name="Equation" r:id="rId3" imgW="1497950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4897" y="1052736"/>
                        <a:ext cx="3325075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063071"/>
              </p:ext>
            </p:extLst>
          </p:nvPr>
        </p:nvGraphicFramePr>
        <p:xfrm>
          <a:off x="971600" y="2204864"/>
          <a:ext cx="566422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7" name="Equation" r:id="rId5" imgW="2603500" imgH="558800" progId="Equation.DSMT4">
                  <p:embed/>
                </p:oleObj>
              </mc:Choice>
              <mc:Fallback>
                <p:oleObj name="Equation" r:id="rId5" imgW="2603500" imgH="558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204864"/>
                        <a:ext cx="5664222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970712"/>
              </p:ext>
            </p:extLst>
          </p:nvPr>
        </p:nvGraphicFramePr>
        <p:xfrm>
          <a:off x="467544" y="3933056"/>
          <a:ext cx="6403338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8" name="Equation" r:id="rId7" imgW="3149600" imgH="635000" progId="Equation.DSMT4">
                  <p:embed/>
                </p:oleObj>
              </mc:Choice>
              <mc:Fallback>
                <p:oleObj name="Equation" r:id="rId7" imgW="3149600" imgH="635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933056"/>
                        <a:ext cx="6403338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630275"/>
              </p:ext>
            </p:extLst>
          </p:nvPr>
        </p:nvGraphicFramePr>
        <p:xfrm>
          <a:off x="6973688" y="4293096"/>
          <a:ext cx="1475656" cy="513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9" name="Equation" r:id="rId9" imgW="660400" imgH="228600" progId="Equation.DSMT4">
                  <p:embed/>
                </p:oleObj>
              </mc:Choice>
              <mc:Fallback>
                <p:oleObj name="Equation" r:id="rId9" imgW="6604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688" y="4293096"/>
                        <a:ext cx="1475656" cy="5132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1560" y="530120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сумма в круглых скобках во второй строке </a:t>
            </a:r>
            <a:r>
              <a:rPr lang="ru-RU" sz="2000" dirty="0" smtClean="0"/>
              <a:t>равна</a:t>
            </a:r>
          </a:p>
          <a:p>
            <a:r>
              <a:rPr lang="ru-RU" sz="2000" dirty="0"/>
              <a:t>независимо </a:t>
            </a:r>
            <a:r>
              <a:rPr lang="ru-RU" sz="2000" dirty="0" smtClean="0"/>
              <a:t>от </a:t>
            </a:r>
            <a:r>
              <a:rPr lang="en-US" sz="2000" i="1" dirty="0" smtClean="0"/>
              <a:t>m</a:t>
            </a:r>
            <a:r>
              <a:rPr lang="en-US" sz="2000" dirty="0" smtClean="0"/>
              <a:t>:</a:t>
            </a:r>
            <a:r>
              <a:rPr lang="ru-RU" sz="2000" dirty="0" smtClean="0"/>
              <a:t> </a:t>
            </a:r>
            <a:r>
              <a:rPr lang="ru-RU" sz="2000" dirty="0"/>
              <a:t>суммируются </a:t>
            </a:r>
            <a:r>
              <a:rPr lang="ru-RU" sz="2000" i="1" dirty="0"/>
              <a:t>одни и те же </a:t>
            </a:r>
            <a:r>
              <a:rPr lang="en-US" sz="2000" i="1" dirty="0" smtClean="0"/>
              <a:t>N</a:t>
            </a:r>
            <a:r>
              <a:rPr lang="ru-RU" sz="2000" i="1" dirty="0" smtClean="0"/>
              <a:t> </a:t>
            </a:r>
            <a:r>
              <a:rPr lang="ru-RU" sz="2000" dirty="0" smtClean="0"/>
              <a:t>слагаемых </a:t>
            </a:r>
            <a:r>
              <a:rPr lang="en-US" sz="2000" dirty="0" smtClean="0"/>
              <a:t> </a:t>
            </a:r>
            <a:r>
              <a:rPr lang="ru-RU" sz="2000" dirty="0" smtClean="0"/>
              <a:t>в разном порядке</a:t>
            </a:r>
            <a:endParaRPr lang="ru-RU" sz="2000" dirty="0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059065"/>
              </p:ext>
            </p:extLst>
          </p:nvPr>
        </p:nvGraphicFramePr>
        <p:xfrm>
          <a:off x="6588224" y="5229200"/>
          <a:ext cx="734869" cy="476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0" name="Equation" r:id="rId11" imgW="355446" imgH="228501" progId="Equation.DSMT4">
                  <p:embed/>
                </p:oleObj>
              </mc:Choice>
              <mc:Fallback>
                <p:oleObj name="Equation" r:id="rId11" imgW="355446" imgH="228501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5229200"/>
                        <a:ext cx="734869" cy="476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44050"/>
              </p:ext>
            </p:extLst>
          </p:nvPr>
        </p:nvGraphicFramePr>
        <p:xfrm>
          <a:off x="6084168" y="847072"/>
          <a:ext cx="2478088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1" name="Equation" r:id="rId13" imgW="1117440" imgH="342720" progId="Equation.DSMT4">
                  <p:embed/>
                </p:oleObj>
              </mc:Choice>
              <mc:Fallback>
                <p:oleObj name="Equation" r:id="rId13" imgW="1117440" imgH="34272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847072"/>
                        <a:ext cx="2478088" cy="768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1124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37</a:t>
            </a:fld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663" y="314325"/>
            <a:ext cx="4638675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2118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38</a:t>
            </a:fld>
            <a:endParaRPr lang="ru-RU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7"/>
            <a:ext cx="8622704" cy="483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Сводная таблица свойств ДПФ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8499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33265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Сводная таблица свойств ДПФ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8762"/>
            <a:ext cx="8027820" cy="427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01988"/>
            <a:ext cx="8023289" cy="71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12438" y="6106187"/>
            <a:ext cx="70248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Оппенгейм </a:t>
            </a:r>
            <a:r>
              <a:rPr lang="ru-RU" dirty="0"/>
              <a:t>А., Шафер Р. Цифровая обработка </a:t>
            </a:r>
            <a:r>
              <a:rPr lang="ru-RU" dirty="0" smtClean="0"/>
              <a:t>сигналов, </a:t>
            </a:r>
            <a:r>
              <a:rPr lang="ru-RU" dirty="0"/>
              <a:t>2006 </a:t>
            </a:r>
          </a:p>
        </p:txBody>
      </p:sp>
    </p:spTree>
    <p:extLst>
      <p:ext uri="{BB962C8B-B14F-4D97-AF65-F5344CB8AC3E}">
        <p14:creationId xmlns:p14="http://schemas.microsoft.com/office/powerpoint/2010/main" val="118799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76672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Значит, для нахождения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/>
              <a:t>-</a:t>
            </a:r>
            <a:r>
              <a:rPr lang="ru-RU" sz="2400" dirty="0" smtClean="0"/>
              <a:t>образа последовательности </a:t>
            </a:r>
            <a:r>
              <a:rPr lang="ru-RU" sz="2400" dirty="0" smtClean="0">
                <a:solidFill>
                  <a:srgbClr val="0070C0"/>
                </a:solidFill>
              </a:rPr>
              <a:t>конечной</a:t>
            </a:r>
            <a:r>
              <a:rPr lang="ru-RU" sz="2400" dirty="0" smtClean="0"/>
              <a:t> длины можно ограничиться вычислением его в </a:t>
            </a:r>
            <a:r>
              <a:rPr lang="ru-RU" sz="2400" dirty="0" smtClean="0">
                <a:solidFill>
                  <a:srgbClr val="0070C0"/>
                </a:solidFill>
              </a:rPr>
              <a:t>конечном</a:t>
            </a:r>
            <a:r>
              <a:rPr lang="ru-RU" sz="2400" dirty="0" smtClean="0"/>
              <a:t> множестве точек, которые можно выбрать на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/>
              <a:t>-</a:t>
            </a:r>
            <a:r>
              <a:rPr lang="ru-RU" sz="2400" dirty="0" smtClean="0"/>
              <a:t>плоскости произвольным образом.</a:t>
            </a:r>
          </a:p>
          <a:p>
            <a:endParaRPr lang="ru-RU" sz="2400" dirty="0"/>
          </a:p>
          <a:p>
            <a:r>
              <a:rPr lang="ru-RU" sz="2400" dirty="0" smtClean="0"/>
              <a:t>Наиболее удобно, когда они находятся на 1-окружности и расположены на ней равномерно</a:t>
            </a:r>
            <a:endParaRPr lang="ru-RU" sz="2400" dirty="0"/>
          </a:p>
        </p:txBody>
      </p:sp>
      <p:pic>
        <p:nvPicPr>
          <p:cNvPr id="5" name="Рисунок 4" descr="Рис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3168352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263164"/>
              </p:ext>
            </p:extLst>
          </p:nvPr>
        </p:nvGraphicFramePr>
        <p:xfrm>
          <a:off x="899592" y="3731501"/>
          <a:ext cx="7524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3" name="Equation" r:id="rId4" imgW="749300" imgH="279400" progId="Equation.DSMT4">
                  <p:embed/>
                </p:oleObj>
              </mc:Choice>
              <mc:Fallback>
                <p:oleObj name="Equation" r:id="rId4" imgW="749300" imgH="279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731501"/>
                        <a:ext cx="752475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195336"/>
              </p:ext>
            </p:extLst>
          </p:nvPr>
        </p:nvGraphicFramePr>
        <p:xfrm>
          <a:off x="4551818" y="3645024"/>
          <a:ext cx="3207997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" name="Equation" r:id="rId6" imgW="2908300" imgH="838200" progId="Equation.DSMT4">
                  <p:embed/>
                </p:oleObj>
              </mc:Choice>
              <mc:Fallback>
                <p:oleObj name="Equation" r:id="rId6" imgW="2908300" imgH="838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818" y="3645024"/>
                        <a:ext cx="3207997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0" y="4941168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корни степени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/>
              <a:t> </a:t>
            </a:r>
            <a:r>
              <a:rPr lang="ru-RU" dirty="0" smtClean="0"/>
              <a:t>из единицы, т.е. корни уравнения</a:t>
            </a:r>
          </a:p>
          <a:p>
            <a:endParaRPr lang="ru-RU" dirty="0"/>
          </a:p>
          <a:p>
            <a:r>
              <a:rPr lang="ru-RU" dirty="0" smtClean="0"/>
              <a:t>              , они же – корни полинома </a:t>
            </a:r>
            <a:endParaRPr lang="ru-RU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675144"/>
              </p:ext>
            </p:extLst>
          </p:nvPr>
        </p:nvGraphicFramePr>
        <p:xfrm>
          <a:off x="4716016" y="5661248"/>
          <a:ext cx="836613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" name="Equation" r:id="rId8" imgW="838080" imgH="393480" progId="Equation.DSMT4">
                  <p:embed/>
                </p:oleObj>
              </mc:Choice>
              <mc:Fallback>
                <p:oleObj name="Equation" r:id="rId8" imgW="838080" imgH="393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661248"/>
                        <a:ext cx="836613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945424"/>
              </p:ext>
            </p:extLst>
          </p:nvPr>
        </p:nvGraphicFramePr>
        <p:xfrm>
          <a:off x="5867883" y="6110088"/>
          <a:ext cx="936625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" name="Equation" r:id="rId10" imgW="939600" imgH="393480" progId="Equation.DSMT4">
                  <p:embed/>
                </p:oleObj>
              </mc:Choice>
              <mc:Fallback>
                <p:oleObj name="Equation" r:id="rId10" imgW="939600" imgH="39348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883" y="6110088"/>
                        <a:ext cx="936625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10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977385"/>
              </p:ext>
            </p:extLst>
          </p:nvPr>
        </p:nvGraphicFramePr>
        <p:xfrm>
          <a:off x="1115616" y="908720"/>
          <a:ext cx="6677105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" name="Equation" r:id="rId3" imgW="4851400" imgH="1041400" progId="Equation.DSMT4">
                  <p:embed/>
                </p:oleObj>
              </mc:Choice>
              <mc:Fallback>
                <p:oleObj name="Equation" r:id="rId3" imgW="48514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908720"/>
                        <a:ext cx="6677105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05609" y="33265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Значения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05609" y="2413113"/>
            <a:ext cx="6978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можно рассматривать как последовательность</a:t>
            </a:r>
            <a:endParaRPr lang="ru-RU" sz="24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59598"/>
              </p:ext>
            </p:extLst>
          </p:nvPr>
        </p:nvGraphicFramePr>
        <p:xfrm>
          <a:off x="1043607" y="2996952"/>
          <a:ext cx="404226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" name="Equation" r:id="rId5" imgW="3098800" imgH="1041400" progId="Equation.DSMT4">
                  <p:embed/>
                </p:oleObj>
              </mc:Choice>
              <mc:Fallback>
                <p:oleObj name="Equation" r:id="rId5" imgW="30988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7" y="2996952"/>
                        <a:ext cx="4042267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250760"/>
              </p:ext>
            </p:extLst>
          </p:nvPr>
        </p:nvGraphicFramePr>
        <p:xfrm>
          <a:off x="5570117" y="3573016"/>
          <a:ext cx="1904231" cy="544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Equation" r:id="rId7" imgW="1396394" imgH="406224" progId="Equation.DSMT4">
                  <p:embed/>
                </p:oleObj>
              </mc:Choice>
              <mc:Fallback>
                <p:oleObj name="Equation" r:id="rId7" imgW="1396394" imgH="40622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0117" y="3573016"/>
                        <a:ext cx="1904231" cy="5440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15616" y="4653136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выражение носит название </a:t>
            </a:r>
            <a:r>
              <a:rPr lang="ru-RU" sz="2400" dirty="0">
                <a:solidFill>
                  <a:srgbClr val="0070C0"/>
                </a:solidFill>
              </a:rPr>
              <a:t>дискретного преобразования Фурье</a:t>
            </a:r>
            <a:r>
              <a:rPr lang="ru-RU" sz="2400" dirty="0"/>
              <a:t> (ДПФ).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032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4664"/>
            <a:ext cx="5112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Умножим обе части </a:t>
            </a:r>
            <a:r>
              <a:rPr lang="ru-RU" sz="2400" dirty="0" smtClean="0"/>
              <a:t>выражения на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 просуммируем по </a:t>
            </a:r>
            <a:r>
              <a:rPr lang="en-US" sz="2400" i="1" dirty="0" smtClean="0"/>
              <a:t>k</a:t>
            </a:r>
            <a:endParaRPr lang="ru-RU" sz="2400" i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306" y="0"/>
            <a:ext cx="2412134" cy="948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39920"/>
            <a:ext cx="6480720" cy="110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37" y="2492896"/>
            <a:ext cx="4104456" cy="1113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423" y="2420888"/>
            <a:ext cx="4019063" cy="12576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828494" y="3721695"/>
            <a:ext cx="80381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фигурных скобках </a:t>
            </a:r>
            <a:r>
              <a:rPr lang="ru-RU" sz="2400" dirty="0" smtClean="0"/>
              <a:t>сумма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/>
              <a:t>векторов длины 1</a:t>
            </a:r>
            <a:endParaRPr lang="ru-RU" sz="2400" dirty="0"/>
          </a:p>
        </p:txBody>
      </p:sp>
      <p:pic>
        <p:nvPicPr>
          <p:cNvPr id="10" name="Рисунок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83360"/>
            <a:ext cx="3456384" cy="1261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17232"/>
            <a:ext cx="5976664" cy="134076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6</a:t>
            </a:fld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21" y="4467069"/>
            <a:ext cx="25241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68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495" y="116632"/>
            <a:ext cx="6073825" cy="12576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699011"/>
              </p:ext>
            </p:extLst>
          </p:nvPr>
        </p:nvGraphicFramePr>
        <p:xfrm>
          <a:off x="1623382" y="1844824"/>
          <a:ext cx="4629954" cy="148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1" name="Equation" r:id="rId4" imgW="3263900" imgH="1041400" progId="Equation.DSMT4">
                  <p:embed/>
                </p:oleObj>
              </mc:Choice>
              <mc:Fallback>
                <p:oleObj name="Equation" r:id="rId4" imgW="32639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3382" y="1844824"/>
                        <a:ext cx="4629954" cy="148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3" y="1510542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Отсюда обратное ДПФ</a:t>
            </a:r>
            <a:endParaRPr lang="ru-RU" sz="24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959444"/>
              </p:ext>
            </p:extLst>
          </p:nvPr>
        </p:nvGraphicFramePr>
        <p:xfrm>
          <a:off x="1259632" y="3573016"/>
          <a:ext cx="40433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" name="Equation" r:id="rId6" imgW="3098800" imgH="1041400" progId="Equation.DSMT4">
                  <p:embed/>
                </p:oleObj>
              </mc:Choice>
              <mc:Fallback>
                <p:oleObj name="Equation" r:id="rId6" imgW="3098800" imgH="10414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573016"/>
                        <a:ext cx="4043362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877368"/>
              </p:ext>
            </p:extLst>
          </p:nvPr>
        </p:nvGraphicFramePr>
        <p:xfrm>
          <a:off x="5868144" y="4149080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3" name="Equation" r:id="rId8" imgW="1396394" imgH="406224" progId="Equation.DSMT4">
                  <p:embed/>
                </p:oleObj>
              </mc:Choice>
              <mc:Fallback>
                <p:oleObj name="Equation" r:id="rId8" imgW="1396394" imgH="406224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149080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173277"/>
              </p:ext>
            </p:extLst>
          </p:nvPr>
        </p:nvGraphicFramePr>
        <p:xfrm>
          <a:off x="1259632" y="5041032"/>
          <a:ext cx="4630738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4" name="Equation" r:id="rId10" imgW="3263900" imgH="1041400" progId="Equation.DSMT4">
                  <p:embed/>
                </p:oleObj>
              </mc:Choice>
              <mc:Fallback>
                <p:oleObj name="Equation" r:id="rId10" imgW="3263900" imgH="1041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041032"/>
                        <a:ext cx="4630738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811371"/>
              </p:ext>
            </p:extLst>
          </p:nvPr>
        </p:nvGraphicFramePr>
        <p:xfrm>
          <a:off x="6019800" y="5588447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" name="Equation" r:id="rId11" imgW="1384200" imgH="406080" progId="Equation.DSMT4">
                  <p:embed/>
                </p:oleObj>
              </mc:Choice>
              <mc:Fallback>
                <p:oleObj name="Equation" r:id="rId11" imgW="1384200" imgH="40608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588447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95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226988"/>
              </p:ext>
            </p:extLst>
          </p:nvPr>
        </p:nvGraphicFramePr>
        <p:xfrm>
          <a:off x="1331640" y="2766814"/>
          <a:ext cx="5225179" cy="1598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3" name="Equation" r:id="rId3" imgW="4051300" imgH="1231900" progId="Equation.DSMT4">
                  <p:embed/>
                </p:oleObj>
              </mc:Choice>
              <mc:Fallback>
                <p:oleObj name="Equation" r:id="rId3" imgW="4051300" imgH="1231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766814"/>
                        <a:ext cx="5225179" cy="1598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990609"/>
              </p:ext>
            </p:extLst>
          </p:nvPr>
        </p:nvGraphicFramePr>
        <p:xfrm>
          <a:off x="2339752" y="260648"/>
          <a:ext cx="462915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4" name="Equation" r:id="rId5" imgW="3263900" imgH="1041400" progId="Equation.DSMT4">
                  <p:embed/>
                </p:oleObj>
              </mc:Choice>
              <mc:Fallback>
                <p:oleObj name="Equation" r:id="rId5" imgW="3263900" imgH="1041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60648"/>
                        <a:ext cx="462915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71600" y="404664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ОДПФ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844824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Можно рассматривать как разложение последовательности в базисе</a:t>
            </a:r>
            <a:endParaRPr lang="ru-RU" sz="2400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744404"/>
              </p:ext>
            </p:extLst>
          </p:nvPr>
        </p:nvGraphicFramePr>
        <p:xfrm>
          <a:off x="1187624" y="4437112"/>
          <a:ext cx="259986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5" name="Equation" r:id="rId7" imgW="2145960" imgH="419040" progId="Equation.DSMT4">
                  <p:embed/>
                </p:oleObj>
              </mc:Choice>
              <mc:Fallback>
                <p:oleObj name="Equation" r:id="rId7" imgW="214596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437112"/>
                        <a:ext cx="259986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059560" y="443711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коэффициенты этого разложения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551723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Выясним свойства базиса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415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08517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Скалярное произведение пары</a:t>
            </a:r>
            <a:endParaRPr lang="ru-RU" sz="2400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054264"/>
              </p:ext>
            </p:extLst>
          </p:nvPr>
        </p:nvGraphicFramePr>
        <p:xfrm>
          <a:off x="1016000" y="1052513"/>
          <a:ext cx="6408738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" name="Equation" r:id="rId3" imgW="5067000" imgH="1041120" progId="Equation.DSMT4">
                  <p:embed/>
                </p:oleObj>
              </mc:Choice>
              <mc:Fallback>
                <p:oleObj name="Equation" r:id="rId3" imgW="5067000" imgH="10411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1052513"/>
                        <a:ext cx="6408738" cy="1323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887751"/>
              </p:ext>
            </p:extLst>
          </p:nvPr>
        </p:nvGraphicFramePr>
        <p:xfrm>
          <a:off x="1187624" y="2636912"/>
          <a:ext cx="5182114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" name="Equation" r:id="rId5" imgW="4013200" imgH="1117600" progId="Equation.DSMT4">
                  <p:embed/>
                </p:oleObj>
              </mc:Choice>
              <mc:Fallback>
                <p:oleObj name="Equation" r:id="rId5" imgW="4013200" imgH="1117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636912"/>
                        <a:ext cx="5182114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18590" y="4221088"/>
            <a:ext cx="7009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базис ортогонален, но не ортонормален: норма базисной последовательности равна </a:t>
            </a: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379237"/>
              </p:ext>
            </p:extLst>
          </p:nvPr>
        </p:nvGraphicFramePr>
        <p:xfrm>
          <a:off x="2791030" y="5196101"/>
          <a:ext cx="2352678" cy="92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" name="Equation" r:id="rId7" imgW="1968500" imgH="774700" progId="Equation.DSMT4">
                  <p:embed/>
                </p:oleObj>
              </mc:Choice>
              <mc:Fallback>
                <p:oleObj name="Equation" r:id="rId7" imgW="1968500" imgH="774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1030" y="5196101"/>
                        <a:ext cx="2352678" cy="920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126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708</Words>
  <Application>Microsoft Office PowerPoint</Application>
  <PresentationFormat>Экран (4:3)</PresentationFormat>
  <Paragraphs>149</Paragraphs>
  <Slides>39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42" baseType="lpstr">
      <vt:lpstr>Тема Office</vt:lpstr>
      <vt:lpstr>Equation</vt:lpstr>
      <vt:lpstr>MathType 6.0 Equation</vt:lpstr>
      <vt:lpstr>Цифровая обработка сигналов  Дискретное преобразование Фурье</vt:lpstr>
      <vt:lpstr>Дискретное преобразование Фурье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Матричная (операторная) интерпретация ДПФ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Циклический сдвиг</vt:lpstr>
      <vt:lpstr>Циклический сдвиг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обработка сигналов</dc:title>
  <dc:creator>ВНВ</dc:creator>
  <cp:lastModifiedBy>ВНВ</cp:lastModifiedBy>
  <cp:revision>60</cp:revision>
  <dcterms:created xsi:type="dcterms:W3CDTF">2020-03-04T10:24:45Z</dcterms:created>
  <dcterms:modified xsi:type="dcterms:W3CDTF">2021-03-16T02:30:25Z</dcterms:modified>
</cp:coreProperties>
</file>