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34"/>
  </p:notesMasterIdLst>
  <p:sldIdLst>
    <p:sldId id="256" r:id="rId2"/>
    <p:sldId id="285" r:id="rId3"/>
    <p:sldId id="286" r:id="rId4"/>
    <p:sldId id="287" r:id="rId5"/>
    <p:sldId id="257" r:id="rId6"/>
    <p:sldId id="258" r:id="rId7"/>
    <p:sldId id="259" r:id="rId8"/>
    <p:sldId id="284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2" r:id="rId30"/>
    <p:sldId id="281" r:id="rId31"/>
    <p:sldId id="283" r:id="rId32"/>
    <p:sldId id="280" r:id="rId33"/>
  </p:sldIdLst>
  <p:sldSz cx="10693400" cy="7562850"/>
  <p:notesSz cx="10693400" cy="7562850"/>
  <p:defaultTextStyle>
    <a:defPPr>
      <a:defRPr lang="ru-RU"/>
    </a:defPPr>
    <a:lvl1pPr marL="0" algn="l" defTabSz="91407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040" algn="l" defTabSz="91407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076" algn="l" defTabSz="91407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113" algn="l" defTabSz="91407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149" algn="l" defTabSz="91407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188" algn="l" defTabSz="91407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228" algn="l" defTabSz="91407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264" algn="l" defTabSz="91407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303" algn="l" defTabSz="91407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971" autoAdjust="0"/>
    <p:restoredTop sz="94660"/>
  </p:normalViewPr>
  <p:slideViewPr>
    <p:cSldViewPr>
      <p:cViewPr varScale="1">
        <p:scale>
          <a:sx n="80" d="100"/>
          <a:sy n="80" d="100"/>
        </p:scale>
        <p:origin x="-1518" y="-90"/>
      </p:cViewPr>
      <p:guideLst>
        <p:guide orient="horz" pos="3294"/>
        <p:guide pos="21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61.wmf"/><Relationship Id="rId2" Type="http://schemas.openxmlformats.org/officeDocument/2006/relationships/image" Target="../media/image60.wmf"/><Relationship Id="rId1" Type="http://schemas.openxmlformats.org/officeDocument/2006/relationships/image" Target="../media/image59.wmf"/><Relationship Id="rId5" Type="http://schemas.openxmlformats.org/officeDocument/2006/relationships/image" Target="../media/image63.wmf"/><Relationship Id="rId4" Type="http://schemas.openxmlformats.org/officeDocument/2006/relationships/image" Target="../media/image62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6.wmf"/><Relationship Id="rId2" Type="http://schemas.openxmlformats.org/officeDocument/2006/relationships/image" Target="../media/image65.wmf"/><Relationship Id="rId1" Type="http://schemas.openxmlformats.org/officeDocument/2006/relationships/image" Target="../media/image64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9.wmf"/><Relationship Id="rId2" Type="http://schemas.openxmlformats.org/officeDocument/2006/relationships/image" Target="../media/image68.wmf"/><Relationship Id="rId1" Type="http://schemas.openxmlformats.org/officeDocument/2006/relationships/image" Target="../media/image67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3.wmf"/><Relationship Id="rId2" Type="http://schemas.openxmlformats.org/officeDocument/2006/relationships/image" Target="../media/image72.wmf"/><Relationship Id="rId1" Type="http://schemas.openxmlformats.org/officeDocument/2006/relationships/image" Target="../media/image71.wmf"/><Relationship Id="rId4" Type="http://schemas.openxmlformats.org/officeDocument/2006/relationships/image" Target="../media/image74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77.wmf"/><Relationship Id="rId2" Type="http://schemas.openxmlformats.org/officeDocument/2006/relationships/image" Target="../media/image76.wmf"/><Relationship Id="rId1" Type="http://schemas.openxmlformats.org/officeDocument/2006/relationships/image" Target="../media/image75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80.wmf"/><Relationship Id="rId2" Type="http://schemas.openxmlformats.org/officeDocument/2006/relationships/image" Target="../media/image79.wmf"/><Relationship Id="rId1" Type="http://schemas.openxmlformats.org/officeDocument/2006/relationships/image" Target="../media/image78.wmf"/><Relationship Id="rId4" Type="http://schemas.openxmlformats.org/officeDocument/2006/relationships/image" Target="../media/image81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83.wmf"/><Relationship Id="rId1" Type="http://schemas.openxmlformats.org/officeDocument/2006/relationships/image" Target="../media/image82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86.wmf"/><Relationship Id="rId2" Type="http://schemas.openxmlformats.org/officeDocument/2006/relationships/image" Target="../media/image85.wmf"/><Relationship Id="rId1" Type="http://schemas.openxmlformats.org/officeDocument/2006/relationships/image" Target="../media/image84.wmf"/><Relationship Id="rId6" Type="http://schemas.openxmlformats.org/officeDocument/2006/relationships/image" Target="../media/image89.wmf"/><Relationship Id="rId5" Type="http://schemas.openxmlformats.org/officeDocument/2006/relationships/image" Target="../media/image88.wmf"/><Relationship Id="rId4" Type="http://schemas.openxmlformats.org/officeDocument/2006/relationships/image" Target="../media/image87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94.wmf"/><Relationship Id="rId1" Type="http://schemas.openxmlformats.org/officeDocument/2006/relationships/image" Target="../media/image9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Relationship Id="rId5" Type="http://schemas.openxmlformats.org/officeDocument/2006/relationships/image" Target="../media/image32.wmf"/><Relationship Id="rId4" Type="http://schemas.openxmlformats.org/officeDocument/2006/relationships/image" Target="../media/image31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image" Target="../media/image35.wmf"/><Relationship Id="rId6" Type="http://schemas.openxmlformats.org/officeDocument/2006/relationships/image" Target="../media/image40.wmf"/><Relationship Id="rId5" Type="http://schemas.openxmlformats.org/officeDocument/2006/relationships/image" Target="../media/image39.wmf"/><Relationship Id="rId4" Type="http://schemas.openxmlformats.org/officeDocument/2006/relationships/image" Target="../media/image38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44.wmf"/><Relationship Id="rId1" Type="http://schemas.openxmlformats.org/officeDocument/2006/relationships/image" Target="../media/image43.wmf"/><Relationship Id="rId5" Type="http://schemas.openxmlformats.org/officeDocument/2006/relationships/image" Target="../media/image47.wmf"/><Relationship Id="rId4" Type="http://schemas.openxmlformats.org/officeDocument/2006/relationships/image" Target="../media/image46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1.wmf"/><Relationship Id="rId2" Type="http://schemas.openxmlformats.org/officeDocument/2006/relationships/image" Target="../media/image50.wmf"/><Relationship Id="rId1" Type="http://schemas.openxmlformats.org/officeDocument/2006/relationships/image" Target="../media/image49.wmf"/><Relationship Id="rId5" Type="http://schemas.openxmlformats.org/officeDocument/2006/relationships/image" Target="../media/image53.wmf"/><Relationship Id="rId4" Type="http://schemas.openxmlformats.org/officeDocument/2006/relationships/image" Target="../media/image52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2" Type="http://schemas.openxmlformats.org/officeDocument/2006/relationships/image" Target="../media/image55.wmf"/><Relationship Id="rId1" Type="http://schemas.openxmlformats.org/officeDocument/2006/relationships/image" Target="../media/image54.wmf"/><Relationship Id="rId5" Type="http://schemas.openxmlformats.org/officeDocument/2006/relationships/image" Target="../media/image58.wmf"/><Relationship Id="rId4" Type="http://schemas.openxmlformats.org/officeDocument/2006/relationships/image" Target="../media/image5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633913" cy="377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6057900" y="0"/>
            <a:ext cx="4632325" cy="377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E3BACE-06CB-496B-A901-09FCA111BD9D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566738"/>
            <a:ext cx="4010025" cy="2836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069975" y="3592513"/>
            <a:ext cx="8553450" cy="3403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7183438"/>
            <a:ext cx="4633913" cy="377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6057900" y="7183438"/>
            <a:ext cx="4632325" cy="377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08BFB3-2259-4B47-AECF-EC3CE2F918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2253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07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7040" algn="l" defTabSz="91407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4076" algn="l" defTabSz="91407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1113" algn="l" defTabSz="91407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8149" algn="l" defTabSz="91407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188" algn="l" defTabSz="91407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228" algn="l" defTabSz="91407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264" algn="l" defTabSz="91407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303" algn="l" defTabSz="91407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341688" y="566738"/>
            <a:ext cx="4010025" cy="283686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08BFB3-2259-4B47-AECF-EC3CE2F9187C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98986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889EC-F6A9-46CD-8823-2BA3A08ABC83}" type="datetime1">
              <a:rPr lang="en-US" smtClean="0"/>
              <a:t>2/6/2022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rgbClr val="0070C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59C579-CA95-43E3-AB49-E524D4BBB19E}" type="datetime1">
              <a:rPr lang="en-US" smtClean="0"/>
              <a:t>2/6/2022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BD2E10-79C9-4AEF-B8DE-1FFE6C87759C}" type="datetime1">
              <a:rPr lang="en-US" smtClean="0"/>
              <a:t>2/6/2022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FB366-3463-4FDF-BBFA-2B13B77D3C82}" type="datetime1">
              <a:rPr lang="en-US" smtClean="0"/>
              <a:t>2/6/2022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A514E-549C-4764-B1A6-30C60B546987}" type="datetime1">
              <a:rPr lang="en-US" smtClean="0"/>
              <a:t>2/6/2022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xfrm>
            <a:off x="3635756" y="7033450"/>
            <a:ext cx="3421888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699248" y="7033450"/>
            <a:ext cx="2459482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1E3C4D-359F-4FFE-80A9-9208D8303C3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534670" y="7033450"/>
            <a:ext cx="2459482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514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116451" y="1642363"/>
            <a:ext cx="5921375" cy="384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588130" y="2248723"/>
            <a:ext cx="6627495" cy="20993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rgbClr val="0070C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FEEC8-6BCD-462C-A220-44D57AB72FF0}" type="datetime1">
              <a:rPr lang="en-US" smtClean="0"/>
              <a:t>2/6/2022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0.wm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9.wmf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image" Target="../media/image15.png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3.bin"/><Relationship Id="rId10" Type="http://schemas.openxmlformats.org/officeDocument/2006/relationships/image" Target="../media/image14.wmf"/><Relationship Id="rId4" Type="http://schemas.openxmlformats.org/officeDocument/2006/relationships/image" Target="../media/image16.png"/><Relationship Id="rId9" Type="http://schemas.openxmlformats.org/officeDocument/2006/relationships/oleObject" Target="../embeddings/oleObject5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13" Type="http://schemas.openxmlformats.org/officeDocument/2006/relationships/image" Target="../media/image21.wmf"/><Relationship Id="rId3" Type="http://schemas.openxmlformats.org/officeDocument/2006/relationships/image" Target="../media/image22.png"/><Relationship Id="rId7" Type="http://schemas.openxmlformats.org/officeDocument/2006/relationships/image" Target="../media/image18.wmf"/><Relationship Id="rId12" Type="http://schemas.openxmlformats.org/officeDocument/2006/relationships/oleObject" Target="../embeddings/oleObject10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20.wmf"/><Relationship Id="rId5" Type="http://schemas.openxmlformats.org/officeDocument/2006/relationships/image" Target="../media/image17.wmf"/><Relationship Id="rId10" Type="http://schemas.openxmlformats.org/officeDocument/2006/relationships/oleObject" Target="../embeddings/oleObject9.bin"/><Relationship Id="rId4" Type="http://schemas.openxmlformats.org/officeDocument/2006/relationships/oleObject" Target="../embeddings/oleObject6.bin"/><Relationship Id="rId9" Type="http://schemas.openxmlformats.org/officeDocument/2006/relationships/image" Target="../media/image19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oleObject" Target="../embeddings/oleObject11.bin"/><Relationship Id="rId7" Type="http://schemas.openxmlformats.org/officeDocument/2006/relationships/image" Target="../media/image26.png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12.bin"/><Relationship Id="rId10" Type="http://schemas.openxmlformats.org/officeDocument/2006/relationships/image" Target="../media/image27.png"/><Relationship Id="rId4" Type="http://schemas.openxmlformats.org/officeDocument/2006/relationships/image" Target="../media/image23.wmf"/><Relationship Id="rId9" Type="http://schemas.openxmlformats.org/officeDocument/2006/relationships/image" Target="../media/image25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oleObject" Target="../embeddings/oleObject18.bin"/><Relationship Id="rId3" Type="http://schemas.openxmlformats.org/officeDocument/2006/relationships/image" Target="../media/image33.png"/><Relationship Id="rId7" Type="http://schemas.openxmlformats.org/officeDocument/2006/relationships/image" Target="../media/image29.wmf"/><Relationship Id="rId12" Type="http://schemas.openxmlformats.org/officeDocument/2006/relationships/image" Target="../media/image31.wm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5.bin"/><Relationship Id="rId11" Type="http://schemas.openxmlformats.org/officeDocument/2006/relationships/oleObject" Target="../embeddings/oleObject17.bin"/><Relationship Id="rId5" Type="http://schemas.openxmlformats.org/officeDocument/2006/relationships/image" Target="../media/image28.wmf"/><Relationship Id="rId10" Type="http://schemas.openxmlformats.org/officeDocument/2006/relationships/image" Target="../media/image30.wmf"/><Relationship Id="rId4" Type="http://schemas.openxmlformats.org/officeDocument/2006/relationships/oleObject" Target="../embeddings/oleObject14.bin"/><Relationship Id="rId9" Type="http://schemas.openxmlformats.org/officeDocument/2006/relationships/oleObject" Target="../embeddings/oleObject16.bin"/><Relationship Id="rId14" Type="http://schemas.openxmlformats.org/officeDocument/2006/relationships/image" Target="../media/image32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13" Type="http://schemas.openxmlformats.org/officeDocument/2006/relationships/oleObject" Target="../embeddings/oleObject23.bin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1.bin"/><Relationship Id="rId12" Type="http://schemas.openxmlformats.org/officeDocument/2006/relationships/image" Target="../media/image38.wmf"/><Relationship Id="rId2" Type="http://schemas.openxmlformats.org/officeDocument/2006/relationships/slideLayout" Target="../slideLayouts/slideLayout5.xml"/><Relationship Id="rId16" Type="http://schemas.openxmlformats.org/officeDocument/2006/relationships/image" Target="../media/image40.wmf"/><Relationship Id="rId1" Type="http://schemas.openxmlformats.org/officeDocument/2006/relationships/vmlDrawing" Target="../drawings/vmlDrawing6.vml"/><Relationship Id="rId6" Type="http://schemas.openxmlformats.org/officeDocument/2006/relationships/image" Target="../media/image36.wmf"/><Relationship Id="rId11" Type="http://schemas.openxmlformats.org/officeDocument/2006/relationships/oleObject" Target="../embeddings/oleObject22.bin"/><Relationship Id="rId5" Type="http://schemas.openxmlformats.org/officeDocument/2006/relationships/oleObject" Target="../embeddings/oleObject20.bin"/><Relationship Id="rId15" Type="http://schemas.openxmlformats.org/officeDocument/2006/relationships/oleObject" Target="../embeddings/oleObject24.bin"/><Relationship Id="rId10" Type="http://schemas.openxmlformats.org/officeDocument/2006/relationships/image" Target="../media/image42.png"/><Relationship Id="rId4" Type="http://schemas.openxmlformats.org/officeDocument/2006/relationships/image" Target="../media/image35.wmf"/><Relationship Id="rId9" Type="http://schemas.openxmlformats.org/officeDocument/2006/relationships/image" Target="../media/image41.png"/><Relationship Id="rId14" Type="http://schemas.openxmlformats.org/officeDocument/2006/relationships/image" Target="../media/image39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wmf"/><Relationship Id="rId13" Type="http://schemas.openxmlformats.org/officeDocument/2006/relationships/image" Target="../media/image47.wmf"/><Relationship Id="rId3" Type="http://schemas.openxmlformats.org/officeDocument/2006/relationships/oleObject" Target="../embeddings/oleObject25.bin"/><Relationship Id="rId7" Type="http://schemas.openxmlformats.org/officeDocument/2006/relationships/oleObject" Target="../embeddings/oleObject27.bin"/><Relationship Id="rId12" Type="http://schemas.openxmlformats.org/officeDocument/2006/relationships/oleObject" Target="../embeddings/oleObject29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44.wmf"/><Relationship Id="rId11" Type="http://schemas.openxmlformats.org/officeDocument/2006/relationships/image" Target="../media/image48.png"/><Relationship Id="rId5" Type="http://schemas.openxmlformats.org/officeDocument/2006/relationships/oleObject" Target="../embeddings/oleObject26.bin"/><Relationship Id="rId10" Type="http://schemas.openxmlformats.org/officeDocument/2006/relationships/image" Target="../media/image46.wmf"/><Relationship Id="rId4" Type="http://schemas.openxmlformats.org/officeDocument/2006/relationships/image" Target="../media/image43.wmf"/><Relationship Id="rId9" Type="http://schemas.openxmlformats.org/officeDocument/2006/relationships/oleObject" Target="../embeddings/oleObject28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2.bin"/><Relationship Id="rId13" Type="http://schemas.openxmlformats.org/officeDocument/2006/relationships/image" Target="../media/image53.wm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50.wmf"/><Relationship Id="rId12" Type="http://schemas.openxmlformats.org/officeDocument/2006/relationships/oleObject" Target="../embeddings/oleObject34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31.bin"/><Relationship Id="rId11" Type="http://schemas.openxmlformats.org/officeDocument/2006/relationships/image" Target="../media/image52.wmf"/><Relationship Id="rId5" Type="http://schemas.openxmlformats.org/officeDocument/2006/relationships/image" Target="../media/image49.wmf"/><Relationship Id="rId10" Type="http://schemas.openxmlformats.org/officeDocument/2006/relationships/oleObject" Target="../embeddings/oleObject33.bin"/><Relationship Id="rId4" Type="http://schemas.openxmlformats.org/officeDocument/2006/relationships/oleObject" Target="../embeddings/oleObject30.bin"/><Relationship Id="rId9" Type="http://schemas.openxmlformats.org/officeDocument/2006/relationships/image" Target="../media/image51.w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wmf"/><Relationship Id="rId3" Type="http://schemas.openxmlformats.org/officeDocument/2006/relationships/oleObject" Target="../embeddings/oleObject35.bin"/><Relationship Id="rId7" Type="http://schemas.openxmlformats.org/officeDocument/2006/relationships/oleObject" Target="../embeddings/oleObject37.bin"/><Relationship Id="rId12" Type="http://schemas.openxmlformats.org/officeDocument/2006/relationships/image" Target="../media/image58.wm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55.wmf"/><Relationship Id="rId11" Type="http://schemas.openxmlformats.org/officeDocument/2006/relationships/oleObject" Target="../embeddings/oleObject39.bin"/><Relationship Id="rId5" Type="http://schemas.openxmlformats.org/officeDocument/2006/relationships/oleObject" Target="../embeddings/oleObject36.bin"/><Relationship Id="rId10" Type="http://schemas.openxmlformats.org/officeDocument/2006/relationships/image" Target="../media/image57.wmf"/><Relationship Id="rId4" Type="http://schemas.openxmlformats.org/officeDocument/2006/relationships/image" Target="../media/image54.wmf"/><Relationship Id="rId9" Type="http://schemas.openxmlformats.org/officeDocument/2006/relationships/oleObject" Target="../embeddings/oleObject38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wmf"/><Relationship Id="rId3" Type="http://schemas.openxmlformats.org/officeDocument/2006/relationships/oleObject" Target="../embeddings/oleObject40.bin"/><Relationship Id="rId7" Type="http://schemas.openxmlformats.org/officeDocument/2006/relationships/oleObject" Target="../embeddings/oleObject42.bin"/><Relationship Id="rId12" Type="http://schemas.openxmlformats.org/officeDocument/2006/relationships/image" Target="../media/image63.wm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60.wmf"/><Relationship Id="rId11" Type="http://schemas.openxmlformats.org/officeDocument/2006/relationships/oleObject" Target="../embeddings/oleObject44.bin"/><Relationship Id="rId5" Type="http://schemas.openxmlformats.org/officeDocument/2006/relationships/oleObject" Target="../embeddings/oleObject41.bin"/><Relationship Id="rId10" Type="http://schemas.openxmlformats.org/officeDocument/2006/relationships/image" Target="../media/image62.wmf"/><Relationship Id="rId4" Type="http://schemas.openxmlformats.org/officeDocument/2006/relationships/image" Target="../media/image59.wmf"/><Relationship Id="rId9" Type="http://schemas.openxmlformats.org/officeDocument/2006/relationships/oleObject" Target="../embeddings/oleObject43.bin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wmf"/><Relationship Id="rId3" Type="http://schemas.openxmlformats.org/officeDocument/2006/relationships/oleObject" Target="../embeddings/oleObject45.bin"/><Relationship Id="rId7" Type="http://schemas.openxmlformats.org/officeDocument/2006/relationships/oleObject" Target="../embeddings/oleObject47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65.wmf"/><Relationship Id="rId5" Type="http://schemas.openxmlformats.org/officeDocument/2006/relationships/oleObject" Target="../embeddings/oleObject46.bin"/><Relationship Id="rId4" Type="http://schemas.openxmlformats.org/officeDocument/2006/relationships/image" Target="../media/image64.w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wmf"/><Relationship Id="rId3" Type="http://schemas.openxmlformats.org/officeDocument/2006/relationships/oleObject" Target="../embeddings/oleObject48.bin"/><Relationship Id="rId7" Type="http://schemas.openxmlformats.org/officeDocument/2006/relationships/oleObject" Target="../embeddings/oleObject50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68.wmf"/><Relationship Id="rId5" Type="http://schemas.openxmlformats.org/officeDocument/2006/relationships/oleObject" Target="../embeddings/oleObject49.bin"/><Relationship Id="rId4" Type="http://schemas.openxmlformats.org/officeDocument/2006/relationships/image" Target="../media/image67.wmf"/><Relationship Id="rId9" Type="http://schemas.openxmlformats.org/officeDocument/2006/relationships/image" Target="../media/image70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wmf"/><Relationship Id="rId3" Type="http://schemas.openxmlformats.org/officeDocument/2006/relationships/oleObject" Target="../embeddings/oleObject51.bin"/><Relationship Id="rId7" Type="http://schemas.openxmlformats.org/officeDocument/2006/relationships/oleObject" Target="../embeddings/oleObject53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72.wmf"/><Relationship Id="rId5" Type="http://schemas.openxmlformats.org/officeDocument/2006/relationships/oleObject" Target="../embeddings/oleObject52.bin"/><Relationship Id="rId10" Type="http://schemas.openxmlformats.org/officeDocument/2006/relationships/image" Target="../media/image74.wmf"/><Relationship Id="rId4" Type="http://schemas.openxmlformats.org/officeDocument/2006/relationships/image" Target="../media/image71.wmf"/><Relationship Id="rId9" Type="http://schemas.openxmlformats.org/officeDocument/2006/relationships/oleObject" Target="../embeddings/oleObject54.bin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wmf"/><Relationship Id="rId3" Type="http://schemas.openxmlformats.org/officeDocument/2006/relationships/oleObject" Target="../embeddings/oleObject55.bin"/><Relationship Id="rId7" Type="http://schemas.openxmlformats.org/officeDocument/2006/relationships/oleObject" Target="../embeddings/oleObject57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76.wmf"/><Relationship Id="rId5" Type="http://schemas.openxmlformats.org/officeDocument/2006/relationships/oleObject" Target="../embeddings/oleObject56.bin"/><Relationship Id="rId4" Type="http://schemas.openxmlformats.org/officeDocument/2006/relationships/image" Target="../media/image75.w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wmf"/><Relationship Id="rId3" Type="http://schemas.openxmlformats.org/officeDocument/2006/relationships/oleObject" Target="../embeddings/oleObject58.bin"/><Relationship Id="rId7" Type="http://schemas.openxmlformats.org/officeDocument/2006/relationships/oleObject" Target="../embeddings/oleObject60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79.wmf"/><Relationship Id="rId5" Type="http://schemas.openxmlformats.org/officeDocument/2006/relationships/oleObject" Target="../embeddings/oleObject59.bin"/><Relationship Id="rId10" Type="http://schemas.openxmlformats.org/officeDocument/2006/relationships/image" Target="../media/image81.wmf"/><Relationship Id="rId4" Type="http://schemas.openxmlformats.org/officeDocument/2006/relationships/image" Target="../media/image78.wmf"/><Relationship Id="rId9" Type="http://schemas.openxmlformats.org/officeDocument/2006/relationships/oleObject" Target="../embeddings/oleObject61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2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83.wmf"/><Relationship Id="rId5" Type="http://schemas.openxmlformats.org/officeDocument/2006/relationships/oleObject" Target="../embeddings/oleObject63.bin"/><Relationship Id="rId4" Type="http://schemas.openxmlformats.org/officeDocument/2006/relationships/image" Target="../media/image82.w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wmf"/><Relationship Id="rId13" Type="http://schemas.openxmlformats.org/officeDocument/2006/relationships/image" Target="../media/image15.png"/><Relationship Id="rId18" Type="http://schemas.openxmlformats.org/officeDocument/2006/relationships/image" Target="../media/image89.wmf"/><Relationship Id="rId3" Type="http://schemas.openxmlformats.org/officeDocument/2006/relationships/oleObject" Target="../embeddings/oleObject64.bin"/><Relationship Id="rId7" Type="http://schemas.openxmlformats.org/officeDocument/2006/relationships/oleObject" Target="../embeddings/oleObject66.bin"/><Relationship Id="rId12" Type="http://schemas.openxmlformats.org/officeDocument/2006/relationships/image" Target="../media/image88.wmf"/><Relationship Id="rId17" Type="http://schemas.openxmlformats.org/officeDocument/2006/relationships/oleObject" Target="../embeddings/oleObject69.bin"/><Relationship Id="rId2" Type="http://schemas.openxmlformats.org/officeDocument/2006/relationships/slideLayout" Target="../slideLayouts/slideLayout5.xml"/><Relationship Id="rId16" Type="http://schemas.openxmlformats.org/officeDocument/2006/relationships/image" Target="../media/image91.png"/><Relationship Id="rId1" Type="http://schemas.openxmlformats.org/officeDocument/2006/relationships/vmlDrawing" Target="../drawings/vmlDrawing17.vml"/><Relationship Id="rId6" Type="http://schemas.openxmlformats.org/officeDocument/2006/relationships/image" Target="../media/image85.wmf"/><Relationship Id="rId11" Type="http://schemas.openxmlformats.org/officeDocument/2006/relationships/oleObject" Target="../embeddings/oleObject68.bin"/><Relationship Id="rId5" Type="http://schemas.openxmlformats.org/officeDocument/2006/relationships/oleObject" Target="../embeddings/oleObject65.bin"/><Relationship Id="rId15" Type="http://schemas.openxmlformats.org/officeDocument/2006/relationships/image" Target="../media/image16.png"/><Relationship Id="rId10" Type="http://schemas.openxmlformats.org/officeDocument/2006/relationships/image" Target="../media/image87.wmf"/><Relationship Id="rId19" Type="http://schemas.openxmlformats.org/officeDocument/2006/relationships/image" Target="../media/image92.png"/><Relationship Id="rId4" Type="http://schemas.openxmlformats.org/officeDocument/2006/relationships/image" Target="../media/image84.wmf"/><Relationship Id="rId9" Type="http://schemas.openxmlformats.org/officeDocument/2006/relationships/oleObject" Target="../embeddings/oleObject67.bin"/><Relationship Id="rId14" Type="http://schemas.openxmlformats.org/officeDocument/2006/relationships/image" Target="../media/image90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3" Type="http://schemas.openxmlformats.org/officeDocument/2006/relationships/oleObject" Target="../embeddings/oleObject70.bin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94.wmf"/><Relationship Id="rId5" Type="http://schemas.openxmlformats.org/officeDocument/2006/relationships/oleObject" Target="../embeddings/oleObject71.bin"/><Relationship Id="rId10" Type="http://schemas.openxmlformats.org/officeDocument/2006/relationships/image" Target="../media/image95.png"/><Relationship Id="rId4" Type="http://schemas.openxmlformats.org/officeDocument/2006/relationships/image" Target="../media/image93.wmf"/><Relationship Id="rId9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22300" y="2028824"/>
            <a:ext cx="9595865" cy="496535"/>
          </a:xfrm>
          <a:prstGeom prst="rect">
            <a:avLst/>
          </a:prstGeom>
        </p:spPr>
        <p:txBody>
          <a:bodyPr vert="horz" wrap="square" lIns="0" tIns="29199" rIns="0" bIns="0" rtlCol="0">
            <a:spAutoFit/>
          </a:bodyPr>
          <a:lstStyle/>
          <a:p>
            <a:pPr marL="20638" marR="5080" indent="-20638" algn="ctr">
              <a:lnSpc>
                <a:spcPts val="1839"/>
              </a:lnSpc>
              <a:spcBef>
                <a:spcPts val="229"/>
              </a:spcBef>
            </a:pPr>
            <a:r>
              <a:rPr sz="2100" b="1" spc="-5" dirty="0">
                <a:latin typeface="Times New Roman"/>
                <a:cs typeface="Times New Roman"/>
              </a:rPr>
              <a:t>НОВОСИБИРСКИЙ ГОСУДАРСТВЕННЫЙ </a:t>
            </a:r>
            <a:r>
              <a:rPr sz="2100" b="1" spc="-5" dirty="0" smtClean="0">
                <a:latin typeface="Times New Roman"/>
                <a:cs typeface="Times New Roman"/>
              </a:rPr>
              <a:t>ТЕХНИЧЕСКИ</a:t>
            </a:r>
            <a:r>
              <a:rPr lang="ru-RU" sz="2100" b="1" spc="-5" dirty="0" smtClean="0">
                <a:latin typeface="Times New Roman"/>
                <a:cs typeface="Times New Roman"/>
              </a:rPr>
              <a:t>Й </a:t>
            </a:r>
            <a:r>
              <a:rPr sz="2100" b="1" spc="-5" dirty="0" smtClean="0">
                <a:latin typeface="Times New Roman"/>
                <a:cs typeface="Times New Roman"/>
              </a:rPr>
              <a:t>УНИВЕРСИТЕТ</a:t>
            </a:r>
            <a:endParaRPr sz="21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975099" y="2943225"/>
            <a:ext cx="2362201" cy="381515"/>
          </a:xfrm>
          <a:prstGeom prst="rect">
            <a:avLst/>
          </a:prstGeom>
        </p:spPr>
        <p:txBody>
          <a:bodyPr vert="horz" wrap="square" lIns="0" tIns="12061" rIns="0" bIns="0" rtlCol="0">
            <a:spAutoFit/>
          </a:bodyPr>
          <a:lstStyle/>
          <a:p>
            <a:pPr marL="12696" algn="ctr">
              <a:spcBef>
                <a:spcPts val="95"/>
              </a:spcBef>
            </a:pPr>
            <a:r>
              <a:rPr sz="2400" spc="-5" dirty="0">
                <a:latin typeface="Times New Roman"/>
                <a:cs typeface="Times New Roman"/>
              </a:rPr>
              <a:t>В.Н.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ВАСЮКОВ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79500" y="3705225"/>
            <a:ext cx="8605265" cy="1376655"/>
          </a:xfrm>
          <a:prstGeom prst="rect">
            <a:avLst/>
          </a:prstGeom>
        </p:spPr>
        <p:txBody>
          <a:bodyPr vert="horz" wrap="square" lIns="0" tIns="12061" rIns="0" bIns="0" rtlCol="0">
            <a:spAutoFit/>
          </a:bodyPr>
          <a:lstStyle/>
          <a:p>
            <a:pPr marL="12696" algn="ctr">
              <a:spcBef>
                <a:spcPts val="95"/>
              </a:spcBef>
            </a:pPr>
            <a:r>
              <a:rPr sz="2900" b="1" spc="-5" dirty="0">
                <a:latin typeface="Times New Roman"/>
                <a:cs typeface="Times New Roman"/>
              </a:rPr>
              <a:t>ЦИФРОВАЯ ОБРАБОТКА</a:t>
            </a:r>
            <a:r>
              <a:rPr sz="2900" b="1" dirty="0">
                <a:latin typeface="Times New Roman"/>
                <a:cs typeface="Times New Roman"/>
              </a:rPr>
              <a:t> </a:t>
            </a:r>
            <a:r>
              <a:rPr sz="2900" b="1" spc="-5" dirty="0" smtClean="0">
                <a:latin typeface="Times New Roman"/>
                <a:cs typeface="Times New Roman"/>
              </a:rPr>
              <a:t>СИГНАЛОВ</a:t>
            </a:r>
            <a:endParaRPr lang="ru-RU" sz="2900" b="1" spc="-5" dirty="0" smtClean="0">
              <a:latin typeface="Times New Roman"/>
              <a:cs typeface="Times New Roman"/>
            </a:endParaRPr>
          </a:p>
          <a:p>
            <a:pPr marL="12696" algn="ctr">
              <a:spcBef>
                <a:spcPts val="95"/>
              </a:spcBef>
            </a:pPr>
            <a:endParaRPr lang="ru-RU" sz="2900" b="1" spc="-5" dirty="0">
              <a:latin typeface="Times New Roman"/>
              <a:cs typeface="Times New Roman"/>
            </a:endParaRPr>
          </a:p>
          <a:p>
            <a:pPr marL="12696" algn="ctr">
              <a:spcBef>
                <a:spcPts val="95"/>
              </a:spcBef>
            </a:pPr>
            <a:r>
              <a:rPr lang="ru-RU" sz="2900" b="1" spc="-5" dirty="0" smtClean="0">
                <a:latin typeface="Times New Roman"/>
                <a:cs typeface="Times New Roman"/>
              </a:rPr>
              <a:t>Основные понятия</a:t>
            </a:r>
            <a:endParaRPr sz="2900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194300" y="5840752"/>
            <a:ext cx="1359145" cy="458455"/>
          </a:xfrm>
          <a:prstGeom prst="rect">
            <a:avLst/>
          </a:prstGeom>
        </p:spPr>
        <p:txBody>
          <a:bodyPr vert="horz" wrap="square" lIns="0" tIns="12061" rIns="0" bIns="0" rtlCol="0">
            <a:spAutoFit/>
          </a:bodyPr>
          <a:lstStyle/>
          <a:p>
            <a:pPr marL="12696">
              <a:spcBef>
                <a:spcPts val="95"/>
              </a:spcBef>
            </a:pPr>
            <a:r>
              <a:rPr sz="2900" spc="-5" dirty="0" smtClean="0">
                <a:latin typeface="Times New Roman"/>
                <a:cs typeface="Times New Roman"/>
              </a:rPr>
              <a:t>202</a:t>
            </a:r>
            <a:r>
              <a:rPr lang="ru-RU" sz="2900" spc="-5" smtClean="0">
                <a:latin typeface="Times New Roman"/>
                <a:cs typeface="Times New Roman"/>
              </a:rPr>
              <a:t>1</a:t>
            </a:r>
            <a:endParaRPr sz="2900" dirty="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93703" y="231745"/>
            <a:ext cx="1441845" cy="12079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object 7"/>
          <p:cNvSpPr/>
          <p:nvPr/>
        </p:nvSpPr>
        <p:spPr>
          <a:xfrm>
            <a:off x="8166101" y="480617"/>
            <a:ext cx="2194560" cy="71018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9902" y="352429"/>
            <a:ext cx="9619360" cy="7053209"/>
          </a:xfrm>
          <a:prstGeom prst="rect">
            <a:avLst/>
          </a:prstGeom>
        </p:spPr>
        <p:txBody>
          <a:bodyPr vert="horz" wrap="square" lIns="0" tIns="12696" rIns="0" bIns="0" rtlCol="0">
            <a:spAutoFit/>
          </a:bodyPr>
          <a:lstStyle/>
          <a:p>
            <a:pPr marL="372613" indent="-180276" algn="just">
              <a:lnSpc>
                <a:spcPts val="4198"/>
              </a:lnSpc>
              <a:buSzPct val="94444"/>
              <a:buAutoNum type="arabicPeriod" startAt="4"/>
              <a:tabLst>
                <a:tab pos="373248" algn="l"/>
              </a:tabLst>
            </a:pPr>
            <a:r>
              <a:rPr lang="ru-RU" sz="2900" spc="-5" dirty="0">
                <a:latin typeface="Times New Roman"/>
                <a:cs typeface="Times New Roman"/>
              </a:rPr>
              <a:t> </a:t>
            </a:r>
            <a:r>
              <a:rPr sz="2900" spc="-5" dirty="0" err="1">
                <a:latin typeface="Times New Roman"/>
                <a:cs typeface="Times New Roman"/>
              </a:rPr>
              <a:t>принципиальная</a:t>
            </a:r>
            <a:r>
              <a:rPr sz="2900" spc="-5" dirty="0">
                <a:latin typeface="Times New Roman"/>
                <a:cs typeface="Times New Roman"/>
              </a:rPr>
              <a:t>  </a:t>
            </a:r>
            <a:r>
              <a:rPr sz="2900" spc="-5" dirty="0">
                <a:solidFill>
                  <a:srgbClr val="0000FF"/>
                </a:solidFill>
                <a:latin typeface="Times New Roman"/>
                <a:cs typeface="Times New Roman"/>
              </a:rPr>
              <a:t>стабильность</a:t>
            </a:r>
            <a:r>
              <a:rPr sz="2900" spc="-5" dirty="0">
                <a:solidFill>
                  <a:srgbClr val="0070C0"/>
                </a:solidFill>
                <a:latin typeface="Times New Roman"/>
                <a:cs typeface="Times New Roman"/>
              </a:rPr>
              <a:t>  </a:t>
            </a:r>
            <a:r>
              <a:rPr sz="2900" dirty="0">
                <a:latin typeface="Times New Roman"/>
                <a:cs typeface="Times New Roman"/>
              </a:rPr>
              <a:t>алгоритмов  ЦОС</a:t>
            </a:r>
            <a:r>
              <a:rPr sz="2900" spc="-180" dirty="0">
                <a:latin typeface="Times New Roman"/>
                <a:cs typeface="Times New Roman"/>
              </a:rPr>
              <a:t> </a:t>
            </a:r>
            <a:r>
              <a:rPr sz="2900" spc="-5" dirty="0">
                <a:latin typeface="Times New Roman"/>
                <a:cs typeface="Times New Roman"/>
              </a:rPr>
              <a:t>(</a:t>
            </a:r>
            <a:r>
              <a:rPr sz="2900" spc="-5" dirty="0" err="1">
                <a:latin typeface="Times New Roman"/>
                <a:cs typeface="Times New Roman"/>
              </a:rPr>
              <a:t>отсутствие</a:t>
            </a:r>
            <a:r>
              <a:rPr lang="ru-RU" sz="2900" spc="-5" dirty="0">
                <a:latin typeface="Times New Roman"/>
                <a:cs typeface="Times New Roman"/>
              </a:rPr>
              <a:t> </a:t>
            </a:r>
            <a:r>
              <a:rPr sz="2900" dirty="0" err="1">
                <a:latin typeface="Times New Roman"/>
                <a:cs typeface="Times New Roman"/>
              </a:rPr>
              <a:t>дрейфа</a:t>
            </a:r>
            <a:r>
              <a:rPr sz="2900" dirty="0">
                <a:latin typeface="Times New Roman"/>
                <a:cs typeface="Times New Roman"/>
              </a:rPr>
              <a:t> </a:t>
            </a:r>
            <a:r>
              <a:rPr sz="2900" spc="-5" dirty="0">
                <a:latin typeface="Times New Roman"/>
                <a:cs typeface="Times New Roman"/>
              </a:rPr>
              <a:t>параметров вследствие </a:t>
            </a:r>
            <a:r>
              <a:rPr sz="2900" dirty="0">
                <a:latin typeface="Times New Roman"/>
                <a:cs typeface="Times New Roman"/>
              </a:rPr>
              <a:t>старения </a:t>
            </a:r>
            <a:r>
              <a:rPr sz="2900" spc="-5" dirty="0">
                <a:latin typeface="Times New Roman"/>
                <a:cs typeface="Times New Roman"/>
              </a:rPr>
              <a:t>элементов </a:t>
            </a:r>
            <a:r>
              <a:rPr sz="2900" dirty="0" err="1">
                <a:latin typeface="Times New Roman"/>
                <a:cs typeface="Times New Roman"/>
              </a:rPr>
              <a:t>или</a:t>
            </a:r>
            <a:r>
              <a:rPr sz="2900" dirty="0">
                <a:latin typeface="Times New Roman"/>
                <a:cs typeface="Times New Roman"/>
              </a:rPr>
              <a:t> </a:t>
            </a:r>
            <a:r>
              <a:rPr sz="2900" spc="-5" dirty="0" err="1">
                <a:latin typeface="Times New Roman"/>
                <a:cs typeface="Times New Roman"/>
              </a:rPr>
              <a:t>влия</a:t>
            </a:r>
            <a:r>
              <a:rPr sz="2900" dirty="0" err="1">
                <a:latin typeface="Times New Roman"/>
                <a:cs typeface="Times New Roman"/>
              </a:rPr>
              <a:t>ния</a:t>
            </a:r>
            <a:r>
              <a:rPr sz="2900" spc="-5" dirty="0">
                <a:latin typeface="Times New Roman"/>
                <a:cs typeface="Times New Roman"/>
              </a:rPr>
              <a:t> среды);</a:t>
            </a:r>
            <a:endParaRPr sz="2900" dirty="0">
              <a:latin typeface="Times New Roman"/>
              <a:cs typeface="Times New Roman"/>
            </a:endParaRPr>
          </a:p>
          <a:p>
            <a:pPr marL="372613" marR="5712" indent="-180276" algn="just">
              <a:lnSpc>
                <a:spcPts val="4198"/>
              </a:lnSpc>
              <a:spcBef>
                <a:spcPts val="5"/>
              </a:spcBef>
              <a:buSzPct val="94444"/>
              <a:buAutoNum type="arabicPeriod" startAt="5"/>
              <a:tabLst>
                <a:tab pos="373248" algn="l"/>
              </a:tabLst>
            </a:pPr>
            <a:r>
              <a:rPr sz="2900" spc="-5" dirty="0">
                <a:latin typeface="Times New Roman"/>
                <a:cs typeface="Times New Roman"/>
              </a:rPr>
              <a:t>возможность практически мгновенного </a:t>
            </a:r>
            <a:r>
              <a:rPr sz="2900" spc="-5" dirty="0">
                <a:solidFill>
                  <a:srgbClr val="0000FF"/>
                </a:solidFill>
                <a:latin typeface="Times New Roman"/>
                <a:cs typeface="Times New Roman"/>
              </a:rPr>
              <a:t>изменения</a:t>
            </a:r>
            <a:r>
              <a:rPr sz="2900" spc="-5" dirty="0">
                <a:solidFill>
                  <a:srgbClr val="0070C0"/>
                </a:solidFill>
                <a:latin typeface="Times New Roman"/>
                <a:cs typeface="Times New Roman"/>
              </a:rPr>
              <a:t> </a:t>
            </a:r>
            <a:r>
              <a:rPr sz="2900" spc="-5" dirty="0">
                <a:latin typeface="Times New Roman"/>
                <a:cs typeface="Times New Roman"/>
              </a:rPr>
              <a:t>алгорит-  </a:t>
            </a:r>
            <a:r>
              <a:rPr sz="2900" dirty="0">
                <a:latin typeface="Times New Roman"/>
                <a:cs typeface="Times New Roman"/>
              </a:rPr>
              <a:t>мов </a:t>
            </a:r>
            <a:r>
              <a:rPr sz="2900" spc="-5" dirty="0">
                <a:latin typeface="Times New Roman"/>
                <a:cs typeface="Times New Roman"/>
              </a:rPr>
              <a:t>ЦОС </a:t>
            </a:r>
            <a:r>
              <a:rPr sz="2900" dirty="0">
                <a:latin typeface="Times New Roman"/>
                <a:cs typeface="Times New Roman"/>
              </a:rPr>
              <a:t>при </a:t>
            </a:r>
            <a:r>
              <a:rPr sz="2900" spc="-5" dirty="0">
                <a:latin typeface="Times New Roman"/>
                <a:cs typeface="Times New Roman"/>
              </a:rPr>
              <a:t>необходимости (например,</a:t>
            </a:r>
            <a:r>
              <a:rPr sz="2900" dirty="0">
                <a:latin typeface="Times New Roman"/>
                <a:cs typeface="Times New Roman"/>
              </a:rPr>
              <a:t> </a:t>
            </a:r>
            <a:r>
              <a:rPr sz="2900" spc="-5" dirty="0">
                <a:latin typeface="Times New Roman"/>
                <a:cs typeface="Times New Roman"/>
              </a:rPr>
              <a:t>обновления);</a:t>
            </a:r>
            <a:endParaRPr sz="2900" dirty="0">
              <a:latin typeface="Times New Roman"/>
              <a:cs typeface="Times New Roman"/>
            </a:endParaRPr>
          </a:p>
          <a:p>
            <a:pPr marL="372613" indent="-180276" algn="just">
              <a:lnSpc>
                <a:spcPts val="4198"/>
              </a:lnSpc>
              <a:spcBef>
                <a:spcPts val="105"/>
              </a:spcBef>
              <a:buSzPct val="94444"/>
              <a:buAutoNum type="arabicPeriod" startAt="5"/>
              <a:tabLst>
                <a:tab pos="373248" algn="l"/>
              </a:tabLst>
            </a:pPr>
            <a:r>
              <a:rPr sz="2900" spc="-5" dirty="0">
                <a:latin typeface="Times New Roman"/>
                <a:cs typeface="Times New Roman"/>
              </a:rPr>
              <a:t>возможность </a:t>
            </a:r>
            <a:r>
              <a:rPr sz="2900" dirty="0">
                <a:latin typeface="Times New Roman"/>
                <a:cs typeface="Times New Roman"/>
              </a:rPr>
              <a:t>изменения алгоритмов ЦОС в </a:t>
            </a:r>
            <a:r>
              <a:rPr sz="2900" spc="-5" dirty="0" err="1">
                <a:latin typeface="Times New Roman"/>
                <a:cs typeface="Times New Roman"/>
              </a:rPr>
              <a:t>зависимости</a:t>
            </a:r>
            <a:r>
              <a:rPr sz="2900" spc="145" dirty="0">
                <a:latin typeface="Times New Roman"/>
                <a:cs typeface="Times New Roman"/>
              </a:rPr>
              <a:t> </a:t>
            </a:r>
            <a:r>
              <a:rPr sz="2900" dirty="0" err="1" smtClean="0">
                <a:latin typeface="Times New Roman"/>
                <a:cs typeface="Times New Roman"/>
              </a:rPr>
              <a:t>от</a:t>
            </a:r>
            <a:r>
              <a:rPr lang="ru-RU" sz="2900" dirty="0" smtClean="0">
                <a:latin typeface="Times New Roman"/>
                <a:cs typeface="Times New Roman"/>
              </a:rPr>
              <a:t> </a:t>
            </a:r>
            <a:r>
              <a:rPr sz="2900" dirty="0" err="1" smtClean="0">
                <a:latin typeface="Times New Roman"/>
                <a:cs typeface="Times New Roman"/>
              </a:rPr>
              <a:t>свойств</a:t>
            </a:r>
            <a:r>
              <a:rPr sz="2900" dirty="0" smtClean="0">
                <a:latin typeface="Times New Roman"/>
                <a:cs typeface="Times New Roman"/>
              </a:rPr>
              <a:t> </a:t>
            </a:r>
            <a:r>
              <a:rPr sz="2900" dirty="0">
                <a:latin typeface="Times New Roman"/>
                <a:cs typeface="Times New Roman"/>
              </a:rPr>
              <a:t>сигналов и </a:t>
            </a:r>
            <a:r>
              <a:rPr sz="2900" spc="-5" dirty="0">
                <a:latin typeface="Times New Roman"/>
                <a:cs typeface="Times New Roman"/>
              </a:rPr>
              <a:t>помех</a:t>
            </a:r>
            <a:r>
              <a:rPr sz="2900" spc="-15" dirty="0">
                <a:latin typeface="Times New Roman"/>
                <a:cs typeface="Times New Roman"/>
              </a:rPr>
              <a:t> </a:t>
            </a:r>
            <a:r>
              <a:rPr sz="2900" spc="-5" dirty="0">
                <a:latin typeface="Times New Roman"/>
                <a:cs typeface="Times New Roman"/>
              </a:rPr>
              <a:t>(</a:t>
            </a:r>
            <a:r>
              <a:rPr sz="2900" spc="-5" dirty="0" err="1">
                <a:solidFill>
                  <a:srgbClr val="0000FF"/>
                </a:solidFill>
                <a:latin typeface="Times New Roman"/>
                <a:cs typeface="Times New Roman"/>
              </a:rPr>
              <a:t>адаптации</a:t>
            </a:r>
            <a:r>
              <a:rPr sz="2900" spc="-5" dirty="0">
                <a:latin typeface="Times New Roman"/>
                <a:cs typeface="Times New Roman"/>
              </a:rPr>
              <a:t>).</a:t>
            </a:r>
            <a:endParaRPr lang="ru-RU" sz="2900" spc="-5" dirty="0">
              <a:latin typeface="Times New Roman"/>
              <a:cs typeface="Times New Roman"/>
            </a:endParaRPr>
          </a:p>
          <a:p>
            <a:pPr marL="372613" algn="just">
              <a:lnSpc>
                <a:spcPts val="4198"/>
              </a:lnSpc>
              <a:spcBef>
                <a:spcPts val="220"/>
              </a:spcBef>
            </a:pPr>
            <a:endParaRPr sz="2900" dirty="0">
              <a:latin typeface="Times New Roman"/>
              <a:cs typeface="Times New Roman"/>
            </a:endParaRPr>
          </a:p>
          <a:p>
            <a:pPr marL="12696" marR="5080" indent="456401" algn="just">
              <a:lnSpc>
                <a:spcPts val="4198"/>
              </a:lnSpc>
              <a:spcBef>
                <a:spcPts val="5"/>
              </a:spcBef>
            </a:pPr>
            <a:r>
              <a:rPr sz="2900" b="1" dirty="0">
                <a:solidFill>
                  <a:srgbClr val="0070C0"/>
                </a:solidFill>
                <a:latin typeface="Times New Roman"/>
                <a:cs typeface="Times New Roman"/>
              </a:rPr>
              <a:t>Недостатком </a:t>
            </a:r>
            <a:r>
              <a:rPr sz="2900" b="1" spc="-5" dirty="0">
                <a:solidFill>
                  <a:srgbClr val="0070C0"/>
                </a:solidFill>
                <a:latin typeface="Times New Roman"/>
                <a:cs typeface="Times New Roman"/>
              </a:rPr>
              <a:t>ЦОС </a:t>
            </a:r>
            <a:r>
              <a:rPr sz="2900" dirty="0">
                <a:latin typeface="Times New Roman"/>
                <a:cs typeface="Times New Roman"/>
              </a:rPr>
              <a:t>является ограниченное быстродействие  устройств, </a:t>
            </a:r>
            <a:r>
              <a:rPr sz="2900" spc="-5" dirty="0">
                <a:latin typeface="Times New Roman"/>
                <a:cs typeface="Times New Roman"/>
              </a:rPr>
              <a:t>недостаточное (пока) </a:t>
            </a:r>
            <a:r>
              <a:rPr sz="2900" dirty="0">
                <a:latin typeface="Times New Roman"/>
                <a:cs typeface="Times New Roman"/>
              </a:rPr>
              <a:t>для </a:t>
            </a:r>
            <a:r>
              <a:rPr sz="2900" spc="-5" dirty="0">
                <a:latin typeface="Times New Roman"/>
                <a:cs typeface="Times New Roman"/>
              </a:rPr>
              <a:t>обработки сигналов </a:t>
            </a:r>
            <a:r>
              <a:rPr sz="2900" dirty="0">
                <a:latin typeface="Times New Roman"/>
                <a:cs typeface="Times New Roman"/>
              </a:rPr>
              <a:t>на </a:t>
            </a:r>
            <a:r>
              <a:rPr sz="2900" spc="-5" dirty="0">
                <a:latin typeface="Times New Roman"/>
                <a:cs typeface="Times New Roman"/>
              </a:rPr>
              <a:t>СВЧ  </a:t>
            </a:r>
            <a:r>
              <a:rPr sz="2900" dirty="0">
                <a:latin typeface="Times New Roman"/>
                <a:cs typeface="Times New Roman"/>
              </a:rPr>
              <a:t>(выше </a:t>
            </a:r>
            <a:r>
              <a:rPr sz="2900" spc="-5" dirty="0">
                <a:latin typeface="Times New Roman"/>
                <a:cs typeface="Times New Roman"/>
              </a:rPr>
              <a:t>5–10 </a:t>
            </a:r>
            <a:r>
              <a:rPr sz="2900" dirty="0">
                <a:latin typeface="Times New Roman"/>
                <a:cs typeface="Times New Roman"/>
              </a:rPr>
              <a:t>ГГц). </a:t>
            </a:r>
            <a:r>
              <a:rPr sz="2900" spc="-5" dirty="0">
                <a:latin typeface="Times New Roman"/>
                <a:cs typeface="Times New Roman"/>
              </a:rPr>
              <a:t>Эта </a:t>
            </a:r>
            <a:r>
              <a:rPr sz="2900" dirty="0">
                <a:latin typeface="Times New Roman"/>
                <a:cs typeface="Times New Roman"/>
              </a:rPr>
              <a:t>граница непрерывно</a:t>
            </a:r>
            <a:r>
              <a:rPr sz="2900" spc="-40" dirty="0">
                <a:latin typeface="Times New Roman"/>
                <a:cs typeface="Times New Roman"/>
              </a:rPr>
              <a:t> </a:t>
            </a:r>
            <a:r>
              <a:rPr sz="2900" spc="-5" dirty="0">
                <a:latin typeface="Times New Roman"/>
                <a:cs typeface="Times New Roman"/>
              </a:rPr>
              <a:t>отодвигается.</a:t>
            </a:r>
            <a:endParaRPr sz="2900" dirty="0">
              <a:latin typeface="Times New Roman"/>
              <a:cs typeface="Times New Roman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076048" y="1549402"/>
            <a:ext cx="89535" cy="165130"/>
          </a:xfrm>
          <a:prstGeom prst="rect">
            <a:avLst/>
          </a:prstGeom>
        </p:spPr>
        <p:txBody>
          <a:bodyPr vert="horz" wrap="square" lIns="0" tIns="12696" rIns="0" bIns="0" rtlCol="0">
            <a:spAutoFit/>
          </a:bodyPr>
          <a:lstStyle/>
          <a:p>
            <a:pPr marL="12696">
              <a:spcBef>
                <a:spcPts val="100"/>
              </a:spcBef>
            </a:pPr>
            <a:r>
              <a:rPr sz="1000" dirty="0">
                <a:latin typeface="Times New Roman"/>
                <a:cs typeface="Times New Roman"/>
              </a:rPr>
              <a:t>7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3875" y="276227"/>
            <a:ext cx="9771706" cy="5216157"/>
          </a:xfrm>
          <a:prstGeom prst="rect">
            <a:avLst/>
          </a:prstGeom>
        </p:spPr>
        <p:txBody>
          <a:bodyPr vert="horz" wrap="square" lIns="0" tIns="39991" rIns="0" bIns="0" rtlCol="0">
            <a:spAutoFit/>
          </a:bodyPr>
          <a:lstStyle/>
          <a:p>
            <a:pPr marL="469735">
              <a:lnSpc>
                <a:spcPct val="150000"/>
              </a:lnSpc>
              <a:spcBef>
                <a:spcPts val="315"/>
              </a:spcBef>
            </a:pPr>
            <a:r>
              <a:rPr sz="2900" b="1" spc="-5" dirty="0">
                <a:solidFill>
                  <a:srgbClr val="0070C0"/>
                </a:solidFill>
                <a:latin typeface="Times New Roman"/>
                <a:cs typeface="Times New Roman"/>
              </a:rPr>
              <a:t>Дискретный сигнал.</a:t>
            </a:r>
            <a:endParaRPr sz="2900" dirty="0">
              <a:latin typeface="Times New Roman"/>
              <a:cs typeface="Times New Roman"/>
            </a:endParaRPr>
          </a:p>
          <a:p>
            <a:pPr marL="469735">
              <a:lnSpc>
                <a:spcPct val="150000"/>
              </a:lnSpc>
              <a:spcBef>
                <a:spcPts val="214"/>
              </a:spcBef>
              <a:tabLst>
                <a:tab pos="2487047" algn="l"/>
                <a:tab pos="3590285" algn="l"/>
                <a:tab pos="5210229" algn="l"/>
                <a:tab pos="6375672" algn="l"/>
              </a:tabLst>
            </a:pPr>
            <a:r>
              <a:rPr sz="2900" spc="-5" dirty="0">
                <a:latin typeface="Times New Roman"/>
                <a:cs typeface="Times New Roman"/>
              </a:rPr>
              <a:t>Математическа</a:t>
            </a:r>
            <a:r>
              <a:rPr sz="2900" dirty="0">
                <a:latin typeface="Times New Roman"/>
                <a:cs typeface="Times New Roman"/>
              </a:rPr>
              <a:t>я	модель	дискретного	сигнала	–</a:t>
            </a:r>
          </a:p>
          <a:p>
            <a:pPr marL="12696">
              <a:lnSpc>
                <a:spcPct val="150000"/>
              </a:lnSpc>
              <a:spcBef>
                <a:spcPts val="220"/>
              </a:spcBef>
            </a:pPr>
            <a:r>
              <a:rPr lang="ru-RU" sz="2900" i="1" dirty="0" smtClean="0">
                <a:latin typeface="Times New Roman"/>
                <a:cs typeface="Times New Roman"/>
              </a:rPr>
              <a:t>П</a:t>
            </a:r>
            <a:r>
              <a:rPr sz="2900" i="1" dirty="0" err="1" smtClean="0">
                <a:latin typeface="Times New Roman"/>
                <a:cs typeface="Times New Roman"/>
              </a:rPr>
              <a:t>оследовательность</a:t>
            </a:r>
            <a:r>
              <a:rPr lang="ru-RU" sz="2900" i="1" dirty="0" smtClean="0">
                <a:latin typeface="Times New Roman"/>
                <a:cs typeface="Times New Roman"/>
              </a:rPr>
              <a:t>  </a:t>
            </a:r>
            <a:r>
              <a:rPr sz="3700" i="1" spc="10" dirty="0" smtClean="0">
                <a:latin typeface="Times New Roman"/>
                <a:cs typeface="Times New Roman"/>
              </a:rPr>
              <a:t>x</a:t>
            </a:r>
            <a:r>
              <a:rPr sz="3700" spc="10" dirty="0" smtClean="0">
                <a:latin typeface="Times New Roman"/>
                <a:cs typeface="Times New Roman"/>
              </a:rPr>
              <a:t>[</a:t>
            </a:r>
            <a:r>
              <a:rPr sz="3700" i="1" spc="10" dirty="0" smtClean="0">
                <a:latin typeface="Times New Roman"/>
                <a:cs typeface="Times New Roman"/>
              </a:rPr>
              <a:t>n</a:t>
            </a:r>
            <a:r>
              <a:rPr sz="3700" spc="10" dirty="0">
                <a:latin typeface="Times New Roman"/>
                <a:cs typeface="Times New Roman"/>
              </a:rPr>
              <a:t>]</a:t>
            </a:r>
            <a:r>
              <a:rPr sz="2900" spc="10" dirty="0">
                <a:latin typeface="Times New Roman"/>
                <a:cs typeface="Times New Roman"/>
              </a:rPr>
              <a:t>, </a:t>
            </a:r>
            <a:r>
              <a:rPr sz="2900" dirty="0">
                <a:latin typeface="Times New Roman"/>
                <a:cs typeface="Times New Roman"/>
              </a:rPr>
              <a:t>где  </a:t>
            </a:r>
            <a:r>
              <a:rPr sz="3200" i="1" spc="-5" dirty="0">
                <a:latin typeface="Times New Roman"/>
                <a:cs typeface="Times New Roman"/>
              </a:rPr>
              <a:t>n </a:t>
            </a:r>
            <a:r>
              <a:rPr sz="2900" dirty="0">
                <a:latin typeface="Times New Roman"/>
                <a:cs typeface="Times New Roman"/>
              </a:rPr>
              <a:t>принимает значения из дискретного</a:t>
            </a:r>
            <a:r>
              <a:rPr sz="2900" spc="240" dirty="0">
                <a:latin typeface="Times New Roman"/>
                <a:cs typeface="Times New Roman"/>
              </a:rPr>
              <a:t> </a:t>
            </a:r>
            <a:r>
              <a:rPr sz="2900" spc="-5" dirty="0" err="1">
                <a:latin typeface="Times New Roman"/>
                <a:cs typeface="Times New Roman"/>
              </a:rPr>
              <a:t>множества</a:t>
            </a:r>
            <a:r>
              <a:rPr sz="2900" spc="-5" dirty="0" smtClean="0">
                <a:latin typeface="Times New Roman"/>
                <a:cs typeface="Times New Roman"/>
              </a:rPr>
              <a:t>,</a:t>
            </a:r>
            <a:r>
              <a:rPr lang="ru-RU" sz="2900" spc="-5" dirty="0" smtClean="0">
                <a:latin typeface="Times New Roman"/>
                <a:cs typeface="Times New Roman"/>
              </a:rPr>
              <a:t> </a:t>
            </a:r>
            <a:r>
              <a:rPr sz="2900" dirty="0" err="1" smtClean="0">
                <a:latin typeface="Times New Roman"/>
                <a:cs typeface="Times New Roman"/>
              </a:rPr>
              <a:t>функция</a:t>
            </a:r>
            <a:r>
              <a:rPr sz="2900" dirty="0" smtClean="0">
                <a:latin typeface="Times New Roman"/>
                <a:cs typeface="Times New Roman"/>
              </a:rPr>
              <a:t> </a:t>
            </a:r>
            <a:r>
              <a:rPr sz="2900" spc="21" dirty="0" smtClean="0">
                <a:latin typeface="Times New Roman"/>
                <a:cs typeface="Times New Roman"/>
              </a:rPr>
              <a:t> </a:t>
            </a:r>
            <a:r>
              <a:rPr sz="3700" i="1" spc="-25" dirty="0">
                <a:latin typeface="Times New Roman"/>
                <a:cs typeface="Times New Roman"/>
              </a:rPr>
              <a:t>x</a:t>
            </a:r>
            <a:r>
              <a:rPr sz="3700" spc="-25" dirty="0">
                <a:latin typeface="Times New Roman"/>
                <a:cs typeface="Times New Roman"/>
              </a:rPr>
              <a:t>[</a:t>
            </a:r>
            <a:r>
              <a:rPr sz="3700" b="1" spc="-25" dirty="0">
                <a:latin typeface="Symbol"/>
                <a:cs typeface="Symbol"/>
              </a:rPr>
              <a:t></a:t>
            </a:r>
            <a:r>
              <a:rPr sz="3700" spc="-25" dirty="0">
                <a:latin typeface="Times New Roman"/>
                <a:cs typeface="Times New Roman"/>
              </a:rPr>
              <a:t>]</a:t>
            </a:r>
            <a:r>
              <a:rPr sz="3700" spc="140" dirty="0">
                <a:latin typeface="Times New Roman"/>
                <a:cs typeface="Times New Roman"/>
              </a:rPr>
              <a:t> </a:t>
            </a:r>
            <a:r>
              <a:rPr sz="2900" dirty="0">
                <a:latin typeface="Times New Roman"/>
                <a:cs typeface="Times New Roman"/>
              </a:rPr>
              <a:t>может</a:t>
            </a:r>
            <a:r>
              <a:rPr sz="2900" spc="191" dirty="0">
                <a:latin typeface="Times New Roman"/>
                <a:cs typeface="Times New Roman"/>
              </a:rPr>
              <a:t> </a:t>
            </a:r>
            <a:r>
              <a:rPr sz="2900" dirty="0">
                <a:latin typeface="Times New Roman"/>
                <a:cs typeface="Times New Roman"/>
              </a:rPr>
              <a:t>принимать</a:t>
            </a:r>
            <a:r>
              <a:rPr sz="2900" spc="200" dirty="0">
                <a:latin typeface="Times New Roman"/>
                <a:cs typeface="Times New Roman"/>
              </a:rPr>
              <a:t> </a:t>
            </a:r>
            <a:r>
              <a:rPr sz="2900" spc="-5" dirty="0">
                <a:latin typeface="Times New Roman"/>
                <a:cs typeface="Times New Roman"/>
              </a:rPr>
              <a:t>значения</a:t>
            </a:r>
            <a:r>
              <a:rPr sz="2900" spc="195" dirty="0">
                <a:latin typeface="Times New Roman"/>
                <a:cs typeface="Times New Roman"/>
              </a:rPr>
              <a:t> </a:t>
            </a:r>
            <a:r>
              <a:rPr sz="2900" dirty="0">
                <a:latin typeface="Times New Roman"/>
                <a:cs typeface="Times New Roman"/>
              </a:rPr>
              <a:t>из</a:t>
            </a:r>
            <a:r>
              <a:rPr sz="2900" spc="195" dirty="0">
                <a:latin typeface="Times New Roman"/>
                <a:cs typeface="Times New Roman"/>
              </a:rPr>
              <a:t> </a:t>
            </a:r>
            <a:r>
              <a:rPr sz="2900" spc="-5" dirty="0" err="1">
                <a:latin typeface="Times New Roman"/>
                <a:cs typeface="Times New Roman"/>
              </a:rPr>
              <a:t>непрерывного</a:t>
            </a:r>
            <a:r>
              <a:rPr sz="2900" spc="195" dirty="0">
                <a:latin typeface="Times New Roman"/>
                <a:cs typeface="Times New Roman"/>
              </a:rPr>
              <a:t> </a:t>
            </a:r>
            <a:r>
              <a:rPr sz="2900" spc="-5" dirty="0" err="1">
                <a:latin typeface="Times New Roman"/>
                <a:cs typeface="Times New Roman"/>
              </a:rPr>
              <a:t>мно</a:t>
            </a:r>
            <a:r>
              <a:rPr sz="2900" dirty="0" err="1">
                <a:latin typeface="Times New Roman"/>
                <a:cs typeface="Times New Roman"/>
              </a:rPr>
              <a:t>жества</a:t>
            </a:r>
            <a:r>
              <a:rPr sz="2900" dirty="0">
                <a:latin typeface="Times New Roman"/>
                <a:cs typeface="Times New Roman"/>
              </a:rPr>
              <a:t> </a:t>
            </a:r>
            <a:r>
              <a:rPr lang="ru-RU" sz="2900" dirty="0">
                <a:latin typeface="Times New Roman"/>
                <a:cs typeface="Times New Roman"/>
              </a:rPr>
              <a:t>     </a:t>
            </a:r>
            <a:r>
              <a:rPr sz="3200" spc="-90" dirty="0">
                <a:latin typeface="Arial"/>
                <a:cs typeface="Arial"/>
              </a:rPr>
              <a:t> </a:t>
            </a:r>
            <a:r>
              <a:rPr sz="2900" dirty="0">
                <a:latin typeface="Times New Roman"/>
                <a:cs typeface="Times New Roman"/>
              </a:rPr>
              <a:t>вещественных </a:t>
            </a:r>
            <a:r>
              <a:rPr sz="2900" dirty="0" err="1">
                <a:latin typeface="Times New Roman"/>
                <a:cs typeface="Times New Roman"/>
              </a:rPr>
              <a:t>или</a:t>
            </a:r>
            <a:r>
              <a:rPr sz="2900" dirty="0">
                <a:latin typeface="Times New Roman"/>
                <a:cs typeface="Times New Roman"/>
              </a:rPr>
              <a:t> </a:t>
            </a:r>
            <a:r>
              <a:rPr lang="ru-RU" sz="2900" dirty="0">
                <a:latin typeface="Times New Roman"/>
                <a:cs typeface="Times New Roman"/>
              </a:rPr>
              <a:t>       </a:t>
            </a:r>
            <a:r>
              <a:rPr sz="2900" dirty="0" err="1">
                <a:latin typeface="Times New Roman"/>
                <a:cs typeface="Times New Roman"/>
              </a:rPr>
              <a:t>комплексных</a:t>
            </a:r>
            <a:r>
              <a:rPr sz="2900" dirty="0">
                <a:latin typeface="Times New Roman"/>
                <a:cs typeface="Times New Roman"/>
              </a:rPr>
              <a:t> </a:t>
            </a:r>
            <a:r>
              <a:rPr sz="2900" spc="-5" dirty="0">
                <a:latin typeface="Times New Roman"/>
                <a:cs typeface="Times New Roman"/>
              </a:rPr>
              <a:t>чисел, </a:t>
            </a:r>
            <a:r>
              <a:rPr sz="2900" dirty="0" err="1">
                <a:latin typeface="Times New Roman"/>
                <a:cs typeface="Times New Roman"/>
              </a:rPr>
              <a:t>или</a:t>
            </a:r>
            <a:r>
              <a:rPr sz="2900" dirty="0">
                <a:latin typeface="Times New Roman"/>
                <a:cs typeface="Times New Roman"/>
              </a:rPr>
              <a:t> </a:t>
            </a:r>
            <a:r>
              <a:rPr sz="2900" spc="-191" dirty="0" err="1">
                <a:latin typeface="Times New Roman"/>
                <a:cs typeface="Times New Roman"/>
              </a:rPr>
              <a:t>множе</a:t>
            </a:r>
            <a:r>
              <a:rPr sz="2900" dirty="0" err="1">
                <a:latin typeface="Times New Roman"/>
                <a:cs typeface="Times New Roman"/>
              </a:rPr>
              <a:t>ства</a:t>
            </a:r>
            <a:r>
              <a:rPr sz="2900" dirty="0">
                <a:latin typeface="Times New Roman"/>
                <a:cs typeface="Times New Roman"/>
              </a:rPr>
              <a:t> векторов </a:t>
            </a:r>
            <a:r>
              <a:rPr sz="2900" spc="-5" dirty="0">
                <a:latin typeface="Times New Roman"/>
                <a:cs typeface="Times New Roman"/>
              </a:rPr>
              <a:t>(обработка </a:t>
            </a:r>
            <a:r>
              <a:rPr sz="2900" dirty="0">
                <a:latin typeface="Times New Roman"/>
                <a:cs typeface="Times New Roman"/>
              </a:rPr>
              <a:t>ПВС или цветных</a:t>
            </a:r>
            <a:r>
              <a:rPr sz="2900" spc="-44" dirty="0">
                <a:latin typeface="Times New Roman"/>
                <a:cs typeface="Times New Roman"/>
              </a:rPr>
              <a:t> </a:t>
            </a:r>
            <a:r>
              <a:rPr sz="2900" spc="-5" dirty="0">
                <a:latin typeface="Times New Roman"/>
                <a:cs typeface="Times New Roman"/>
              </a:rPr>
              <a:t>изображений).</a:t>
            </a:r>
            <a:endParaRPr sz="29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441699" y="5457825"/>
            <a:ext cx="6400800" cy="181692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4369854"/>
              </p:ext>
            </p:extLst>
          </p:nvPr>
        </p:nvGraphicFramePr>
        <p:xfrm>
          <a:off x="6496050" y="3476625"/>
          <a:ext cx="603250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4" name="Equation" r:id="rId4" imgW="164880" imgH="164880" progId="Equation.DSMT4">
                  <p:embed/>
                </p:oleObj>
              </mc:Choice>
              <mc:Fallback>
                <p:oleObj name="Equation" r:id="rId4" imgW="164880" imgH="1648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496050" y="3476625"/>
                        <a:ext cx="603250" cy="603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4720692"/>
              </p:ext>
            </p:extLst>
          </p:nvPr>
        </p:nvGraphicFramePr>
        <p:xfrm>
          <a:off x="10054112" y="3476625"/>
          <a:ext cx="615462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5" name="Equation" r:id="rId6" imgW="152280" imgH="164880" progId="Equation.DSMT4">
                  <p:embed/>
                </p:oleObj>
              </mc:Choice>
              <mc:Fallback>
                <p:oleObj name="Equation" r:id="rId6" imgW="152280" imgH="1648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0054112" y="3476625"/>
                        <a:ext cx="615462" cy="666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Номер слайда 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11</a:t>
            </a:fld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076048" y="1549402"/>
            <a:ext cx="89535" cy="165130"/>
          </a:xfrm>
          <a:prstGeom prst="rect">
            <a:avLst/>
          </a:prstGeom>
        </p:spPr>
        <p:txBody>
          <a:bodyPr vert="horz" wrap="square" lIns="0" tIns="12696" rIns="0" bIns="0" rtlCol="0">
            <a:spAutoFit/>
          </a:bodyPr>
          <a:lstStyle/>
          <a:p>
            <a:pPr marL="12696">
              <a:spcBef>
                <a:spcPts val="100"/>
              </a:spcBef>
            </a:pPr>
            <a:r>
              <a:rPr sz="1000" dirty="0">
                <a:latin typeface="Times New Roman"/>
                <a:cs typeface="Times New Roman"/>
              </a:rPr>
              <a:t>8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94199" y="276229"/>
            <a:ext cx="9671385" cy="6790316"/>
          </a:xfrm>
          <a:prstGeom prst="rect">
            <a:avLst/>
          </a:prstGeom>
        </p:spPr>
        <p:txBody>
          <a:bodyPr vert="horz" wrap="square" lIns="0" tIns="12696" rIns="0" bIns="0" rtlCol="0">
            <a:spAutoFit/>
          </a:bodyPr>
          <a:lstStyle/>
          <a:p>
            <a:pPr marL="63478" marR="121877" indent="457040">
              <a:lnSpc>
                <a:spcPct val="124400"/>
              </a:lnSpc>
              <a:spcBef>
                <a:spcPts val="100"/>
              </a:spcBef>
            </a:pPr>
            <a:r>
              <a:rPr sz="2900" dirty="0">
                <a:latin typeface="Times New Roman"/>
                <a:cs typeface="Times New Roman"/>
              </a:rPr>
              <a:t>В </a:t>
            </a:r>
            <a:r>
              <a:rPr sz="2900" spc="-5" dirty="0">
                <a:latin typeface="Times New Roman"/>
                <a:cs typeface="Times New Roman"/>
              </a:rPr>
              <a:t>радиотехнике </a:t>
            </a:r>
            <a:r>
              <a:rPr sz="2900" dirty="0">
                <a:latin typeface="Times New Roman"/>
                <a:cs typeface="Times New Roman"/>
              </a:rPr>
              <a:t>и </a:t>
            </a:r>
            <a:r>
              <a:rPr sz="2900" spc="-5" dirty="0">
                <a:latin typeface="Times New Roman"/>
                <a:cs typeface="Times New Roman"/>
              </a:rPr>
              <a:t>связи </a:t>
            </a:r>
            <a:r>
              <a:rPr sz="2900" spc="-5" dirty="0">
                <a:solidFill>
                  <a:srgbClr val="0000FF"/>
                </a:solidFill>
                <a:latin typeface="Times New Roman"/>
                <a:cs typeface="Times New Roman"/>
              </a:rPr>
              <a:t>обычно </a:t>
            </a:r>
            <a:r>
              <a:rPr sz="2900" spc="-5" dirty="0">
                <a:latin typeface="Times New Roman"/>
                <a:cs typeface="Times New Roman"/>
              </a:rPr>
              <a:t>дискретный </a:t>
            </a:r>
            <a:r>
              <a:rPr sz="2900" spc="-5" dirty="0" err="1">
                <a:latin typeface="Times New Roman"/>
                <a:cs typeface="Times New Roman"/>
              </a:rPr>
              <a:t>сигнал</a:t>
            </a:r>
            <a:r>
              <a:rPr sz="2900" spc="-5" dirty="0">
                <a:latin typeface="Times New Roman"/>
                <a:cs typeface="Times New Roman"/>
              </a:rPr>
              <a:t> </a:t>
            </a:r>
            <a:r>
              <a:rPr sz="2900" spc="-5" dirty="0" err="1">
                <a:latin typeface="Times New Roman"/>
                <a:cs typeface="Times New Roman"/>
              </a:rPr>
              <a:t>получается</a:t>
            </a:r>
            <a:r>
              <a:rPr sz="2900" spc="-5" dirty="0">
                <a:latin typeface="Times New Roman"/>
                <a:cs typeface="Times New Roman"/>
              </a:rPr>
              <a:t> </a:t>
            </a:r>
            <a:r>
              <a:rPr sz="2900" dirty="0">
                <a:latin typeface="Times New Roman"/>
                <a:cs typeface="Times New Roman"/>
              </a:rPr>
              <a:t>путём </a:t>
            </a:r>
            <a:r>
              <a:rPr sz="2900" spc="-5" dirty="0">
                <a:latin typeface="Times New Roman"/>
                <a:cs typeface="Times New Roman"/>
              </a:rPr>
              <a:t>дискретизации аналогового сигнала</a:t>
            </a:r>
            <a:r>
              <a:rPr sz="2900" spc="-5" dirty="0">
                <a:solidFill>
                  <a:srgbClr val="0000FF"/>
                </a:solidFill>
                <a:latin typeface="Times New Roman"/>
                <a:cs typeface="Times New Roman"/>
              </a:rPr>
              <a:t>.</a:t>
            </a:r>
            <a:endParaRPr sz="2900" dirty="0">
              <a:latin typeface="Times New Roman"/>
              <a:cs typeface="Times New Roman"/>
            </a:endParaRPr>
          </a:p>
          <a:p>
            <a:pPr marL="520516">
              <a:lnSpc>
                <a:spcPct val="150000"/>
              </a:lnSpc>
              <a:spcBef>
                <a:spcPts val="535"/>
              </a:spcBef>
            </a:pPr>
            <a:r>
              <a:rPr sz="2900" dirty="0">
                <a:solidFill>
                  <a:srgbClr val="0000FF"/>
                </a:solidFill>
                <a:latin typeface="Times New Roman"/>
                <a:cs typeface="Times New Roman"/>
              </a:rPr>
              <a:t>Согласно теореме отсчётов </a:t>
            </a:r>
            <a:r>
              <a:rPr sz="2900" spc="-5" dirty="0">
                <a:solidFill>
                  <a:srgbClr val="0000FF"/>
                </a:solidFill>
                <a:latin typeface="Times New Roman"/>
                <a:cs typeface="Times New Roman"/>
              </a:rPr>
              <a:t>(Котельникова)</a:t>
            </a:r>
            <a:r>
              <a:rPr sz="2900" spc="-5" dirty="0">
                <a:latin typeface="Times New Roman"/>
                <a:cs typeface="Times New Roman"/>
              </a:rPr>
              <a:t>, </a:t>
            </a:r>
            <a:r>
              <a:rPr sz="2900" dirty="0" err="1">
                <a:latin typeface="Times New Roman"/>
                <a:cs typeface="Times New Roman"/>
              </a:rPr>
              <a:t>аналоговый</a:t>
            </a:r>
            <a:r>
              <a:rPr sz="2900" dirty="0">
                <a:latin typeface="Times New Roman"/>
                <a:cs typeface="Times New Roman"/>
              </a:rPr>
              <a:t> </a:t>
            </a:r>
            <a:r>
              <a:rPr sz="2900" spc="120" dirty="0">
                <a:latin typeface="Times New Roman"/>
                <a:cs typeface="Times New Roman"/>
              </a:rPr>
              <a:t> </a:t>
            </a:r>
            <a:r>
              <a:rPr sz="2900" spc="-5" dirty="0" err="1">
                <a:latin typeface="Times New Roman"/>
                <a:cs typeface="Times New Roman"/>
              </a:rPr>
              <a:t>сиг</a:t>
            </a:r>
            <a:r>
              <a:rPr sz="2900" dirty="0" err="1">
                <a:latin typeface="Times New Roman"/>
                <a:cs typeface="Times New Roman"/>
              </a:rPr>
              <a:t>нал</a:t>
            </a:r>
            <a:r>
              <a:rPr sz="2900" dirty="0">
                <a:latin typeface="Times New Roman"/>
                <a:cs typeface="Times New Roman"/>
              </a:rPr>
              <a:t> </a:t>
            </a:r>
            <a:r>
              <a:rPr sz="2900" i="1" spc="-21" dirty="0">
                <a:latin typeface="Times New Roman"/>
                <a:cs typeface="Times New Roman"/>
              </a:rPr>
              <a:t>x</a:t>
            </a:r>
            <a:r>
              <a:rPr sz="2900" i="1" spc="-30" baseline="-18055" dirty="0">
                <a:latin typeface="Times New Roman"/>
                <a:cs typeface="Times New Roman"/>
              </a:rPr>
              <a:t>a </a:t>
            </a:r>
            <a:r>
              <a:rPr sz="2900" spc="44" dirty="0">
                <a:latin typeface="Times New Roman"/>
                <a:cs typeface="Times New Roman"/>
              </a:rPr>
              <a:t>(</a:t>
            </a:r>
            <a:r>
              <a:rPr sz="2900" i="1" spc="44" dirty="0">
                <a:latin typeface="Times New Roman"/>
                <a:cs typeface="Times New Roman"/>
              </a:rPr>
              <a:t>t</a:t>
            </a:r>
            <a:r>
              <a:rPr sz="2900" spc="44" dirty="0">
                <a:latin typeface="Times New Roman"/>
                <a:cs typeface="Times New Roman"/>
              </a:rPr>
              <a:t>) </a:t>
            </a:r>
            <a:r>
              <a:rPr sz="2900" spc="-5" dirty="0">
                <a:latin typeface="Times New Roman"/>
                <a:cs typeface="Times New Roman"/>
              </a:rPr>
              <a:t>со спектром, </a:t>
            </a:r>
            <a:r>
              <a:rPr sz="2900" dirty="0">
                <a:latin typeface="Times New Roman"/>
                <a:cs typeface="Times New Roman"/>
              </a:rPr>
              <a:t>лежащим в полосе </a:t>
            </a:r>
            <a:r>
              <a:rPr sz="2900" spc="35" dirty="0">
                <a:latin typeface="Times New Roman"/>
                <a:cs typeface="Times New Roman"/>
              </a:rPr>
              <a:t>(</a:t>
            </a:r>
            <a:r>
              <a:rPr sz="2900" b="1" spc="35" dirty="0">
                <a:latin typeface="Symbol"/>
                <a:cs typeface="Symbol"/>
              </a:rPr>
              <a:t></a:t>
            </a:r>
            <a:r>
              <a:rPr sz="2900" b="1" spc="35" dirty="0">
                <a:latin typeface="Times New Roman"/>
                <a:cs typeface="Times New Roman"/>
              </a:rPr>
              <a:t> </a:t>
            </a:r>
            <a:r>
              <a:rPr sz="2900" i="1" spc="-114" dirty="0">
                <a:latin typeface="Times New Roman"/>
                <a:cs typeface="Times New Roman"/>
              </a:rPr>
              <a:t>F</a:t>
            </a:r>
            <a:r>
              <a:rPr sz="2900" i="1" spc="-172" baseline="-18055" dirty="0">
                <a:latin typeface="Times New Roman"/>
                <a:cs typeface="Times New Roman"/>
              </a:rPr>
              <a:t>в </a:t>
            </a:r>
            <a:r>
              <a:rPr sz="2900" spc="5" dirty="0">
                <a:latin typeface="Times New Roman"/>
                <a:cs typeface="Times New Roman"/>
              </a:rPr>
              <a:t>, </a:t>
            </a:r>
            <a:r>
              <a:rPr sz="2900" i="1" spc="-110" dirty="0">
                <a:latin typeface="Times New Roman"/>
                <a:cs typeface="Times New Roman"/>
              </a:rPr>
              <a:t>F</a:t>
            </a:r>
            <a:r>
              <a:rPr sz="2900" i="1" spc="-165" baseline="-18055" dirty="0">
                <a:latin typeface="Times New Roman"/>
                <a:cs typeface="Times New Roman"/>
              </a:rPr>
              <a:t>в </a:t>
            </a:r>
            <a:r>
              <a:rPr sz="2900" spc="90" dirty="0">
                <a:latin typeface="Times New Roman"/>
                <a:cs typeface="Times New Roman"/>
              </a:rPr>
              <a:t>), </a:t>
            </a:r>
            <a:r>
              <a:rPr sz="2900" dirty="0">
                <a:latin typeface="Times New Roman"/>
                <a:cs typeface="Times New Roman"/>
              </a:rPr>
              <a:t>может  быть   </a:t>
            </a:r>
            <a:r>
              <a:rPr sz="2900" spc="-5" dirty="0">
                <a:latin typeface="Times New Roman"/>
                <a:cs typeface="Times New Roman"/>
              </a:rPr>
              <a:t>без   потерь   </a:t>
            </a:r>
            <a:r>
              <a:rPr sz="2900" dirty="0">
                <a:latin typeface="Times New Roman"/>
                <a:cs typeface="Times New Roman"/>
              </a:rPr>
              <a:t>информации   </a:t>
            </a:r>
            <a:r>
              <a:rPr sz="2900" spc="-5" dirty="0">
                <a:latin typeface="Times New Roman"/>
                <a:cs typeface="Times New Roman"/>
              </a:rPr>
              <a:t>заменён  </a:t>
            </a:r>
            <a:r>
              <a:rPr sz="2900" spc="254" dirty="0">
                <a:latin typeface="Times New Roman"/>
                <a:cs typeface="Times New Roman"/>
              </a:rPr>
              <a:t> </a:t>
            </a:r>
            <a:r>
              <a:rPr sz="2900" spc="-5" dirty="0">
                <a:latin typeface="Times New Roman"/>
                <a:cs typeface="Times New Roman"/>
              </a:rPr>
              <a:t>последовательностью</a:t>
            </a:r>
            <a:endParaRPr sz="2900" dirty="0">
              <a:latin typeface="Times New Roman"/>
              <a:cs typeface="Times New Roman"/>
            </a:endParaRPr>
          </a:p>
          <a:p>
            <a:pPr marL="63478" indent="34913" algn="just">
              <a:spcBef>
                <a:spcPts val="1185"/>
              </a:spcBef>
            </a:pPr>
            <a:r>
              <a:rPr sz="2900" i="1" dirty="0">
                <a:latin typeface="Times New Roman"/>
                <a:cs typeface="Times New Roman"/>
              </a:rPr>
              <a:t>x</a:t>
            </a:r>
            <a:r>
              <a:rPr sz="2900" dirty="0">
                <a:latin typeface="Times New Roman"/>
                <a:cs typeface="Times New Roman"/>
              </a:rPr>
              <a:t>[</a:t>
            </a:r>
            <a:r>
              <a:rPr sz="2900" i="1" dirty="0">
                <a:latin typeface="Times New Roman"/>
                <a:cs typeface="Times New Roman"/>
              </a:rPr>
              <a:t>n</a:t>
            </a:r>
            <a:r>
              <a:rPr sz="2900" dirty="0">
                <a:latin typeface="Times New Roman"/>
                <a:cs typeface="Times New Roman"/>
              </a:rPr>
              <a:t>] </a:t>
            </a:r>
            <a:r>
              <a:rPr sz="2900" b="1" spc="5" dirty="0">
                <a:latin typeface="Symbol"/>
                <a:cs typeface="Symbol"/>
              </a:rPr>
              <a:t></a:t>
            </a:r>
            <a:r>
              <a:rPr sz="2900" b="1" spc="5" dirty="0">
                <a:latin typeface="Times New Roman"/>
                <a:cs typeface="Times New Roman"/>
              </a:rPr>
              <a:t> </a:t>
            </a:r>
            <a:r>
              <a:rPr sz="2900" i="1" spc="-15" dirty="0">
                <a:latin typeface="Times New Roman"/>
                <a:cs typeface="Times New Roman"/>
              </a:rPr>
              <a:t>x</a:t>
            </a:r>
            <a:r>
              <a:rPr sz="2900" i="1" spc="-22" baseline="-18055" dirty="0">
                <a:latin typeface="Times New Roman"/>
                <a:cs typeface="Times New Roman"/>
              </a:rPr>
              <a:t>a </a:t>
            </a:r>
            <a:r>
              <a:rPr sz="2900" spc="-21" dirty="0">
                <a:latin typeface="Times New Roman"/>
                <a:cs typeface="Times New Roman"/>
              </a:rPr>
              <a:t>(</a:t>
            </a:r>
            <a:r>
              <a:rPr sz="2900" i="1" spc="-21" dirty="0">
                <a:latin typeface="Times New Roman"/>
                <a:cs typeface="Times New Roman"/>
              </a:rPr>
              <a:t>nT</a:t>
            </a:r>
            <a:r>
              <a:rPr sz="2900" i="1" spc="-30" baseline="-18055" dirty="0">
                <a:latin typeface="Times New Roman"/>
                <a:cs typeface="Times New Roman"/>
              </a:rPr>
              <a:t>d </a:t>
            </a:r>
            <a:r>
              <a:rPr sz="2900" spc="5" dirty="0">
                <a:latin typeface="Times New Roman"/>
                <a:cs typeface="Times New Roman"/>
              </a:rPr>
              <a:t>) </a:t>
            </a:r>
            <a:r>
              <a:rPr sz="2900" spc="-5" dirty="0">
                <a:solidFill>
                  <a:srgbClr val="0000FF"/>
                </a:solidFill>
                <a:latin typeface="Times New Roman"/>
                <a:cs typeface="Times New Roman"/>
              </a:rPr>
              <a:t>мгновенных </a:t>
            </a:r>
            <a:r>
              <a:rPr sz="2900" spc="-5" dirty="0">
                <a:latin typeface="Times New Roman"/>
                <a:cs typeface="Times New Roman"/>
              </a:rPr>
              <a:t>значений (отсчётов),</a:t>
            </a:r>
            <a:r>
              <a:rPr sz="2900" spc="75" dirty="0">
                <a:latin typeface="Times New Roman"/>
                <a:cs typeface="Times New Roman"/>
              </a:rPr>
              <a:t> </a:t>
            </a:r>
            <a:r>
              <a:rPr sz="2900" spc="-5" dirty="0">
                <a:solidFill>
                  <a:srgbClr val="0000FF"/>
                </a:solidFill>
                <a:latin typeface="Times New Roman"/>
                <a:cs typeface="Times New Roman"/>
              </a:rPr>
              <a:t>измеренных</a:t>
            </a:r>
            <a:endParaRPr sz="2900" dirty="0">
              <a:latin typeface="Times New Roman"/>
              <a:cs typeface="Times New Roman"/>
            </a:endParaRPr>
          </a:p>
          <a:p>
            <a:pPr marL="63478" marR="57130" algn="just">
              <a:lnSpc>
                <a:spcPct val="123900"/>
              </a:lnSpc>
              <a:spcBef>
                <a:spcPts val="890"/>
              </a:spcBef>
            </a:pPr>
            <a:r>
              <a:rPr sz="2900" spc="-5" dirty="0">
                <a:latin typeface="Times New Roman"/>
                <a:cs typeface="Times New Roman"/>
              </a:rPr>
              <a:t>через промежутки времени </a:t>
            </a:r>
            <a:r>
              <a:rPr sz="2900" i="1" spc="-70" dirty="0">
                <a:latin typeface="Times New Roman"/>
                <a:cs typeface="Times New Roman"/>
              </a:rPr>
              <a:t>T</a:t>
            </a:r>
            <a:r>
              <a:rPr sz="2900" i="1" spc="-104" baseline="-18055" dirty="0">
                <a:latin typeface="Times New Roman"/>
                <a:cs typeface="Times New Roman"/>
              </a:rPr>
              <a:t>d </a:t>
            </a:r>
            <a:r>
              <a:rPr sz="2900" b="1" spc="10" dirty="0">
                <a:latin typeface="Symbol"/>
                <a:cs typeface="Symbol"/>
              </a:rPr>
              <a:t></a:t>
            </a:r>
            <a:r>
              <a:rPr sz="2900" b="1" spc="10" dirty="0">
                <a:latin typeface="Times New Roman"/>
                <a:cs typeface="Times New Roman"/>
              </a:rPr>
              <a:t> </a:t>
            </a:r>
            <a:r>
              <a:rPr sz="2900" spc="110" dirty="0">
                <a:latin typeface="Times New Roman"/>
                <a:cs typeface="Times New Roman"/>
              </a:rPr>
              <a:t>1/ </a:t>
            </a:r>
            <a:r>
              <a:rPr sz="2900" spc="-40" dirty="0">
                <a:latin typeface="Times New Roman"/>
                <a:cs typeface="Times New Roman"/>
              </a:rPr>
              <a:t>2</a:t>
            </a:r>
            <a:r>
              <a:rPr sz="2900" i="1" spc="-40" dirty="0">
                <a:latin typeface="Times New Roman"/>
                <a:cs typeface="Times New Roman"/>
              </a:rPr>
              <a:t>F</a:t>
            </a:r>
            <a:r>
              <a:rPr sz="2900" i="1" spc="-60" baseline="-18055" dirty="0">
                <a:latin typeface="Times New Roman"/>
                <a:cs typeface="Times New Roman"/>
              </a:rPr>
              <a:t>в </a:t>
            </a:r>
            <a:r>
              <a:rPr sz="2900" dirty="0">
                <a:latin typeface="Times New Roman"/>
                <a:cs typeface="Times New Roman"/>
              </a:rPr>
              <a:t>. </a:t>
            </a:r>
            <a:r>
              <a:rPr sz="2900" spc="-5" dirty="0">
                <a:latin typeface="Times New Roman"/>
                <a:cs typeface="Times New Roman"/>
              </a:rPr>
              <a:t>Это значит, что </a:t>
            </a:r>
            <a:r>
              <a:rPr sz="2900" spc="-5" dirty="0">
                <a:solidFill>
                  <a:srgbClr val="0000FF"/>
                </a:solidFill>
                <a:latin typeface="Times New Roman"/>
                <a:cs typeface="Times New Roman"/>
              </a:rPr>
              <a:t>ана-  логовый сигнал может быть восстановлен</a:t>
            </a:r>
            <a:r>
              <a:rPr sz="2900" dirty="0">
                <a:solidFill>
                  <a:srgbClr val="0070C0"/>
                </a:solidFill>
                <a:latin typeface="Times New Roman"/>
                <a:cs typeface="Times New Roman"/>
              </a:rPr>
              <a:t> </a:t>
            </a:r>
            <a:r>
              <a:rPr sz="2900" spc="-5" dirty="0">
                <a:latin typeface="Times New Roman"/>
                <a:cs typeface="Times New Roman"/>
              </a:rPr>
              <a:t>по </a:t>
            </a:r>
            <a:r>
              <a:rPr sz="2900" spc="-5" dirty="0" err="1">
                <a:latin typeface="Times New Roman"/>
                <a:cs typeface="Times New Roman"/>
              </a:rPr>
              <a:t>его</a:t>
            </a:r>
            <a:r>
              <a:rPr sz="2900" spc="-5" dirty="0">
                <a:latin typeface="Times New Roman"/>
                <a:cs typeface="Times New Roman"/>
              </a:rPr>
              <a:t> </a:t>
            </a:r>
            <a:r>
              <a:rPr sz="2900" spc="-5" dirty="0" err="1">
                <a:latin typeface="Times New Roman"/>
                <a:cs typeface="Times New Roman"/>
              </a:rPr>
              <a:t>отсчётам</a:t>
            </a:r>
            <a:r>
              <a:rPr lang="ru-RU" sz="2900" spc="-5" dirty="0">
                <a:latin typeface="Times New Roman"/>
                <a:cs typeface="Times New Roman"/>
              </a:rPr>
              <a:t>.</a:t>
            </a:r>
            <a:r>
              <a:rPr sz="2900" spc="-5" dirty="0">
                <a:latin typeface="Times New Roman"/>
                <a:cs typeface="Times New Roman"/>
              </a:rPr>
              <a:t> </a:t>
            </a:r>
            <a:r>
              <a:rPr sz="2900" spc="-5" dirty="0" err="1">
                <a:latin typeface="Times New Roman"/>
                <a:cs typeface="Times New Roman"/>
              </a:rPr>
              <a:t>Частота</a:t>
            </a:r>
            <a:r>
              <a:rPr sz="2900" spc="-5" dirty="0">
                <a:latin typeface="Times New Roman"/>
                <a:cs typeface="Times New Roman"/>
              </a:rPr>
              <a:t> </a:t>
            </a:r>
            <a:r>
              <a:rPr sz="2900" dirty="0">
                <a:latin typeface="Times New Roman"/>
                <a:cs typeface="Times New Roman"/>
              </a:rPr>
              <a:t>дискретизации </a:t>
            </a:r>
            <a:r>
              <a:rPr sz="2900" i="1" spc="-105" dirty="0">
                <a:latin typeface="Times New Roman"/>
                <a:cs typeface="Times New Roman"/>
              </a:rPr>
              <a:t>F</a:t>
            </a:r>
            <a:r>
              <a:rPr sz="2900" i="1" spc="-157" baseline="-18055" dirty="0">
                <a:latin typeface="Times New Roman"/>
                <a:cs typeface="Times New Roman"/>
              </a:rPr>
              <a:t>d </a:t>
            </a:r>
            <a:r>
              <a:rPr sz="2900" b="1" spc="-5" dirty="0">
                <a:latin typeface="Symbol"/>
                <a:cs typeface="Symbol"/>
              </a:rPr>
              <a:t></a:t>
            </a:r>
            <a:r>
              <a:rPr sz="2900" b="1" spc="-5" dirty="0">
                <a:latin typeface="Times New Roman"/>
                <a:cs typeface="Times New Roman"/>
              </a:rPr>
              <a:t> </a:t>
            </a:r>
            <a:r>
              <a:rPr sz="2900" spc="105" dirty="0">
                <a:latin typeface="Times New Roman"/>
                <a:cs typeface="Times New Roman"/>
              </a:rPr>
              <a:t>1/ </a:t>
            </a:r>
            <a:r>
              <a:rPr sz="2900" i="1" spc="-75" dirty="0">
                <a:latin typeface="Times New Roman"/>
                <a:cs typeface="Times New Roman"/>
              </a:rPr>
              <a:t>T</a:t>
            </a:r>
            <a:r>
              <a:rPr sz="2900" i="1" spc="-112" baseline="-18055" dirty="0">
                <a:latin typeface="Times New Roman"/>
                <a:cs typeface="Times New Roman"/>
              </a:rPr>
              <a:t>d </a:t>
            </a:r>
            <a:r>
              <a:rPr sz="2900" dirty="0">
                <a:latin typeface="Times New Roman"/>
                <a:cs typeface="Times New Roman"/>
              </a:rPr>
              <a:t>– </a:t>
            </a:r>
            <a:r>
              <a:rPr sz="2900" spc="-5" dirty="0">
                <a:latin typeface="Times New Roman"/>
                <a:cs typeface="Times New Roman"/>
              </a:rPr>
              <a:t>количество отсчётов </a:t>
            </a:r>
            <a:r>
              <a:rPr sz="2900" dirty="0">
                <a:latin typeface="Times New Roman"/>
                <a:cs typeface="Times New Roman"/>
              </a:rPr>
              <a:t>в</a:t>
            </a:r>
            <a:r>
              <a:rPr sz="2900" spc="-200" dirty="0">
                <a:latin typeface="Times New Roman"/>
                <a:cs typeface="Times New Roman"/>
              </a:rPr>
              <a:t> </a:t>
            </a:r>
            <a:r>
              <a:rPr sz="2900" spc="-5" dirty="0">
                <a:latin typeface="Times New Roman"/>
                <a:cs typeface="Times New Roman"/>
              </a:rPr>
              <a:t>секунду.</a:t>
            </a:r>
            <a:endParaRPr sz="2900" dirty="0">
              <a:latin typeface="Times New Roman"/>
              <a:cs typeface="Times New Roman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12</a:t>
            </a:fld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076048" y="1549402"/>
            <a:ext cx="89535" cy="165130"/>
          </a:xfrm>
          <a:prstGeom prst="rect">
            <a:avLst/>
          </a:prstGeom>
        </p:spPr>
        <p:txBody>
          <a:bodyPr vert="horz" wrap="square" lIns="0" tIns="12696" rIns="0" bIns="0" rtlCol="0">
            <a:spAutoFit/>
          </a:bodyPr>
          <a:lstStyle/>
          <a:p>
            <a:pPr marL="12696">
              <a:spcBef>
                <a:spcPts val="100"/>
              </a:spcBef>
            </a:pPr>
            <a:r>
              <a:rPr sz="1000" dirty="0">
                <a:latin typeface="Times New Roman"/>
                <a:cs typeface="Times New Roman"/>
              </a:rPr>
              <a:t>9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192914" y="3636264"/>
            <a:ext cx="881380" cy="0"/>
          </a:xfrm>
          <a:custGeom>
            <a:avLst/>
            <a:gdLst/>
            <a:ahLst/>
            <a:cxnLst/>
            <a:rect l="l" t="t" r="r" b="b"/>
            <a:pathLst>
              <a:path w="881379">
                <a:moveTo>
                  <a:pt x="0" y="0"/>
                </a:moveTo>
                <a:lnTo>
                  <a:pt x="880872" y="0"/>
                </a:lnTo>
              </a:path>
            </a:pathLst>
          </a:custGeom>
          <a:ln w="1516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50227" y="276227"/>
            <a:ext cx="9847937" cy="6749088"/>
          </a:xfrm>
          <a:prstGeom prst="rect">
            <a:avLst/>
          </a:prstGeom>
        </p:spPr>
        <p:txBody>
          <a:bodyPr vert="horz" wrap="square" lIns="0" tIns="12061" rIns="0" bIns="0" rtlCol="0">
            <a:spAutoFit/>
          </a:bodyPr>
          <a:lstStyle/>
          <a:p>
            <a:pPr marL="12696" marR="5080" indent="457040" algn="just">
              <a:lnSpc>
                <a:spcPct val="110200"/>
              </a:lnSpc>
              <a:spcBef>
                <a:spcPts val="95"/>
              </a:spcBef>
            </a:pPr>
            <a:r>
              <a:rPr sz="2900" dirty="0">
                <a:latin typeface="Times New Roman"/>
                <a:cs typeface="Times New Roman"/>
              </a:rPr>
              <a:t>Многие последовательности изначально </a:t>
            </a:r>
            <a:r>
              <a:rPr sz="2900" spc="-5" dirty="0">
                <a:latin typeface="Times New Roman"/>
                <a:cs typeface="Times New Roman"/>
              </a:rPr>
              <a:t>являются дискрет-  ными. </a:t>
            </a:r>
            <a:r>
              <a:rPr sz="2900" dirty="0">
                <a:latin typeface="Times New Roman"/>
                <a:cs typeface="Times New Roman"/>
              </a:rPr>
              <a:t>Но если </a:t>
            </a:r>
            <a:r>
              <a:rPr sz="2900" spc="-5" dirty="0">
                <a:latin typeface="Times New Roman"/>
                <a:cs typeface="Times New Roman"/>
              </a:rPr>
              <a:t>возникает надобность, </a:t>
            </a:r>
            <a:r>
              <a:rPr sz="2900" dirty="0">
                <a:latin typeface="Times New Roman"/>
                <a:cs typeface="Times New Roman"/>
              </a:rPr>
              <a:t>любой </a:t>
            </a:r>
            <a:r>
              <a:rPr sz="2900" spc="-5" dirty="0">
                <a:latin typeface="Times New Roman"/>
                <a:cs typeface="Times New Roman"/>
              </a:rPr>
              <a:t>последовательности  </a:t>
            </a:r>
            <a:r>
              <a:rPr sz="2900" dirty="0">
                <a:latin typeface="Times New Roman"/>
                <a:cs typeface="Times New Roman"/>
              </a:rPr>
              <a:t>можно сопоставить аналоговый </a:t>
            </a:r>
            <a:r>
              <a:rPr sz="2900" spc="-5" dirty="0">
                <a:latin typeface="Times New Roman"/>
                <a:cs typeface="Times New Roman"/>
              </a:rPr>
              <a:t>сигнал </a:t>
            </a:r>
            <a:r>
              <a:rPr sz="2900" dirty="0">
                <a:latin typeface="Times New Roman"/>
                <a:cs typeface="Times New Roman"/>
              </a:rPr>
              <a:t>с </a:t>
            </a:r>
            <a:r>
              <a:rPr sz="2900" spc="-5" dirty="0">
                <a:latin typeface="Times New Roman"/>
                <a:cs typeface="Times New Roman"/>
              </a:rPr>
              <a:t>финитным спектром, </a:t>
            </a:r>
            <a:r>
              <a:rPr sz="2900" dirty="0">
                <a:latin typeface="Times New Roman"/>
                <a:cs typeface="Times New Roman"/>
              </a:rPr>
              <a:t>из  которого она могла бы быть </a:t>
            </a:r>
            <a:r>
              <a:rPr sz="2900" spc="-5" dirty="0">
                <a:latin typeface="Times New Roman"/>
                <a:cs typeface="Times New Roman"/>
              </a:rPr>
              <a:t>получена </a:t>
            </a:r>
            <a:r>
              <a:rPr sz="2900" dirty="0">
                <a:latin typeface="Times New Roman"/>
                <a:cs typeface="Times New Roman"/>
              </a:rPr>
              <a:t>путем</a:t>
            </a:r>
            <a:r>
              <a:rPr sz="2900" spc="-50" dirty="0">
                <a:latin typeface="Times New Roman"/>
                <a:cs typeface="Times New Roman"/>
              </a:rPr>
              <a:t> </a:t>
            </a:r>
            <a:r>
              <a:rPr sz="2900" spc="-5" dirty="0">
                <a:latin typeface="Times New Roman"/>
                <a:cs typeface="Times New Roman"/>
              </a:rPr>
              <a:t>дискретизации.</a:t>
            </a:r>
            <a:endParaRPr sz="2900" dirty="0">
              <a:latin typeface="Times New Roman"/>
              <a:cs typeface="Times New Roman"/>
            </a:endParaRPr>
          </a:p>
          <a:p>
            <a:pPr marL="12696" marR="5712" indent="456401" algn="just">
              <a:lnSpc>
                <a:spcPct val="91600"/>
              </a:lnSpc>
              <a:spcBef>
                <a:spcPts val="15"/>
              </a:spcBef>
            </a:pPr>
            <a:r>
              <a:rPr sz="2900" dirty="0">
                <a:latin typeface="Times New Roman"/>
                <a:cs typeface="Times New Roman"/>
              </a:rPr>
              <a:t>В дальнейшем </a:t>
            </a:r>
            <a:r>
              <a:rPr sz="2900" spc="-5" dirty="0">
                <a:latin typeface="Times New Roman"/>
                <a:cs typeface="Times New Roman"/>
              </a:rPr>
              <a:t>предполагается, </a:t>
            </a:r>
            <a:r>
              <a:rPr sz="2900" dirty="0">
                <a:latin typeface="Times New Roman"/>
                <a:cs typeface="Times New Roman"/>
              </a:rPr>
              <a:t>что аргумент </a:t>
            </a:r>
            <a:r>
              <a:rPr sz="3200" i="1" spc="-5" dirty="0">
                <a:latin typeface="Times New Roman"/>
                <a:cs typeface="Times New Roman"/>
              </a:rPr>
              <a:t>n </a:t>
            </a:r>
            <a:r>
              <a:rPr sz="2900" dirty="0">
                <a:latin typeface="Times New Roman"/>
                <a:cs typeface="Times New Roman"/>
              </a:rPr>
              <a:t>последова-  </a:t>
            </a:r>
            <a:r>
              <a:rPr sz="2900" spc="-5" dirty="0">
                <a:latin typeface="Times New Roman"/>
                <a:cs typeface="Times New Roman"/>
              </a:rPr>
              <a:t>тельности </a:t>
            </a:r>
            <a:r>
              <a:rPr sz="3700" i="1" spc="5" dirty="0">
                <a:latin typeface="Times New Roman"/>
                <a:cs typeface="Times New Roman"/>
              </a:rPr>
              <a:t>x</a:t>
            </a:r>
            <a:r>
              <a:rPr sz="3700" spc="5" dirty="0">
                <a:latin typeface="Times New Roman"/>
                <a:cs typeface="Times New Roman"/>
              </a:rPr>
              <a:t>[</a:t>
            </a:r>
            <a:r>
              <a:rPr sz="3700" i="1" spc="5" dirty="0">
                <a:latin typeface="Times New Roman"/>
                <a:cs typeface="Times New Roman"/>
              </a:rPr>
              <a:t>n</a:t>
            </a:r>
            <a:r>
              <a:rPr sz="3700" spc="5" dirty="0">
                <a:latin typeface="Times New Roman"/>
                <a:cs typeface="Times New Roman"/>
              </a:rPr>
              <a:t>] </a:t>
            </a:r>
            <a:r>
              <a:rPr sz="2900" dirty="0">
                <a:latin typeface="Times New Roman"/>
                <a:cs typeface="Times New Roman"/>
              </a:rPr>
              <a:t>принимает </a:t>
            </a:r>
            <a:r>
              <a:rPr sz="2900" spc="-5" dirty="0">
                <a:solidFill>
                  <a:srgbClr val="0000FF"/>
                </a:solidFill>
                <a:latin typeface="Times New Roman"/>
                <a:cs typeface="Times New Roman"/>
              </a:rPr>
              <a:t>целые</a:t>
            </a:r>
            <a:r>
              <a:rPr sz="2900" dirty="0">
                <a:solidFill>
                  <a:srgbClr val="0070C0"/>
                </a:solidFill>
                <a:latin typeface="Times New Roman"/>
                <a:cs typeface="Times New Roman"/>
              </a:rPr>
              <a:t> </a:t>
            </a:r>
            <a:r>
              <a:rPr sz="2900" spc="-5" dirty="0">
                <a:latin typeface="Times New Roman"/>
                <a:cs typeface="Times New Roman"/>
              </a:rPr>
              <a:t>значения </a:t>
            </a:r>
            <a:r>
              <a:rPr sz="2900" dirty="0">
                <a:latin typeface="Times New Roman"/>
                <a:cs typeface="Times New Roman"/>
              </a:rPr>
              <a:t>от </a:t>
            </a:r>
            <a:r>
              <a:rPr sz="3200" b="1" spc="90" dirty="0">
                <a:latin typeface="Symbol"/>
                <a:cs typeface="Symbol"/>
              </a:rPr>
              <a:t></a:t>
            </a:r>
            <a:r>
              <a:rPr sz="3200" b="1" spc="90" dirty="0">
                <a:latin typeface="Times New Roman"/>
                <a:cs typeface="Times New Roman"/>
              </a:rPr>
              <a:t> </a:t>
            </a:r>
            <a:r>
              <a:rPr sz="2900" dirty="0">
                <a:latin typeface="Times New Roman"/>
                <a:cs typeface="Times New Roman"/>
              </a:rPr>
              <a:t>до </a:t>
            </a:r>
            <a:r>
              <a:rPr sz="3200" b="1" spc="50" dirty="0">
                <a:latin typeface="Symbol"/>
                <a:cs typeface="Symbol"/>
              </a:rPr>
              <a:t></a:t>
            </a:r>
            <a:r>
              <a:rPr sz="3200" b="1" spc="50" dirty="0">
                <a:latin typeface="Times New Roman"/>
                <a:cs typeface="Times New Roman"/>
              </a:rPr>
              <a:t> </a:t>
            </a:r>
            <a:r>
              <a:rPr sz="2900" dirty="0">
                <a:latin typeface="Times New Roman"/>
                <a:cs typeface="Times New Roman"/>
              </a:rPr>
              <a:t>(</a:t>
            </a:r>
            <a:r>
              <a:rPr sz="2900" spc="40" dirty="0">
                <a:latin typeface="Times New Roman"/>
                <a:cs typeface="Times New Roman"/>
              </a:rPr>
              <a:t> </a:t>
            </a:r>
            <a:r>
              <a:rPr sz="2900" dirty="0" err="1" smtClean="0">
                <a:latin typeface="Times New Roman"/>
                <a:cs typeface="Times New Roman"/>
              </a:rPr>
              <a:t>обо</a:t>
            </a:r>
            <a:endParaRPr sz="2900" dirty="0">
              <a:latin typeface="Times New Roman"/>
              <a:cs typeface="Times New Roman"/>
            </a:endParaRPr>
          </a:p>
          <a:p>
            <a:pPr marL="12696" marR="5712">
              <a:lnSpc>
                <a:spcPct val="113500"/>
              </a:lnSpc>
              <a:spcBef>
                <a:spcPts val="250"/>
              </a:spcBef>
            </a:pPr>
            <a:r>
              <a:rPr sz="2900" spc="-5" dirty="0">
                <a:latin typeface="Times New Roman"/>
                <a:cs typeface="Times New Roman"/>
              </a:rPr>
              <a:t>значается </a:t>
            </a:r>
            <a:r>
              <a:rPr sz="3700" i="1" dirty="0">
                <a:latin typeface="Times New Roman"/>
                <a:cs typeface="Times New Roman"/>
              </a:rPr>
              <a:t>n </a:t>
            </a:r>
            <a:r>
              <a:rPr sz="3700" b="1" dirty="0">
                <a:latin typeface="Symbol"/>
                <a:cs typeface="Symbol"/>
              </a:rPr>
              <a:t></a:t>
            </a:r>
            <a:r>
              <a:rPr sz="3700" b="1" dirty="0">
                <a:latin typeface="Times New Roman"/>
                <a:cs typeface="Times New Roman"/>
              </a:rPr>
              <a:t> </a:t>
            </a:r>
            <a:r>
              <a:rPr sz="3700" b="1" dirty="0">
                <a:latin typeface="Symbol"/>
                <a:cs typeface="Symbol"/>
              </a:rPr>
              <a:t></a:t>
            </a:r>
            <a:r>
              <a:rPr sz="3700" dirty="0">
                <a:latin typeface="Times New Roman"/>
                <a:cs typeface="Times New Roman"/>
              </a:rPr>
              <a:t>, </a:t>
            </a:r>
            <a:r>
              <a:rPr sz="3700" b="1" spc="30" dirty="0">
                <a:latin typeface="Symbol"/>
                <a:cs typeface="Symbol"/>
              </a:rPr>
              <a:t></a:t>
            </a:r>
            <a:r>
              <a:rPr sz="2900" spc="30" dirty="0">
                <a:latin typeface="Times New Roman"/>
                <a:cs typeface="Times New Roman"/>
              </a:rPr>
              <a:t>). </a:t>
            </a:r>
            <a:r>
              <a:rPr sz="2900" dirty="0">
                <a:latin typeface="Times New Roman"/>
                <a:cs typeface="Times New Roman"/>
              </a:rPr>
              <a:t>Чтобы </a:t>
            </a:r>
            <a:r>
              <a:rPr sz="2900" spc="-5" dirty="0">
                <a:latin typeface="Times New Roman"/>
                <a:cs typeface="Times New Roman"/>
              </a:rPr>
              <a:t>отличать дискретный </a:t>
            </a:r>
            <a:r>
              <a:rPr sz="2900" dirty="0">
                <a:latin typeface="Times New Roman"/>
                <a:cs typeface="Times New Roman"/>
              </a:rPr>
              <a:t>аргумент  от </a:t>
            </a:r>
            <a:r>
              <a:rPr sz="2900" spc="-5" dirty="0">
                <a:latin typeface="Times New Roman"/>
                <a:cs typeface="Times New Roman"/>
              </a:rPr>
              <a:t>непрерывного, </a:t>
            </a:r>
            <a:r>
              <a:rPr sz="2900" dirty="0">
                <a:latin typeface="Times New Roman"/>
                <a:cs typeface="Times New Roman"/>
              </a:rPr>
              <a:t>принято </a:t>
            </a:r>
            <a:r>
              <a:rPr sz="2900" spc="-5" dirty="0">
                <a:latin typeface="Times New Roman"/>
                <a:cs typeface="Times New Roman"/>
              </a:rPr>
              <a:t>заключать его </a:t>
            </a:r>
            <a:r>
              <a:rPr sz="2900" dirty="0">
                <a:latin typeface="Times New Roman"/>
                <a:cs typeface="Times New Roman"/>
              </a:rPr>
              <a:t>в </a:t>
            </a:r>
            <a:r>
              <a:rPr sz="2900" spc="-5" dirty="0">
                <a:solidFill>
                  <a:srgbClr val="0000FF"/>
                </a:solidFill>
                <a:latin typeface="Times New Roman"/>
                <a:cs typeface="Times New Roman"/>
              </a:rPr>
              <a:t>квадратные</a:t>
            </a:r>
            <a:r>
              <a:rPr sz="2900" spc="5" dirty="0">
                <a:solidFill>
                  <a:srgbClr val="0070C0"/>
                </a:solidFill>
                <a:latin typeface="Times New Roman"/>
                <a:cs typeface="Times New Roman"/>
              </a:rPr>
              <a:t> </a:t>
            </a:r>
            <a:r>
              <a:rPr sz="2900" spc="-5" dirty="0">
                <a:latin typeface="Times New Roman"/>
                <a:cs typeface="Times New Roman"/>
              </a:rPr>
              <a:t>скобки.</a:t>
            </a:r>
            <a:endParaRPr sz="2900" dirty="0">
              <a:latin typeface="Times New Roman"/>
              <a:cs typeface="Times New Roman"/>
            </a:endParaRPr>
          </a:p>
          <a:p>
            <a:pPr marL="12696" marR="5080" indent="456401" algn="just">
              <a:lnSpc>
                <a:spcPct val="110100"/>
              </a:lnSpc>
              <a:spcBef>
                <a:spcPts val="605"/>
              </a:spcBef>
            </a:pPr>
            <a:r>
              <a:rPr sz="2900" spc="-5" dirty="0">
                <a:latin typeface="Times New Roman"/>
                <a:cs typeface="Times New Roman"/>
              </a:rPr>
              <a:t>Цифровой сигнал </a:t>
            </a:r>
            <a:r>
              <a:rPr sz="2900" dirty="0">
                <a:latin typeface="Times New Roman"/>
                <a:cs typeface="Times New Roman"/>
              </a:rPr>
              <a:t>– </a:t>
            </a:r>
            <a:r>
              <a:rPr sz="2900" spc="-5" dirty="0">
                <a:latin typeface="Times New Roman"/>
                <a:cs typeface="Times New Roman"/>
              </a:rPr>
              <a:t>дискретный сигнал, </a:t>
            </a:r>
            <a:r>
              <a:rPr sz="3200" i="1" spc="-5" dirty="0">
                <a:solidFill>
                  <a:srgbClr val="0000FF"/>
                </a:solidFill>
                <a:latin typeface="Times New Roman"/>
                <a:cs typeface="Times New Roman"/>
              </a:rPr>
              <a:t>квантованный</a:t>
            </a:r>
            <a:r>
              <a:rPr sz="3200" i="1" spc="-5" dirty="0">
                <a:latin typeface="Times New Roman"/>
                <a:cs typeface="Times New Roman"/>
              </a:rPr>
              <a:t> </a:t>
            </a:r>
            <a:r>
              <a:rPr sz="2900" dirty="0">
                <a:latin typeface="Times New Roman"/>
                <a:cs typeface="Times New Roman"/>
              </a:rPr>
              <a:t>по  </a:t>
            </a:r>
            <a:r>
              <a:rPr sz="2900" spc="-5" dirty="0">
                <a:latin typeface="Times New Roman"/>
                <a:cs typeface="Times New Roman"/>
              </a:rPr>
              <a:t>уровню, т.е. последовательность, принимающая значения </a:t>
            </a:r>
            <a:r>
              <a:rPr sz="2900" spc="-5" dirty="0" err="1">
                <a:latin typeface="Times New Roman"/>
                <a:cs typeface="Times New Roman"/>
              </a:rPr>
              <a:t>из</a:t>
            </a:r>
            <a:r>
              <a:rPr sz="2900" spc="-5" dirty="0">
                <a:latin typeface="Times New Roman"/>
                <a:cs typeface="Times New Roman"/>
              </a:rPr>
              <a:t> </a:t>
            </a:r>
            <a:r>
              <a:rPr sz="2900" dirty="0" err="1">
                <a:latin typeface="Times New Roman"/>
                <a:cs typeface="Times New Roman"/>
              </a:rPr>
              <a:t>дискретного</a:t>
            </a:r>
            <a:r>
              <a:rPr sz="2900" dirty="0">
                <a:latin typeface="Times New Roman"/>
                <a:cs typeface="Times New Roman"/>
              </a:rPr>
              <a:t> (к </a:t>
            </a:r>
            <a:r>
              <a:rPr sz="2900" dirty="0" err="1" smtClean="0">
                <a:latin typeface="Times New Roman"/>
                <a:cs typeface="Times New Roman"/>
              </a:rPr>
              <a:t>тому</a:t>
            </a:r>
            <a:r>
              <a:rPr lang="ru-RU" sz="2800" dirty="0" smtClean="0">
                <a:latin typeface="Times New Roman"/>
                <a:cs typeface="Times New Roman"/>
              </a:rPr>
              <a:t> </a:t>
            </a:r>
            <a:r>
              <a:rPr sz="2900" dirty="0" smtClean="0">
                <a:latin typeface="Times New Roman"/>
                <a:cs typeface="Times New Roman"/>
              </a:rPr>
              <a:t> </a:t>
            </a:r>
            <a:r>
              <a:rPr sz="2900" spc="-5" dirty="0" err="1" smtClean="0">
                <a:latin typeface="Times New Roman"/>
                <a:cs typeface="Times New Roman"/>
              </a:rPr>
              <a:t>же</a:t>
            </a:r>
            <a:r>
              <a:rPr lang="ru-RU" sz="2800" spc="-5" dirty="0" smtClean="0">
                <a:latin typeface="Times New Roman"/>
                <a:cs typeface="Times New Roman"/>
              </a:rPr>
              <a:t> </a:t>
            </a:r>
            <a:r>
              <a:rPr sz="2900" dirty="0" smtClean="0">
                <a:latin typeface="Times New Roman"/>
                <a:cs typeface="Times New Roman"/>
              </a:rPr>
              <a:t> </a:t>
            </a:r>
            <a:r>
              <a:rPr sz="2900" spc="-5" dirty="0">
                <a:latin typeface="Times New Roman"/>
                <a:cs typeface="Times New Roman"/>
              </a:rPr>
              <a:t>конечного)</a:t>
            </a:r>
            <a:r>
              <a:rPr sz="2900" spc="-21" dirty="0">
                <a:latin typeface="Times New Roman"/>
                <a:cs typeface="Times New Roman"/>
              </a:rPr>
              <a:t> </a:t>
            </a:r>
            <a:r>
              <a:rPr sz="2900" spc="-5" dirty="0">
                <a:latin typeface="Times New Roman"/>
                <a:cs typeface="Times New Roman"/>
              </a:rPr>
              <a:t>множества.</a:t>
            </a:r>
            <a:endParaRPr sz="2900" dirty="0">
              <a:latin typeface="Times New Roman"/>
              <a:cs typeface="Times New Roman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13</a:t>
            </a:fld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012050" y="1549402"/>
            <a:ext cx="153670" cy="165130"/>
          </a:xfrm>
          <a:prstGeom prst="rect">
            <a:avLst/>
          </a:prstGeom>
        </p:spPr>
        <p:txBody>
          <a:bodyPr vert="horz" wrap="square" lIns="0" tIns="12696" rIns="0" bIns="0" rtlCol="0">
            <a:spAutoFit/>
          </a:bodyPr>
          <a:lstStyle/>
          <a:p>
            <a:pPr marL="12696">
              <a:spcBef>
                <a:spcPts val="100"/>
              </a:spcBef>
            </a:pPr>
            <a:r>
              <a:rPr sz="1000" dirty="0">
                <a:latin typeface="Times New Roman"/>
                <a:cs typeface="Times New Roman"/>
              </a:rPr>
              <a:t>10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384300" y="276227"/>
            <a:ext cx="7645337" cy="1112443"/>
          </a:xfrm>
          <a:prstGeom prst="rect">
            <a:avLst/>
          </a:prstGeom>
        </p:spPr>
        <p:txBody>
          <a:bodyPr vert="horz" wrap="square" lIns="0" tIns="116164" rIns="0" bIns="0" rtlCol="0">
            <a:spAutoFit/>
          </a:bodyPr>
          <a:lstStyle/>
          <a:p>
            <a:pPr marL="691270">
              <a:spcBef>
                <a:spcPts val="915"/>
              </a:spcBef>
            </a:pPr>
            <a:r>
              <a:rPr sz="2900" b="1" spc="-5" dirty="0">
                <a:latin typeface="Times New Roman"/>
                <a:cs typeface="Times New Roman"/>
              </a:rPr>
              <a:t>МАТЕМАТИЧЕСКИЕ ОСНОВЫ</a:t>
            </a:r>
            <a:r>
              <a:rPr sz="2900" b="1" spc="-75" dirty="0">
                <a:latin typeface="Times New Roman"/>
                <a:cs typeface="Times New Roman"/>
              </a:rPr>
              <a:t> </a:t>
            </a:r>
            <a:r>
              <a:rPr sz="2900" b="1" spc="-5" dirty="0">
                <a:latin typeface="Times New Roman"/>
                <a:cs typeface="Times New Roman"/>
              </a:rPr>
              <a:t>ЦОС</a:t>
            </a:r>
            <a:endParaRPr sz="2900" dirty="0">
              <a:latin typeface="Times New Roman"/>
              <a:cs typeface="Times New Roman"/>
            </a:endParaRPr>
          </a:p>
          <a:p>
            <a:pPr marL="12696">
              <a:spcBef>
                <a:spcPts val="815"/>
              </a:spcBef>
            </a:pPr>
            <a:r>
              <a:rPr sz="2900" b="1" spc="-5" dirty="0">
                <a:solidFill>
                  <a:srgbClr val="E36C0A"/>
                </a:solidFill>
                <a:latin typeface="Times New Roman"/>
                <a:cs typeface="Times New Roman"/>
              </a:rPr>
              <a:t>Элементарные </a:t>
            </a:r>
            <a:r>
              <a:rPr sz="2900" b="1" dirty="0">
                <a:solidFill>
                  <a:srgbClr val="E36C0A"/>
                </a:solidFill>
                <a:latin typeface="Times New Roman"/>
                <a:cs typeface="Times New Roman"/>
              </a:rPr>
              <a:t>операции</a:t>
            </a:r>
            <a:endParaRPr sz="29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21981" y="1382367"/>
            <a:ext cx="9619996" cy="5453920"/>
          </a:xfrm>
          <a:prstGeom prst="rect">
            <a:avLst/>
          </a:prstGeom>
        </p:spPr>
        <p:txBody>
          <a:bodyPr vert="horz" wrap="square" lIns="0" tIns="25391" rIns="0" bIns="0" rtlCol="0">
            <a:spAutoFit/>
          </a:bodyPr>
          <a:lstStyle/>
          <a:p>
            <a:pPr marL="12696" marR="5080" indent="456401" algn="just">
              <a:lnSpc>
                <a:spcPct val="97300"/>
              </a:lnSpc>
              <a:spcBef>
                <a:spcPts val="200"/>
              </a:spcBef>
            </a:pPr>
            <a:r>
              <a:rPr sz="2900" spc="-5" dirty="0">
                <a:latin typeface="Times New Roman"/>
                <a:cs typeface="Times New Roman"/>
              </a:rPr>
              <a:t>Результатом </a:t>
            </a:r>
            <a:r>
              <a:rPr sz="2900" dirty="0">
                <a:latin typeface="Times New Roman"/>
                <a:cs typeface="Times New Roman"/>
              </a:rPr>
              <a:t>сдвига </a:t>
            </a:r>
            <a:r>
              <a:rPr sz="2900" spc="-5" dirty="0">
                <a:latin typeface="Times New Roman"/>
                <a:cs typeface="Times New Roman"/>
              </a:rPr>
              <a:t>последовательности </a:t>
            </a:r>
            <a:r>
              <a:rPr sz="3700" i="1" spc="5" dirty="0">
                <a:latin typeface="Times New Roman"/>
                <a:cs typeface="Times New Roman"/>
              </a:rPr>
              <a:t>x</a:t>
            </a:r>
            <a:r>
              <a:rPr sz="3700" spc="5" dirty="0">
                <a:latin typeface="Times New Roman"/>
                <a:cs typeface="Times New Roman"/>
              </a:rPr>
              <a:t>[</a:t>
            </a:r>
            <a:r>
              <a:rPr sz="3700" i="1" spc="5" dirty="0">
                <a:latin typeface="Times New Roman"/>
                <a:cs typeface="Times New Roman"/>
              </a:rPr>
              <a:t>n</a:t>
            </a:r>
            <a:r>
              <a:rPr sz="3700" spc="5" dirty="0">
                <a:latin typeface="Times New Roman"/>
                <a:cs typeface="Times New Roman"/>
              </a:rPr>
              <a:t>] </a:t>
            </a:r>
            <a:r>
              <a:rPr sz="2900" dirty="0">
                <a:solidFill>
                  <a:srgbClr val="0000FF"/>
                </a:solidFill>
                <a:latin typeface="Times New Roman"/>
                <a:cs typeface="Times New Roman"/>
              </a:rPr>
              <a:t>по </a:t>
            </a:r>
            <a:r>
              <a:rPr sz="2900" spc="-5" dirty="0">
                <a:solidFill>
                  <a:srgbClr val="0000FF"/>
                </a:solidFill>
                <a:latin typeface="Times New Roman"/>
                <a:cs typeface="Times New Roman"/>
              </a:rPr>
              <a:t>времени </a:t>
            </a:r>
            <a:r>
              <a:rPr sz="2900" spc="5" dirty="0">
                <a:latin typeface="Times New Roman"/>
                <a:cs typeface="Times New Roman"/>
              </a:rPr>
              <a:t>на  </a:t>
            </a:r>
            <a:r>
              <a:rPr sz="3200" i="1" spc="21" dirty="0">
                <a:latin typeface="Times New Roman"/>
                <a:cs typeface="Times New Roman"/>
              </a:rPr>
              <a:t>m </a:t>
            </a:r>
            <a:r>
              <a:rPr sz="2900" spc="-5" dirty="0">
                <a:solidFill>
                  <a:srgbClr val="0000FF"/>
                </a:solidFill>
                <a:latin typeface="Times New Roman"/>
                <a:cs typeface="Times New Roman"/>
              </a:rPr>
              <a:t>отсчётов </a:t>
            </a:r>
            <a:r>
              <a:rPr sz="2900" dirty="0">
                <a:solidFill>
                  <a:srgbClr val="0000FF"/>
                </a:solidFill>
                <a:latin typeface="Times New Roman"/>
                <a:cs typeface="Times New Roman"/>
              </a:rPr>
              <a:t>вправо </a:t>
            </a:r>
            <a:r>
              <a:rPr sz="2900" spc="-5" dirty="0">
                <a:solidFill>
                  <a:srgbClr val="0000FF"/>
                </a:solidFill>
                <a:latin typeface="Times New Roman"/>
                <a:cs typeface="Times New Roman"/>
              </a:rPr>
              <a:t>является </a:t>
            </a:r>
            <a:r>
              <a:rPr sz="2900" dirty="0">
                <a:latin typeface="Times New Roman"/>
                <a:cs typeface="Times New Roman"/>
              </a:rPr>
              <a:t>новая </a:t>
            </a:r>
            <a:r>
              <a:rPr sz="2900" spc="-5" dirty="0">
                <a:latin typeface="Times New Roman"/>
                <a:cs typeface="Times New Roman"/>
              </a:rPr>
              <a:t>последовательность </a:t>
            </a:r>
            <a:r>
              <a:rPr sz="4800" i="1" spc="37" baseline="1157" dirty="0">
                <a:latin typeface="Times New Roman"/>
                <a:cs typeface="Times New Roman"/>
              </a:rPr>
              <a:t>y</a:t>
            </a:r>
            <a:r>
              <a:rPr sz="4800" spc="37" baseline="1157" dirty="0">
                <a:latin typeface="Times New Roman"/>
                <a:cs typeface="Times New Roman"/>
              </a:rPr>
              <a:t>[</a:t>
            </a:r>
            <a:r>
              <a:rPr sz="4800" i="1" spc="37" baseline="1157" dirty="0">
                <a:latin typeface="Times New Roman"/>
                <a:cs typeface="Times New Roman"/>
              </a:rPr>
              <a:t>n</a:t>
            </a:r>
            <a:r>
              <a:rPr sz="4800" spc="37" baseline="1157" dirty="0">
                <a:latin typeface="Times New Roman"/>
                <a:cs typeface="Times New Roman"/>
              </a:rPr>
              <a:t>]</a:t>
            </a:r>
            <a:r>
              <a:rPr sz="2900" spc="25" dirty="0">
                <a:solidFill>
                  <a:srgbClr val="0000FF"/>
                </a:solidFill>
                <a:latin typeface="Times New Roman"/>
                <a:cs typeface="Times New Roman"/>
              </a:rPr>
              <a:t>, </a:t>
            </a:r>
            <a:r>
              <a:rPr sz="2900" spc="-5" dirty="0" err="1">
                <a:solidFill>
                  <a:srgbClr val="0000FF"/>
                </a:solidFill>
                <a:latin typeface="Times New Roman"/>
                <a:cs typeface="Times New Roman"/>
              </a:rPr>
              <a:t>которая</a:t>
            </a:r>
            <a:r>
              <a:rPr sz="2900" spc="-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900" dirty="0">
                <a:solidFill>
                  <a:srgbClr val="0000FF"/>
                </a:solidFill>
                <a:latin typeface="Times New Roman"/>
                <a:cs typeface="Times New Roman"/>
              </a:rPr>
              <a:t>в момент </a:t>
            </a:r>
            <a:r>
              <a:rPr sz="3200" i="1" spc="5" dirty="0">
                <a:latin typeface="Times New Roman"/>
                <a:cs typeface="Times New Roman"/>
              </a:rPr>
              <a:t>n </a:t>
            </a:r>
            <a:r>
              <a:rPr sz="3200" b="1" spc="5" dirty="0">
                <a:latin typeface="Symbol"/>
                <a:cs typeface="Symbol"/>
              </a:rPr>
              <a:t></a:t>
            </a:r>
            <a:r>
              <a:rPr sz="3200" b="1" spc="5" dirty="0">
                <a:latin typeface="Times New Roman"/>
                <a:cs typeface="Times New Roman"/>
              </a:rPr>
              <a:t> </a:t>
            </a:r>
            <a:r>
              <a:rPr sz="3200" i="1" spc="10" dirty="0">
                <a:latin typeface="Times New Roman"/>
                <a:cs typeface="Times New Roman"/>
              </a:rPr>
              <a:t>m </a:t>
            </a:r>
            <a:r>
              <a:rPr sz="2900" dirty="0">
                <a:solidFill>
                  <a:srgbClr val="0000FF"/>
                </a:solidFill>
                <a:latin typeface="Times New Roman"/>
                <a:cs typeface="Times New Roman"/>
              </a:rPr>
              <a:t>принимает </a:t>
            </a:r>
            <a:r>
              <a:rPr sz="2900" spc="-5" dirty="0">
                <a:solidFill>
                  <a:srgbClr val="0000FF"/>
                </a:solidFill>
                <a:latin typeface="Times New Roman"/>
                <a:cs typeface="Times New Roman"/>
              </a:rPr>
              <a:t>то же значение, </a:t>
            </a:r>
            <a:r>
              <a:rPr sz="2900" dirty="0" err="1">
                <a:solidFill>
                  <a:srgbClr val="0000FF"/>
                </a:solidFill>
                <a:latin typeface="Times New Roman"/>
                <a:cs typeface="Times New Roman"/>
              </a:rPr>
              <a:t>что</a:t>
            </a:r>
            <a:r>
              <a:rPr sz="290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900" dirty="0" err="1">
                <a:latin typeface="Times New Roman"/>
                <a:cs typeface="Times New Roman"/>
              </a:rPr>
              <a:t>последова</a:t>
            </a:r>
            <a:r>
              <a:rPr sz="2900" spc="-5" dirty="0" err="1">
                <a:latin typeface="Times New Roman"/>
                <a:cs typeface="Times New Roman"/>
              </a:rPr>
              <a:t>тельность</a:t>
            </a:r>
            <a:r>
              <a:rPr sz="2900" spc="-5" dirty="0">
                <a:latin typeface="Times New Roman"/>
                <a:cs typeface="Times New Roman"/>
              </a:rPr>
              <a:t> </a:t>
            </a:r>
            <a:r>
              <a:rPr sz="3700" i="1" spc="5" dirty="0">
                <a:latin typeface="Times New Roman"/>
                <a:cs typeface="Times New Roman"/>
              </a:rPr>
              <a:t>x</a:t>
            </a:r>
            <a:r>
              <a:rPr sz="3700" spc="5" dirty="0">
                <a:latin typeface="Times New Roman"/>
                <a:cs typeface="Times New Roman"/>
              </a:rPr>
              <a:t>[</a:t>
            </a:r>
            <a:r>
              <a:rPr sz="3700" i="1" spc="5" dirty="0">
                <a:latin typeface="Times New Roman"/>
                <a:cs typeface="Times New Roman"/>
              </a:rPr>
              <a:t>n</a:t>
            </a:r>
            <a:r>
              <a:rPr sz="3700" spc="5" dirty="0">
                <a:latin typeface="Times New Roman"/>
                <a:cs typeface="Times New Roman"/>
              </a:rPr>
              <a:t>] </a:t>
            </a:r>
            <a:r>
              <a:rPr sz="2900" dirty="0">
                <a:solidFill>
                  <a:srgbClr val="0000FF"/>
                </a:solidFill>
                <a:latin typeface="Times New Roman"/>
                <a:cs typeface="Times New Roman"/>
              </a:rPr>
              <a:t>в момент </a:t>
            </a:r>
            <a:r>
              <a:rPr sz="3200" i="1" spc="-5" dirty="0">
                <a:latin typeface="Times New Roman"/>
                <a:cs typeface="Times New Roman"/>
              </a:rPr>
              <a:t>n </a:t>
            </a:r>
            <a:r>
              <a:rPr sz="2900" dirty="0">
                <a:solidFill>
                  <a:srgbClr val="0000FF"/>
                </a:solidFill>
                <a:latin typeface="Times New Roman"/>
                <a:cs typeface="Times New Roman"/>
              </a:rPr>
              <a:t>. Таким </a:t>
            </a:r>
            <a:r>
              <a:rPr sz="2900" spc="-5" dirty="0">
                <a:solidFill>
                  <a:srgbClr val="0000FF"/>
                </a:solidFill>
                <a:latin typeface="Times New Roman"/>
                <a:cs typeface="Times New Roman"/>
              </a:rPr>
              <a:t>образом, </a:t>
            </a:r>
            <a:r>
              <a:rPr sz="2900" dirty="0">
                <a:solidFill>
                  <a:srgbClr val="0000FF"/>
                </a:solidFill>
                <a:latin typeface="Times New Roman"/>
                <a:cs typeface="Times New Roman"/>
              </a:rPr>
              <a:t>при </a:t>
            </a:r>
            <a:r>
              <a:rPr sz="2900" spc="-5" dirty="0">
                <a:solidFill>
                  <a:srgbClr val="0000FF"/>
                </a:solidFill>
                <a:latin typeface="Times New Roman"/>
                <a:cs typeface="Times New Roman"/>
              </a:rPr>
              <a:t>любом</a:t>
            </a:r>
            <a:r>
              <a:rPr sz="2900" spc="7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3200" i="1" spc="-5" dirty="0">
                <a:latin typeface="Times New Roman"/>
                <a:cs typeface="Times New Roman"/>
              </a:rPr>
              <a:t>n</a:t>
            </a:r>
            <a:endParaRPr sz="3200" dirty="0">
              <a:latin typeface="Times New Roman"/>
              <a:cs typeface="Times New Roman"/>
            </a:endParaRPr>
          </a:p>
          <a:p>
            <a:pPr marL="519245" algn="just">
              <a:spcBef>
                <a:spcPts val="619"/>
              </a:spcBef>
            </a:pPr>
            <a:r>
              <a:rPr sz="3700" i="1" dirty="0">
                <a:latin typeface="Times New Roman"/>
                <a:cs typeface="Times New Roman"/>
              </a:rPr>
              <a:t>y</a:t>
            </a:r>
            <a:r>
              <a:rPr sz="3700" dirty="0">
                <a:latin typeface="Times New Roman"/>
                <a:cs typeface="Times New Roman"/>
              </a:rPr>
              <a:t>[</a:t>
            </a:r>
            <a:r>
              <a:rPr sz="3700" i="1" dirty="0">
                <a:latin typeface="Times New Roman"/>
                <a:cs typeface="Times New Roman"/>
              </a:rPr>
              <a:t>n </a:t>
            </a:r>
            <a:r>
              <a:rPr sz="3700" b="1" dirty="0">
                <a:latin typeface="Symbol"/>
                <a:cs typeface="Symbol"/>
              </a:rPr>
              <a:t></a:t>
            </a:r>
            <a:r>
              <a:rPr sz="3700" b="1" dirty="0">
                <a:latin typeface="Times New Roman"/>
                <a:cs typeface="Times New Roman"/>
              </a:rPr>
              <a:t> </a:t>
            </a:r>
            <a:r>
              <a:rPr sz="3700" i="1" spc="15" dirty="0">
                <a:latin typeface="Times New Roman"/>
                <a:cs typeface="Times New Roman"/>
              </a:rPr>
              <a:t>m</a:t>
            </a:r>
            <a:r>
              <a:rPr sz="3700" spc="15" dirty="0">
                <a:latin typeface="Times New Roman"/>
                <a:cs typeface="Times New Roman"/>
              </a:rPr>
              <a:t>] </a:t>
            </a:r>
            <a:r>
              <a:rPr sz="3700" b="1" dirty="0">
                <a:latin typeface="Symbol"/>
                <a:cs typeface="Symbol"/>
              </a:rPr>
              <a:t></a:t>
            </a:r>
            <a:r>
              <a:rPr sz="3700" b="1" dirty="0">
                <a:latin typeface="Times New Roman"/>
                <a:cs typeface="Times New Roman"/>
              </a:rPr>
              <a:t> </a:t>
            </a:r>
            <a:r>
              <a:rPr sz="3700" i="1" dirty="0">
                <a:latin typeface="Times New Roman"/>
                <a:cs typeface="Times New Roman"/>
              </a:rPr>
              <a:t>x</a:t>
            </a:r>
            <a:r>
              <a:rPr sz="3700" dirty="0">
                <a:latin typeface="Times New Roman"/>
                <a:cs typeface="Times New Roman"/>
              </a:rPr>
              <a:t>[</a:t>
            </a:r>
            <a:r>
              <a:rPr sz="3700" i="1" dirty="0">
                <a:latin typeface="Times New Roman"/>
                <a:cs typeface="Times New Roman"/>
              </a:rPr>
              <a:t>n</a:t>
            </a:r>
            <a:r>
              <a:rPr sz="3700" dirty="0">
                <a:latin typeface="Times New Roman"/>
                <a:cs typeface="Times New Roman"/>
              </a:rPr>
              <a:t>] </a:t>
            </a:r>
            <a:r>
              <a:rPr sz="2900" dirty="0">
                <a:solidFill>
                  <a:srgbClr val="0000FF"/>
                </a:solidFill>
                <a:latin typeface="Times New Roman"/>
                <a:cs typeface="Times New Roman"/>
              </a:rPr>
              <a:t>или </a:t>
            </a:r>
            <a:r>
              <a:rPr sz="3700" i="1" spc="10" dirty="0">
                <a:latin typeface="Times New Roman"/>
                <a:cs typeface="Times New Roman"/>
              </a:rPr>
              <a:t>y</a:t>
            </a:r>
            <a:r>
              <a:rPr sz="3700" spc="10" dirty="0">
                <a:latin typeface="Times New Roman"/>
                <a:cs typeface="Times New Roman"/>
              </a:rPr>
              <a:t>[</a:t>
            </a:r>
            <a:r>
              <a:rPr sz="3700" i="1" spc="10" dirty="0">
                <a:latin typeface="Times New Roman"/>
                <a:cs typeface="Times New Roman"/>
              </a:rPr>
              <a:t>n</a:t>
            </a:r>
            <a:r>
              <a:rPr sz="3700" spc="10" dirty="0">
                <a:latin typeface="Times New Roman"/>
                <a:cs typeface="Times New Roman"/>
              </a:rPr>
              <a:t>] </a:t>
            </a:r>
            <a:r>
              <a:rPr sz="3700" b="1" dirty="0">
                <a:latin typeface="Symbol"/>
                <a:cs typeface="Symbol"/>
              </a:rPr>
              <a:t></a:t>
            </a:r>
            <a:r>
              <a:rPr sz="3700" b="1" dirty="0">
                <a:latin typeface="Times New Roman"/>
                <a:cs typeface="Times New Roman"/>
              </a:rPr>
              <a:t> </a:t>
            </a:r>
            <a:r>
              <a:rPr sz="3700" i="1" spc="-10" dirty="0">
                <a:latin typeface="Times New Roman"/>
                <a:cs typeface="Times New Roman"/>
              </a:rPr>
              <a:t>x</a:t>
            </a:r>
            <a:r>
              <a:rPr sz="3700" spc="-10" dirty="0">
                <a:latin typeface="Times New Roman"/>
                <a:cs typeface="Times New Roman"/>
              </a:rPr>
              <a:t>[</a:t>
            </a:r>
            <a:r>
              <a:rPr sz="3700" i="1" spc="-10" dirty="0">
                <a:latin typeface="Times New Roman"/>
                <a:cs typeface="Times New Roman"/>
              </a:rPr>
              <a:t>n </a:t>
            </a:r>
            <a:r>
              <a:rPr sz="3700" b="1" dirty="0">
                <a:latin typeface="Symbol"/>
                <a:cs typeface="Symbol"/>
              </a:rPr>
              <a:t></a:t>
            </a:r>
            <a:r>
              <a:rPr sz="3700" b="1" spc="-440" dirty="0">
                <a:latin typeface="Times New Roman"/>
                <a:cs typeface="Times New Roman"/>
              </a:rPr>
              <a:t> </a:t>
            </a:r>
            <a:r>
              <a:rPr sz="3700" i="1" spc="30" dirty="0">
                <a:latin typeface="Times New Roman"/>
                <a:cs typeface="Times New Roman"/>
              </a:rPr>
              <a:t>m</a:t>
            </a:r>
            <a:r>
              <a:rPr sz="3700" spc="30" dirty="0">
                <a:latin typeface="Times New Roman"/>
                <a:cs typeface="Times New Roman"/>
              </a:rPr>
              <a:t>]</a:t>
            </a:r>
            <a:r>
              <a:rPr sz="2900" spc="30" dirty="0">
                <a:solidFill>
                  <a:srgbClr val="0000FF"/>
                </a:solidFill>
                <a:latin typeface="Times New Roman"/>
                <a:cs typeface="Times New Roman"/>
              </a:rPr>
              <a:t>.</a:t>
            </a:r>
            <a:endParaRPr lang="ru-RU" sz="2900" spc="30" dirty="0">
              <a:solidFill>
                <a:srgbClr val="0000FF"/>
              </a:solidFill>
              <a:latin typeface="Times New Roman"/>
              <a:cs typeface="Times New Roman"/>
            </a:endParaRPr>
          </a:p>
          <a:p>
            <a:pPr marL="519245" algn="just">
              <a:spcBef>
                <a:spcPts val="619"/>
              </a:spcBef>
            </a:pPr>
            <a:endParaRPr sz="2900" dirty="0">
              <a:latin typeface="Times New Roman"/>
              <a:cs typeface="Times New Roman"/>
            </a:endParaRPr>
          </a:p>
          <a:p>
            <a:pPr marL="469735" algn="just">
              <a:spcBef>
                <a:spcPts val="145"/>
              </a:spcBef>
            </a:pPr>
            <a:r>
              <a:rPr sz="2900" spc="-5" dirty="0">
                <a:solidFill>
                  <a:srgbClr val="0000FF"/>
                </a:solidFill>
                <a:latin typeface="Times New Roman"/>
                <a:cs typeface="Times New Roman"/>
              </a:rPr>
              <a:t>Последовательность   </a:t>
            </a:r>
            <a:r>
              <a:rPr sz="3700" i="1" spc="10" dirty="0">
                <a:latin typeface="Times New Roman"/>
                <a:cs typeface="Times New Roman"/>
              </a:rPr>
              <a:t>y</a:t>
            </a:r>
            <a:r>
              <a:rPr sz="3700" spc="10" dirty="0">
                <a:latin typeface="Times New Roman"/>
                <a:cs typeface="Times New Roman"/>
              </a:rPr>
              <a:t>[</a:t>
            </a:r>
            <a:r>
              <a:rPr sz="3700" i="1" spc="10" dirty="0">
                <a:latin typeface="Times New Roman"/>
                <a:cs typeface="Times New Roman"/>
              </a:rPr>
              <a:t>n</a:t>
            </a:r>
            <a:r>
              <a:rPr sz="3700" spc="10" dirty="0">
                <a:latin typeface="Times New Roman"/>
                <a:cs typeface="Times New Roman"/>
              </a:rPr>
              <a:t>] </a:t>
            </a:r>
            <a:r>
              <a:rPr sz="2900" dirty="0">
                <a:solidFill>
                  <a:srgbClr val="0000FF"/>
                </a:solidFill>
                <a:latin typeface="Times New Roman"/>
                <a:cs typeface="Times New Roman"/>
              </a:rPr>
              <a:t>является</a:t>
            </a:r>
            <a:r>
              <a:rPr sz="2900" spc="449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900" spc="-5" dirty="0" err="1">
                <a:solidFill>
                  <a:srgbClr val="0000FF"/>
                </a:solidFill>
                <a:latin typeface="Times New Roman"/>
                <a:cs typeface="Times New Roman"/>
              </a:rPr>
              <a:t>результатом</a:t>
            </a:r>
            <a:r>
              <a:rPr sz="2900" spc="-114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900" dirty="0" err="1">
                <a:solidFill>
                  <a:srgbClr val="0000FF"/>
                </a:solidFill>
                <a:latin typeface="Times New Roman"/>
                <a:cs typeface="Times New Roman"/>
              </a:rPr>
              <a:t>обращения</a:t>
            </a:r>
            <a:r>
              <a:rPr lang="ru-RU" sz="290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3700" i="1" spc="5" dirty="0">
                <a:latin typeface="Times New Roman"/>
                <a:cs typeface="Times New Roman"/>
              </a:rPr>
              <a:t>x</a:t>
            </a:r>
            <a:r>
              <a:rPr sz="3700" spc="5" dirty="0">
                <a:latin typeface="Times New Roman"/>
                <a:cs typeface="Times New Roman"/>
              </a:rPr>
              <a:t>[</a:t>
            </a:r>
            <a:r>
              <a:rPr sz="3700" i="1" spc="5" dirty="0">
                <a:latin typeface="Times New Roman"/>
                <a:cs typeface="Times New Roman"/>
              </a:rPr>
              <a:t>n</a:t>
            </a:r>
            <a:r>
              <a:rPr sz="3700" spc="5" dirty="0">
                <a:latin typeface="Times New Roman"/>
                <a:cs typeface="Times New Roman"/>
              </a:rPr>
              <a:t>] </a:t>
            </a:r>
            <a:r>
              <a:rPr sz="2900" dirty="0">
                <a:solidFill>
                  <a:srgbClr val="0000FF"/>
                </a:solidFill>
                <a:latin typeface="Times New Roman"/>
                <a:cs typeface="Times New Roman"/>
              </a:rPr>
              <a:t>по времени, </a:t>
            </a:r>
            <a:r>
              <a:rPr sz="2900" spc="-5" dirty="0">
                <a:solidFill>
                  <a:srgbClr val="0000FF"/>
                </a:solidFill>
                <a:latin typeface="Times New Roman"/>
                <a:cs typeface="Times New Roman"/>
              </a:rPr>
              <a:t>если при любом  </a:t>
            </a:r>
            <a:r>
              <a:rPr sz="3200" i="1" spc="-5" dirty="0">
                <a:latin typeface="Times New Roman"/>
                <a:cs typeface="Times New Roman"/>
              </a:rPr>
              <a:t>n  </a:t>
            </a:r>
            <a:r>
              <a:rPr sz="2900" dirty="0">
                <a:solidFill>
                  <a:srgbClr val="0000FF"/>
                </a:solidFill>
                <a:latin typeface="Times New Roman"/>
                <a:cs typeface="Times New Roman"/>
              </a:rPr>
              <a:t>значение  </a:t>
            </a:r>
            <a:r>
              <a:rPr sz="3700" i="1" spc="40" dirty="0">
                <a:latin typeface="Times New Roman"/>
                <a:cs typeface="Times New Roman"/>
              </a:rPr>
              <a:t>y</a:t>
            </a:r>
            <a:r>
              <a:rPr sz="3700" spc="40" dirty="0">
                <a:latin typeface="Times New Roman"/>
                <a:cs typeface="Times New Roman"/>
              </a:rPr>
              <a:t>[</a:t>
            </a:r>
            <a:r>
              <a:rPr sz="3700" b="1" spc="40" dirty="0">
                <a:latin typeface="Symbol"/>
                <a:cs typeface="Symbol"/>
              </a:rPr>
              <a:t></a:t>
            </a:r>
            <a:r>
              <a:rPr sz="3700" i="1" spc="40" dirty="0">
                <a:latin typeface="Times New Roman"/>
                <a:cs typeface="Times New Roman"/>
              </a:rPr>
              <a:t>n</a:t>
            </a:r>
            <a:r>
              <a:rPr sz="3700" spc="40" dirty="0">
                <a:latin typeface="Times New Roman"/>
                <a:cs typeface="Times New Roman"/>
              </a:rPr>
              <a:t>] </a:t>
            </a:r>
            <a:r>
              <a:rPr sz="3700" b="1" dirty="0">
                <a:latin typeface="Symbol"/>
                <a:cs typeface="Symbol"/>
              </a:rPr>
              <a:t></a:t>
            </a:r>
            <a:r>
              <a:rPr sz="3700" b="1" dirty="0">
                <a:latin typeface="Times New Roman"/>
                <a:cs typeface="Times New Roman"/>
              </a:rPr>
              <a:t> </a:t>
            </a:r>
            <a:r>
              <a:rPr sz="3700" b="1" spc="279" dirty="0">
                <a:latin typeface="Times New Roman"/>
                <a:cs typeface="Times New Roman"/>
              </a:rPr>
              <a:t> </a:t>
            </a:r>
            <a:r>
              <a:rPr sz="3700" i="1" spc="10" dirty="0">
                <a:latin typeface="Times New Roman"/>
                <a:cs typeface="Times New Roman"/>
              </a:rPr>
              <a:t>x</a:t>
            </a:r>
            <a:r>
              <a:rPr sz="3700" spc="10" dirty="0">
                <a:latin typeface="Times New Roman"/>
                <a:cs typeface="Times New Roman"/>
              </a:rPr>
              <a:t>[</a:t>
            </a:r>
            <a:r>
              <a:rPr sz="3700" i="1" spc="10" dirty="0">
                <a:latin typeface="Times New Roman"/>
                <a:cs typeface="Times New Roman"/>
              </a:rPr>
              <a:t>n</a:t>
            </a:r>
            <a:r>
              <a:rPr sz="3700" spc="10" dirty="0">
                <a:latin typeface="Times New Roman"/>
                <a:cs typeface="Times New Roman"/>
              </a:rPr>
              <a:t>]</a:t>
            </a:r>
            <a:r>
              <a:rPr sz="2900" spc="10" dirty="0">
                <a:solidFill>
                  <a:srgbClr val="0000FF"/>
                </a:solidFill>
                <a:latin typeface="Times New Roman"/>
                <a:cs typeface="Times New Roman"/>
              </a:rPr>
              <a:t>,</a:t>
            </a:r>
            <a:r>
              <a:rPr lang="ru-RU" sz="2900" spc="1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900" spc="-5" dirty="0" err="1">
                <a:solidFill>
                  <a:srgbClr val="0000FF"/>
                </a:solidFill>
                <a:latin typeface="Times New Roman"/>
                <a:cs typeface="Times New Roman"/>
              </a:rPr>
              <a:t>поэтому</a:t>
            </a:r>
            <a:r>
              <a:rPr sz="2900" spc="-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3700" i="1" spc="15" dirty="0">
                <a:latin typeface="Times New Roman"/>
                <a:cs typeface="Times New Roman"/>
              </a:rPr>
              <a:t>y</a:t>
            </a:r>
            <a:r>
              <a:rPr sz="3700" spc="15" dirty="0">
                <a:latin typeface="Times New Roman"/>
                <a:cs typeface="Times New Roman"/>
              </a:rPr>
              <a:t>[</a:t>
            </a:r>
            <a:r>
              <a:rPr sz="3700" i="1" spc="15" dirty="0">
                <a:latin typeface="Times New Roman"/>
                <a:cs typeface="Times New Roman"/>
              </a:rPr>
              <a:t>n</a:t>
            </a:r>
            <a:r>
              <a:rPr sz="3700" spc="15" dirty="0">
                <a:latin typeface="Times New Roman"/>
                <a:cs typeface="Times New Roman"/>
              </a:rPr>
              <a:t>] </a:t>
            </a:r>
            <a:r>
              <a:rPr sz="3700" b="1" dirty="0">
                <a:latin typeface="Symbol"/>
                <a:cs typeface="Symbol"/>
              </a:rPr>
              <a:t></a:t>
            </a:r>
            <a:r>
              <a:rPr sz="3700" b="1" spc="-90" dirty="0">
                <a:latin typeface="Times New Roman"/>
                <a:cs typeface="Times New Roman"/>
              </a:rPr>
              <a:t> </a:t>
            </a:r>
            <a:r>
              <a:rPr sz="3700" i="1" spc="35" dirty="0">
                <a:latin typeface="Times New Roman"/>
                <a:cs typeface="Times New Roman"/>
              </a:rPr>
              <a:t>x</a:t>
            </a:r>
            <a:r>
              <a:rPr sz="3700" spc="35" dirty="0">
                <a:latin typeface="Times New Roman"/>
                <a:cs typeface="Times New Roman"/>
              </a:rPr>
              <a:t>[</a:t>
            </a:r>
            <a:r>
              <a:rPr sz="3700" b="1" spc="35" dirty="0">
                <a:latin typeface="Symbol"/>
                <a:cs typeface="Symbol"/>
              </a:rPr>
              <a:t></a:t>
            </a:r>
            <a:r>
              <a:rPr sz="3700" i="1" spc="35" dirty="0">
                <a:latin typeface="Times New Roman"/>
                <a:cs typeface="Times New Roman"/>
              </a:rPr>
              <a:t>n</a:t>
            </a:r>
            <a:r>
              <a:rPr sz="3700" spc="35" dirty="0">
                <a:latin typeface="Times New Roman"/>
                <a:cs typeface="Times New Roman"/>
              </a:rPr>
              <a:t>]</a:t>
            </a:r>
            <a:r>
              <a:rPr sz="2900" spc="35" dirty="0">
                <a:solidFill>
                  <a:srgbClr val="0000FF"/>
                </a:solidFill>
                <a:latin typeface="Times New Roman"/>
                <a:cs typeface="Times New Roman"/>
              </a:rPr>
              <a:t>.</a:t>
            </a:r>
            <a:endParaRPr sz="2900" dirty="0">
              <a:latin typeface="Times New Roman"/>
              <a:cs typeface="Times New Roman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14</a:t>
            </a:fld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5513229" y="1593539"/>
            <a:ext cx="2348175" cy="122494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727704" y="3629029"/>
            <a:ext cx="2699851" cy="137123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359769" y="149035"/>
            <a:ext cx="7551963" cy="459096"/>
          </a:xfrm>
          <a:prstGeom prst="rect">
            <a:avLst/>
          </a:prstGeom>
        </p:spPr>
        <p:txBody>
          <a:bodyPr vert="horz" wrap="square" lIns="0" tIns="12696" rIns="0" bIns="0" rtlCol="0">
            <a:spAutoFit/>
          </a:bodyPr>
          <a:lstStyle/>
          <a:p>
            <a:pPr marL="12696">
              <a:spcBef>
                <a:spcPts val="100"/>
              </a:spcBef>
            </a:pPr>
            <a:r>
              <a:rPr sz="2900" b="1" spc="-5" dirty="0">
                <a:solidFill>
                  <a:srgbClr val="E36C0A"/>
                </a:solidFill>
                <a:latin typeface="Times New Roman"/>
                <a:cs typeface="Times New Roman"/>
              </a:rPr>
              <a:t>Элементарные</a:t>
            </a:r>
            <a:r>
              <a:rPr sz="2900" b="1" spc="-65" dirty="0">
                <a:solidFill>
                  <a:srgbClr val="E36C0A"/>
                </a:solidFill>
                <a:latin typeface="Times New Roman"/>
                <a:cs typeface="Times New Roman"/>
              </a:rPr>
              <a:t> </a:t>
            </a:r>
            <a:r>
              <a:rPr sz="2900" b="1" spc="-5" dirty="0">
                <a:solidFill>
                  <a:srgbClr val="E36C0A"/>
                </a:solidFill>
                <a:latin typeface="Times New Roman"/>
                <a:cs typeface="Times New Roman"/>
              </a:rPr>
              <a:t>последовательности</a:t>
            </a:r>
            <a:endParaRPr sz="2900" dirty="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076601" y="702911"/>
            <a:ext cx="8540198" cy="890628"/>
          </a:xfrm>
          <a:prstGeom prst="rect">
            <a:avLst/>
          </a:prstGeom>
        </p:spPr>
        <p:txBody>
          <a:bodyPr vert="horz" wrap="square" lIns="0" tIns="15870" rIns="0" bIns="0" rtlCol="0">
            <a:spAutoFit/>
          </a:bodyPr>
          <a:lstStyle/>
          <a:p>
            <a:pPr marL="12696">
              <a:spcBef>
                <a:spcPts val="125"/>
              </a:spcBef>
              <a:tabLst>
                <a:tab pos="497664" algn="l"/>
              </a:tabLst>
            </a:pPr>
            <a:r>
              <a:rPr sz="2400" dirty="0">
                <a:solidFill>
                  <a:srgbClr val="0070C0"/>
                </a:solidFill>
                <a:latin typeface="Times New Roman"/>
                <a:cs typeface="Times New Roman"/>
              </a:rPr>
              <a:t>1.	</a:t>
            </a:r>
            <a:r>
              <a:rPr sz="3200" i="1" spc="-55" dirty="0">
                <a:latin typeface="Symbol"/>
                <a:cs typeface="Symbol"/>
              </a:rPr>
              <a:t></a:t>
            </a:r>
            <a:r>
              <a:rPr sz="3200" i="1" spc="-160" dirty="0"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0070C0"/>
                </a:solidFill>
                <a:latin typeface="Times New Roman"/>
                <a:cs typeface="Times New Roman"/>
              </a:rPr>
              <a:t>-</a:t>
            </a:r>
            <a:r>
              <a:rPr sz="2400" spc="-5" dirty="0" err="1">
                <a:solidFill>
                  <a:srgbClr val="0070C0"/>
                </a:solidFill>
                <a:latin typeface="Times New Roman"/>
                <a:cs typeface="Times New Roman"/>
              </a:rPr>
              <a:t>Последовательность</a:t>
            </a:r>
            <a:r>
              <a:rPr sz="2400" spc="-5" dirty="0">
                <a:solidFill>
                  <a:srgbClr val="0070C0"/>
                </a:solidFill>
                <a:latin typeface="Times New Roman"/>
                <a:cs typeface="Times New Roman"/>
              </a:rPr>
              <a:t>,</a:t>
            </a:r>
            <a:r>
              <a:rPr lang="ru-RU" sz="2400" spc="-5" dirty="0">
                <a:solidFill>
                  <a:srgbClr val="0070C0"/>
                </a:solidFill>
                <a:latin typeface="Times New Roman"/>
                <a:cs typeface="Times New Roman"/>
              </a:rPr>
              <a:t> </a:t>
            </a:r>
            <a:r>
              <a:rPr lang="ru-RU" sz="2400" spc="-5" dirty="0">
                <a:latin typeface="Times New Roman"/>
                <a:cs typeface="Times New Roman"/>
              </a:rPr>
              <a:t>определяемая выражением</a:t>
            </a:r>
            <a:endParaRPr lang="ru-RU" sz="2400" dirty="0">
              <a:latin typeface="Times New Roman"/>
              <a:cs typeface="Times New Roman"/>
            </a:endParaRPr>
          </a:p>
          <a:p>
            <a:pPr marL="12696">
              <a:spcBef>
                <a:spcPts val="125"/>
              </a:spcBef>
              <a:tabLst>
                <a:tab pos="497664" algn="l"/>
              </a:tabLst>
            </a:pP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612903" y="3138531"/>
            <a:ext cx="7772400" cy="359714"/>
          </a:xfrm>
          <a:prstGeom prst="rect">
            <a:avLst/>
          </a:prstGeom>
        </p:spPr>
        <p:txBody>
          <a:bodyPr vert="horz" wrap="square" lIns="0" tIns="13330" rIns="0" bIns="0" rtlCol="0">
            <a:spAutoFit/>
          </a:bodyPr>
          <a:lstStyle/>
          <a:p>
            <a:pPr marL="12696">
              <a:lnSpc>
                <a:spcPts val="2700"/>
              </a:lnSpc>
            </a:pPr>
            <a:r>
              <a:rPr sz="2400" spc="-5" dirty="0" err="1">
                <a:latin typeface="Times New Roman"/>
                <a:cs typeface="Times New Roman"/>
              </a:rPr>
              <a:t>Такая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же </a:t>
            </a:r>
            <a:r>
              <a:rPr sz="2400" spc="-5" dirty="0">
                <a:latin typeface="Times New Roman"/>
                <a:cs typeface="Times New Roman"/>
              </a:rPr>
              <a:t>последовательность, </a:t>
            </a:r>
            <a:r>
              <a:rPr sz="2400" dirty="0">
                <a:latin typeface="Times New Roman"/>
                <a:cs typeface="Times New Roman"/>
              </a:rPr>
              <a:t>задержанная </a:t>
            </a:r>
            <a:r>
              <a:rPr sz="2400" spc="-5" dirty="0">
                <a:latin typeface="Times New Roman"/>
                <a:cs typeface="Times New Roman"/>
              </a:rPr>
              <a:t>на </a:t>
            </a:r>
            <a:r>
              <a:rPr sz="2900" i="1" spc="-5" dirty="0">
                <a:latin typeface="Times New Roman"/>
                <a:cs typeface="Times New Roman"/>
              </a:rPr>
              <a:t>k</a:t>
            </a:r>
            <a:r>
              <a:rPr sz="2900" i="1" spc="23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шагов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9" name="Объект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6125607"/>
              </p:ext>
            </p:extLst>
          </p:nvPr>
        </p:nvGraphicFramePr>
        <p:xfrm>
          <a:off x="1359769" y="1593539"/>
          <a:ext cx="2725250" cy="12964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1" name="Equation" r:id="rId5" imgW="977900" imgH="469900" progId="Equation.DSMT4">
                  <p:embed/>
                </p:oleObj>
              </mc:Choice>
              <mc:Fallback>
                <p:oleObj name="Equation" r:id="rId5" imgW="977900" imgH="4699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9769" y="1593539"/>
                        <a:ext cx="2725250" cy="129647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4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1" name="Объект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6125763"/>
              </p:ext>
            </p:extLst>
          </p:nvPr>
        </p:nvGraphicFramePr>
        <p:xfrm>
          <a:off x="1360599" y="3520140"/>
          <a:ext cx="3697356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2" name="Equation" r:id="rId7" imgW="2362200" imgH="876300" progId="Equation.DSMT4">
                  <p:embed/>
                </p:oleObj>
              </mc:Choice>
              <mc:Fallback>
                <p:oleObj name="Equation" r:id="rId7" imgW="2362200" imgH="8763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0599" y="3520140"/>
                        <a:ext cx="3697356" cy="1371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6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3" name="Объект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5077703"/>
              </p:ext>
            </p:extLst>
          </p:nvPr>
        </p:nvGraphicFramePr>
        <p:xfrm>
          <a:off x="1359773" y="5381625"/>
          <a:ext cx="3910263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3" name="Equation" r:id="rId9" imgW="3098800" imgH="901700" progId="Equation.DSMT4">
                  <p:embed/>
                </p:oleObj>
              </mc:Choice>
              <mc:Fallback>
                <p:oleObj name="Equation" r:id="rId9" imgW="3098800" imgH="9017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9773" y="5381625"/>
                        <a:ext cx="3910263" cy="1143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5880100" y="5686425"/>
            <a:ext cx="4114800" cy="1569628"/>
          </a:xfrm>
          <a:prstGeom prst="rect">
            <a:avLst/>
          </a:prstGeom>
          <a:noFill/>
        </p:spPr>
        <p:txBody>
          <a:bodyPr wrap="square" lIns="91408" tIns="45704" rIns="91408" bIns="45704" rtlCol="0">
            <a:spAutoFit/>
          </a:bodyPr>
          <a:lstStyle/>
          <a:p>
            <a:r>
              <a:rPr lang="ru-RU" sz="2400" dirty="0"/>
              <a:t>описывает выделение определённого (</a:t>
            </a:r>
            <a:r>
              <a:rPr lang="en-US" sz="2400" i="1" dirty="0"/>
              <a:t>m</a:t>
            </a:r>
            <a:r>
              <a:rPr lang="ru-RU" sz="2400" dirty="0"/>
              <a:t> -го) отсчёта последовательности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15</a:t>
            </a:fld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43949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3" name="Рисунок 3118" descr="Рис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8700" y="1038225"/>
            <a:ext cx="4300904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2285161"/>
              </p:ext>
            </p:extLst>
          </p:nvPr>
        </p:nvGraphicFramePr>
        <p:xfrm>
          <a:off x="1079502" y="1190625"/>
          <a:ext cx="2610678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1" name="Equation" r:id="rId4" imgW="1879600" imgH="876300" progId="Equation.DSMT4">
                  <p:embed/>
                </p:oleObj>
              </mc:Choice>
              <mc:Fallback>
                <p:oleObj name="Equation" r:id="rId4" imgW="1879600" imgH="8763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9502" y="1190625"/>
                        <a:ext cx="2610678" cy="1219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961269" y="420114"/>
            <a:ext cx="9334542" cy="538577"/>
          </a:xfrm>
          <a:prstGeom prst="rect">
            <a:avLst/>
          </a:prstGeom>
        </p:spPr>
        <p:txBody>
          <a:bodyPr wrap="none" lIns="91408" tIns="45704" rIns="91408" bIns="45704">
            <a:spAutoFit/>
          </a:bodyPr>
          <a:lstStyle/>
          <a:p>
            <a:r>
              <a:rPr lang="ru-RU" sz="2900" dirty="0"/>
              <a:t>2. Единичная ступенчатая последовательность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79503" y="2714629"/>
            <a:ext cx="4822089" cy="538577"/>
          </a:xfrm>
          <a:prstGeom prst="rect">
            <a:avLst/>
          </a:prstGeom>
        </p:spPr>
        <p:txBody>
          <a:bodyPr wrap="none" lIns="91408" tIns="45704" rIns="91408" bIns="45704">
            <a:spAutoFit/>
          </a:bodyPr>
          <a:lstStyle/>
          <a:p>
            <a:r>
              <a:rPr lang="ru-RU" sz="2900" dirty="0"/>
              <a:t>Очевидны соотношения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3074308"/>
              </p:ext>
            </p:extLst>
          </p:nvPr>
        </p:nvGraphicFramePr>
        <p:xfrm>
          <a:off x="1159382" y="3095625"/>
          <a:ext cx="5427044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2" name="Equation" r:id="rId6" imgW="3784600" imgH="901700" progId="Equation.DSMT4">
                  <p:embed/>
                </p:oleObj>
              </mc:Choice>
              <mc:Fallback>
                <p:oleObj name="Equation" r:id="rId6" imgW="3784600" imgH="9017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9382" y="3095625"/>
                        <a:ext cx="5427044" cy="1295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1212395"/>
              </p:ext>
            </p:extLst>
          </p:nvPr>
        </p:nvGraphicFramePr>
        <p:xfrm>
          <a:off x="1160684" y="4543427"/>
          <a:ext cx="3729017" cy="4943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3" name="Equation" r:id="rId8" imgW="2514600" imgH="330200" progId="Equation.DSMT4">
                  <p:embed/>
                </p:oleObj>
              </mc:Choice>
              <mc:Fallback>
                <p:oleObj name="Equation" r:id="rId8" imgW="2514600" imgH="33020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0684" y="4543427"/>
                        <a:ext cx="3729017" cy="49437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1079501" y="5153027"/>
            <a:ext cx="6878742" cy="461633"/>
          </a:xfrm>
          <a:prstGeom prst="rect">
            <a:avLst/>
          </a:prstGeom>
        </p:spPr>
        <p:txBody>
          <a:bodyPr wrap="none" lIns="91408" tIns="45704" rIns="91408" bIns="45704">
            <a:spAutoFit/>
          </a:bodyPr>
          <a:lstStyle/>
          <a:p>
            <a:r>
              <a:rPr lang="ru-RU" sz="2400" dirty="0"/>
              <a:t>– дискретные аналоги известных формул</a:t>
            </a:r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0835848"/>
              </p:ext>
            </p:extLst>
          </p:nvPr>
        </p:nvGraphicFramePr>
        <p:xfrm>
          <a:off x="1079504" y="5762625"/>
          <a:ext cx="2694432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4" name="Equation" r:id="rId10" imgW="2108200" imgH="952500" progId="Equation.DSMT4">
                  <p:embed/>
                </p:oleObj>
              </mc:Choice>
              <mc:Fallback>
                <p:oleObj name="Equation" r:id="rId10" imgW="2108200" imgH="952500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9504" y="5762625"/>
                        <a:ext cx="2694432" cy="1219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5866970"/>
              </p:ext>
            </p:extLst>
          </p:nvPr>
        </p:nvGraphicFramePr>
        <p:xfrm>
          <a:off x="4970890" y="5834189"/>
          <a:ext cx="2509414" cy="10714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5" name="Equation" r:id="rId12" imgW="1701800" imgH="723900" progId="Equation.DSMT4">
                  <p:embed/>
                </p:oleObj>
              </mc:Choice>
              <mc:Fallback>
                <p:oleObj name="Equation" r:id="rId12" imgW="1701800" imgH="723900" progId="Equation.DSMT4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70890" y="5834189"/>
                        <a:ext cx="2509414" cy="107143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78691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7104" y="504825"/>
            <a:ext cx="2238049" cy="461633"/>
          </a:xfrm>
          <a:prstGeom prst="rect">
            <a:avLst/>
          </a:prstGeom>
        </p:spPr>
        <p:txBody>
          <a:bodyPr wrap="none" lIns="91408" tIns="45704" rIns="91408" bIns="45704">
            <a:spAutoFit/>
          </a:bodyPr>
          <a:lstStyle/>
          <a:p>
            <a:r>
              <a:rPr lang="ru-RU" sz="2400" dirty="0"/>
              <a:t>запись вида 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0397956"/>
              </p:ext>
            </p:extLst>
          </p:nvPr>
        </p:nvGraphicFramePr>
        <p:xfrm>
          <a:off x="3213103" y="504825"/>
          <a:ext cx="2513509" cy="4616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79" name="Equation" r:id="rId3" imgW="1866090" imgH="342751" progId="Equation.DSMT4">
                  <p:embed/>
                </p:oleObj>
              </mc:Choice>
              <mc:Fallback>
                <p:oleObj name="Equation" r:id="rId3" imgW="1866090" imgH="342751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3103" y="504825"/>
                        <a:ext cx="2513509" cy="4616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003304" y="1114429"/>
            <a:ext cx="9220201" cy="830964"/>
          </a:xfrm>
          <a:prstGeom prst="rect">
            <a:avLst/>
          </a:prstGeom>
        </p:spPr>
        <p:txBody>
          <a:bodyPr wrap="square" lIns="91408" tIns="45704" rIns="91408" bIns="45704">
            <a:spAutoFit/>
          </a:bodyPr>
          <a:lstStyle/>
          <a:p>
            <a:r>
              <a:rPr lang="ru-RU" sz="2400" dirty="0"/>
              <a:t>означает, что последовательность </a:t>
            </a:r>
            <a:r>
              <a:rPr lang="ru-RU" sz="2400" spc="-5" dirty="0">
                <a:solidFill>
                  <a:srgbClr val="0000FF"/>
                </a:solidFill>
                <a:latin typeface="Times New Roman"/>
                <a:cs typeface="Times New Roman"/>
              </a:rPr>
              <a:t>правосторонняя</a:t>
            </a:r>
            <a:r>
              <a:rPr lang="ru-RU" sz="2400" dirty="0"/>
              <a:t>, или </a:t>
            </a:r>
            <a:r>
              <a:rPr lang="ru-RU" sz="2400" spc="-5" dirty="0">
                <a:solidFill>
                  <a:srgbClr val="0000FF"/>
                </a:solidFill>
                <a:latin typeface="Times New Roman"/>
                <a:cs typeface="Times New Roman"/>
              </a:rPr>
              <a:t>каузальная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59711" y="1800229"/>
            <a:ext cx="9011392" cy="830997"/>
          </a:xfrm>
          <a:prstGeom prst="rect">
            <a:avLst/>
          </a:prstGeom>
        </p:spPr>
        <p:txBody>
          <a:bodyPr wrap="square" lIns="91408" tIns="45704" rIns="91408" bIns="45704">
            <a:spAutoFit/>
          </a:bodyPr>
          <a:lstStyle/>
          <a:p>
            <a:r>
              <a:rPr lang="ru-RU" sz="2400" dirty="0"/>
              <a:t>Аналогично для обозначения левосторонних последовательностей используется множитель 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4427140"/>
              </p:ext>
            </p:extLst>
          </p:nvPr>
        </p:nvGraphicFramePr>
        <p:xfrm>
          <a:off x="4660902" y="2186163"/>
          <a:ext cx="1054826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80" name="Equation" r:id="rId5" imgW="723586" imgH="330057" progId="Equation.DSMT4">
                  <p:embed/>
                </p:oleObj>
              </mc:Choice>
              <mc:Fallback>
                <p:oleObj name="Equation" r:id="rId5" imgW="723586" imgH="330057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0902" y="2186163"/>
                        <a:ext cx="1054826" cy="4857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9012" y="2676188"/>
            <a:ext cx="4295775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1091213" y="4543429"/>
            <a:ext cx="3735253" cy="538577"/>
          </a:xfrm>
          <a:prstGeom prst="rect">
            <a:avLst/>
          </a:prstGeom>
        </p:spPr>
        <p:txBody>
          <a:bodyPr wrap="none" lIns="91408" tIns="45704" rIns="91408" bIns="45704">
            <a:spAutoFit/>
          </a:bodyPr>
          <a:lstStyle/>
          <a:p>
            <a:r>
              <a:rPr lang="ru-RU" sz="2900" dirty="0"/>
              <a:t>Комбинация вида </a:t>
            </a: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4692781"/>
              </p:ext>
            </p:extLst>
          </p:nvPr>
        </p:nvGraphicFramePr>
        <p:xfrm>
          <a:off x="4314420" y="4543425"/>
          <a:ext cx="2784883" cy="518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81" name="Equation" r:id="rId8" imgW="1803400" imgH="330200" progId="Equation.DSMT4">
                  <p:embed/>
                </p:oleObj>
              </mc:Choice>
              <mc:Fallback>
                <p:oleObj name="Equation" r:id="rId8" imgW="1803400" imgH="3302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14420" y="4543425"/>
                        <a:ext cx="2784883" cy="5184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1113808" y="5229230"/>
            <a:ext cx="10017421" cy="538577"/>
          </a:xfrm>
          <a:prstGeom prst="rect">
            <a:avLst/>
          </a:prstGeom>
        </p:spPr>
        <p:txBody>
          <a:bodyPr wrap="none" lIns="91408" tIns="45704" rIns="91408" bIns="45704">
            <a:spAutoFit/>
          </a:bodyPr>
          <a:lstStyle/>
          <a:p>
            <a:r>
              <a:rPr lang="ru-RU" sz="2900" dirty="0"/>
              <a:t>позволяет компактно описать последовательность</a:t>
            </a:r>
          </a:p>
        </p:txBody>
      </p:sp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4901" y="5838826"/>
            <a:ext cx="4207616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Номер слайда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66386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Рис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4452" y="5610225"/>
            <a:ext cx="4037648" cy="195262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1155703" y="504829"/>
            <a:ext cx="8404800" cy="538577"/>
          </a:xfrm>
          <a:prstGeom prst="rect">
            <a:avLst/>
          </a:prstGeom>
        </p:spPr>
        <p:txBody>
          <a:bodyPr wrap="none" lIns="91408" tIns="45704" rIns="91408" bIns="45704">
            <a:spAutoFit/>
          </a:bodyPr>
          <a:lstStyle/>
          <a:p>
            <a:r>
              <a:rPr lang="ru-RU" sz="2900" dirty="0"/>
              <a:t>3. Экспоненциальная последовательность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0105279"/>
              </p:ext>
            </p:extLst>
          </p:nvPr>
        </p:nvGraphicFramePr>
        <p:xfrm>
          <a:off x="1231904" y="1200957"/>
          <a:ext cx="1905000" cy="9040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19" name="Equation" r:id="rId4" imgW="1129810" imgH="533169" progId="Equation.DSMT4">
                  <p:embed/>
                </p:oleObj>
              </mc:Choice>
              <mc:Fallback>
                <p:oleObj name="Equation" r:id="rId4" imgW="1129810" imgH="533169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1904" y="1200957"/>
                        <a:ext cx="1905000" cy="90406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5782920"/>
              </p:ext>
            </p:extLst>
          </p:nvPr>
        </p:nvGraphicFramePr>
        <p:xfrm>
          <a:off x="4127502" y="1266829"/>
          <a:ext cx="16764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0" name="Equation" r:id="rId6" imgW="1079032" imgH="545863" progId="Equation.DSMT4">
                  <p:embed/>
                </p:oleObj>
              </mc:Choice>
              <mc:Fallback>
                <p:oleObj name="Equation" r:id="rId6" imgW="1079032" imgH="545863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27502" y="1266829"/>
                        <a:ext cx="1676400" cy="838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184901" y="1495428"/>
            <a:ext cx="4299510" cy="538577"/>
          </a:xfrm>
          <a:prstGeom prst="rect">
            <a:avLst/>
          </a:prstGeom>
        </p:spPr>
        <p:txBody>
          <a:bodyPr wrap="none" lIns="91408" tIns="45704" rIns="91408" bIns="45704">
            <a:spAutoFit/>
          </a:bodyPr>
          <a:lstStyle/>
          <a:p>
            <a:r>
              <a:rPr lang="ru-RU" sz="2900" dirty="0"/>
              <a:t>– комплексное число</a:t>
            </a:r>
          </a:p>
        </p:txBody>
      </p:sp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3" y="2028825"/>
            <a:ext cx="2895601" cy="2702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308104" y="2486028"/>
            <a:ext cx="6744089" cy="538577"/>
          </a:xfrm>
          <a:prstGeom prst="rect">
            <a:avLst/>
          </a:prstGeom>
        </p:spPr>
        <p:txBody>
          <a:bodyPr wrap="none" lIns="91408" tIns="45704" rIns="91408" bIns="45704">
            <a:spAutoFit/>
          </a:bodyPr>
          <a:lstStyle/>
          <a:p>
            <a:r>
              <a:rPr lang="ru-RU" sz="2900" dirty="0"/>
              <a:t>может быть представлена в виде 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2026472"/>
              </p:ext>
            </p:extLst>
          </p:nvPr>
        </p:nvGraphicFramePr>
        <p:xfrm>
          <a:off x="393704" y="3171825"/>
          <a:ext cx="6531429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1" name="Equation" r:id="rId9" imgW="4572000" imgH="546100" progId="Equation.DSMT4">
                  <p:embed/>
                </p:oleObj>
              </mc:Choice>
              <mc:Fallback>
                <p:oleObj name="Equation" r:id="rId9" imgW="4572000" imgH="54610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3704" y="3171825"/>
                        <a:ext cx="6531429" cy="762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838201" y="4408223"/>
            <a:ext cx="6870700" cy="1877405"/>
          </a:xfrm>
          <a:prstGeom prst="rect">
            <a:avLst/>
          </a:prstGeom>
        </p:spPr>
        <p:txBody>
          <a:bodyPr wrap="square" lIns="91408" tIns="45704" rIns="91408" bIns="45704">
            <a:spAutoFit/>
          </a:bodyPr>
          <a:lstStyle/>
          <a:p>
            <a:r>
              <a:rPr lang="ru-RU" sz="2900" dirty="0"/>
              <a:t>При            вещественная экспоненциальная последовательность (геом. прогрессия) получается при</a:t>
            </a:r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1146404"/>
              </p:ext>
            </p:extLst>
          </p:nvPr>
        </p:nvGraphicFramePr>
        <p:xfrm>
          <a:off x="1612904" y="4548679"/>
          <a:ext cx="774700" cy="2995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2" name="Equation" r:id="rId11" imgW="710891" imgH="279279" progId="Equation.DSMT4">
                  <p:embed/>
                </p:oleObj>
              </mc:Choice>
              <mc:Fallback>
                <p:oleObj name="Equation" r:id="rId11" imgW="710891" imgH="279279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2904" y="4548679"/>
                        <a:ext cx="774700" cy="29955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8" name="Объект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0216004"/>
              </p:ext>
            </p:extLst>
          </p:nvPr>
        </p:nvGraphicFramePr>
        <p:xfrm>
          <a:off x="3670300" y="6174213"/>
          <a:ext cx="1563988" cy="4123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3" name="Equation" r:id="rId13" imgW="1040948" imgH="279279" progId="Equation.DSMT4">
                  <p:embed/>
                </p:oleObj>
              </mc:Choice>
              <mc:Fallback>
                <p:oleObj name="Equation" r:id="rId13" imgW="1040948" imgH="279279" progId="Equation.DSMT4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70300" y="6174213"/>
                        <a:ext cx="1563988" cy="4123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Номер слайда 7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25781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0900" y="352429"/>
            <a:ext cx="2057400" cy="538577"/>
          </a:xfrm>
          <a:prstGeom prst="rect">
            <a:avLst/>
          </a:prstGeom>
          <a:noFill/>
        </p:spPr>
        <p:txBody>
          <a:bodyPr wrap="square" lIns="91408" tIns="45704" rIns="91408" bIns="45704" rtlCol="0">
            <a:spAutoFit/>
          </a:bodyPr>
          <a:lstStyle/>
          <a:p>
            <a:r>
              <a:rPr lang="ru-RU" sz="2900" dirty="0"/>
              <a:t>При 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4385599"/>
              </p:ext>
            </p:extLst>
          </p:nvPr>
        </p:nvGraphicFramePr>
        <p:xfrm>
          <a:off x="1993900" y="419432"/>
          <a:ext cx="881556" cy="3901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93" name="Equation" r:id="rId3" imgW="583693" imgH="266469" progId="Equation.DSMT4">
                  <p:embed/>
                </p:oleObj>
              </mc:Choice>
              <mc:Fallback>
                <p:oleObj name="Equation" r:id="rId3" imgW="583693" imgH="266469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93900" y="419432"/>
                        <a:ext cx="881556" cy="39019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441699" y="352429"/>
            <a:ext cx="6067622" cy="538577"/>
          </a:xfrm>
          <a:prstGeom prst="rect">
            <a:avLst/>
          </a:prstGeom>
        </p:spPr>
        <p:txBody>
          <a:bodyPr wrap="none" lIns="91408" tIns="45704" rIns="91408" bIns="45704">
            <a:spAutoFit/>
          </a:bodyPr>
          <a:lstStyle/>
          <a:p>
            <a:r>
              <a:rPr lang="ru-RU" sz="2900" dirty="0"/>
              <a:t>вещественная и мнимая части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0329530"/>
              </p:ext>
            </p:extLst>
          </p:nvPr>
        </p:nvGraphicFramePr>
        <p:xfrm>
          <a:off x="1049648" y="1554846"/>
          <a:ext cx="4849412" cy="5472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94" name="Equation" r:id="rId5" imgW="3035300" imgH="342900" progId="Equation.DSMT4">
                  <p:embed/>
                </p:oleObj>
              </mc:Choice>
              <mc:Fallback>
                <p:oleObj name="Equation" r:id="rId5" imgW="3035300" imgH="3429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9648" y="1554846"/>
                        <a:ext cx="4849412" cy="54726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1628631"/>
              </p:ext>
            </p:extLst>
          </p:nvPr>
        </p:nvGraphicFramePr>
        <p:xfrm>
          <a:off x="1003301" y="3388183"/>
          <a:ext cx="4849412" cy="5595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95" name="Equation" r:id="rId7" imgW="2971800" imgH="342900" progId="Equation.DSMT4">
                  <p:embed/>
                </p:oleObj>
              </mc:Choice>
              <mc:Fallback>
                <p:oleObj name="Equation" r:id="rId7" imgW="2971800" imgH="3429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3301" y="3388183"/>
                        <a:ext cx="4849412" cy="5595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Рисунок 9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9703" y="1018544"/>
            <a:ext cx="3962401" cy="16198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500" y="2790825"/>
            <a:ext cx="4114800" cy="17526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2883100"/>
              </p:ext>
            </p:extLst>
          </p:nvPr>
        </p:nvGraphicFramePr>
        <p:xfrm>
          <a:off x="927103" y="4042079"/>
          <a:ext cx="3542588" cy="32445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96" name="Picture" r:id="rId11" imgW="2323440" imgH="2130480" progId="Word.Picture.8">
                  <p:embed/>
                </p:oleObj>
              </mc:Choice>
              <mc:Fallback>
                <p:oleObj name="Picture" r:id="rId11" imgW="2323440" imgH="2130480" progId="Word.Picture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7103" y="4042079"/>
                        <a:ext cx="3542588" cy="324454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4889505" y="4924428"/>
            <a:ext cx="6181436" cy="984853"/>
          </a:xfrm>
          <a:prstGeom prst="rect">
            <a:avLst/>
          </a:prstGeom>
        </p:spPr>
        <p:txBody>
          <a:bodyPr wrap="none" lIns="91408" tIns="45704" rIns="91408" bIns="45704">
            <a:spAutoFit/>
          </a:bodyPr>
          <a:lstStyle/>
          <a:p>
            <a:r>
              <a:rPr lang="ru-RU" sz="2900" dirty="0"/>
              <a:t>Вещественная величина </a:t>
            </a:r>
          </a:p>
          <a:p>
            <a:r>
              <a:rPr lang="ru-RU" sz="2900" dirty="0"/>
              <a:t>имеет смысл круговой частоты</a:t>
            </a:r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2094174"/>
              </p:ext>
            </p:extLst>
          </p:nvPr>
        </p:nvGraphicFramePr>
        <p:xfrm>
          <a:off x="8775700" y="4968117"/>
          <a:ext cx="469900" cy="413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97" name="Equation" r:id="rId13" imgW="241091" imgH="215713" progId="Equation.DSMT4">
                  <p:embed/>
                </p:oleObj>
              </mc:Choice>
              <mc:Fallback>
                <p:oleObj name="Equation" r:id="rId13" imgW="241091" imgH="215713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75700" y="4968117"/>
                        <a:ext cx="469900" cy="4135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1167557"/>
              </p:ext>
            </p:extLst>
          </p:nvPr>
        </p:nvGraphicFramePr>
        <p:xfrm>
          <a:off x="5467350" y="6107118"/>
          <a:ext cx="2819400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98" name="Equation" r:id="rId15" imgW="1447560" imgH="253800" progId="Equation.DSMT4">
                  <p:embed/>
                </p:oleObj>
              </mc:Choice>
              <mc:Fallback>
                <p:oleObj name="Equation" r:id="rId15" imgW="1447560" imgH="253800" progId="Equation.DSMT4">
                  <p:embed/>
                  <p:pic>
                    <p:nvPicPr>
                      <p:cNvPr id="0" name="Объект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67350" y="6107118"/>
                        <a:ext cx="2819400" cy="485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Номер слайда 1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98810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TextBox 8"/>
          <p:cNvSpPr txBox="1">
            <a:spLocks noChangeArrowheads="1"/>
          </p:cNvSpPr>
          <p:nvPr/>
        </p:nvSpPr>
        <p:spPr bwMode="auto">
          <a:xfrm>
            <a:off x="5727700" y="1001377"/>
            <a:ext cx="4852873" cy="204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315" tIns="52157" rIns="104315" bIns="52157">
            <a:spAutoFit/>
          </a:bodyPr>
          <a:lstStyle/>
          <a:p>
            <a:pPr eaLnBrk="1" hangingPunct="1">
              <a:defRPr/>
            </a:pPr>
            <a:r>
              <a:rPr lang="ru-RU" b="1" dirty="0"/>
              <a:t>Васюков В.Н. </a:t>
            </a:r>
            <a:r>
              <a:rPr lang="ru-RU" b="1" dirty="0"/>
              <a:t>Цифровая обработка сигналов </a:t>
            </a:r>
            <a:br>
              <a:rPr lang="ru-RU" b="1" dirty="0"/>
            </a:br>
            <a:r>
              <a:rPr lang="ru-RU" b="1" dirty="0"/>
              <a:t>и сигнальные процессоры в системах подвижной радиосвязи</a:t>
            </a:r>
            <a:r>
              <a:rPr lang="ru-RU" dirty="0"/>
              <a:t>: </a:t>
            </a:r>
            <a:r>
              <a:rPr lang="ru-RU" dirty="0"/>
              <a:t>Учебник / </a:t>
            </a:r>
            <a:r>
              <a:rPr lang="ru-RU" dirty="0" err="1"/>
              <a:t>Новосиб</a:t>
            </a:r>
            <a:r>
              <a:rPr lang="ru-RU" dirty="0"/>
              <a:t>. </a:t>
            </a:r>
            <a:r>
              <a:rPr lang="ru-RU" dirty="0" err="1"/>
              <a:t>гос</a:t>
            </a:r>
            <a:r>
              <a:rPr lang="ru-RU" dirty="0"/>
              <a:t>. </a:t>
            </a:r>
            <a:r>
              <a:rPr lang="ru-RU" dirty="0" err="1"/>
              <a:t>техн</a:t>
            </a:r>
            <a:r>
              <a:rPr lang="ru-RU" dirty="0"/>
              <a:t>. ун-т. – Новосибирск, Изд-во НГТУ, серия «Учебники НГТУ», </a:t>
            </a:r>
            <a:r>
              <a:rPr lang="ru-RU" dirty="0"/>
              <a:t>2005. </a:t>
            </a:r>
            <a:r>
              <a:rPr lang="ru-RU" dirty="0"/>
              <a:t>– </a:t>
            </a:r>
            <a:r>
              <a:rPr lang="ru-RU" dirty="0"/>
              <a:t>292 </a:t>
            </a:r>
            <a:r>
              <a:rPr lang="ru-RU" dirty="0"/>
              <a:t>с.</a:t>
            </a:r>
          </a:p>
          <a:p>
            <a:pPr eaLnBrk="1" hangingPunct="1">
              <a:defRPr/>
            </a:pPr>
            <a:endParaRPr lang="ru-RU" dirty="0"/>
          </a:p>
          <a:p>
            <a:pPr eaLnBrk="1" hangingPunct="1">
              <a:defRPr/>
            </a:pPr>
            <a:r>
              <a:rPr lang="ru-RU" dirty="0"/>
              <a:t> </a:t>
            </a:r>
            <a:r>
              <a:rPr lang="ru-RU" dirty="0">
                <a:solidFill>
                  <a:schemeClr val="bg2">
                    <a:lumMod val="60000"/>
                    <a:lumOff val="40000"/>
                  </a:schemeClr>
                </a:solidFill>
              </a:rPr>
              <a:t>Шифр библ. В 201</a:t>
            </a:r>
          </a:p>
        </p:txBody>
      </p:sp>
      <p:sp>
        <p:nvSpPr>
          <p:cNvPr id="4099" name="Номер слайда 3"/>
          <p:cNvSpPr>
            <a:spLocks noGrp="1"/>
          </p:cNvSpPr>
          <p:nvPr>
            <p:ph type="sldNum" sz="quarter" idx="4294967295"/>
          </p:nvPr>
        </p:nvSpPr>
        <p:spPr>
          <a:xfrm>
            <a:off x="7663603" y="6890597"/>
            <a:ext cx="2495127" cy="50419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4315" tIns="52157" rIns="104315" bIns="52157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847557" indent="-325984">
              <a:defRPr>
                <a:solidFill>
                  <a:schemeClr val="tx1"/>
                </a:solidFill>
                <a:latin typeface="Arial" charset="0"/>
              </a:defRPr>
            </a:lvl2pPr>
            <a:lvl3pPr marL="1303934" indent="-260787">
              <a:defRPr>
                <a:solidFill>
                  <a:schemeClr val="tx1"/>
                </a:solidFill>
                <a:latin typeface="Arial" charset="0"/>
              </a:defRPr>
            </a:lvl3pPr>
            <a:lvl4pPr marL="1825508" indent="-260787">
              <a:defRPr>
                <a:solidFill>
                  <a:schemeClr val="tx1"/>
                </a:solidFill>
                <a:latin typeface="Arial" charset="0"/>
              </a:defRPr>
            </a:lvl4pPr>
            <a:lvl5pPr marL="2347082" indent="-260787">
              <a:defRPr>
                <a:solidFill>
                  <a:schemeClr val="tx1"/>
                </a:solidFill>
                <a:latin typeface="Arial" charset="0"/>
              </a:defRPr>
            </a:lvl5pPr>
            <a:lvl6pPr marL="2868656" indent="-26078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390229" indent="-26078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911803" indent="-26078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433377" indent="-26078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9AC122DB-09AC-459F-ABA0-6257AC3D9841}" type="slidenum">
              <a:rPr lang="ru-RU" altLang="ru-RU" smtClean="0">
                <a:latin typeface="+mn-lt"/>
              </a:rPr>
              <a:pPr algn="r"/>
              <a:t>2</a:t>
            </a:fld>
            <a:endParaRPr lang="ru-RU" altLang="ru-RU" dirty="0" smtClean="0">
              <a:latin typeface="+mn-lt"/>
            </a:endParaRPr>
          </a:p>
        </p:txBody>
      </p:sp>
      <p:sp>
        <p:nvSpPr>
          <p:cNvPr id="4100" name="TextBox 1"/>
          <p:cNvSpPr txBox="1">
            <a:spLocks noChangeArrowheads="1"/>
          </p:cNvSpPr>
          <p:nvPr/>
        </p:nvSpPr>
        <p:spPr bwMode="auto">
          <a:xfrm>
            <a:off x="5727700" y="2562225"/>
            <a:ext cx="4800600" cy="1767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4315" tIns="52157" rIns="104315" bIns="52157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b="1" dirty="0" smtClean="0">
                <a:latin typeface="+mn-lt"/>
              </a:rPr>
              <a:t>В.Н. Васюков, Д.Н. Зима, А.А. </a:t>
            </a:r>
            <a:r>
              <a:rPr lang="ru-RU" b="1" dirty="0" err="1" smtClean="0">
                <a:latin typeface="+mn-lt"/>
              </a:rPr>
              <a:t>Мурасев</a:t>
            </a:r>
            <a:endParaRPr lang="ru-RU" b="1" dirty="0" smtClean="0">
              <a:latin typeface="+mn-lt"/>
            </a:endParaRPr>
          </a:p>
          <a:p>
            <a:r>
              <a:rPr lang="ru-RU" b="1" dirty="0" smtClean="0">
                <a:latin typeface="+mn-lt"/>
              </a:rPr>
              <a:t>Цифровая обработка сигналов</a:t>
            </a:r>
          </a:p>
          <a:p>
            <a:r>
              <a:rPr lang="ru-RU" b="1" dirty="0" smtClean="0">
                <a:latin typeface="+mn-lt"/>
              </a:rPr>
              <a:t>и её применение</a:t>
            </a:r>
            <a:r>
              <a:rPr lang="ru-RU" altLang="ru-RU" dirty="0">
                <a:latin typeface="+mn-lt"/>
              </a:rPr>
              <a:t>: </a:t>
            </a:r>
            <a:r>
              <a:rPr lang="ru-RU" altLang="ru-RU" dirty="0">
                <a:latin typeface="+mn-lt"/>
              </a:rPr>
              <a:t>сборник задач и упражнений: учеб. пособие – </a:t>
            </a:r>
            <a:br>
              <a:rPr lang="ru-RU" altLang="ru-RU" dirty="0">
                <a:latin typeface="+mn-lt"/>
              </a:rPr>
            </a:br>
            <a:r>
              <a:rPr lang="ru-RU" altLang="ru-RU" dirty="0">
                <a:latin typeface="+mn-lt"/>
              </a:rPr>
              <a:t>Новосибирск: Изд-во НГТУ, </a:t>
            </a:r>
            <a:r>
              <a:rPr lang="ru-RU" altLang="ru-RU" dirty="0">
                <a:latin typeface="+mn-lt"/>
              </a:rPr>
              <a:t>2021. </a:t>
            </a:r>
            <a:r>
              <a:rPr lang="ru-RU" altLang="ru-RU" dirty="0">
                <a:latin typeface="+mn-lt"/>
              </a:rPr>
              <a:t>– </a:t>
            </a:r>
            <a:r>
              <a:rPr lang="ru-RU" altLang="ru-RU" dirty="0">
                <a:latin typeface="+mn-lt"/>
              </a:rPr>
              <a:t>122 </a:t>
            </a:r>
            <a:r>
              <a:rPr lang="ru-RU" altLang="ru-RU" dirty="0">
                <a:latin typeface="+mn-lt"/>
              </a:rPr>
              <a:t>с</a:t>
            </a:r>
            <a:r>
              <a:rPr lang="ru-RU" altLang="ru-RU" dirty="0"/>
              <a:t>.</a:t>
            </a:r>
          </a:p>
          <a:p>
            <a:endParaRPr lang="ru-RU" altLang="ru-RU" dirty="0"/>
          </a:p>
        </p:txBody>
      </p:sp>
      <p:pic>
        <p:nvPicPr>
          <p:cNvPr id="4101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691" y="763288"/>
            <a:ext cx="4379468" cy="6307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727700" y="4314825"/>
            <a:ext cx="443791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Цифровая обработка сигналов</a:t>
            </a:r>
            <a:r>
              <a:rPr lang="ru-RU" dirty="0" smtClean="0"/>
              <a:t>. </a:t>
            </a:r>
            <a:r>
              <a:rPr lang="ru-RU" dirty="0"/>
              <a:t>Мет. </a:t>
            </a:r>
            <a:r>
              <a:rPr lang="ru-RU" dirty="0"/>
              <a:t>указания к лабораторным работам для студентов факультета РЭФ (направления 11.03.01 – Радиотехника, 11.03.02 – Инфокоммуникационные технологии и системы связи</a:t>
            </a:r>
            <a:r>
              <a:rPr lang="ru-RU" dirty="0" smtClean="0"/>
              <a:t>). </a:t>
            </a:r>
            <a:r>
              <a:rPr lang="ru-RU" dirty="0"/>
              <a:t>– </a:t>
            </a:r>
            <a:r>
              <a:rPr lang="ru-RU" dirty="0" smtClean="0"/>
              <a:t> </a:t>
            </a:r>
            <a:r>
              <a:rPr lang="ru-RU" altLang="ru-RU" dirty="0" smtClean="0"/>
              <a:t>Новосибирск</a:t>
            </a:r>
            <a:r>
              <a:rPr lang="ru-RU" altLang="ru-RU" dirty="0"/>
              <a:t>: Изд-во НГТУ, 2021.</a:t>
            </a:r>
            <a:r>
              <a:rPr lang="ru-RU" dirty="0" smtClean="0"/>
              <a:t> – 38 с.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7527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989811" y="5915029"/>
            <a:ext cx="4737890" cy="984853"/>
          </a:xfrm>
          <a:prstGeom prst="rect">
            <a:avLst/>
          </a:prstGeom>
          <a:noFill/>
        </p:spPr>
        <p:txBody>
          <a:bodyPr wrap="square" lIns="91408" tIns="45704" rIns="91408" bIns="45704" rtlCol="0">
            <a:spAutoFit/>
          </a:bodyPr>
          <a:lstStyle/>
          <a:p>
            <a:r>
              <a:rPr lang="ru-RU" sz="2900" dirty="0"/>
              <a:t>При                        убывают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927103" y="352428"/>
            <a:ext cx="9220201" cy="984853"/>
          </a:xfrm>
          <a:prstGeom prst="rect">
            <a:avLst/>
          </a:prstGeom>
        </p:spPr>
        <p:txBody>
          <a:bodyPr wrap="square" lIns="91408" tIns="45704" rIns="91408" bIns="45704">
            <a:spAutoFit/>
          </a:bodyPr>
          <a:lstStyle/>
          <a:p>
            <a:r>
              <a:rPr lang="ru-RU" sz="2900" dirty="0"/>
              <a:t>Экспоненциальная комплексная последовательность более общего вида 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7988492"/>
              </p:ext>
            </p:extLst>
          </p:nvPr>
        </p:nvGraphicFramePr>
        <p:xfrm>
          <a:off x="698500" y="1495428"/>
          <a:ext cx="992369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57" name="Equation" r:id="rId3" imgW="6311900" imgH="546100" progId="Equation.DSMT4">
                  <p:embed/>
                </p:oleObj>
              </mc:Choice>
              <mc:Fallback>
                <p:oleObj name="Equation" r:id="rId3" imgW="6311900" imgH="5461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8500" y="1495428"/>
                        <a:ext cx="9923690" cy="838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17502" y="2641238"/>
            <a:ext cx="6199068" cy="538577"/>
          </a:xfrm>
          <a:prstGeom prst="rect">
            <a:avLst/>
          </a:prstGeom>
        </p:spPr>
        <p:txBody>
          <a:bodyPr wrap="none" lIns="91408" tIns="45704" rIns="91408" bIns="45704">
            <a:spAutoFit/>
          </a:bodyPr>
          <a:lstStyle/>
          <a:p>
            <a:r>
              <a:rPr lang="ru-RU" sz="2900" dirty="0"/>
              <a:t>вещественная и мнимая части 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9850327"/>
              </p:ext>
            </p:extLst>
          </p:nvPr>
        </p:nvGraphicFramePr>
        <p:xfrm>
          <a:off x="774700" y="3629025"/>
          <a:ext cx="4744616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58" name="Equation" r:id="rId5" imgW="3225800" imgH="469900" progId="Equation.DSMT4">
                  <p:embed/>
                </p:oleObj>
              </mc:Choice>
              <mc:Fallback>
                <p:oleObj name="Equation" r:id="rId5" imgW="3225800" imgH="4699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4700" y="3629025"/>
                        <a:ext cx="4744616" cy="685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1042006"/>
              </p:ext>
            </p:extLst>
          </p:nvPr>
        </p:nvGraphicFramePr>
        <p:xfrm>
          <a:off x="774703" y="4772030"/>
          <a:ext cx="4876801" cy="7154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59" name="Equation" r:id="rId7" imgW="3175000" imgH="469900" progId="Equation.DSMT4">
                  <p:embed/>
                </p:oleObj>
              </mc:Choice>
              <mc:Fallback>
                <p:oleObj name="Equation" r:id="rId7" imgW="3175000" imgH="4699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4703" y="4772030"/>
                        <a:ext cx="4876801" cy="71545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9641740"/>
              </p:ext>
            </p:extLst>
          </p:nvPr>
        </p:nvGraphicFramePr>
        <p:xfrm>
          <a:off x="1993901" y="5838825"/>
          <a:ext cx="1002452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60" name="Equation" r:id="rId9" imgW="698500" imgH="419100" progId="Equation.DSMT4">
                  <p:embed/>
                </p:oleObj>
              </mc:Choice>
              <mc:Fallback>
                <p:oleObj name="Equation" r:id="rId9" imgW="698500" imgH="4191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93901" y="5838825"/>
                        <a:ext cx="1002452" cy="609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181" name="Picture 1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5160" y="2409825"/>
            <a:ext cx="5105400" cy="507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4731956"/>
              </p:ext>
            </p:extLst>
          </p:nvPr>
        </p:nvGraphicFramePr>
        <p:xfrm>
          <a:off x="8851900" y="2641234"/>
          <a:ext cx="13970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61" name="Equation" r:id="rId12" imgW="1396800" imgH="406080" progId="Equation.DSMT4">
                  <p:embed/>
                </p:oleObj>
              </mc:Choice>
              <mc:Fallback>
                <p:oleObj name="Equation" r:id="rId12" imgW="1396800" imgH="4060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8851900" y="2641234"/>
                        <a:ext cx="1397000" cy="406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Номер слайда 12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2486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0902" y="428628"/>
            <a:ext cx="9144000" cy="984853"/>
          </a:xfrm>
          <a:prstGeom prst="rect">
            <a:avLst/>
          </a:prstGeom>
        </p:spPr>
        <p:txBody>
          <a:bodyPr wrap="square" lIns="91408" tIns="45704" rIns="91408" bIns="45704">
            <a:spAutoFit/>
          </a:bodyPr>
          <a:lstStyle/>
          <a:p>
            <a:r>
              <a:rPr lang="ru-RU" sz="2900" dirty="0"/>
              <a:t>Последовательность                является </a:t>
            </a:r>
            <a:r>
              <a:rPr lang="ru-RU" sz="2900" i="1" dirty="0"/>
              <a:t>периодической</a:t>
            </a:r>
            <a:r>
              <a:rPr lang="ru-RU" sz="2900" dirty="0"/>
              <a:t>, если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03302" y="1880325"/>
            <a:ext cx="8839200" cy="1877405"/>
          </a:xfrm>
          <a:prstGeom prst="rect">
            <a:avLst/>
          </a:prstGeom>
        </p:spPr>
        <p:txBody>
          <a:bodyPr wrap="square" lIns="91408" tIns="45704" rIns="91408" bIns="45704">
            <a:spAutoFit/>
          </a:bodyPr>
          <a:lstStyle/>
          <a:p>
            <a:r>
              <a:rPr lang="ru-RU" sz="2900" dirty="0"/>
              <a:t>при некотором целом  </a:t>
            </a:r>
            <a:r>
              <a:rPr lang="en-US" sz="2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2900" i="1" dirty="0"/>
              <a:t> </a:t>
            </a:r>
            <a:r>
              <a:rPr lang="ru-RU" sz="2900" dirty="0"/>
              <a:t> и любом </a:t>
            </a:r>
            <a:r>
              <a:rPr lang="en-US" sz="2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2900" i="1" dirty="0"/>
              <a:t>.</a:t>
            </a:r>
            <a:endParaRPr lang="ru-RU" sz="2900" i="1" dirty="0"/>
          </a:p>
          <a:p>
            <a:r>
              <a:rPr lang="ru-RU" sz="2900" dirty="0"/>
              <a:t>Наименьшее значение </a:t>
            </a:r>
            <a:r>
              <a:rPr lang="en-US" sz="2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2900" i="1" dirty="0"/>
              <a:t>, </a:t>
            </a:r>
            <a:r>
              <a:rPr lang="ru-RU" sz="2900" dirty="0"/>
              <a:t> при котором равенство выполняется, называется периодом. 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6512710"/>
              </p:ext>
            </p:extLst>
          </p:nvPr>
        </p:nvGraphicFramePr>
        <p:xfrm>
          <a:off x="4279901" y="428625"/>
          <a:ext cx="929641" cy="58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73" name="Equation" r:id="rId4" imgW="533169" imgH="330057" progId="Equation.DSMT4">
                  <p:embed/>
                </p:oleObj>
              </mc:Choice>
              <mc:Fallback>
                <p:oleObj name="Equation" r:id="rId4" imgW="533169" imgH="330057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79901" y="428625"/>
                        <a:ext cx="929641" cy="5810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3163642"/>
              </p:ext>
            </p:extLst>
          </p:nvPr>
        </p:nvGraphicFramePr>
        <p:xfrm>
          <a:off x="2146301" y="1190625"/>
          <a:ext cx="3080951" cy="5473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74" name="Equation" r:id="rId6" imgW="1879600" imgH="330200" progId="Equation.DSMT4">
                  <p:embed/>
                </p:oleObj>
              </mc:Choice>
              <mc:Fallback>
                <p:oleObj name="Equation" r:id="rId6" imgW="1879600" imgH="3302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6301" y="1190625"/>
                        <a:ext cx="3080951" cy="54737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003303" y="3324228"/>
            <a:ext cx="8991600" cy="1431129"/>
          </a:xfrm>
          <a:prstGeom prst="rect">
            <a:avLst/>
          </a:prstGeom>
        </p:spPr>
        <p:txBody>
          <a:bodyPr wrap="square" lIns="91408" tIns="45704" rIns="91408" bIns="45704">
            <a:spAutoFit/>
          </a:bodyPr>
          <a:lstStyle/>
          <a:p>
            <a:r>
              <a:rPr lang="ru-RU" sz="2900" dirty="0"/>
              <a:t>Дискретные косинусоида и синусоида </a:t>
            </a:r>
            <a:r>
              <a:rPr lang="ru-RU" sz="29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могут быть </a:t>
            </a:r>
            <a:r>
              <a:rPr lang="ru-RU" sz="2900" i="1" dirty="0"/>
              <a:t>непериодическими. </a:t>
            </a:r>
            <a:r>
              <a:rPr lang="ru-RU" sz="2900" dirty="0"/>
              <a:t>Условие периодичности 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6331339"/>
              </p:ext>
            </p:extLst>
          </p:nvPr>
        </p:nvGraphicFramePr>
        <p:xfrm>
          <a:off x="1060453" y="4543425"/>
          <a:ext cx="7408333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75" name="Equation" r:id="rId8" imgW="4775200" imgH="342900" progId="Equation.DSMT4">
                  <p:embed/>
                </p:oleObj>
              </mc:Choice>
              <mc:Fallback>
                <p:oleObj name="Equation" r:id="rId8" imgW="4775200" imgH="3429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0453" y="4543425"/>
                        <a:ext cx="7408333" cy="533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1079500" y="5305426"/>
            <a:ext cx="8763000" cy="984853"/>
          </a:xfrm>
          <a:prstGeom prst="rect">
            <a:avLst/>
          </a:prstGeom>
        </p:spPr>
        <p:txBody>
          <a:bodyPr wrap="square" lIns="91408" tIns="45704" rIns="91408" bIns="45704">
            <a:spAutoFit/>
          </a:bodyPr>
          <a:lstStyle/>
          <a:p>
            <a:r>
              <a:rPr lang="ru-RU" sz="2900" dirty="0"/>
              <a:t>возможно только если</a:t>
            </a:r>
            <a:r>
              <a:rPr lang="en-US" sz="2900" dirty="0"/>
              <a:t>                                   </a:t>
            </a:r>
            <a:r>
              <a:rPr lang="ru-RU" sz="2900" dirty="0"/>
              <a:t>при некотором целом</a:t>
            </a:r>
            <a:r>
              <a:rPr lang="en-US" sz="2900" dirty="0"/>
              <a:t> </a:t>
            </a:r>
            <a:r>
              <a:rPr lang="en-US" sz="2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endParaRPr lang="ru-RU" sz="29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0546516"/>
              </p:ext>
            </p:extLst>
          </p:nvPr>
        </p:nvGraphicFramePr>
        <p:xfrm>
          <a:off x="4965700" y="5305429"/>
          <a:ext cx="2294054" cy="4751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76" name="Equation" r:id="rId10" imgW="1320227" imgH="279279" progId="Equation.DSMT4">
                  <p:embed/>
                </p:oleObj>
              </mc:Choice>
              <mc:Fallback>
                <p:oleObj name="Equation" r:id="rId10" imgW="1320227" imgH="279279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65700" y="5305429"/>
                        <a:ext cx="2294054" cy="47519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8203865"/>
              </p:ext>
            </p:extLst>
          </p:nvPr>
        </p:nvGraphicFramePr>
        <p:xfrm>
          <a:off x="6184900" y="5915028"/>
          <a:ext cx="1662710" cy="11384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77" name="Equation" r:id="rId12" imgW="1054100" imgH="723900" progId="Equation.DSMT4">
                  <p:embed/>
                </p:oleObj>
              </mc:Choice>
              <mc:Fallback>
                <p:oleObj name="Equation" r:id="rId12" imgW="1054100" imgH="7239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84900" y="5915028"/>
                        <a:ext cx="1662710" cy="1138432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Номер слайда 1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2189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2900" y="504827"/>
            <a:ext cx="7473950" cy="3216233"/>
          </a:xfrm>
          <a:prstGeom prst="rect">
            <a:avLst/>
          </a:prstGeom>
        </p:spPr>
        <p:txBody>
          <a:bodyPr wrap="square" lIns="91408" tIns="45704" rIns="91408" bIns="45704">
            <a:spAutoFit/>
          </a:bodyPr>
          <a:lstStyle/>
          <a:p>
            <a:r>
              <a:rPr lang="ru-RU" sz="2900" dirty="0"/>
              <a:t>Чтобы изучать последовательности с общих позиций, необходимо ввести математическую модель.</a:t>
            </a:r>
          </a:p>
          <a:p>
            <a:r>
              <a:rPr lang="ru-RU" sz="2900" dirty="0"/>
              <a:t>Удобной для изучения алгебраической моделью множества последовательностей является линейное (векторное) пространство.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689100" y="3781428"/>
            <a:ext cx="7848600" cy="2769957"/>
          </a:xfrm>
          <a:prstGeom prst="rect">
            <a:avLst/>
          </a:prstGeom>
        </p:spPr>
        <p:txBody>
          <a:bodyPr wrap="square" lIns="91408" tIns="45704" rIns="91408" bIns="45704">
            <a:spAutoFit/>
          </a:bodyPr>
          <a:lstStyle/>
          <a:p>
            <a:r>
              <a:rPr lang="ru-RU" sz="2900" b="1" dirty="0"/>
              <a:t>Пространство последовательностей</a:t>
            </a:r>
            <a:endParaRPr lang="ru-RU" sz="2900" b="1" i="1" dirty="0"/>
          </a:p>
          <a:p>
            <a:r>
              <a:rPr lang="ru-RU" sz="2900" dirty="0"/>
              <a:t>Линейное пространство – это, по определению, множество </a:t>
            </a:r>
            <a:r>
              <a:rPr lang="en-US" sz="2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 </a:t>
            </a:r>
            <a:r>
              <a:rPr lang="ru-RU" sz="2900" dirty="0"/>
              <a:t>элементов, называемых </a:t>
            </a:r>
            <a:r>
              <a:rPr lang="ru-RU" sz="2900" i="1" dirty="0"/>
              <a:t>векторами</a:t>
            </a:r>
            <a:r>
              <a:rPr lang="ru-RU" sz="2900" dirty="0"/>
              <a:t>, обладающее следующими свойствами: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54573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1454475"/>
              </p:ext>
            </p:extLst>
          </p:nvPr>
        </p:nvGraphicFramePr>
        <p:xfrm>
          <a:off x="1231900" y="733424"/>
          <a:ext cx="69596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87" name="Equation" r:id="rId3" imgW="3911400" imgH="342720" progId="Equation.DSMT4">
                  <p:embed/>
                </p:oleObj>
              </mc:Choice>
              <mc:Fallback>
                <p:oleObj name="Equation" r:id="rId3" imgW="3911400" imgH="34272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1900" y="733424"/>
                        <a:ext cx="6959600" cy="609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5048064"/>
              </p:ext>
            </p:extLst>
          </p:nvPr>
        </p:nvGraphicFramePr>
        <p:xfrm>
          <a:off x="1255717" y="1952625"/>
          <a:ext cx="6753225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88" name="Equation" r:id="rId5" imgW="3365280" imgH="342720" progId="Equation.DSMT4">
                  <p:embed/>
                </p:oleObj>
              </mc:Choice>
              <mc:Fallback>
                <p:oleObj name="Equation" r:id="rId5" imgW="3365280" imgH="34272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5717" y="1952625"/>
                        <a:ext cx="6753225" cy="685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3468683"/>
              </p:ext>
            </p:extLst>
          </p:nvPr>
        </p:nvGraphicFramePr>
        <p:xfrm>
          <a:off x="1308105" y="2943227"/>
          <a:ext cx="7550945" cy="7334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89" name="Equation" r:id="rId7" imgW="4279680" imgH="419040" progId="Equation.DSMT4">
                  <p:embed/>
                </p:oleObj>
              </mc:Choice>
              <mc:Fallback>
                <p:oleObj name="Equation" r:id="rId7" imgW="4279680" imgH="41904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8105" y="2943227"/>
                        <a:ext cx="7550945" cy="73342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9217365"/>
              </p:ext>
            </p:extLst>
          </p:nvPr>
        </p:nvGraphicFramePr>
        <p:xfrm>
          <a:off x="1330325" y="4010025"/>
          <a:ext cx="8850313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90" name="Equation" r:id="rId9" imgW="4991040" imgH="419040" progId="Equation.DSMT4">
                  <p:embed/>
                </p:oleObj>
              </mc:Choice>
              <mc:Fallback>
                <p:oleObj name="Equation" r:id="rId9" imgW="4991040" imgH="41904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0325" y="4010025"/>
                        <a:ext cx="8850313" cy="762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0146249"/>
              </p:ext>
            </p:extLst>
          </p:nvPr>
        </p:nvGraphicFramePr>
        <p:xfrm>
          <a:off x="1384300" y="5305429"/>
          <a:ext cx="7179201" cy="68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91" name="Equation" r:id="rId11" imgW="3593880" imgH="342720" progId="Equation.DSMT4">
                  <p:embed/>
                </p:oleObj>
              </mc:Choice>
              <mc:Fallback>
                <p:oleObj name="Equation" r:id="rId11" imgW="3593880" imgH="34272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4300" y="5305429"/>
                        <a:ext cx="7179201" cy="6889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1079500" y="6219829"/>
            <a:ext cx="8915400" cy="830997"/>
          </a:xfrm>
          <a:prstGeom prst="rect">
            <a:avLst/>
          </a:prstGeom>
        </p:spPr>
        <p:txBody>
          <a:bodyPr wrap="square" lIns="91408" tIns="45704" rIns="91408" bIns="45704">
            <a:spAutoFit/>
          </a:bodyPr>
          <a:lstStyle/>
          <a:p>
            <a:r>
              <a:rPr lang="ru-RU" sz="2400" dirty="0"/>
              <a:t>Условия а1 – а4 известны в алгебре, как аксиомы </a:t>
            </a:r>
            <a:r>
              <a:rPr lang="ru-RU" sz="2400" i="1" dirty="0"/>
              <a:t>коммутативной (</a:t>
            </a:r>
            <a:r>
              <a:rPr lang="ru-RU" sz="2400" i="1" dirty="0" err="1"/>
              <a:t>а́белевой</a:t>
            </a:r>
            <a:r>
              <a:rPr lang="ru-RU" sz="2400" i="1" dirty="0"/>
              <a:t>)</a:t>
            </a:r>
            <a:r>
              <a:rPr lang="ru-RU" sz="2400" dirty="0"/>
              <a:t> </a:t>
            </a:r>
            <a:r>
              <a:rPr lang="ru-RU" sz="2400" i="1" dirty="0"/>
              <a:t>группы</a:t>
            </a:r>
            <a:r>
              <a:rPr lang="ru-RU" sz="2400" dirty="0"/>
              <a:t>. </a:t>
            </a: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89735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6915855"/>
              </p:ext>
            </p:extLst>
          </p:nvPr>
        </p:nvGraphicFramePr>
        <p:xfrm>
          <a:off x="957265" y="348729"/>
          <a:ext cx="7208837" cy="6514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9" name="Equation" r:id="rId3" imgW="3759120" imgH="342720" progId="Equation.DSMT4">
                  <p:embed/>
                </p:oleObj>
              </mc:Choice>
              <mc:Fallback>
                <p:oleObj name="Equation" r:id="rId3" imgW="3759120" imgH="34272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7265" y="348729"/>
                        <a:ext cx="7208837" cy="65140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0977948"/>
              </p:ext>
            </p:extLst>
          </p:nvPr>
        </p:nvGraphicFramePr>
        <p:xfrm>
          <a:off x="995367" y="1495425"/>
          <a:ext cx="8389937" cy="5322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0" name="Equation" r:id="rId5" imgW="5397480" imgH="342720" progId="Equation.DSMT4">
                  <p:embed/>
                </p:oleObj>
              </mc:Choice>
              <mc:Fallback>
                <p:oleObj name="Equation" r:id="rId5" imgW="5397480" imgH="34272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5367" y="1495425"/>
                        <a:ext cx="8389937" cy="53225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8107880"/>
              </p:ext>
            </p:extLst>
          </p:nvPr>
        </p:nvGraphicFramePr>
        <p:xfrm>
          <a:off x="1003300" y="2638425"/>
          <a:ext cx="5715000" cy="5631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1" name="Equation" r:id="rId7" imgW="3466800" imgH="342720" progId="Equation.DSMT4">
                  <p:embed/>
                </p:oleObj>
              </mc:Choice>
              <mc:Fallback>
                <p:oleObj name="Equation" r:id="rId7" imgW="3466800" imgH="34272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3300" y="2638425"/>
                        <a:ext cx="5715000" cy="5631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2264454"/>
              </p:ext>
            </p:extLst>
          </p:nvPr>
        </p:nvGraphicFramePr>
        <p:xfrm>
          <a:off x="197510" y="3705229"/>
          <a:ext cx="10298387" cy="133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2" name="Equation" r:id="rId9" imgW="6781680" imgH="876240" progId="Equation.DSMT4">
                  <p:embed/>
                </p:oleObj>
              </mc:Choice>
              <mc:Fallback>
                <p:oleObj name="Equation" r:id="rId9" imgW="6781680" imgH="87624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510" y="3705229"/>
                        <a:ext cx="10298387" cy="13335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1231904" y="5457828"/>
            <a:ext cx="8686801" cy="984853"/>
          </a:xfrm>
          <a:prstGeom prst="rect">
            <a:avLst/>
          </a:prstGeom>
        </p:spPr>
        <p:txBody>
          <a:bodyPr wrap="square" lIns="91408" tIns="45704" rIns="91408" bIns="45704">
            <a:spAutoFit/>
          </a:bodyPr>
          <a:lstStyle/>
          <a:p>
            <a:r>
              <a:rPr lang="ru-RU" sz="2900" dirty="0"/>
              <a:t>Множество </a:t>
            </a:r>
            <a:r>
              <a:rPr lang="ru-RU" sz="2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900" dirty="0"/>
              <a:t> – </a:t>
            </a:r>
            <a:r>
              <a:rPr lang="ru-RU" sz="2900" i="1" dirty="0"/>
              <a:t>линейное </a:t>
            </a:r>
            <a:r>
              <a:rPr lang="ru-RU" sz="2900" dirty="0"/>
              <a:t>(векторное) </a:t>
            </a:r>
            <a:r>
              <a:rPr lang="ru-RU" sz="2900" i="1" dirty="0"/>
              <a:t>пространством </a:t>
            </a:r>
            <a:r>
              <a:rPr lang="ru-RU" sz="2900" i="1" dirty="0" smtClean="0"/>
              <a:t>над </a:t>
            </a:r>
            <a:r>
              <a:rPr lang="ru-RU" sz="2900" i="1" dirty="0"/>
              <a:t>полем</a:t>
            </a:r>
            <a:endParaRPr lang="ru-RU" sz="2900" dirty="0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6668697"/>
              </p:ext>
            </p:extLst>
          </p:nvPr>
        </p:nvGraphicFramePr>
        <p:xfrm>
          <a:off x="5880100" y="5838825"/>
          <a:ext cx="4572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3" name="Equation" r:id="rId11" imgW="228600" imgH="266400" progId="Equation.DSMT4">
                  <p:embed/>
                </p:oleObj>
              </mc:Choice>
              <mc:Fallback>
                <p:oleObj name="Equation" r:id="rId11" imgW="228600" imgH="266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880100" y="5838825"/>
                        <a:ext cx="457200" cy="533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Номер слайда 1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9008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74700" y="504825"/>
            <a:ext cx="9525000" cy="7232717"/>
          </a:xfrm>
          <a:prstGeom prst="rect">
            <a:avLst/>
          </a:prstGeom>
        </p:spPr>
        <p:txBody>
          <a:bodyPr wrap="square" lIns="91408" tIns="45704" rIns="91408" bIns="45704">
            <a:spAutoFit/>
          </a:bodyPr>
          <a:lstStyle/>
          <a:p>
            <a:r>
              <a:rPr lang="ru-RU" sz="2900" dirty="0"/>
              <a:t>Множество </a:t>
            </a:r>
            <a:r>
              <a:rPr lang="en-US" sz="2900" dirty="0"/>
              <a:t>  </a:t>
            </a:r>
            <a:r>
              <a:rPr lang="en-US" sz="2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2900" dirty="0"/>
              <a:t>   </a:t>
            </a:r>
            <a:r>
              <a:rPr lang="ru-RU" sz="2900" dirty="0"/>
              <a:t>вещественных последовательностей вида</a:t>
            </a:r>
            <a:endParaRPr lang="en-US" sz="2900" dirty="0"/>
          </a:p>
          <a:p>
            <a:endParaRPr lang="en-US" sz="2900" dirty="0"/>
          </a:p>
          <a:p>
            <a:r>
              <a:rPr lang="ru-RU" sz="2900" dirty="0"/>
              <a:t> </a:t>
            </a:r>
          </a:p>
          <a:p>
            <a:r>
              <a:rPr lang="ru-RU" sz="2900" dirty="0"/>
              <a:t>с операциями сложения и умножения на вещественное число (скаляр) удовлетворяет всем перечисленным условиям, значит, образует линейное (векторное) пространство </a:t>
            </a:r>
            <a:r>
              <a:rPr lang="ru-RU" sz="2900" i="1" dirty="0"/>
              <a:t>над полем</a:t>
            </a:r>
            <a:r>
              <a:rPr lang="ru-RU" sz="2900" dirty="0"/>
              <a:t> </a:t>
            </a:r>
            <a:r>
              <a:rPr lang="en-US" sz="2900" dirty="0"/>
              <a:t>            </a:t>
            </a:r>
            <a:r>
              <a:rPr lang="ru-RU" sz="2900" dirty="0"/>
              <a:t>вещественных чисел</a:t>
            </a:r>
            <a:r>
              <a:rPr lang="en-US" sz="2900" dirty="0"/>
              <a:t>.</a:t>
            </a:r>
          </a:p>
          <a:p>
            <a:endParaRPr lang="ru-RU" sz="2900" dirty="0"/>
          </a:p>
          <a:p>
            <a:r>
              <a:rPr lang="ru-RU" sz="2900" dirty="0"/>
              <a:t>Аналогично множество комплексных последовательностей образует векторное пространство над полем </a:t>
            </a:r>
          </a:p>
          <a:p>
            <a:r>
              <a:rPr lang="ru-RU" sz="2900" dirty="0"/>
              <a:t>комплексных чисел. В дальнейшем для общности рассматривается именно это пространство. 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7834855"/>
              </p:ext>
            </p:extLst>
          </p:nvPr>
        </p:nvGraphicFramePr>
        <p:xfrm>
          <a:off x="1155704" y="962025"/>
          <a:ext cx="3743325" cy="738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15" name="Equation" r:id="rId3" imgW="2145960" imgH="419040" progId="Equation.DSMT4">
                  <p:embed/>
                </p:oleObj>
              </mc:Choice>
              <mc:Fallback>
                <p:oleObj name="Equation" r:id="rId3" imgW="2145960" imgH="41904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5704" y="962025"/>
                        <a:ext cx="3743325" cy="7381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9045785"/>
              </p:ext>
            </p:extLst>
          </p:nvPr>
        </p:nvGraphicFramePr>
        <p:xfrm>
          <a:off x="4909993" y="3200400"/>
          <a:ext cx="428625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16" name="Equation" r:id="rId5" imgW="266353" imgH="266353" progId="Equation.DSMT4">
                  <p:embed/>
                </p:oleObj>
              </mc:Choice>
              <mc:Fallback>
                <p:oleObj name="Equation" r:id="rId5" imgW="266353" imgH="266353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09993" y="3200400"/>
                        <a:ext cx="428625" cy="4286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1350581"/>
              </p:ext>
            </p:extLst>
          </p:nvPr>
        </p:nvGraphicFramePr>
        <p:xfrm>
          <a:off x="8118475" y="4495800"/>
          <a:ext cx="428625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17" name="Equation" r:id="rId7" imgW="253780" imgH="266469" progId="Equation.DSMT4">
                  <p:embed/>
                </p:oleObj>
              </mc:Choice>
              <mc:Fallback>
                <p:oleObj name="Equation" r:id="rId7" imgW="253780" imgH="266469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18475" y="4495800"/>
                        <a:ext cx="428625" cy="4286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Номер слайда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40485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37725" y="657227"/>
            <a:ext cx="8839200" cy="5001337"/>
          </a:xfrm>
          <a:prstGeom prst="rect">
            <a:avLst/>
          </a:prstGeom>
        </p:spPr>
        <p:txBody>
          <a:bodyPr wrap="square" lIns="91408" tIns="45704" rIns="91408" bIns="45704">
            <a:spAutoFit/>
          </a:bodyPr>
          <a:lstStyle/>
          <a:p>
            <a:r>
              <a:rPr lang="ru-RU" sz="29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Линейная комбинация</a:t>
            </a:r>
            <a:endParaRPr lang="ru-RU" sz="29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ru-RU" sz="2900" dirty="0"/>
              <a:t>Поскольку определены суммирование последовательностей и умножение последовательности на скаляр, то определена взвешенная сумма (</a:t>
            </a:r>
            <a:r>
              <a:rPr lang="ru-RU" sz="2900" i="1" dirty="0"/>
              <a:t>линейная комбинация</a:t>
            </a:r>
            <a:r>
              <a:rPr lang="ru-RU" sz="2900" dirty="0"/>
              <a:t>) </a:t>
            </a:r>
            <a:endParaRPr lang="en-US" sz="2900" dirty="0"/>
          </a:p>
          <a:p>
            <a:endParaRPr lang="en-US" sz="2900" dirty="0"/>
          </a:p>
          <a:p>
            <a:endParaRPr lang="ru-RU" sz="2900" dirty="0"/>
          </a:p>
          <a:p>
            <a:r>
              <a:rPr lang="ru-RU" sz="2900" dirty="0"/>
              <a:t>для любой совокупности</a:t>
            </a:r>
            <a:r>
              <a:rPr lang="en-US" sz="2900" dirty="0"/>
              <a:t> </a:t>
            </a:r>
            <a:r>
              <a:rPr lang="ru-RU" sz="2900" dirty="0"/>
              <a:t>векторов</a:t>
            </a:r>
          </a:p>
          <a:p>
            <a:r>
              <a:rPr lang="ru-RU" sz="2900" dirty="0"/>
              <a:t>со скалярными (весовыми) коэффициентами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5151275"/>
              </p:ext>
            </p:extLst>
          </p:nvPr>
        </p:nvGraphicFramePr>
        <p:xfrm>
          <a:off x="2908300" y="2867025"/>
          <a:ext cx="1678806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34" name="Equation" r:id="rId3" imgW="1536700" imgH="901700" progId="Equation.DSMT4">
                  <p:embed/>
                </p:oleObj>
              </mc:Choice>
              <mc:Fallback>
                <p:oleObj name="Equation" r:id="rId3" imgW="1536700" imgH="9017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08300" y="2867025"/>
                        <a:ext cx="1678806" cy="990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5390059"/>
              </p:ext>
            </p:extLst>
          </p:nvPr>
        </p:nvGraphicFramePr>
        <p:xfrm>
          <a:off x="6870703" y="3476627"/>
          <a:ext cx="2796428" cy="657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35" name="Equation" r:id="rId5" imgW="2070100" imgH="482600" progId="Equation.DSMT4">
                  <p:embed/>
                </p:oleObj>
              </mc:Choice>
              <mc:Fallback>
                <p:oleObj name="Equation" r:id="rId5" imgW="2070100" imgH="4826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0703" y="3476627"/>
                        <a:ext cx="2796428" cy="6572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3970368"/>
              </p:ext>
            </p:extLst>
          </p:nvPr>
        </p:nvGraphicFramePr>
        <p:xfrm>
          <a:off x="1841501" y="4628657"/>
          <a:ext cx="2628899" cy="657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36" name="Equation" r:id="rId7" imgW="1943100" imgH="482600" progId="Equation.DSMT4">
                  <p:embed/>
                </p:oleObj>
              </mc:Choice>
              <mc:Fallback>
                <p:oleObj name="Equation" r:id="rId7" imgW="1943100" imgH="4826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1501" y="4628657"/>
                        <a:ext cx="2628899" cy="6572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298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7213" y="4932590"/>
            <a:ext cx="3943350" cy="2333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Номер слайда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55478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31900" y="428628"/>
            <a:ext cx="7924800" cy="5001337"/>
          </a:xfrm>
          <a:prstGeom prst="rect">
            <a:avLst/>
          </a:prstGeom>
        </p:spPr>
        <p:txBody>
          <a:bodyPr wrap="square" lIns="91408" tIns="45704" rIns="91408" bIns="45704">
            <a:spAutoFit/>
          </a:bodyPr>
          <a:lstStyle/>
          <a:p>
            <a:r>
              <a:rPr lang="ru-RU" sz="29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Линейная оболочка </a:t>
            </a:r>
            <a:endParaRPr lang="ru-RU" sz="29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ru-RU" sz="2900" dirty="0"/>
              <a:t>Если зафиксировать векторы </a:t>
            </a:r>
          </a:p>
          <a:p>
            <a:r>
              <a:rPr lang="ru-RU" sz="2900" dirty="0"/>
              <a:t>то получаемые </a:t>
            </a:r>
            <a:r>
              <a:rPr lang="ru-RU" sz="2900" i="1" dirty="0"/>
              <a:t>при всевозможных </a:t>
            </a:r>
            <a:r>
              <a:rPr lang="ru-RU" sz="2900" dirty="0"/>
              <a:t>наборах</a:t>
            </a:r>
            <a:endParaRPr lang="en-US" sz="2900" dirty="0"/>
          </a:p>
          <a:p>
            <a:endParaRPr lang="en-US" sz="2900" dirty="0"/>
          </a:p>
          <a:p>
            <a:endParaRPr lang="ru-RU" sz="2900" dirty="0"/>
          </a:p>
          <a:p>
            <a:r>
              <a:rPr lang="ru-RU" sz="2900" dirty="0"/>
              <a:t>линейные комбинации образуют </a:t>
            </a:r>
            <a:r>
              <a:rPr lang="ru-RU" sz="2900" i="1" dirty="0"/>
              <a:t>линейную оболочку </a:t>
            </a:r>
            <a:r>
              <a:rPr lang="ru-RU" sz="2900" dirty="0"/>
              <a:t>совокупности векторов</a:t>
            </a:r>
            <a:endParaRPr lang="en-US" sz="2900" dirty="0"/>
          </a:p>
          <a:p>
            <a:r>
              <a:rPr lang="ru-RU" sz="2900" dirty="0"/>
              <a:t> </a:t>
            </a:r>
          </a:p>
          <a:p>
            <a:r>
              <a:rPr lang="ru-RU" sz="2900" dirty="0"/>
              <a:t>которую принято обозначать 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603004"/>
              </p:ext>
            </p:extLst>
          </p:nvPr>
        </p:nvGraphicFramePr>
        <p:xfrm>
          <a:off x="5956303" y="704850"/>
          <a:ext cx="1902013" cy="638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97" name="Equation" r:id="rId3" imgW="1459866" imgH="482391" progId="Equation.DSMT4">
                  <p:embed/>
                </p:oleObj>
              </mc:Choice>
              <mc:Fallback>
                <p:oleObj name="Equation" r:id="rId3" imgW="1459866" imgH="482391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56303" y="704850"/>
                        <a:ext cx="1902013" cy="6381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8910348"/>
              </p:ext>
            </p:extLst>
          </p:nvPr>
        </p:nvGraphicFramePr>
        <p:xfrm>
          <a:off x="1689100" y="1800225"/>
          <a:ext cx="2719754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98" name="Equation" r:id="rId5" imgW="2209800" imgH="622300" progId="Equation.DSMT4">
                  <p:embed/>
                </p:oleObj>
              </mc:Choice>
              <mc:Fallback>
                <p:oleObj name="Equation" r:id="rId5" imgW="2209800" imgH="6223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9100" y="1800225"/>
                        <a:ext cx="2719754" cy="762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6759125"/>
              </p:ext>
            </p:extLst>
          </p:nvPr>
        </p:nvGraphicFramePr>
        <p:xfrm>
          <a:off x="6718305" y="3019425"/>
          <a:ext cx="2334065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99" name="Equation" r:id="rId7" imgW="1727200" imgH="622300" progId="Equation.DSMT4">
                  <p:embed/>
                </p:oleObj>
              </mc:Choice>
              <mc:Fallback>
                <p:oleObj name="Equation" r:id="rId7" imgW="1727200" imgH="6223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18305" y="3019425"/>
                        <a:ext cx="2334065" cy="838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8125199"/>
              </p:ext>
            </p:extLst>
          </p:nvPr>
        </p:nvGraphicFramePr>
        <p:xfrm>
          <a:off x="6032504" y="4089380"/>
          <a:ext cx="3237405" cy="8350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00" name="Equation" r:id="rId9" imgW="2400300" imgH="622300" progId="Equation.DSMT4">
                  <p:embed/>
                </p:oleObj>
              </mc:Choice>
              <mc:Fallback>
                <p:oleObj name="Equation" r:id="rId9" imgW="2400300" imgH="6223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2504" y="4089380"/>
                        <a:ext cx="3237405" cy="83504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1240642" y="5229228"/>
            <a:ext cx="8906658" cy="2769957"/>
          </a:xfrm>
          <a:prstGeom prst="rect">
            <a:avLst/>
          </a:prstGeom>
        </p:spPr>
        <p:txBody>
          <a:bodyPr wrap="square" lIns="91408" tIns="45704" rIns="91408" bIns="45704">
            <a:spAutoFit/>
          </a:bodyPr>
          <a:lstStyle/>
          <a:p>
            <a:r>
              <a:rPr lang="ru-RU" sz="2900" dirty="0"/>
              <a:t>Например, линейная оболочка двух (неколлинеарных) векторов на плоскости – это вся плоскость.</a:t>
            </a:r>
          </a:p>
          <a:p>
            <a:r>
              <a:rPr lang="ru-RU" sz="2900" dirty="0"/>
              <a:t>Линейная оболочка трёх (не лежащих в одной плоскости) векторов – это трёхмерное пространство.</a:t>
            </a: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82017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7099" y="504827"/>
            <a:ext cx="9296400" cy="6786441"/>
          </a:xfrm>
          <a:prstGeom prst="rect">
            <a:avLst/>
          </a:prstGeom>
        </p:spPr>
        <p:txBody>
          <a:bodyPr wrap="square" lIns="91408" tIns="45704" rIns="91408" bIns="45704">
            <a:spAutoFit/>
          </a:bodyPr>
          <a:lstStyle/>
          <a:p>
            <a:r>
              <a:rPr lang="ru-RU" sz="29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Линейная независимость</a:t>
            </a:r>
            <a:endParaRPr lang="ru-RU" sz="29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en-US" sz="2900" dirty="0"/>
          </a:p>
          <a:p>
            <a:r>
              <a:rPr lang="ru-RU" sz="2900" dirty="0"/>
              <a:t>Множество векторов </a:t>
            </a:r>
          </a:p>
          <a:p>
            <a:r>
              <a:rPr lang="ru-RU" sz="2900" i="1" dirty="0"/>
              <a:t>линейно независимо</a:t>
            </a:r>
            <a:r>
              <a:rPr lang="ru-RU" sz="2900" dirty="0"/>
              <a:t>, если никакой из векторов данного множества нельзя представить в виде линейной комбинации остальных; иначе говоря, равенство </a:t>
            </a:r>
          </a:p>
          <a:p>
            <a:endParaRPr lang="ru-RU" sz="2900" dirty="0"/>
          </a:p>
          <a:p>
            <a:r>
              <a:rPr lang="ru-RU" sz="2900" dirty="0"/>
              <a:t>			возможно только при </a:t>
            </a:r>
          </a:p>
          <a:p>
            <a:endParaRPr lang="en-US" sz="2900" dirty="0"/>
          </a:p>
          <a:p>
            <a:endParaRPr lang="ru-RU" sz="2900" dirty="0"/>
          </a:p>
          <a:p>
            <a:r>
              <a:rPr lang="ru-RU" sz="2900" dirty="0"/>
              <a:t>Линейная оболочка множества </a:t>
            </a:r>
            <a:r>
              <a:rPr lang="en-US" sz="2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 </a:t>
            </a:r>
            <a:r>
              <a:rPr lang="ru-RU" sz="2900" dirty="0"/>
              <a:t>линейно независимых векторов (последовательностей)</a:t>
            </a:r>
            <a:r>
              <a:rPr lang="en-US" sz="2900" dirty="0"/>
              <a:t> </a:t>
            </a:r>
            <a:r>
              <a:rPr lang="ru-RU" sz="2900" dirty="0"/>
              <a:t>из </a:t>
            </a:r>
            <a:r>
              <a:rPr lang="en-US" sz="2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sz="2900" dirty="0"/>
              <a:t> образует</a:t>
            </a:r>
          </a:p>
          <a:p>
            <a:r>
              <a:rPr lang="en-US" sz="2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 - </a:t>
            </a:r>
            <a:r>
              <a:rPr lang="ru-RU" sz="2900" dirty="0"/>
              <a:t>мерное </a:t>
            </a:r>
            <a:r>
              <a:rPr lang="ru-RU" sz="2900" i="1" dirty="0"/>
              <a:t>подпространство </a:t>
            </a:r>
            <a:r>
              <a:rPr lang="ru-RU" sz="2900" dirty="0"/>
              <a:t>пространства </a:t>
            </a:r>
            <a:r>
              <a:rPr lang="en-US" sz="2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sz="2900" dirty="0"/>
              <a:t> 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8821541"/>
              </p:ext>
            </p:extLst>
          </p:nvPr>
        </p:nvGraphicFramePr>
        <p:xfrm>
          <a:off x="4432299" y="1114425"/>
          <a:ext cx="2286000" cy="8209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72" name="Equation" r:id="rId3" imgW="1727200" imgH="622300" progId="Equation.DSMT4">
                  <p:embed/>
                </p:oleObj>
              </mc:Choice>
              <mc:Fallback>
                <p:oleObj name="Equation" r:id="rId3" imgW="1727200" imgH="6223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32299" y="1114425"/>
                        <a:ext cx="2286000" cy="82093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4243083"/>
              </p:ext>
            </p:extLst>
          </p:nvPr>
        </p:nvGraphicFramePr>
        <p:xfrm>
          <a:off x="1303342" y="3248025"/>
          <a:ext cx="2100263" cy="1150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73" name="Equation" r:id="rId5" imgW="1650960" imgH="901440" progId="Equation.DSMT4">
                  <p:embed/>
                </p:oleObj>
              </mc:Choice>
              <mc:Fallback>
                <p:oleObj name="Equation" r:id="rId5" imgW="1650960" imgH="90144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3342" y="3248025"/>
                        <a:ext cx="2100263" cy="11509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8527077"/>
              </p:ext>
            </p:extLst>
          </p:nvPr>
        </p:nvGraphicFramePr>
        <p:xfrm>
          <a:off x="7327900" y="3351759"/>
          <a:ext cx="2059420" cy="6106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74" name="Equation" r:id="rId7" imgW="1637589" imgH="482391" progId="Equation.DSMT4">
                  <p:embed/>
                </p:oleObj>
              </mc:Choice>
              <mc:Fallback>
                <p:oleObj name="Equation" r:id="rId7" imgW="1637589" imgH="482391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27900" y="3351759"/>
                        <a:ext cx="2059420" cy="61064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Номер слайда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665381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9500" y="581027"/>
            <a:ext cx="9144000" cy="5001337"/>
          </a:xfrm>
          <a:prstGeom prst="rect">
            <a:avLst/>
          </a:prstGeom>
        </p:spPr>
        <p:txBody>
          <a:bodyPr wrap="square" lIns="91408" tIns="45704" rIns="91408" bIns="45704">
            <a:spAutoFit/>
          </a:bodyPr>
          <a:lstStyle/>
          <a:p>
            <a:r>
              <a:rPr lang="ru-RU" sz="29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Базис пространства</a:t>
            </a:r>
            <a:endParaRPr lang="ru-RU" sz="29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ru-RU" sz="2900" dirty="0"/>
          </a:p>
          <a:p>
            <a:r>
              <a:rPr lang="ru-RU" sz="2900" dirty="0"/>
              <a:t>Базис </a:t>
            </a:r>
          </a:p>
          <a:p>
            <a:r>
              <a:rPr lang="ru-RU" sz="2900" dirty="0"/>
              <a:t>– множество векторов из пространства </a:t>
            </a:r>
            <a:r>
              <a:rPr lang="ru-RU" sz="2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 </a:t>
            </a:r>
            <a:r>
              <a:rPr lang="ru-RU" sz="2900" dirty="0"/>
              <a:t>такое, что любой вектор из </a:t>
            </a:r>
            <a:r>
              <a:rPr lang="ru-RU" sz="2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  </a:t>
            </a:r>
            <a:r>
              <a:rPr lang="ru-RU" sz="2900" dirty="0"/>
              <a:t>можно записать как линейную комбинацию базисных векторов </a:t>
            </a:r>
          </a:p>
          <a:p>
            <a:endParaRPr lang="ru-RU" sz="2900" dirty="0"/>
          </a:p>
          <a:p>
            <a:endParaRPr lang="ru-RU" sz="2900" dirty="0"/>
          </a:p>
          <a:p>
            <a:r>
              <a:rPr lang="ru-RU" sz="2900" dirty="0"/>
              <a:t>Число </a:t>
            </a:r>
            <a:r>
              <a:rPr lang="en-US" sz="2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ru-RU" sz="2900" dirty="0"/>
              <a:t> называется размерностью пространства </a:t>
            </a:r>
            <a:r>
              <a:rPr lang="ru-RU" sz="2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М,</a:t>
            </a:r>
            <a:endParaRPr lang="ru-RU" sz="2900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7154758"/>
              </p:ext>
            </p:extLst>
          </p:nvPr>
        </p:nvGraphicFramePr>
        <p:xfrm>
          <a:off x="2348877" y="1343028"/>
          <a:ext cx="2185645" cy="638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35" name="Equation" r:id="rId3" imgW="1676160" imgH="482400" progId="Equation.DSMT4">
                  <p:embed/>
                </p:oleObj>
              </mc:Choice>
              <mc:Fallback>
                <p:oleObj name="Equation" r:id="rId3" imgW="1676160" imgH="4824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48877" y="1343028"/>
                        <a:ext cx="2185645" cy="6381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2667051"/>
              </p:ext>
            </p:extLst>
          </p:nvPr>
        </p:nvGraphicFramePr>
        <p:xfrm>
          <a:off x="6599238" y="2790825"/>
          <a:ext cx="2016125" cy="12096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36" name="Equation" r:id="rId5" imgW="1511280" imgH="901440" progId="Equation.DSMT4">
                  <p:embed/>
                </p:oleObj>
              </mc:Choice>
              <mc:Fallback>
                <p:oleObj name="Equation" r:id="rId5" imgW="1511280" imgH="90144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99238" y="2790825"/>
                        <a:ext cx="2016125" cy="120967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6545400"/>
              </p:ext>
            </p:extLst>
          </p:nvPr>
        </p:nvGraphicFramePr>
        <p:xfrm>
          <a:off x="2877256" y="4585113"/>
          <a:ext cx="2469444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37" name="Equation" r:id="rId7" imgW="1587240" imgH="342720" progId="Equation.DSMT4">
                  <p:embed/>
                </p:oleObj>
              </mc:Choice>
              <mc:Fallback>
                <p:oleObj name="Equation" r:id="rId7" imgW="1587240" imgH="3427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877256" y="4585113"/>
                        <a:ext cx="2469444" cy="533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1079500" y="5153028"/>
            <a:ext cx="8229600" cy="1877405"/>
          </a:xfrm>
          <a:prstGeom prst="rect">
            <a:avLst/>
          </a:prstGeom>
        </p:spPr>
        <p:txBody>
          <a:bodyPr wrap="square" lIns="91408" tIns="45704" rIns="91408" bIns="45704">
            <a:spAutoFit/>
          </a:bodyPr>
          <a:lstStyle/>
          <a:p>
            <a:r>
              <a:rPr lang="ru-RU" sz="2900" dirty="0"/>
              <a:t>Если в пространстве </a:t>
            </a:r>
            <a:r>
              <a:rPr lang="ru-RU" sz="2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 </a:t>
            </a:r>
            <a:r>
              <a:rPr lang="ru-RU" sz="2900" dirty="0"/>
              <a:t>можно найти сколько угодно линейно независимых векторов, то пространство бесконечномерно</a:t>
            </a:r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9249108"/>
              </p:ext>
            </p:extLst>
          </p:nvPr>
        </p:nvGraphicFramePr>
        <p:xfrm>
          <a:off x="4508500" y="6497033"/>
          <a:ext cx="2409825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38" name="Equation" r:id="rId9" imgW="1549080" imgH="342720" progId="Equation.DSMT4">
                  <p:embed/>
                </p:oleObj>
              </mc:Choice>
              <mc:Fallback>
                <p:oleObj name="Equation" r:id="rId9" imgW="1549080" imgH="342720" progId="Equation.DSMT4">
                  <p:embed/>
                  <p:pic>
                    <p:nvPicPr>
                      <p:cNvPr id="0" name="Объект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6497033"/>
                        <a:ext cx="2409825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8115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Номер слайда 3"/>
          <p:cNvSpPr>
            <a:spLocks noGrp="1"/>
          </p:cNvSpPr>
          <p:nvPr>
            <p:ph type="sldNum" sz="quarter" idx="4294967295"/>
          </p:nvPr>
        </p:nvSpPr>
        <p:spPr>
          <a:xfrm>
            <a:off x="7663603" y="6890597"/>
            <a:ext cx="2495127" cy="50419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4315" tIns="52157" rIns="104315" bIns="52157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700">
                <a:solidFill>
                  <a:schemeClr val="tx1"/>
                </a:solidFill>
                <a:latin typeface="Arial" charset="0"/>
              </a:defRPr>
            </a:lvl1pPr>
            <a:lvl2pPr marL="847557" indent="-325984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3200">
                <a:solidFill>
                  <a:schemeClr val="tx1"/>
                </a:solidFill>
                <a:latin typeface="Arial" charset="0"/>
              </a:defRPr>
            </a:lvl2pPr>
            <a:lvl3pPr marL="1303934" indent="-260787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700">
                <a:solidFill>
                  <a:schemeClr val="tx1"/>
                </a:solidFill>
                <a:latin typeface="Arial" charset="0"/>
              </a:defRPr>
            </a:lvl3pPr>
            <a:lvl4pPr marL="1825508" indent="-260787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300">
                <a:solidFill>
                  <a:schemeClr val="tx1"/>
                </a:solidFill>
                <a:latin typeface="Arial" charset="0"/>
              </a:defRPr>
            </a:lvl4pPr>
            <a:lvl5pPr marL="2347082" indent="-260787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300">
                <a:solidFill>
                  <a:schemeClr val="tx1"/>
                </a:solidFill>
                <a:latin typeface="Arial" charset="0"/>
              </a:defRPr>
            </a:lvl5pPr>
            <a:lvl6pPr marL="2868656" indent="-2607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300">
                <a:solidFill>
                  <a:schemeClr val="tx1"/>
                </a:solidFill>
                <a:latin typeface="Arial" charset="0"/>
              </a:defRPr>
            </a:lvl6pPr>
            <a:lvl7pPr marL="3390229" indent="-2607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300">
                <a:solidFill>
                  <a:schemeClr val="tx1"/>
                </a:solidFill>
                <a:latin typeface="Arial" charset="0"/>
              </a:defRPr>
            </a:lvl7pPr>
            <a:lvl8pPr marL="3911803" indent="-2607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300">
                <a:solidFill>
                  <a:schemeClr val="tx1"/>
                </a:solidFill>
                <a:latin typeface="Arial" charset="0"/>
              </a:defRPr>
            </a:lvl8pPr>
            <a:lvl9pPr marL="4433377" indent="-260787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3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F3EFE3A-3AE7-47E8-B686-1EF8001A3A0E}" type="slidenum">
              <a:rPr lang="ru-RU" altLang="ru-RU" sz="1400">
                <a:latin typeface="Arial Black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ru-RU" altLang="ru-RU" sz="1400">
              <a:latin typeface="Arial Black" pitchFamily="34" charset="0"/>
            </a:endParaRPr>
          </a:p>
        </p:txBody>
      </p:sp>
      <p:sp>
        <p:nvSpPr>
          <p:cNvPr id="16387" name="Rectangle 7"/>
          <p:cNvSpPr>
            <a:spLocks noChangeArrowheads="1"/>
          </p:cNvSpPr>
          <p:nvPr/>
        </p:nvSpPr>
        <p:spPr bwMode="auto">
          <a:xfrm>
            <a:off x="718464" y="605728"/>
            <a:ext cx="6471997" cy="59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4315" tIns="52157" rIns="104315" bIns="52157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ru-RU"/>
              <a:t>https://ciu.nstu.ru/kaf/persons/424/</a:t>
            </a:r>
            <a:endParaRPr lang="ru-RU" altLang="ru-RU"/>
          </a:p>
        </p:txBody>
      </p:sp>
      <p:pic>
        <p:nvPicPr>
          <p:cNvPr id="16388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123" y="1319998"/>
            <a:ext cx="10188434" cy="5717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2770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9504" y="276225"/>
            <a:ext cx="8991600" cy="3662509"/>
          </a:xfrm>
          <a:prstGeom prst="rect">
            <a:avLst/>
          </a:prstGeom>
        </p:spPr>
        <p:txBody>
          <a:bodyPr wrap="square" lIns="91408" tIns="45704" rIns="91408" bIns="45704">
            <a:spAutoFit/>
          </a:bodyPr>
          <a:lstStyle/>
          <a:p>
            <a:r>
              <a:rPr lang="ru-RU" sz="29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Базис </a:t>
            </a:r>
            <a:r>
              <a:rPr lang="ru-RU" sz="2900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Га́меля</a:t>
            </a:r>
            <a:r>
              <a:rPr lang="ru-RU" sz="2900" dirty="0"/>
              <a:t> — множество векторов в линейном пространстве, таких, что любой вектор пространства может быть представлен в виде некоторой их </a:t>
            </a:r>
            <a:r>
              <a:rPr lang="ru-RU" sz="2900" b="1" dirty="0"/>
              <a:t>конечной</a:t>
            </a:r>
            <a:r>
              <a:rPr lang="ru-RU" sz="2900" dirty="0"/>
              <a:t> линейной комбинации (</a:t>
            </a:r>
            <a:r>
              <a:rPr lang="ru-RU" sz="2900" i="1" dirty="0"/>
              <a:t>полнота</a:t>
            </a:r>
            <a:r>
              <a:rPr lang="ru-RU" sz="2900" dirty="0"/>
              <a:t> базиса), и такое представление для любого вектора единственно.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352471" y="2949116"/>
            <a:ext cx="8686801" cy="1431129"/>
          </a:xfrm>
          <a:prstGeom prst="rect">
            <a:avLst/>
          </a:prstGeom>
        </p:spPr>
        <p:txBody>
          <a:bodyPr wrap="square" lIns="91408" tIns="45704" rIns="91408" bIns="45704">
            <a:spAutoFit/>
          </a:bodyPr>
          <a:lstStyle/>
          <a:p>
            <a:r>
              <a:rPr lang="ru-RU" sz="2900" dirty="0"/>
              <a:t>Пример: В пространстве всех многочленов над полем один из базисов </a:t>
            </a:r>
            <a:r>
              <a:rPr lang="ru-RU" sz="2900" dirty="0" err="1"/>
              <a:t>Гамеля</a:t>
            </a:r>
            <a:r>
              <a:rPr lang="ru-RU" sz="2900" dirty="0"/>
              <a:t> составляют степенные функции:</a:t>
            </a: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2291829"/>
              </p:ext>
            </p:extLst>
          </p:nvPr>
        </p:nvGraphicFramePr>
        <p:xfrm>
          <a:off x="3441700" y="3919284"/>
          <a:ext cx="2209800" cy="6241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77" name="Equation" r:id="rId3" imgW="1663560" imgH="469800" progId="Equation.DSMT4">
                  <p:embed/>
                </p:oleObj>
              </mc:Choice>
              <mc:Fallback>
                <p:oleObj name="Equation" r:id="rId3" imgW="1663560" imgH="469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441700" y="3919284"/>
                        <a:ext cx="2209800" cy="62414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099127" y="4695827"/>
            <a:ext cx="8971973" cy="2323681"/>
          </a:xfrm>
          <a:prstGeom prst="rect">
            <a:avLst/>
          </a:prstGeom>
        </p:spPr>
        <p:txBody>
          <a:bodyPr wrap="square" lIns="91408" tIns="45704" rIns="91408" bIns="45704">
            <a:spAutoFit/>
          </a:bodyPr>
          <a:lstStyle/>
          <a:p>
            <a:r>
              <a:rPr lang="ru-RU" sz="29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Базис Шаудера</a:t>
            </a:r>
            <a:r>
              <a:rPr lang="ru-RU" sz="2900" dirty="0"/>
              <a:t> — </a:t>
            </a:r>
            <a:r>
              <a:rPr lang="ru-RU" sz="2900" dirty="0" smtClean="0"/>
              <a:t>множество</a:t>
            </a:r>
            <a:r>
              <a:rPr lang="ru-RU" sz="2900" dirty="0"/>
              <a:t> векторов в топологическом векторном пространстве, таких, что любой вектор пространства может быть единственным образом представлен в виде сходящегося ряда</a:t>
            </a:r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6038045"/>
              </p:ext>
            </p:extLst>
          </p:nvPr>
        </p:nvGraphicFramePr>
        <p:xfrm>
          <a:off x="6870700" y="6305549"/>
          <a:ext cx="2016125" cy="12096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78" name="Equation" r:id="rId5" imgW="1511280" imgH="901440" progId="Equation.DSMT4">
                  <p:embed/>
                </p:oleObj>
              </mc:Choice>
              <mc:Fallback>
                <p:oleObj name="Equation" r:id="rId5" imgW="1511280" imgH="901440" progId="Equation.DSMT4">
                  <p:embed/>
                  <p:pic>
                    <p:nvPicPr>
                      <p:cNvPr id="0" name="Объект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0700" y="6305549"/>
                        <a:ext cx="2016125" cy="12096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536621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4701" y="428625"/>
            <a:ext cx="9677400" cy="2323681"/>
          </a:xfrm>
          <a:prstGeom prst="rect">
            <a:avLst/>
          </a:prstGeom>
          <a:noFill/>
        </p:spPr>
        <p:txBody>
          <a:bodyPr wrap="square" lIns="91408" tIns="45704" rIns="91408" bIns="45704" rtlCol="0">
            <a:spAutoFit/>
          </a:bodyPr>
          <a:lstStyle/>
          <a:p>
            <a:r>
              <a:rPr lang="ru-RU" sz="2900" dirty="0"/>
              <a:t>Пример. Для множества (пространства) последовательностей вида                                      базис можно задать, например, в виде следующего набора векторов </a:t>
            </a:r>
          </a:p>
          <a:p>
            <a:endParaRPr lang="ru-RU" sz="29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1250760"/>
              </p:ext>
            </p:extLst>
          </p:nvPr>
        </p:nvGraphicFramePr>
        <p:xfrm>
          <a:off x="5249686" y="885825"/>
          <a:ext cx="2566736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93" name="Equation" r:id="rId3" imgW="2031840" imgH="419040" progId="Equation.DSMT4">
                  <p:embed/>
                </p:oleObj>
              </mc:Choice>
              <mc:Fallback>
                <p:oleObj name="Equation" r:id="rId3" imgW="2031840" imgH="41904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49686" y="885825"/>
                        <a:ext cx="2566736" cy="533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8042807"/>
              </p:ext>
            </p:extLst>
          </p:nvPr>
        </p:nvGraphicFramePr>
        <p:xfrm>
          <a:off x="1155700" y="1931774"/>
          <a:ext cx="3566842" cy="62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94" name="Equation" r:id="rId5" imgW="2781000" imgH="482400" progId="Equation.DSMT4">
                  <p:embed/>
                </p:oleObj>
              </mc:Choice>
              <mc:Fallback>
                <p:oleObj name="Equation" r:id="rId5" imgW="2781000" imgH="4824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5700" y="1931774"/>
                        <a:ext cx="3566842" cy="6254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8627617"/>
              </p:ext>
            </p:extLst>
          </p:nvPr>
        </p:nvGraphicFramePr>
        <p:xfrm>
          <a:off x="996952" y="3095630"/>
          <a:ext cx="4038600" cy="62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95" name="Equation" r:id="rId7" imgW="3149280" imgH="482400" progId="Equation.DSMT4">
                  <p:embed/>
                </p:oleObj>
              </mc:Choice>
              <mc:Fallback>
                <p:oleObj name="Equation" r:id="rId7" imgW="3149280" imgH="482400" progId="Equation.DSMT4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6952" y="3095630"/>
                        <a:ext cx="4038600" cy="625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9802063"/>
              </p:ext>
            </p:extLst>
          </p:nvPr>
        </p:nvGraphicFramePr>
        <p:xfrm>
          <a:off x="1031874" y="4230693"/>
          <a:ext cx="4135439" cy="62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96" name="Equation" r:id="rId9" imgW="3225600" imgH="482400" progId="Equation.DSMT4">
                  <p:embed/>
                </p:oleObj>
              </mc:Choice>
              <mc:Fallback>
                <p:oleObj name="Equation" r:id="rId9" imgW="3225600" imgH="482400" progId="Equation.DSMT4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1874" y="4230693"/>
                        <a:ext cx="4135439" cy="625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8515686"/>
              </p:ext>
            </p:extLst>
          </p:nvPr>
        </p:nvGraphicFramePr>
        <p:xfrm>
          <a:off x="869950" y="5534029"/>
          <a:ext cx="5145088" cy="62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97" name="Equation" r:id="rId11" imgW="4012920" imgH="482400" progId="Equation.DSMT4">
                  <p:embed/>
                </p:oleObj>
              </mc:Choice>
              <mc:Fallback>
                <p:oleObj name="Equation" r:id="rId11" imgW="4012920" imgH="482400" progId="Equation.DSMT4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9950" y="5534029"/>
                        <a:ext cx="5145088" cy="625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object 3"/>
          <p:cNvSpPr/>
          <p:nvPr/>
        </p:nvSpPr>
        <p:spPr>
          <a:xfrm>
            <a:off x="6141131" y="1724028"/>
            <a:ext cx="2348175" cy="843944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442" name="Picture 10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6466" y="2895604"/>
            <a:ext cx="2419350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object 4"/>
          <p:cNvSpPr/>
          <p:nvPr/>
        </p:nvSpPr>
        <p:spPr>
          <a:xfrm>
            <a:off x="6533054" y="3933825"/>
            <a:ext cx="2699851" cy="890946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449" name="Picture 17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1703" y="5229229"/>
            <a:ext cx="2962275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9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4262781"/>
              </p:ext>
            </p:extLst>
          </p:nvPr>
        </p:nvGraphicFramePr>
        <p:xfrm>
          <a:off x="927100" y="6296029"/>
          <a:ext cx="3305208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98" name="Equation" r:id="rId17" imgW="2806560" imgH="901440" progId="Equation.DSMT4">
                  <p:embed/>
                </p:oleObj>
              </mc:Choice>
              <mc:Fallback>
                <p:oleObj name="Equation" r:id="rId17" imgW="2806560" imgH="901440" progId="Equation.DSMT4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7100" y="6296029"/>
                        <a:ext cx="3305208" cy="1066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452" name="Picture 20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7851" y="6219825"/>
            <a:ext cx="240030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Номер слайда 10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693268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27104" y="352430"/>
            <a:ext cx="9107549" cy="1431129"/>
          </a:xfrm>
          <a:prstGeom prst="rect">
            <a:avLst/>
          </a:prstGeom>
        </p:spPr>
        <p:txBody>
          <a:bodyPr wrap="square" lIns="91408" tIns="45704" rIns="91408" bIns="45704">
            <a:spAutoFit/>
          </a:bodyPr>
          <a:lstStyle/>
          <a:p>
            <a:r>
              <a:rPr lang="ru-RU" sz="2900" b="1" dirty="0"/>
              <a:t>Пример.</a:t>
            </a:r>
            <a:r>
              <a:rPr lang="ru-RU" sz="2900" dirty="0"/>
              <a:t> Один из возможных базисов для пространства </a:t>
            </a:r>
          </a:p>
          <a:p>
            <a:r>
              <a:rPr lang="ru-RU" sz="2900" dirty="0"/>
              <a:t>последовательностей бесконечной длины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6039667"/>
              </p:ext>
            </p:extLst>
          </p:nvPr>
        </p:nvGraphicFramePr>
        <p:xfrm>
          <a:off x="1384305" y="1571625"/>
          <a:ext cx="3833707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97" name="Equation" r:id="rId3" imgW="2692400" imgH="419100" progId="Equation.DSMT4">
                  <p:embed/>
                </p:oleObj>
              </mc:Choice>
              <mc:Fallback>
                <p:oleObj name="Equation" r:id="rId3" imgW="2692400" imgH="4191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4305" y="1571625"/>
                        <a:ext cx="3833707" cy="609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0" y="-184651"/>
            <a:ext cx="184666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08" tIns="45704" rIns="91408" bIns="4570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7990647"/>
              </p:ext>
            </p:extLst>
          </p:nvPr>
        </p:nvGraphicFramePr>
        <p:xfrm>
          <a:off x="1433228" y="2714625"/>
          <a:ext cx="4016943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98" name="Equation" r:id="rId5" imgW="2984500" imgH="901700" progId="Equation.DSMT4">
                  <p:embed/>
                </p:oleObj>
              </mc:Choice>
              <mc:Fallback>
                <p:oleObj name="Equation" r:id="rId5" imgW="2984500" imgH="9017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3228" y="2714625"/>
                        <a:ext cx="4016943" cy="1219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object 3"/>
          <p:cNvSpPr/>
          <p:nvPr/>
        </p:nvSpPr>
        <p:spPr>
          <a:xfrm>
            <a:off x="6747459" y="3302020"/>
            <a:ext cx="2348175" cy="84394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790" y="4473599"/>
            <a:ext cx="2419350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object 4"/>
          <p:cNvSpPr/>
          <p:nvPr/>
        </p:nvSpPr>
        <p:spPr>
          <a:xfrm>
            <a:off x="7139382" y="5511824"/>
            <a:ext cx="2699851" cy="89094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420" name="Picture 1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6851" y="2028825"/>
            <a:ext cx="2400300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384300" y="4314828"/>
            <a:ext cx="4419600" cy="3216233"/>
          </a:xfrm>
          <a:prstGeom prst="rect">
            <a:avLst/>
          </a:prstGeom>
          <a:noFill/>
        </p:spPr>
        <p:txBody>
          <a:bodyPr wrap="square" lIns="91408" tIns="45704" rIns="91408" bIns="45704" rtlCol="0">
            <a:spAutoFit/>
          </a:bodyPr>
          <a:lstStyle/>
          <a:p>
            <a:r>
              <a:rPr lang="ru-RU" sz="2900" dirty="0"/>
              <a:t>Легко видеть, что любой конечный набор базисных последовательностей линейно независим. Пространство бесконечномерно.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33867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116451" y="1642363"/>
            <a:ext cx="5921375" cy="276999"/>
          </a:xfrm>
        </p:spPr>
        <p:txBody>
          <a:bodyPr/>
          <a:lstStyle/>
          <a:p>
            <a:pPr eaLnBrk="1" hangingPunct="1"/>
            <a:r>
              <a:rPr lang="ru-RU" altLang="ru-RU" smtClean="0"/>
              <a:t>		</a:t>
            </a:r>
          </a:p>
        </p:txBody>
      </p:sp>
      <p:sp>
        <p:nvSpPr>
          <p:cNvPr id="18435" name="Номер слайда 3"/>
          <p:cNvSpPr txBox="1">
            <a:spLocks noGrp="1"/>
          </p:cNvSpPr>
          <p:nvPr/>
        </p:nvSpPr>
        <p:spPr bwMode="auto">
          <a:xfrm>
            <a:off x="7663603" y="6890597"/>
            <a:ext cx="2495127" cy="504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4315" tIns="52157" rIns="104315" bIns="52157" anchor="b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12830443-5383-4747-8D9B-848B92442680}" type="slidenum">
              <a:rPr lang="ru-RU" altLang="ru-RU" sz="1400">
                <a:latin typeface="Arial Black" pitchFamily="34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ru-RU" altLang="ru-RU" sz="1400">
              <a:latin typeface="Arial Black" pitchFamily="34" charset="0"/>
            </a:endParaRPr>
          </a:p>
        </p:txBody>
      </p:sp>
      <p:sp>
        <p:nvSpPr>
          <p:cNvPr id="19460" name="Содержимое 4"/>
          <p:cNvSpPr>
            <a:spLocks noGrp="1"/>
          </p:cNvSpPr>
          <p:nvPr>
            <p:ph idx="4294967295"/>
          </p:nvPr>
        </p:nvSpPr>
        <p:spPr>
          <a:xfrm>
            <a:off x="631208" y="605729"/>
            <a:ext cx="9624060" cy="4355038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sz="3200" dirty="0"/>
              <a:t>Согласно учебному плану, </a:t>
            </a:r>
            <a:endParaRPr lang="ru-RU" sz="3200" dirty="0" smtClean="0"/>
          </a:p>
          <a:p>
            <a:pPr>
              <a:buFont typeface="Wingdings" pitchFamily="2" charset="2"/>
              <a:buNone/>
              <a:defRPr/>
            </a:pPr>
            <a:r>
              <a:rPr lang="ru-RU" sz="3200" dirty="0"/>
              <a:t>э</a:t>
            </a:r>
            <a:r>
              <a:rPr lang="ru-RU" sz="3200" dirty="0" smtClean="0"/>
              <a:t>то: </a:t>
            </a:r>
            <a:endParaRPr lang="ru-RU" sz="3200" dirty="0"/>
          </a:p>
          <a:p>
            <a:pPr>
              <a:buFont typeface="Wingdings" pitchFamily="2" charset="2"/>
              <a:buNone/>
              <a:defRPr/>
            </a:pPr>
            <a:endParaRPr lang="ru-RU" sz="3200" dirty="0" smtClean="0">
              <a:solidFill>
                <a:srgbClr val="0066FF"/>
              </a:solidFill>
            </a:endParaRPr>
          </a:p>
          <a:p>
            <a:pPr>
              <a:buFont typeface="Wingdings" pitchFamily="2" charset="2"/>
              <a:buNone/>
              <a:defRPr/>
            </a:pPr>
            <a:r>
              <a:rPr lang="ru-RU" sz="3200" dirty="0" smtClean="0">
                <a:solidFill>
                  <a:srgbClr val="0066FF"/>
                </a:solidFill>
              </a:rPr>
              <a:t>3 </a:t>
            </a:r>
            <a:r>
              <a:rPr lang="ru-RU" sz="3200" dirty="0">
                <a:solidFill>
                  <a:srgbClr val="0066FF"/>
                </a:solidFill>
              </a:rPr>
              <a:t>зачётных </a:t>
            </a:r>
            <a:r>
              <a:rPr lang="ru-RU" sz="3200" dirty="0" smtClean="0">
                <a:solidFill>
                  <a:srgbClr val="0066FF"/>
                </a:solidFill>
              </a:rPr>
              <a:t>единицы;</a:t>
            </a:r>
            <a:endParaRPr lang="ru-RU" sz="3200" dirty="0">
              <a:solidFill>
                <a:srgbClr val="0066FF"/>
              </a:solidFill>
            </a:endParaRPr>
          </a:p>
          <a:p>
            <a:pPr>
              <a:buFont typeface="Wingdings" pitchFamily="2" charset="2"/>
              <a:buNone/>
              <a:defRPr/>
            </a:pPr>
            <a:r>
              <a:rPr lang="ru-RU" sz="3200" dirty="0" smtClean="0">
                <a:solidFill>
                  <a:srgbClr val="0066FF"/>
                </a:solidFill>
              </a:rPr>
              <a:t>108 </a:t>
            </a:r>
            <a:r>
              <a:rPr lang="ru-RU" sz="3200" dirty="0">
                <a:solidFill>
                  <a:srgbClr val="0066FF"/>
                </a:solidFill>
              </a:rPr>
              <a:t>часов учебной работы, в том числе: 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3200" dirty="0" smtClean="0">
                <a:solidFill>
                  <a:srgbClr val="0066FF"/>
                </a:solidFill>
              </a:rPr>
              <a:t>93 </a:t>
            </a:r>
            <a:r>
              <a:rPr lang="ru-RU" sz="3200" dirty="0">
                <a:solidFill>
                  <a:srgbClr val="0066FF"/>
                </a:solidFill>
              </a:rPr>
              <a:t>часа в контактной форме:</a:t>
            </a:r>
          </a:p>
          <a:p>
            <a:pPr indent="429212">
              <a:defRPr/>
            </a:pPr>
            <a:r>
              <a:rPr lang="ru-RU" sz="2700" dirty="0" smtClean="0">
                <a:solidFill>
                  <a:schemeClr val="bg1">
                    <a:lumMod val="50000"/>
                  </a:schemeClr>
                </a:solidFill>
              </a:rPr>
              <a:t>34 </a:t>
            </a:r>
            <a:r>
              <a:rPr lang="ru-RU" sz="2700" dirty="0">
                <a:solidFill>
                  <a:schemeClr val="bg1">
                    <a:lumMod val="50000"/>
                  </a:schemeClr>
                </a:solidFill>
              </a:rPr>
              <a:t>часа лекций, </a:t>
            </a:r>
            <a:r>
              <a:rPr lang="ru-RU" sz="2700" dirty="0" smtClean="0">
                <a:solidFill>
                  <a:srgbClr val="00B050"/>
                </a:solidFill>
              </a:rPr>
              <a:t>16 </a:t>
            </a:r>
            <a:r>
              <a:rPr lang="ru-RU" sz="2700" dirty="0">
                <a:solidFill>
                  <a:srgbClr val="00B050"/>
                </a:solidFill>
              </a:rPr>
              <a:t>лаб. раб., </a:t>
            </a:r>
            <a:r>
              <a:rPr lang="ru-RU" sz="2700" dirty="0" smtClean="0">
                <a:solidFill>
                  <a:schemeClr val="bg1">
                    <a:lumMod val="50000"/>
                  </a:schemeClr>
                </a:solidFill>
              </a:rPr>
              <a:t>36 </a:t>
            </a:r>
            <a:r>
              <a:rPr lang="ru-RU" sz="2700" dirty="0" err="1">
                <a:solidFill>
                  <a:schemeClr val="bg1">
                    <a:lumMod val="50000"/>
                  </a:schemeClr>
                </a:solidFill>
              </a:rPr>
              <a:t>практ</a:t>
            </a:r>
            <a:r>
              <a:rPr lang="ru-RU" sz="2700" dirty="0">
                <a:solidFill>
                  <a:schemeClr val="bg1">
                    <a:lumMod val="50000"/>
                  </a:schemeClr>
                </a:solidFill>
              </a:rPr>
              <a:t>. занятий</a:t>
            </a:r>
          </a:p>
          <a:p>
            <a:pPr indent="429212">
              <a:defRPr/>
            </a:pPr>
            <a:r>
              <a:rPr lang="ru-RU" sz="2700" dirty="0" err="1" smtClean="0">
                <a:solidFill>
                  <a:schemeClr val="bg1">
                    <a:lumMod val="50000"/>
                  </a:schemeClr>
                </a:solidFill>
              </a:rPr>
              <a:t>диф.зачёт</a:t>
            </a:r>
            <a:r>
              <a:rPr lang="ru-RU" sz="2700" dirty="0" smtClean="0">
                <a:solidFill>
                  <a:schemeClr val="bg1">
                    <a:lumMod val="50000"/>
                  </a:schemeClr>
                </a:solidFill>
              </a:rPr>
              <a:t> (зачёт)</a:t>
            </a:r>
            <a:r>
              <a:rPr lang="ru-RU" sz="3200" dirty="0" smtClean="0">
                <a:solidFill>
                  <a:schemeClr val="bg1">
                    <a:lumMod val="50000"/>
                  </a:schemeClr>
                </a:solidFill>
              </a:rPr>
              <a:t>  </a:t>
            </a:r>
            <a:endParaRPr lang="ru-RU" sz="3200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None/>
              <a:defRPr/>
            </a:pPr>
            <a:r>
              <a:rPr lang="ru-RU" sz="3200" dirty="0">
                <a:solidFill>
                  <a:srgbClr val="0066FF"/>
                </a:solidFill>
              </a:rPr>
              <a:t>Расчётно-графическая работа.</a:t>
            </a:r>
            <a:endParaRPr lang="ru-RU" sz="3200" dirty="0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111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076048" y="1549402"/>
            <a:ext cx="89535" cy="165130"/>
          </a:xfrm>
          <a:prstGeom prst="rect">
            <a:avLst/>
          </a:prstGeom>
        </p:spPr>
        <p:txBody>
          <a:bodyPr vert="horz" wrap="square" lIns="0" tIns="12696" rIns="0" bIns="0" rtlCol="0">
            <a:spAutoFit/>
          </a:bodyPr>
          <a:lstStyle/>
          <a:p>
            <a:pPr marL="12696">
              <a:spcBef>
                <a:spcPts val="100"/>
              </a:spcBef>
            </a:pPr>
            <a:r>
              <a:rPr sz="1000" dirty="0">
                <a:latin typeface="Times New Roman"/>
                <a:cs typeface="Times New Roman"/>
              </a:rPr>
              <a:t>2</a:t>
            </a:r>
          </a:p>
        </p:txBody>
      </p:sp>
      <p:sp>
        <p:nvSpPr>
          <p:cNvPr id="3" name="object 3"/>
          <p:cNvSpPr/>
          <p:nvPr/>
        </p:nvSpPr>
        <p:spPr>
          <a:xfrm>
            <a:off x="6125325" y="3832101"/>
            <a:ext cx="4402975" cy="322592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 txBox="1"/>
          <p:nvPr/>
        </p:nvSpPr>
        <p:spPr>
          <a:xfrm>
            <a:off x="317501" y="276227"/>
            <a:ext cx="9847868" cy="4431850"/>
          </a:xfrm>
          <a:prstGeom prst="rect">
            <a:avLst/>
          </a:prstGeom>
        </p:spPr>
        <p:txBody>
          <a:bodyPr vert="horz" wrap="square" lIns="0" tIns="12061" rIns="0" bIns="0" rtlCol="0">
            <a:spAutoFit/>
          </a:bodyPr>
          <a:lstStyle/>
          <a:p>
            <a:pPr marL="12696" marR="5080" indent="457040" algn="just">
              <a:lnSpc>
                <a:spcPct val="110100"/>
              </a:lnSpc>
              <a:spcBef>
                <a:spcPts val="95"/>
              </a:spcBef>
            </a:pPr>
            <a:r>
              <a:rPr sz="2900" b="1" dirty="0">
                <a:solidFill>
                  <a:srgbClr val="17365D"/>
                </a:solidFill>
                <a:latin typeface="Times New Roman"/>
                <a:cs typeface="Times New Roman"/>
              </a:rPr>
              <a:t>Обработка сигналов </a:t>
            </a:r>
            <a:r>
              <a:rPr sz="2900" dirty="0">
                <a:latin typeface="Times New Roman"/>
                <a:cs typeface="Times New Roman"/>
              </a:rPr>
              <a:t>– совокупность операций, </a:t>
            </a:r>
            <a:r>
              <a:rPr sz="2900" spc="-5" dirty="0">
                <a:latin typeface="Times New Roman"/>
                <a:cs typeface="Times New Roman"/>
              </a:rPr>
              <a:t>направлен-  </a:t>
            </a:r>
            <a:r>
              <a:rPr sz="2900" dirty="0">
                <a:latin typeface="Times New Roman"/>
                <a:cs typeface="Times New Roman"/>
              </a:rPr>
              <a:t>ных на </a:t>
            </a:r>
            <a:r>
              <a:rPr sz="2900" spc="-5" dirty="0">
                <a:latin typeface="Times New Roman"/>
                <a:cs typeface="Times New Roman"/>
              </a:rPr>
              <a:t>наиболее </a:t>
            </a:r>
            <a:r>
              <a:rPr sz="2900" dirty="0">
                <a:latin typeface="Times New Roman"/>
                <a:cs typeface="Times New Roman"/>
              </a:rPr>
              <a:t>эффективную передачу, </a:t>
            </a:r>
            <a:r>
              <a:rPr sz="2900" spc="-5" dirty="0">
                <a:latin typeface="Times New Roman"/>
                <a:cs typeface="Times New Roman"/>
              </a:rPr>
              <a:t>хранение </a:t>
            </a:r>
            <a:r>
              <a:rPr sz="2900" dirty="0">
                <a:latin typeface="Times New Roman"/>
                <a:cs typeface="Times New Roman"/>
              </a:rPr>
              <a:t>и </a:t>
            </a:r>
            <a:r>
              <a:rPr sz="2900" spc="-5" dirty="0">
                <a:latin typeface="Times New Roman"/>
                <a:cs typeface="Times New Roman"/>
              </a:rPr>
              <a:t>извлечение  </a:t>
            </a:r>
            <a:r>
              <a:rPr sz="2900" dirty="0">
                <a:latin typeface="Times New Roman"/>
                <a:cs typeface="Times New Roman"/>
              </a:rPr>
              <a:t>информации.</a:t>
            </a:r>
          </a:p>
          <a:p>
            <a:pPr marL="12696" marR="5080" indent="457040" algn="just">
              <a:lnSpc>
                <a:spcPct val="110200"/>
              </a:lnSpc>
              <a:spcBef>
                <a:spcPts val="5"/>
              </a:spcBef>
            </a:pPr>
            <a:r>
              <a:rPr sz="2900" dirty="0">
                <a:latin typeface="Times New Roman"/>
                <a:cs typeface="Times New Roman"/>
              </a:rPr>
              <a:t>Первые устройства </a:t>
            </a:r>
            <a:r>
              <a:rPr sz="2900" spc="-5" dirty="0">
                <a:latin typeface="Times New Roman"/>
                <a:cs typeface="Times New Roman"/>
              </a:rPr>
              <a:t>обработки </a:t>
            </a:r>
            <a:r>
              <a:rPr sz="2900" dirty="0">
                <a:latin typeface="Times New Roman"/>
                <a:cs typeface="Times New Roman"/>
              </a:rPr>
              <a:t>сигналов </a:t>
            </a:r>
            <a:r>
              <a:rPr sz="2900" spc="-5" dirty="0">
                <a:latin typeface="Times New Roman"/>
                <a:cs typeface="Times New Roman"/>
              </a:rPr>
              <a:t>были </a:t>
            </a:r>
            <a:r>
              <a:rPr sz="2900" spc="-5" dirty="0">
                <a:solidFill>
                  <a:srgbClr val="0000FF"/>
                </a:solidFill>
                <a:latin typeface="Times New Roman"/>
                <a:cs typeface="Times New Roman"/>
              </a:rPr>
              <a:t>аналоговыми</a:t>
            </a:r>
            <a:r>
              <a:rPr sz="2900" spc="-5" dirty="0">
                <a:latin typeface="Times New Roman"/>
                <a:cs typeface="Times New Roman"/>
              </a:rPr>
              <a:t>,  т.е. </a:t>
            </a:r>
            <a:r>
              <a:rPr sz="2900" dirty="0">
                <a:latin typeface="Times New Roman"/>
                <a:cs typeface="Times New Roman"/>
              </a:rPr>
              <a:t>оперировали </a:t>
            </a:r>
            <a:r>
              <a:rPr sz="2900" spc="-5" dirty="0">
                <a:latin typeface="Times New Roman"/>
                <a:cs typeface="Times New Roman"/>
              </a:rPr>
              <a:t>сигналами непрерывного времени </a:t>
            </a:r>
            <a:r>
              <a:rPr sz="2900" dirty="0">
                <a:latin typeface="Times New Roman"/>
                <a:cs typeface="Times New Roman"/>
              </a:rPr>
              <a:t>и </a:t>
            </a:r>
            <a:r>
              <a:rPr sz="2900" spc="-5" dirty="0" err="1">
                <a:latin typeface="Times New Roman"/>
                <a:cs typeface="Times New Roman"/>
              </a:rPr>
              <a:t>сводились</a:t>
            </a:r>
            <a:r>
              <a:rPr sz="2900" spc="-5" dirty="0">
                <a:latin typeface="Times New Roman"/>
                <a:cs typeface="Times New Roman"/>
              </a:rPr>
              <a:t> </a:t>
            </a:r>
            <a:r>
              <a:rPr sz="2900" dirty="0">
                <a:latin typeface="Times New Roman"/>
                <a:cs typeface="Times New Roman"/>
              </a:rPr>
              <a:t>к </a:t>
            </a:r>
            <a:r>
              <a:rPr sz="2900" spc="-5" dirty="0">
                <a:solidFill>
                  <a:srgbClr val="0000FF"/>
                </a:solidFill>
                <a:latin typeface="Times New Roman"/>
                <a:cs typeface="Times New Roman"/>
              </a:rPr>
              <a:t>фильтрации, умножению </a:t>
            </a:r>
            <a:r>
              <a:rPr sz="2900" spc="-5" dirty="0">
                <a:latin typeface="Times New Roman"/>
                <a:cs typeface="Times New Roman"/>
              </a:rPr>
              <a:t>частоты, </a:t>
            </a:r>
            <a:r>
              <a:rPr sz="2900" spc="-5" dirty="0">
                <a:solidFill>
                  <a:srgbClr val="0000FF"/>
                </a:solidFill>
                <a:latin typeface="Times New Roman"/>
                <a:cs typeface="Times New Roman"/>
              </a:rPr>
              <a:t>модуляции, детектированию </a:t>
            </a:r>
            <a:r>
              <a:rPr sz="2900" dirty="0">
                <a:latin typeface="Times New Roman"/>
                <a:cs typeface="Times New Roman"/>
              </a:rPr>
              <a:t>и  </a:t>
            </a:r>
            <a:r>
              <a:rPr sz="2900" spc="-5" dirty="0">
                <a:solidFill>
                  <a:srgbClr val="0000FF"/>
                </a:solidFill>
                <a:latin typeface="Times New Roman"/>
                <a:cs typeface="Times New Roman"/>
              </a:rPr>
              <a:t>преобразованию</a:t>
            </a:r>
            <a:r>
              <a:rPr sz="2900" spc="-5" dirty="0">
                <a:solidFill>
                  <a:srgbClr val="0070C0"/>
                </a:solidFill>
                <a:latin typeface="Times New Roman"/>
                <a:cs typeface="Times New Roman"/>
              </a:rPr>
              <a:t> </a:t>
            </a:r>
            <a:r>
              <a:rPr sz="2900" spc="-5" dirty="0">
                <a:latin typeface="Times New Roman"/>
                <a:cs typeface="Times New Roman"/>
              </a:rPr>
              <a:t>частоты (переносу</a:t>
            </a:r>
            <a:r>
              <a:rPr sz="2900" spc="10" dirty="0">
                <a:latin typeface="Times New Roman"/>
                <a:cs typeface="Times New Roman"/>
              </a:rPr>
              <a:t> </a:t>
            </a:r>
            <a:r>
              <a:rPr sz="2900" spc="-5" dirty="0">
                <a:latin typeface="Times New Roman"/>
                <a:cs typeface="Times New Roman"/>
              </a:rPr>
              <a:t>спектра).</a:t>
            </a:r>
            <a:endParaRPr sz="2900" dirty="0">
              <a:latin typeface="Times New Roman"/>
              <a:cs typeface="Times New Roman"/>
            </a:endParaRPr>
          </a:p>
          <a:p>
            <a:pPr>
              <a:spcBef>
                <a:spcPts val="15"/>
              </a:spcBef>
            </a:pP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1" y="4098687"/>
            <a:ext cx="5638800" cy="2769957"/>
          </a:xfrm>
          <a:prstGeom prst="rect">
            <a:avLst/>
          </a:prstGeom>
          <a:noFill/>
        </p:spPr>
        <p:txBody>
          <a:bodyPr wrap="square" lIns="91408" tIns="45704" rIns="91408" bIns="45704" rtlCol="0">
            <a:spAutoFit/>
          </a:bodyPr>
          <a:lstStyle/>
          <a:p>
            <a:r>
              <a:rPr lang="ru-RU" sz="2900" dirty="0">
                <a:latin typeface="Times New Roman"/>
                <a:cs typeface="Times New Roman"/>
              </a:rPr>
              <a:t>Недостатки	аналоговых  устройств – </a:t>
            </a:r>
            <a:r>
              <a:rPr lang="ru-RU" sz="2900" dirty="0">
                <a:solidFill>
                  <a:srgbClr val="0000FF"/>
                </a:solidFill>
                <a:latin typeface="Times New Roman"/>
                <a:cs typeface="Times New Roman"/>
              </a:rPr>
              <a:t>дрейф</a:t>
            </a:r>
            <a:r>
              <a:rPr lang="ru-RU" sz="2900" dirty="0">
                <a:latin typeface="Times New Roman"/>
                <a:cs typeface="Times New Roman"/>
              </a:rPr>
              <a:t> </a:t>
            </a:r>
            <a:r>
              <a:rPr lang="ru-RU" sz="2900" spc="-5" dirty="0">
                <a:latin typeface="Times New Roman"/>
                <a:cs typeface="Times New Roman"/>
              </a:rPr>
              <a:t>параметров,  </a:t>
            </a:r>
            <a:r>
              <a:rPr lang="ru-RU" sz="2900" dirty="0">
                <a:latin typeface="Times New Roman"/>
                <a:cs typeface="Times New Roman"/>
              </a:rPr>
              <a:t>производственный </a:t>
            </a:r>
            <a:r>
              <a:rPr lang="ru-RU" sz="2900" spc="-5" dirty="0">
                <a:solidFill>
                  <a:srgbClr val="0000FF"/>
                </a:solidFill>
                <a:latin typeface="Times New Roman"/>
                <a:cs typeface="Times New Roman"/>
              </a:rPr>
              <a:t>разброс</a:t>
            </a:r>
            <a:r>
              <a:rPr lang="ru-RU" sz="2900" spc="-5" dirty="0">
                <a:latin typeface="Times New Roman"/>
                <a:cs typeface="Times New Roman"/>
              </a:rPr>
              <a:t>, </a:t>
            </a:r>
          </a:p>
          <a:p>
            <a:r>
              <a:rPr lang="ru-RU" sz="2900" dirty="0">
                <a:latin typeface="Times New Roman"/>
                <a:cs typeface="Times New Roman"/>
              </a:rPr>
              <a:t>необ</a:t>
            </a:r>
            <a:r>
              <a:rPr lang="ru-RU" sz="2900" spc="-5" dirty="0">
                <a:latin typeface="Times New Roman"/>
                <a:cs typeface="Times New Roman"/>
              </a:rPr>
              <a:t>ходимость </a:t>
            </a:r>
            <a:r>
              <a:rPr lang="ru-RU" sz="2900" dirty="0">
                <a:solidFill>
                  <a:srgbClr val="0000FF"/>
                </a:solidFill>
                <a:latin typeface="Times New Roman"/>
                <a:cs typeface="Times New Roman"/>
              </a:rPr>
              <a:t>настройки</a:t>
            </a:r>
            <a:r>
              <a:rPr lang="ru-RU" sz="2900" dirty="0">
                <a:latin typeface="Times New Roman"/>
                <a:cs typeface="Times New Roman"/>
              </a:rPr>
              <a:t> устройства  после сборки и</a:t>
            </a:r>
            <a:r>
              <a:rPr lang="ru-RU" sz="2900" spc="-21" dirty="0">
                <a:latin typeface="Times New Roman"/>
                <a:cs typeface="Times New Roman"/>
              </a:rPr>
              <a:t> </a:t>
            </a:r>
            <a:r>
              <a:rPr lang="ru-RU" sz="2900" spc="-5" dirty="0">
                <a:latin typeface="Times New Roman"/>
                <a:cs typeface="Times New Roman"/>
              </a:rPr>
              <a:t>др.</a:t>
            </a:r>
            <a:endParaRPr lang="ru-RU" sz="2900" dirty="0">
              <a:latin typeface="Times New Roman"/>
              <a:cs typeface="Times New Roman"/>
            </a:endParaRPr>
          </a:p>
          <a:p>
            <a:endParaRPr lang="ru-RU" sz="29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076048" y="1549402"/>
            <a:ext cx="89535" cy="165130"/>
          </a:xfrm>
          <a:prstGeom prst="rect">
            <a:avLst/>
          </a:prstGeom>
        </p:spPr>
        <p:txBody>
          <a:bodyPr vert="horz" wrap="square" lIns="0" tIns="12696" rIns="0" bIns="0" rtlCol="0">
            <a:spAutoFit/>
          </a:bodyPr>
          <a:lstStyle/>
          <a:p>
            <a:pPr marL="12696">
              <a:spcBef>
                <a:spcPts val="100"/>
              </a:spcBef>
            </a:pPr>
            <a:r>
              <a:rPr sz="1000" dirty="0">
                <a:latin typeface="Times New Roman"/>
                <a:cs typeface="Times New Roman"/>
              </a:rPr>
              <a:t>3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48460" y="200027"/>
            <a:ext cx="9977688" cy="2466697"/>
          </a:xfrm>
          <a:prstGeom prst="rect">
            <a:avLst/>
          </a:prstGeom>
        </p:spPr>
        <p:txBody>
          <a:bodyPr vert="horz" wrap="square" lIns="0" tIns="12061" rIns="0" bIns="0" rtlCol="0">
            <a:spAutoFit/>
          </a:bodyPr>
          <a:lstStyle/>
          <a:p>
            <a:pPr marL="12696" marR="5080" indent="457040" algn="just">
              <a:lnSpc>
                <a:spcPct val="110200"/>
              </a:lnSpc>
              <a:spcBef>
                <a:spcPts val="95"/>
              </a:spcBef>
            </a:pPr>
            <a:r>
              <a:rPr sz="2900" dirty="0">
                <a:latin typeface="Times New Roman"/>
                <a:cs typeface="Times New Roman"/>
              </a:rPr>
              <a:t>Согласованная фильтрация </a:t>
            </a:r>
            <a:r>
              <a:rPr sz="2900" spc="-5" dirty="0">
                <a:latin typeface="Times New Roman"/>
                <a:cs typeface="Times New Roman"/>
              </a:rPr>
              <a:t>выполнялась </a:t>
            </a:r>
            <a:r>
              <a:rPr sz="2900" dirty="0">
                <a:latin typeface="Times New Roman"/>
                <a:cs typeface="Times New Roman"/>
              </a:rPr>
              <a:t>с </a:t>
            </a:r>
            <a:r>
              <a:rPr sz="2900" spc="-5" dirty="0">
                <a:latin typeface="Times New Roman"/>
                <a:cs typeface="Times New Roman"/>
              </a:rPr>
              <a:t>помощью ЛЗ </a:t>
            </a:r>
            <a:r>
              <a:rPr sz="2900" spc="5" dirty="0">
                <a:latin typeface="Times New Roman"/>
                <a:cs typeface="Times New Roman"/>
              </a:rPr>
              <a:t>на  </a:t>
            </a:r>
            <a:r>
              <a:rPr sz="2900" spc="-5" dirty="0">
                <a:latin typeface="Times New Roman"/>
                <a:cs typeface="Times New Roman"/>
              </a:rPr>
              <a:t>ПАВ. Активно использовались операционные </a:t>
            </a:r>
            <a:r>
              <a:rPr sz="2900" dirty="0">
                <a:latin typeface="Times New Roman"/>
                <a:cs typeface="Times New Roman"/>
              </a:rPr>
              <a:t>усилители </a:t>
            </a:r>
            <a:r>
              <a:rPr sz="2900" dirty="0" err="1">
                <a:latin typeface="Times New Roman"/>
                <a:cs typeface="Times New Roman"/>
              </a:rPr>
              <a:t>для</a:t>
            </a:r>
            <a:r>
              <a:rPr sz="2900" dirty="0">
                <a:latin typeface="Times New Roman"/>
                <a:cs typeface="Times New Roman"/>
              </a:rPr>
              <a:t> </a:t>
            </a:r>
            <a:r>
              <a:rPr sz="2900" spc="-5" dirty="0" err="1">
                <a:latin typeface="Times New Roman"/>
                <a:cs typeface="Times New Roman"/>
              </a:rPr>
              <a:t>выполнения</a:t>
            </a:r>
            <a:r>
              <a:rPr sz="2900" spc="-5" dirty="0">
                <a:latin typeface="Times New Roman"/>
                <a:cs typeface="Times New Roman"/>
              </a:rPr>
              <a:t> операций суммирования, дифференцирования, </a:t>
            </a:r>
            <a:r>
              <a:rPr sz="2900" spc="-5" dirty="0" err="1">
                <a:latin typeface="Times New Roman"/>
                <a:cs typeface="Times New Roman"/>
              </a:rPr>
              <a:t>инте</a:t>
            </a:r>
            <a:r>
              <a:rPr lang="ru-RU" sz="2900" spc="-5" dirty="0">
                <a:latin typeface="Times New Roman"/>
                <a:cs typeface="Times New Roman"/>
              </a:rPr>
              <a:t>г</a:t>
            </a:r>
            <a:r>
              <a:rPr sz="2900" spc="-5" dirty="0" err="1">
                <a:latin typeface="Times New Roman"/>
                <a:cs typeface="Times New Roman"/>
              </a:rPr>
              <a:t>рирования</a:t>
            </a:r>
            <a:r>
              <a:rPr sz="2900" spc="-5" dirty="0">
                <a:latin typeface="Times New Roman"/>
                <a:cs typeface="Times New Roman"/>
              </a:rPr>
              <a:t>, функциональных преобразований (</a:t>
            </a:r>
            <a:r>
              <a:rPr sz="2900" spc="-5" dirty="0" err="1">
                <a:latin typeface="Times New Roman"/>
                <a:cs typeface="Times New Roman"/>
              </a:rPr>
              <a:t>логарифмирова</a:t>
            </a:r>
            <a:r>
              <a:rPr sz="2900" dirty="0" err="1">
                <a:latin typeface="Times New Roman"/>
                <a:cs typeface="Times New Roman"/>
              </a:rPr>
              <a:t>ние</a:t>
            </a:r>
            <a:r>
              <a:rPr sz="2900" dirty="0">
                <a:latin typeface="Times New Roman"/>
                <a:cs typeface="Times New Roman"/>
              </a:rPr>
              <a:t> и</a:t>
            </a:r>
            <a:r>
              <a:rPr sz="2900" spc="-10" dirty="0">
                <a:latin typeface="Times New Roman"/>
                <a:cs typeface="Times New Roman"/>
              </a:rPr>
              <a:t> </a:t>
            </a:r>
            <a:r>
              <a:rPr sz="2900" spc="-5" dirty="0">
                <a:latin typeface="Times New Roman"/>
                <a:cs typeface="Times New Roman"/>
              </a:rPr>
              <a:t>т.п.).</a:t>
            </a:r>
            <a:endParaRPr sz="2900" dirty="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48460" y="2798086"/>
            <a:ext cx="9977688" cy="3939408"/>
          </a:xfrm>
          <a:prstGeom prst="rect">
            <a:avLst/>
          </a:prstGeom>
        </p:spPr>
        <p:txBody>
          <a:bodyPr vert="horz" wrap="square" lIns="0" tIns="12061" rIns="0" bIns="0" rtlCol="0">
            <a:spAutoFit/>
          </a:bodyPr>
          <a:lstStyle/>
          <a:p>
            <a:pPr marL="12696" marR="5080">
              <a:lnSpc>
                <a:spcPct val="110100"/>
              </a:lnSpc>
              <a:spcBef>
                <a:spcPts val="95"/>
              </a:spcBef>
            </a:pPr>
            <a:r>
              <a:rPr lang="ru-RU" sz="2900" dirty="0">
                <a:solidFill>
                  <a:srgbClr val="FF0000"/>
                </a:solidFill>
                <a:latin typeface="Times New Roman"/>
                <a:cs typeface="Times New Roman"/>
              </a:rPr>
              <a:t>20–30-е годы </a:t>
            </a:r>
            <a:r>
              <a:rPr lang="ru-RU" sz="2900" spc="-5" dirty="0">
                <a:latin typeface="Times New Roman"/>
                <a:cs typeface="Times New Roman"/>
              </a:rPr>
              <a:t>X</a:t>
            </a:r>
            <a:r>
              <a:rPr lang="ru-RU" sz="2900" dirty="0">
                <a:latin typeface="Times New Roman"/>
                <a:cs typeface="Times New Roman"/>
              </a:rPr>
              <a:t>X в. – в	</a:t>
            </a:r>
            <a:r>
              <a:rPr lang="ru-RU" sz="2900" spc="-5" dirty="0">
                <a:latin typeface="Times New Roman"/>
                <a:cs typeface="Times New Roman"/>
              </a:rPr>
              <a:t>работа</a:t>
            </a:r>
            <a:r>
              <a:rPr lang="ru-RU" sz="2900" dirty="0">
                <a:latin typeface="Times New Roman"/>
                <a:cs typeface="Times New Roman"/>
              </a:rPr>
              <a:t>х Х. </a:t>
            </a:r>
            <a:r>
              <a:rPr lang="ru-RU" sz="2900" spc="-5" dirty="0">
                <a:latin typeface="Times New Roman"/>
                <a:cs typeface="Times New Roman"/>
              </a:rPr>
              <a:t>Найквист</a:t>
            </a:r>
            <a:r>
              <a:rPr lang="ru-RU" sz="2900" dirty="0">
                <a:latin typeface="Times New Roman"/>
                <a:cs typeface="Times New Roman"/>
              </a:rPr>
              <a:t>а и </a:t>
            </a:r>
            <a:r>
              <a:rPr lang="ru-RU" sz="2900" spc="-5" dirty="0">
                <a:latin typeface="Times New Roman"/>
                <a:cs typeface="Times New Roman"/>
              </a:rPr>
              <a:t>В.А. </a:t>
            </a:r>
            <a:r>
              <a:rPr lang="ru-RU" sz="2900" spc="-40" dirty="0">
                <a:latin typeface="Times New Roman"/>
                <a:cs typeface="Times New Roman"/>
              </a:rPr>
              <a:t> </a:t>
            </a:r>
            <a:r>
              <a:rPr lang="ru-RU" sz="2900" dirty="0">
                <a:latin typeface="Times New Roman"/>
                <a:cs typeface="Times New Roman"/>
              </a:rPr>
              <a:t>Котельникова была доказана	</a:t>
            </a:r>
            <a:r>
              <a:rPr lang="ru-RU" sz="2900" spc="-5" dirty="0">
                <a:latin typeface="Times New Roman"/>
                <a:cs typeface="Times New Roman"/>
              </a:rPr>
              <a:t>возможност</a:t>
            </a:r>
            <a:r>
              <a:rPr lang="ru-RU" sz="2900" dirty="0">
                <a:latin typeface="Times New Roman"/>
                <a:cs typeface="Times New Roman"/>
              </a:rPr>
              <a:t>ь вз</a:t>
            </a:r>
            <a:r>
              <a:rPr lang="ru-RU" sz="2900" spc="-10" dirty="0">
                <a:latin typeface="Times New Roman"/>
                <a:cs typeface="Times New Roman"/>
              </a:rPr>
              <a:t>а</a:t>
            </a:r>
            <a:r>
              <a:rPr lang="ru-RU" sz="2900" dirty="0">
                <a:latin typeface="Times New Roman"/>
                <a:cs typeface="Times New Roman"/>
              </a:rPr>
              <a:t>имно-</a:t>
            </a:r>
            <a:r>
              <a:rPr sz="2900" dirty="0" err="1">
                <a:latin typeface="Times New Roman"/>
                <a:cs typeface="Times New Roman"/>
              </a:rPr>
              <a:t>однознач</a:t>
            </a:r>
            <a:r>
              <a:rPr lang="ru-RU" sz="2900" dirty="0">
                <a:latin typeface="Times New Roman"/>
                <a:cs typeface="Times New Roman"/>
              </a:rPr>
              <a:t>-</a:t>
            </a:r>
            <a:r>
              <a:rPr sz="2900" dirty="0" err="1">
                <a:latin typeface="Times New Roman"/>
                <a:cs typeface="Times New Roman"/>
              </a:rPr>
              <a:t>ного</a:t>
            </a:r>
            <a:r>
              <a:rPr sz="2900" dirty="0">
                <a:latin typeface="Times New Roman"/>
                <a:cs typeface="Times New Roman"/>
              </a:rPr>
              <a:t> представления </a:t>
            </a:r>
            <a:r>
              <a:rPr sz="2900" spc="-5" dirty="0">
                <a:solidFill>
                  <a:srgbClr val="0000FF"/>
                </a:solidFill>
                <a:latin typeface="Times New Roman"/>
                <a:cs typeface="Times New Roman"/>
              </a:rPr>
              <a:t>аналогового сигнала с ограниченной  полосой частот</a:t>
            </a:r>
            <a:r>
              <a:rPr sz="2900" spc="-5" dirty="0">
                <a:solidFill>
                  <a:srgbClr val="0070C0"/>
                </a:solidFill>
                <a:latin typeface="Times New Roman"/>
                <a:cs typeface="Times New Roman"/>
              </a:rPr>
              <a:t> </a:t>
            </a:r>
            <a:r>
              <a:rPr sz="2900" spc="-5" dirty="0">
                <a:latin typeface="Times New Roman"/>
                <a:cs typeface="Times New Roman"/>
              </a:rPr>
              <a:t>последовательностью его значений (отсчётов),  </a:t>
            </a:r>
            <a:r>
              <a:rPr sz="2900" dirty="0">
                <a:latin typeface="Times New Roman"/>
                <a:cs typeface="Times New Roman"/>
              </a:rPr>
              <a:t>взятых </a:t>
            </a:r>
            <a:r>
              <a:rPr sz="2900" spc="-5" dirty="0">
                <a:latin typeface="Times New Roman"/>
                <a:cs typeface="Times New Roman"/>
              </a:rPr>
              <a:t>через определенные промежутки</a:t>
            </a:r>
            <a:r>
              <a:rPr sz="2900" spc="-15" dirty="0">
                <a:latin typeface="Times New Roman"/>
                <a:cs typeface="Times New Roman"/>
              </a:rPr>
              <a:t> </a:t>
            </a:r>
            <a:r>
              <a:rPr sz="2900" spc="-5" dirty="0">
                <a:latin typeface="Times New Roman"/>
                <a:cs typeface="Times New Roman"/>
              </a:rPr>
              <a:t>времени.</a:t>
            </a:r>
            <a:endParaRPr sz="2900" dirty="0">
              <a:latin typeface="Times New Roman"/>
              <a:cs typeface="Times New Roman"/>
            </a:endParaRPr>
          </a:p>
          <a:p>
            <a:pPr marL="12696" marR="5080" indent="457040" algn="just">
              <a:lnSpc>
                <a:spcPct val="110100"/>
              </a:lnSpc>
              <a:spcBef>
                <a:spcPts val="5"/>
              </a:spcBef>
            </a:pPr>
            <a:r>
              <a:rPr sz="2900" dirty="0">
                <a:solidFill>
                  <a:srgbClr val="FF0000"/>
                </a:solidFill>
                <a:latin typeface="Times New Roman"/>
                <a:cs typeface="Times New Roman"/>
              </a:rPr>
              <a:t>50–60-е годы </a:t>
            </a:r>
            <a:r>
              <a:rPr sz="2900" dirty="0">
                <a:latin typeface="Times New Roman"/>
                <a:cs typeface="Times New Roman"/>
              </a:rPr>
              <a:t>– </a:t>
            </a:r>
            <a:r>
              <a:rPr sz="2900" spc="-5" dirty="0">
                <a:latin typeface="Times New Roman"/>
                <a:cs typeface="Times New Roman"/>
              </a:rPr>
              <a:t>универсальные </a:t>
            </a:r>
            <a:r>
              <a:rPr sz="2900" dirty="0">
                <a:latin typeface="Times New Roman"/>
                <a:cs typeface="Times New Roman"/>
              </a:rPr>
              <a:t>ЦВМ стали </a:t>
            </a:r>
            <a:r>
              <a:rPr sz="2900" spc="-5" dirty="0">
                <a:latin typeface="Times New Roman"/>
                <a:cs typeface="Times New Roman"/>
              </a:rPr>
              <a:t>применяться </a:t>
            </a:r>
            <a:r>
              <a:rPr sz="2900" dirty="0">
                <a:latin typeface="Times New Roman"/>
                <a:cs typeface="Times New Roman"/>
              </a:rPr>
              <a:t>для  </a:t>
            </a:r>
            <a:r>
              <a:rPr sz="2900" spc="-5" dirty="0">
                <a:solidFill>
                  <a:srgbClr val="0000FF"/>
                </a:solidFill>
                <a:latin typeface="Times New Roman"/>
                <a:cs typeface="Times New Roman"/>
              </a:rPr>
              <a:t>цифрового моделирования аналоговых устройств </a:t>
            </a:r>
            <a:r>
              <a:rPr sz="2900" dirty="0">
                <a:latin typeface="Times New Roman"/>
                <a:cs typeface="Times New Roman"/>
              </a:rPr>
              <a:t>и </a:t>
            </a:r>
            <a:r>
              <a:rPr sz="2900" spc="-5" dirty="0">
                <a:latin typeface="Times New Roman"/>
                <a:cs typeface="Times New Roman"/>
              </a:rPr>
              <a:t>систем; </a:t>
            </a:r>
            <a:r>
              <a:rPr sz="2900" dirty="0">
                <a:latin typeface="Times New Roman"/>
                <a:cs typeface="Times New Roman"/>
              </a:rPr>
              <a:t>были  </a:t>
            </a:r>
            <a:r>
              <a:rPr sz="2900" spc="-5" dirty="0">
                <a:latin typeface="Times New Roman"/>
                <a:cs typeface="Times New Roman"/>
              </a:rPr>
              <a:t>разработаны </a:t>
            </a:r>
            <a:r>
              <a:rPr sz="2900" dirty="0">
                <a:latin typeface="Times New Roman"/>
                <a:cs typeface="Times New Roman"/>
              </a:rPr>
              <a:t>основы </a:t>
            </a:r>
            <a:r>
              <a:rPr sz="2900" spc="-5" dirty="0">
                <a:latin typeface="Times New Roman"/>
                <a:cs typeface="Times New Roman"/>
              </a:rPr>
              <a:t>цифровой фильтрации.</a:t>
            </a:r>
            <a:endParaRPr sz="2900" dirty="0">
              <a:latin typeface="Times New Roman"/>
              <a:cs typeface="Times New Roman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076048" y="1549402"/>
            <a:ext cx="89535" cy="165130"/>
          </a:xfrm>
          <a:prstGeom prst="rect">
            <a:avLst/>
          </a:prstGeom>
        </p:spPr>
        <p:txBody>
          <a:bodyPr vert="horz" wrap="square" lIns="0" tIns="12696" rIns="0" bIns="0" rtlCol="0">
            <a:spAutoFit/>
          </a:bodyPr>
          <a:lstStyle/>
          <a:p>
            <a:pPr marL="12696">
              <a:spcBef>
                <a:spcPts val="100"/>
              </a:spcBef>
            </a:pPr>
            <a:r>
              <a:rPr sz="1000" dirty="0">
                <a:latin typeface="Times New Roman"/>
                <a:cs typeface="Times New Roman"/>
              </a:rPr>
              <a:t>4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72297" y="276228"/>
            <a:ext cx="9787560" cy="1637242"/>
          </a:xfrm>
          <a:prstGeom prst="rect">
            <a:avLst/>
          </a:prstGeom>
        </p:spPr>
        <p:txBody>
          <a:bodyPr vert="horz" wrap="square" lIns="0" tIns="12061" rIns="0" bIns="0" rtlCol="0">
            <a:spAutoFit/>
          </a:bodyPr>
          <a:lstStyle/>
          <a:p>
            <a:pPr marL="12696" marR="5080" indent="457040" algn="just">
              <a:lnSpc>
                <a:spcPct val="110100"/>
              </a:lnSpc>
              <a:spcBef>
                <a:spcPts val="95"/>
              </a:spcBef>
            </a:pPr>
            <a:r>
              <a:rPr sz="3200" dirty="0">
                <a:solidFill>
                  <a:srgbClr val="FF0000"/>
                </a:solidFill>
                <a:latin typeface="Times New Roman"/>
                <a:cs typeface="Times New Roman"/>
              </a:rPr>
              <a:t>1965 </a:t>
            </a:r>
            <a:r>
              <a:rPr sz="3200" spc="-5" dirty="0">
                <a:solidFill>
                  <a:srgbClr val="FF0000"/>
                </a:solidFill>
                <a:latin typeface="Times New Roman"/>
                <a:cs typeface="Times New Roman"/>
              </a:rPr>
              <a:t>год </a:t>
            </a:r>
            <a:r>
              <a:rPr sz="3200" dirty="0">
                <a:latin typeface="Times New Roman"/>
                <a:cs typeface="Times New Roman"/>
              </a:rPr>
              <a:t>– открытие </a:t>
            </a:r>
            <a:r>
              <a:rPr sz="3200" spc="-5" dirty="0">
                <a:latin typeface="Times New Roman"/>
                <a:cs typeface="Times New Roman"/>
              </a:rPr>
              <a:t>класса </a:t>
            </a:r>
            <a:r>
              <a:rPr sz="3200" dirty="0">
                <a:latin typeface="Times New Roman"/>
                <a:cs typeface="Times New Roman"/>
              </a:rPr>
              <a:t>эффективных </a:t>
            </a:r>
            <a:r>
              <a:rPr sz="3200" spc="-5" dirty="0">
                <a:latin typeface="Times New Roman"/>
                <a:cs typeface="Times New Roman"/>
              </a:rPr>
              <a:t>(«быстрых») алго</a:t>
            </a:r>
            <a:r>
              <a:rPr sz="3200" dirty="0">
                <a:latin typeface="Times New Roman"/>
                <a:cs typeface="Times New Roman"/>
              </a:rPr>
              <a:t>ритмов дискретного </a:t>
            </a:r>
            <a:r>
              <a:rPr sz="3200" spc="-5" dirty="0">
                <a:latin typeface="Times New Roman"/>
                <a:cs typeface="Times New Roman"/>
              </a:rPr>
              <a:t>преобразования Фурье </a:t>
            </a:r>
            <a:r>
              <a:rPr sz="3200" dirty="0">
                <a:latin typeface="Times New Roman"/>
                <a:cs typeface="Times New Roman"/>
              </a:rPr>
              <a:t>(алгоритм Кули–  </a:t>
            </a:r>
            <a:r>
              <a:rPr sz="3200" dirty="0" err="1">
                <a:latin typeface="Times New Roman"/>
                <a:cs typeface="Times New Roman"/>
              </a:rPr>
              <a:t>Тьюки</a:t>
            </a:r>
            <a:r>
              <a:rPr sz="3200" spc="-5" dirty="0">
                <a:latin typeface="Times New Roman"/>
                <a:cs typeface="Times New Roman"/>
              </a:rPr>
              <a:t>)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7</a:t>
            </a:fld>
            <a:endParaRPr lang="ru-RU"/>
          </a:p>
        </p:txBody>
      </p:sp>
      <p:pic>
        <p:nvPicPr>
          <p:cNvPr id="19467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2078" y="1912193"/>
            <a:ext cx="6265956" cy="523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076048" y="1549402"/>
            <a:ext cx="89535" cy="165130"/>
          </a:xfrm>
          <a:prstGeom prst="rect">
            <a:avLst/>
          </a:prstGeom>
        </p:spPr>
        <p:txBody>
          <a:bodyPr vert="horz" wrap="square" lIns="0" tIns="12696" rIns="0" bIns="0" rtlCol="0">
            <a:spAutoFit/>
          </a:bodyPr>
          <a:lstStyle/>
          <a:p>
            <a:pPr marL="12696">
              <a:spcBef>
                <a:spcPts val="100"/>
              </a:spcBef>
            </a:pPr>
            <a:r>
              <a:rPr sz="1000" dirty="0">
                <a:latin typeface="Times New Roman"/>
                <a:cs typeface="Times New Roman"/>
              </a:rPr>
              <a:t>4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84095" y="733427"/>
            <a:ext cx="9787560" cy="1489510"/>
          </a:xfrm>
          <a:prstGeom prst="rect">
            <a:avLst/>
          </a:prstGeom>
        </p:spPr>
        <p:txBody>
          <a:bodyPr vert="horz" wrap="square" lIns="0" tIns="12061" rIns="0" bIns="0" rtlCol="0">
            <a:spAutoFit/>
          </a:bodyPr>
          <a:lstStyle/>
          <a:p>
            <a:pPr marL="469735" algn="just">
              <a:spcBef>
                <a:spcPts val="225"/>
              </a:spcBef>
            </a:pPr>
            <a:r>
              <a:rPr sz="3200" dirty="0">
                <a:solidFill>
                  <a:srgbClr val="FF0000"/>
                </a:solidFill>
                <a:latin typeface="Times New Roman"/>
                <a:cs typeface="Times New Roman"/>
              </a:rPr>
              <a:t>1971 </a:t>
            </a:r>
            <a:r>
              <a:rPr sz="3200" spc="-5" dirty="0">
                <a:solidFill>
                  <a:srgbClr val="FF0000"/>
                </a:solidFill>
                <a:latin typeface="Times New Roman"/>
                <a:cs typeface="Times New Roman"/>
              </a:rPr>
              <a:t>год </a:t>
            </a:r>
            <a:r>
              <a:rPr sz="3200" dirty="0">
                <a:latin typeface="Times New Roman"/>
                <a:cs typeface="Times New Roman"/>
              </a:rPr>
              <a:t>– появление первого микропроцессора </a:t>
            </a:r>
            <a:r>
              <a:rPr sz="3200" spc="-5" dirty="0">
                <a:latin typeface="Times New Roman"/>
                <a:cs typeface="Times New Roman"/>
              </a:rPr>
              <a:t>Intel</a:t>
            </a:r>
            <a:r>
              <a:rPr sz="3200" spc="395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Times New Roman"/>
                <a:cs typeface="Times New Roman"/>
              </a:rPr>
              <a:t>4040;</a:t>
            </a:r>
            <a:r>
              <a:rPr lang="ru-RU" sz="3200" spc="-5" dirty="0">
                <a:latin typeface="Times New Roman"/>
                <a:cs typeface="Times New Roman"/>
              </a:rPr>
              <a:t> </a:t>
            </a:r>
            <a:r>
              <a:rPr sz="3200" spc="-5" dirty="0" err="1">
                <a:solidFill>
                  <a:srgbClr val="0000FF"/>
                </a:solidFill>
                <a:latin typeface="Times New Roman"/>
                <a:cs typeface="Times New Roman"/>
              </a:rPr>
              <a:t>тем</a:t>
            </a:r>
            <a:r>
              <a:rPr sz="3200" spc="-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0000FF"/>
                </a:solidFill>
                <a:latin typeface="Times New Roman"/>
                <a:cs typeface="Times New Roman"/>
              </a:rPr>
              <a:t>самым </a:t>
            </a:r>
            <a:r>
              <a:rPr sz="3200" spc="-5" dirty="0">
                <a:solidFill>
                  <a:srgbClr val="0000FF"/>
                </a:solidFill>
                <a:latin typeface="Times New Roman"/>
                <a:cs typeface="Times New Roman"/>
              </a:rPr>
              <a:t>были </a:t>
            </a:r>
            <a:r>
              <a:rPr sz="3200" dirty="0">
                <a:solidFill>
                  <a:srgbClr val="0000FF"/>
                </a:solidFill>
                <a:latin typeface="Times New Roman"/>
                <a:cs typeface="Times New Roman"/>
              </a:rPr>
              <a:t>созданы  предпосылки </a:t>
            </a:r>
            <a:r>
              <a:rPr sz="3200" spc="-5" dirty="0" err="1">
                <a:solidFill>
                  <a:srgbClr val="0000FF"/>
                </a:solidFill>
                <a:latin typeface="Times New Roman"/>
                <a:cs typeface="Times New Roman"/>
              </a:rPr>
              <a:t>цифровой</a:t>
            </a:r>
            <a:r>
              <a:rPr sz="3200" spc="-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3200" spc="-5" dirty="0" err="1">
                <a:solidFill>
                  <a:srgbClr val="0000FF"/>
                </a:solidFill>
                <a:latin typeface="Times New Roman"/>
                <a:cs typeface="Times New Roman"/>
              </a:rPr>
              <a:t>обра</a:t>
            </a:r>
            <a:r>
              <a:rPr sz="3200" dirty="0" err="1">
                <a:solidFill>
                  <a:srgbClr val="0000FF"/>
                </a:solidFill>
                <a:latin typeface="Times New Roman"/>
                <a:cs typeface="Times New Roman"/>
              </a:rPr>
              <a:t>ботки</a:t>
            </a:r>
            <a:r>
              <a:rPr sz="320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0000FF"/>
                </a:solidFill>
                <a:latin typeface="Times New Roman"/>
                <a:cs typeface="Times New Roman"/>
              </a:rPr>
              <a:t>с</a:t>
            </a:r>
            <a:r>
              <a:rPr sz="3200" spc="-5" dirty="0">
                <a:latin typeface="Times New Roman"/>
                <a:cs typeface="Times New Roman"/>
              </a:rPr>
              <a:t>игналов </a:t>
            </a:r>
            <a:r>
              <a:rPr sz="3200" dirty="0">
                <a:latin typeface="Times New Roman"/>
                <a:cs typeface="Times New Roman"/>
              </a:rPr>
              <a:t>в </a:t>
            </a:r>
            <a:r>
              <a:rPr sz="3200" spc="-5" dirty="0">
                <a:latin typeface="Times New Roman"/>
                <a:cs typeface="Times New Roman"/>
              </a:rPr>
              <a:t>реальном  </a:t>
            </a:r>
            <a:r>
              <a:rPr sz="3200" spc="-5" dirty="0" err="1">
                <a:latin typeface="Times New Roman"/>
                <a:cs typeface="Times New Roman"/>
              </a:rPr>
              <a:t>времени</a:t>
            </a:r>
            <a:r>
              <a:rPr sz="3200" spc="-5" dirty="0">
                <a:latin typeface="Times New Roman"/>
                <a:cs typeface="Times New Roman"/>
              </a:rPr>
              <a:t>.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517905" y="5991227"/>
            <a:ext cx="1923541" cy="1039255"/>
          </a:xfrm>
          <a:prstGeom prst="rect">
            <a:avLst/>
          </a:prstGeom>
        </p:spPr>
        <p:txBody>
          <a:bodyPr vert="horz" wrap="square" lIns="0" tIns="12696" rIns="0" bIns="0" rtlCol="0">
            <a:spAutoFit/>
          </a:bodyPr>
          <a:lstStyle/>
          <a:p>
            <a:pPr marL="12696" marR="5080">
              <a:lnSpc>
                <a:spcPct val="114999"/>
              </a:lnSpc>
              <a:spcBef>
                <a:spcPts val="100"/>
              </a:spcBef>
              <a:tabLst>
                <a:tab pos="581453" algn="l"/>
              </a:tabLst>
            </a:pPr>
            <a:r>
              <a:rPr sz="2900" dirty="0">
                <a:solidFill>
                  <a:srgbClr val="202020"/>
                </a:solidFill>
                <a:latin typeface="RobotoRegular"/>
                <a:cs typeface="RobotoRegular"/>
              </a:rPr>
              <a:t>Intel	</a:t>
            </a:r>
            <a:r>
              <a:rPr sz="2900" spc="-5" dirty="0">
                <a:solidFill>
                  <a:srgbClr val="202020"/>
                </a:solidFill>
                <a:latin typeface="RobotoRegular"/>
                <a:cs typeface="RobotoRegular"/>
              </a:rPr>
              <a:t>core  i7</a:t>
            </a:r>
            <a:r>
              <a:rPr sz="2900" spc="-15" dirty="0">
                <a:solidFill>
                  <a:srgbClr val="202020"/>
                </a:solidFill>
                <a:latin typeface="RobotoRegular"/>
                <a:cs typeface="RobotoRegular"/>
              </a:rPr>
              <a:t> </a:t>
            </a:r>
            <a:r>
              <a:rPr sz="2900" spc="-5" dirty="0">
                <a:solidFill>
                  <a:srgbClr val="202020"/>
                </a:solidFill>
                <a:latin typeface="RobotoRegular"/>
                <a:cs typeface="RobotoRegular"/>
              </a:rPr>
              <a:t>7700</a:t>
            </a:r>
            <a:endParaRPr sz="2900" dirty="0">
              <a:latin typeface="RobotoRegular"/>
              <a:cs typeface="RobotoRegular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079500" y="3552825"/>
            <a:ext cx="1931475" cy="12664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441445" y="3552825"/>
            <a:ext cx="4899317" cy="391128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8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927099" y="2867029"/>
            <a:ext cx="2514600" cy="538577"/>
          </a:xfrm>
          <a:prstGeom prst="rect">
            <a:avLst/>
          </a:prstGeom>
          <a:noFill/>
        </p:spPr>
        <p:txBody>
          <a:bodyPr wrap="square" lIns="91408" tIns="45704" rIns="91408" bIns="45704" rtlCol="0">
            <a:spAutoFit/>
          </a:bodyPr>
          <a:lstStyle/>
          <a:p>
            <a:r>
              <a:rPr lang="en-US" sz="2900" dirty="0">
                <a:solidFill>
                  <a:srgbClr val="202020"/>
                </a:solidFill>
                <a:latin typeface="RobotoRegular"/>
                <a:cs typeface="RobotoRegular"/>
              </a:rPr>
              <a:t>Intel</a:t>
            </a:r>
            <a:r>
              <a:rPr lang="en-US" sz="2900" spc="-5" dirty="0">
                <a:solidFill>
                  <a:srgbClr val="202020"/>
                </a:solidFill>
                <a:latin typeface="RobotoRegular"/>
                <a:cs typeface="RobotoRegular"/>
              </a:rPr>
              <a:t> </a:t>
            </a:r>
            <a:r>
              <a:rPr lang="en-US" sz="2900" dirty="0">
                <a:solidFill>
                  <a:srgbClr val="202020"/>
                </a:solidFill>
                <a:latin typeface="RobotoRegular"/>
                <a:cs typeface="RobotoRegular"/>
              </a:rPr>
              <a:t>4040</a:t>
            </a:r>
            <a:endParaRPr lang="ru-RU" sz="2900" dirty="0"/>
          </a:p>
        </p:txBody>
      </p:sp>
    </p:spTree>
    <p:extLst>
      <p:ext uri="{BB962C8B-B14F-4D97-AF65-F5344CB8AC3E}">
        <p14:creationId xmlns:p14="http://schemas.microsoft.com/office/powerpoint/2010/main" val="25927607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076048" y="1549402"/>
            <a:ext cx="89535" cy="165130"/>
          </a:xfrm>
          <a:prstGeom prst="rect">
            <a:avLst/>
          </a:prstGeom>
        </p:spPr>
        <p:txBody>
          <a:bodyPr vert="horz" wrap="square" lIns="0" tIns="12696" rIns="0" bIns="0" rtlCol="0">
            <a:spAutoFit/>
          </a:bodyPr>
          <a:lstStyle/>
          <a:p>
            <a:pPr marL="12696">
              <a:spcBef>
                <a:spcPts val="100"/>
              </a:spcBef>
            </a:pPr>
            <a:r>
              <a:rPr sz="1000" dirty="0">
                <a:latin typeface="Times New Roman"/>
                <a:cs typeface="Times New Roman"/>
              </a:rPr>
              <a:t>5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17502" y="352428"/>
            <a:ext cx="10000637" cy="7067643"/>
          </a:xfrm>
          <a:prstGeom prst="rect">
            <a:avLst/>
          </a:prstGeom>
        </p:spPr>
        <p:txBody>
          <a:bodyPr vert="horz" wrap="square" lIns="0" tIns="39991" rIns="0" bIns="0" rtlCol="0">
            <a:spAutoFit/>
          </a:bodyPr>
          <a:lstStyle/>
          <a:p>
            <a:pPr marL="288823" algn="just">
              <a:lnSpc>
                <a:spcPts val="3700"/>
              </a:lnSpc>
              <a:spcBef>
                <a:spcPts val="315"/>
              </a:spcBef>
            </a:pPr>
            <a:r>
              <a:rPr sz="2900" b="1" dirty="0">
                <a:solidFill>
                  <a:srgbClr val="0070C0"/>
                </a:solidFill>
                <a:latin typeface="Times New Roman"/>
                <a:cs typeface="Times New Roman"/>
              </a:rPr>
              <a:t>Преимущества </a:t>
            </a:r>
            <a:r>
              <a:rPr sz="2900" b="1" spc="-5" dirty="0">
                <a:solidFill>
                  <a:srgbClr val="0070C0"/>
                </a:solidFill>
                <a:latin typeface="Times New Roman"/>
                <a:cs typeface="Times New Roman"/>
              </a:rPr>
              <a:t>ЦОС перед аналоговой</a:t>
            </a:r>
            <a:r>
              <a:rPr sz="2900" b="1" spc="-25" dirty="0">
                <a:solidFill>
                  <a:srgbClr val="0070C0"/>
                </a:solidFill>
                <a:latin typeface="Times New Roman"/>
                <a:cs typeface="Times New Roman"/>
              </a:rPr>
              <a:t> </a:t>
            </a:r>
            <a:r>
              <a:rPr sz="2900" b="1" dirty="0">
                <a:solidFill>
                  <a:srgbClr val="0070C0"/>
                </a:solidFill>
                <a:latin typeface="Times New Roman"/>
                <a:cs typeface="Times New Roman"/>
              </a:rPr>
              <a:t>обработкой:</a:t>
            </a:r>
            <a:endParaRPr sz="2900" dirty="0">
              <a:latin typeface="Times New Roman"/>
              <a:cs typeface="Times New Roman"/>
            </a:endParaRPr>
          </a:p>
          <a:p>
            <a:pPr marL="192337" marR="5080" indent="-180276" algn="just">
              <a:lnSpc>
                <a:spcPts val="3700"/>
              </a:lnSpc>
              <a:spcBef>
                <a:spcPts val="110"/>
              </a:spcBef>
              <a:buSzPct val="94444"/>
              <a:buAutoNum type="arabicPeriod"/>
              <a:tabLst>
                <a:tab pos="192972" algn="l"/>
              </a:tabLst>
            </a:pPr>
            <a:r>
              <a:rPr sz="2900" spc="-5" dirty="0">
                <a:latin typeface="Times New Roman"/>
                <a:cs typeface="Times New Roman"/>
              </a:rPr>
              <a:t>принципиальная возможность реализации практически </a:t>
            </a:r>
            <a:r>
              <a:rPr sz="2900" i="1" spc="-5" dirty="0">
                <a:solidFill>
                  <a:srgbClr val="0000FF"/>
                </a:solidFill>
                <a:latin typeface="Times New Roman"/>
                <a:cs typeface="Times New Roman"/>
              </a:rPr>
              <a:t>любых</a:t>
            </a:r>
            <a:r>
              <a:rPr sz="2900" i="1" spc="-5" dirty="0">
                <a:solidFill>
                  <a:srgbClr val="0070C0"/>
                </a:solidFill>
                <a:latin typeface="Times New Roman"/>
                <a:cs typeface="Times New Roman"/>
              </a:rPr>
              <a:t> </a:t>
            </a:r>
            <a:r>
              <a:rPr sz="2900" i="1" spc="-5" dirty="0">
                <a:latin typeface="Times New Roman"/>
                <a:cs typeface="Times New Roman"/>
              </a:rPr>
              <a:t> </a:t>
            </a:r>
            <a:r>
              <a:rPr sz="2900" dirty="0">
                <a:latin typeface="Times New Roman"/>
                <a:cs typeface="Times New Roman"/>
              </a:rPr>
              <a:t>алгоритмов </a:t>
            </a:r>
            <a:r>
              <a:rPr sz="2900" spc="-5" dirty="0">
                <a:latin typeface="Times New Roman"/>
                <a:cs typeface="Times New Roman"/>
              </a:rPr>
              <a:t>обработки </a:t>
            </a:r>
            <a:r>
              <a:rPr sz="2900" dirty="0">
                <a:latin typeface="Times New Roman"/>
                <a:cs typeface="Times New Roman"/>
              </a:rPr>
              <a:t>(в аналоговой технике могут быть </a:t>
            </a:r>
            <a:r>
              <a:rPr sz="2900" spc="-5" dirty="0">
                <a:latin typeface="Times New Roman"/>
                <a:cs typeface="Times New Roman"/>
              </a:rPr>
              <a:t>реа-  лизованы</a:t>
            </a:r>
            <a:r>
              <a:rPr sz="2900" spc="145" dirty="0">
                <a:latin typeface="Times New Roman"/>
                <a:cs typeface="Times New Roman"/>
              </a:rPr>
              <a:t> </a:t>
            </a:r>
            <a:r>
              <a:rPr sz="2900" spc="-5" dirty="0">
                <a:latin typeface="Times New Roman"/>
                <a:cs typeface="Times New Roman"/>
              </a:rPr>
              <a:t>далеко</a:t>
            </a:r>
            <a:r>
              <a:rPr sz="2900" spc="140" dirty="0">
                <a:latin typeface="Times New Roman"/>
                <a:cs typeface="Times New Roman"/>
              </a:rPr>
              <a:t> </a:t>
            </a:r>
            <a:r>
              <a:rPr sz="2900" dirty="0">
                <a:latin typeface="Times New Roman"/>
                <a:cs typeface="Times New Roman"/>
              </a:rPr>
              <a:t>не</a:t>
            </a:r>
            <a:r>
              <a:rPr sz="2900" spc="145" dirty="0">
                <a:latin typeface="Times New Roman"/>
                <a:cs typeface="Times New Roman"/>
              </a:rPr>
              <a:t> </a:t>
            </a:r>
            <a:r>
              <a:rPr sz="2900" dirty="0">
                <a:latin typeface="Times New Roman"/>
                <a:cs typeface="Times New Roman"/>
              </a:rPr>
              <a:t>всякие</a:t>
            </a:r>
            <a:r>
              <a:rPr sz="2900" spc="135" dirty="0">
                <a:latin typeface="Times New Roman"/>
                <a:cs typeface="Times New Roman"/>
              </a:rPr>
              <a:t> </a:t>
            </a:r>
            <a:r>
              <a:rPr sz="2900" spc="-5" dirty="0">
                <a:latin typeface="Times New Roman"/>
                <a:cs typeface="Times New Roman"/>
              </a:rPr>
              <a:t>алгоритмы);</a:t>
            </a:r>
            <a:r>
              <a:rPr sz="2900" spc="145" dirty="0">
                <a:latin typeface="Times New Roman"/>
                <a:cs typeface="Times New Roman"/>
              </a:rPr>
              <a:t> </a:t>
            </a:r>
            <a:r>
              <a:rPr sz="2900" dirty="0">
                <a:latin typeface="Times New Roman"/>
                <a:cs typeface="Times New Roman"/>
              </a:rPr>
              <a:t>развитие</a:t>
            </a:r>
            <a:r>
              <a:rPr sz="2900" spc="135" dirty="0">
                <a:latin typeface="Times New Roman"/>
                <a:cs typeface="Times New Roman"/>
              </a:rPr>
              <a:t> </a:t>
            </a:r>
            <a:r>
              <a:rPr sz="2900" spc="-5" dirty="0">
                <a:latin typeface="Times New Roman"/>
                <a:cs typeface="Times New Roman"/>
              </a:rPr>
              <a:t>элементной</a:t>
            </a:r>
            <a:endParaRPr sz="2900" dirty="0">
              <a:latin typeface="Times New Roman"/>
              <a:cs typeface="Times New Roman"/>
            </a:endParaRPr>
          </a:p>
          <a:p>
            <a:pPr marL="192337" marR="5080" algn="just">
              <a:lnSpc>
                <a:spcPts val="4300"/>
              </a:lnSpc>
              <a:spcBef>
                <a:spcPts val="5"/>
              </a:spcBef>
            </a:pPr>
            <a:r>
              <a:rPr sz="2900" dirty="0">
                <a:latin typeface="Times New Roman"/>
                <a:cs typeface="Times New Roman"/>
              </a:rPr>
              <a:t>базы </a:t>
            </a:r>
            <a:r>
              <a:rPr sz="2900" spc="-5" dirty="0">
                <a:latin typeface="Times New Roman"/>
                <a:cs typeface="Times New Roman"/>
              </a:rPr>
              <a:t>обеспечивает реализуемость </a:t>
            </a:r>
            <a:r>
              <a:rPr sz="2900" dirty="0">
                <a:latin typeface="Times New Roman"/>
                <a:cs typeface="Times New Roman"/>
              </a:rPr>
              <a:t>все более </a:t>
            </a:r>
            <a:r>
              <a:rPr sz="2900" spc="-5" dirty="0">
                <a:latin typeface="Times New Roman"/>
                <a:cs typeface="Times New Roman"/>
              </a:rPr>
              <a:t>широкого класса  </a:t>
            </a:r>
            <a:r>
              <a:rPr sz="2900" dirty="0">
                <a:latin typeface="Times New Roman"/>
                <a:cs typeface="Times New Roman"/>
              </a:rPr>
              <a:t>алгоритмов </a:t>
            </a:r>
            <a:r>
              <a:rPr sz="2900" spc="-5" dirty="0">
                <a:latin typeface="Times New Roman"/>
                <a:cs typeface="Times New Roman"/>
              </a:rPr>
              <a:t>обработки </a:t>
            </a:r>
            <a:r>
              <a:rPr sz="2900" dirty="0">
                <a:latin typeface="Times New Roman"/>
                <a:cs typeface="Times New Roman"/>
              </a:rPr>
              <a:t>в </a:t>
            </a:r>
            <a:r>
              <a:rPr sz="2900" i="1" spc="-5" dirty="0">
                <a:solidFill>
                  <a:srgbClr val="0000FF"/>
                </a:solidFill>
                <a:latin typeface="Times New Roman"/>
                <a:cs typeface="Times New Roman"/>
              </a:rPr>
              <a:t>реальном масштабе времени</a:t>
            </a:r>
            <a:r>
              <a:rPr sz="2900" dirty="0">
                <a:latin typeface="Times New Roman"/>
                <a:cs typeface="Times New Roman"/>
              </a:rPr>
              <a:t>;</a:t>
            </a:r>
          </a:p>
          <a:p>
            <a:pPr marL="192337" indent="-180276" algn="just">
              <a:lnSpc>
                <a:spcPts val="3700"/>
              </a:lnSpc>
              <a:spcBef>
                <a:spcPts val="105"/>
              </a:spcBef>
              <a:buSzPct val="94444"/>
              <a:buAutoNum type="arabicPeriod" startAt="2"/>
              <a:tabLst>
                <a:tab pos="192972" algn="l"/>
              </a:tabLst>
            </a:pPr>
            <a:r>
              <a:rPr sz="2900" dirty="0">
                <a:latin typeface="Times New Roman"/>
                <a:cs typeface="Times New Roman"/>
              </a:rPr>
              <a:t>потенциально сколь </a:t>
            </a:r>
            <a:r>
              <a:rPr sz="2900" spc="-5" dirty="0">
                <a:latin typeface="Times New Roman"/>
                <a:cs typeface="Times New Roman"/>
              </a:rPr>
              <a:t>угодно высокая </a:t>
            </a:r>
            <a:r>
              <a:rPr sz="2900" i="1" spc="-5" dirty="0">
                <a:solidFill>
                  <a:srgbClr val="0000FF"/>
                </a:solidFill>
                <a:latin typeface="Times New Roman"/>
                <a:cs typeface="Times New Roman"/>
              </a:rPr>
              <a:t>точность</a:t>
            </a:r>
            <a:r>
              <a:rPr sz="2900" i="1" spc="30" dirty="0">
                <a:solidFill>
                  <a:srgbClr val="0070C0"/>
                </a:solidFill>
                <a:latin typeface="Times New Roman"/>
                <a:cs typeface="Times New Roman"/>
              </a:rPr>
              <a:t> </a:t>
            </a:r>
            <a:r>
              <a:rPr sz="2900" dirty="0">
                <a:latin typeface="Times New Roman"/>
                <a:cs typeface="Times New Roman"/>
              </a:rPr>
              <a:t>реализации</a:t>
            </a:r>
          </a:p>
          <a:p>
            <a:pPr marL="192337" algn="just">
              <a:lnSpc>
                <a:spcPts val="3700"/>
              </a:lnSpc>
              <a:spcBef>
                <a:spcPts val="220"/>
              </a:spcBef>
            </a:pPr>
            <a:r>
              <a:rPr sz="2900" spc="-5" dirty="0">
                <a:latin typeface="Times New Roman"/>
                <a:cs typeface="Times New Roman"/>
              </a:rPr>
              <a:t>алгоритмов, определяемая</a:t>
            </a:r>
            <a:r>
              <a:rPr sz="2900" spc="5" dirty="0">
                <a:latin typeface="Times New Roman"/>
                <a:cs typeface="Times New Roman"/>
              </a:rPr>
              <a:t> </a:t>
            </a:r>
            <a:r>
              <a:rPr sz="2900" spc="-5" dirty="0">
                <a:latin typeface="Times New Roman"/>
                <a:cs typeface="Times New Roman"/>
              </a:rPr>
              <a:t>разрядностью;</a:t>
            </a:r>
            <a:endParaRPr sz="2900" dirty="0">
              <a:latin typeface="Times New Roman"/>
              <a:cs typeface="Times New Roman"/>
            </a:endParaRPr>
          </a:p>
          <a:p>
            <a:pPr marL="192337" marR="5080" indent="-180276" algn="just">
              <a:lnSpc>
                <a:spcPts val="3700"/>
              </a:lnSpc>
              <a:spcBef>
                <a:spcPts val="115"/>
              </a:spcBef>
              <a:buSzPct val="94444"/>
              <a:buAutoNum type="arabicPeriod" startAt="3"/>
              <a:tabLst>
                <a:tab pos="192972" algn="l"/>
              </a:tabLst>
            </a:pPr>
            <a:r>
              <a:rPr sz="2900" spc="-5" dirty="0">
                <a:latin typeface="Times New Roman"/>
                <a:cs typeface="Times New Roman"/>
              </a:rPr>
              <a:t>принципиальная </a:t>
            </a:r>
            <a:r>
              <a:rPr sz="2900" dirty="0">
                <a:latin typeface="Times New Roman"/>
                <a:cs typeface="Times New Roman"/>
              </a:rPr>
              <a:t>возможность </a:t>
            </a:r>
            <a:r>
              <a:rPr sz="2900" i="1" spc="-5" dirty="0">
                <a:solidFill>
                  <a:srgbClr val="0000FF"/>
                </a:solidFill>
                <a:latin typeface="Times New Roman"/>
                <a:cs typeface="Times New Roman"/>
              </a:rPr>
              <a:t>безошибочного</a:t>
            </a:r>
            <a:r>
              <a:rPr sz="2900" i="1" spc="-5" dirty="0">
                <a:solidFill>
                  <a:srgbClr val="0070C0"/>
                </a:solidFill>
                <a:latin typeface="Times New Roman"/>
                <a:cs typeface="Times New Roman"/>
              </a:rPr>
              <a:t> </a:t>
            </a:r>
            <a:r>
              <a:rPr sz="2900" spc="-5" dirty="0">
                <a:latin typeface="Times New Roman"/>
                <a:cs typeface="Times New Roman"/>
              </a:rPr>
              <a:t>воспроизведе-  </a:t>
            </a:r>
            <a:r>
              <a:rPr sz="2900" dirty="0">
                <a:latin typeface="Times New Roman"/>
                <a:cs typeface="Times New Roman"/>
              </a:rPr>
              <a:t>ния сигналов </a:t>
            </a:r>
            <a:r>
              <a:rPr sz="2900" spc="-5" dirty="0">
                <a:latin typeface="Times New Roman"/>
                <a:cs typeface="Times New Roman"/>
              </a:rPr>
              <a:t>при передаче, </a:t>
            </a:r>
            <a:r>
              <a:rPr sz="2900" dirty="0">
                <a:latin typeface="Times New Roman"/>
                <a:cs typeface="Times New Roman"/>
              </a:rPr>
              <a:t>копировании и хранении; </a:t>
            </a:r>
            <a:r>
              <a:rPr sz="2900" spc="-5" dirty="0">
                <a:latin typeface="Times New Roman"/>
                <a:cs typeface="Times New Roman"/>
              </a:rPr>
              <a:t>вероят-  </a:t>
            </a:r>
            <a:r>
              <a:rPr sz="2900" dirty="0">
                <a:latin typeface="Times New Roman"/>
                <a:cs typeface="Times New Roman"/>
              </a:rPr>
              <a:t>ность безошибочного </a:t>
            </a:r>
            <a:r>
              <a:rPr sz="2900" spc="-5" dirty="0">
                <a:latin typeface="Times New Roman"/>
                <a:cs typeface="Times New Roman"/>
              </a:rPr>
              <a:t>воспроизведения может </a:t>
            </a:r>
            <a:r>
              <a:rPr sz="2900" dirty="0">
                <a:latin typeface="Times New Roman"/>
                <a:cs typeface="Times New Roman"/>
              </a:rPr>
              <a:t>быть</a:t>
            </a:r>
            <a:r>
              <a:rPr sz="2900" spc="114" dirty="0">
                <a:latin typeface="Times New Roman"/>
                <a:cs typeface="Times New Roman"/>
              </a:rPr>
              <a:t> </a:t>
            </a:r>
            <a:r>
              <a:rPr sz="2900" spc="-5" dirty="0">
                <a:latin typeface="Times New Roman"/>
                <a:cs typeface="Times New Roman"/>
              </a:rPr>
              <a:t>повышена</a:t>
            </a:r>
            <a:endParaRPr sz="2900" dirty="0">
              <a:latin typeface="Times New Roman"/>
              <a:cs typeface="Times New Roman"/>
            </a:endParaRPr>
          </a:p>
          <a:p>
            <a:pPr marL="192337" marR="5080" indent="-635" algn="just">
              <a:lnSpc>
                <a:spcPts val="3700"/>
              </a:lnSpc>
              <a:spcBef>
                <a:spcPts val="5"/>
              </a:spcBef>
            </a:pPr>
            <a:r>
              <a:rPr sz="2900" dirty="0">
                <a:latin typeface="Times New Roman"/>
                <a:cs typeface="Times New Roman"/>
              </a:rPr>
              <a:t>на основе </a:t>
            </a:r>
            <a:r>
              <a:rPr sz="2900" spc="-5" dirty="0">
                <a:latin typeface="Times New Roman"/>
                <a:cs typeface="Times New Roman"/>
              </a:rPr>
              <a:t>помехоустойчивого кодирования, которое приме-  </a:t>
            </a:r>
            <a:r>
              <a:rPr sz="2900" dirty="0">
                <a:latin typeface="Times New Roman"/>
                <a:cs typeface="Times New Roman"/>
              </a:rPr>
              <a:t>нимо </a:t>
            </a:r>
            <a:r>
              <a:rPr sz="2900" spc="-5" dirty="0">
                <a:latin typeface="Times New Roman"/>
                <a:cs typeface="Times New Roman"/>
              </a:rPr>
              <a:t>только </a:t>
            </a:r>
            <a:r>
              <a:rPr sz="2900" dirty="0">
                <a:latin typeface="Times New Roman"/>
                <a:cs typeface="Times New Roman"/>
              </a:rPr>
              <a:t>к цифровым</a:t>
            </a:r>
            <a:r>
              <a:rPr sz="2900" spc="-15" dirty="0">
                <a:latin typeface="Times New Roman"/>
                <a:cs typeface="Times New Roman"/>
              </a:rPr>
              <a:t> </a:t>
            </a:r>
            <a:r>
              <a:rPr sz="2900" spc="-5" dirty="0">
                <a:latin typeface="Times New Roman"/>
                <a:cs typeface="Times New Roman"/>
              </a:rPr>
              <a:t>сигналам;</a:t>
            </a:r>
            <a:endParaRPr sz="2900" dirty="0">
              <a:latin typeface="Times New Roman"/>
              <a:cs typeface="Times New Roman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789</TotalTime>
  <Words>1235</Words>
  <Application>Microsoft Office PowerPoint</Application>
  <PresentationFormat>Произвольный</PresentationFormat>
  <Paragraphs>187</Paragraphs>
  <Slides>32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32</vt:i4>
      </vt:variant>
    </vt:vector>
  </HeadingPairs>
  <TitlesOfParts>
    <vt:vector size="35" baseType="lpstr">
      <vt:lpstr>Office Theme</vt:lpstr>
      <vt:lpstr>Equation</vt:lpstr>
      <vt:lpstr>Picture</vt:lpstr>
      <vt:lpstr>В.Н. ВАСЮКОВ</vt:lpstr>
      <vt:lpstr>Презентация PowerPoint</vt:lpstr>
      <vt:lpstr>Презентация PowerPoint</vt:lpstr>
      <vt:lpstr>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&lt;4D6963726F736F667420576F7264202D20CFF0E5E7E5EDF2E0F6E8E82031&gt;</dc:title>
  <dc:creator>&lt;C2CDC2&gt;</dc:creator>
  <cp:lastModifiedBy>ВНВ</cp:lastModifiedBy>
  <cp:revision>71</cp:revision>
  <dcterms:created xsi:type="dcterms:W3CDTF">2020-01-30T15:23:58Z</dcterms:created>
  <dcterms:modified xsi:type="dcterms:W3CDTF">2022-02-06T13:53:35Z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2020-01-30T00:00:00Z</vt:filetime>
  </property>
  <property fmtid="{D5CDD505-2E9C-101B-9397-08002B2CF9AE}" pid="3" name="Creator">
    <vt:lpwstr>PScript5.dll Version 5.2.2</vt:lpwstr>
  </property>
  <property fmtid="{D5CDD505-2E9C-101B-9397-08002B2CF9AE}" pid="4" name="LastSaved">
    <vt:filetime>2020-01-30T00:00:00Z</vt:filetime>
  </property>
</Properties>
</file>