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2" r:id="rId4"/>
    <p:sldId id="260" r:id="rId5"/>
    <p:sldId id="265" r:id="rId6"/>
    <p:sldId id="266" r:id="rId7"/>
    <p:sldId id="267" r:id="rId8"/>
    <p:sldId id="268" r:id="rId9"/>
    <p:sldId id="263" r:id="rId10"/>
    <p:sldId id="269" r:id="rId11"/>
    <p:sldId id="264" r:id="rId12"/>
    <p:sldId id="270" r:id="rId13"/>
    <p:sldId id="271" r:id="rId14"/>
    <p:sldId id="272" r:id="rId15"/>
    <p:sldId id="273" r:id="rId16"/>
    <p:sldId id="274" r:id="rId17"/>
    <p:sldId id="280" r:id="rId18"/>
    <p:sldId id="276" r:id="rId19"/>
    <p:sldId id="277" r:id="rId20"/>
    <p:sldId id="281" r:id="rId21"/>
    <p:sldId id="282" r:id="rId22"/>
    <p:sldId id="283" r:id="rId23"/>
    <p:sldId id="284" r:id="rId24"/>
    <p:sldId id="278" r:id="rId25"/>
    <p:sldId id="279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7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53" autoAdjust="0"/>
    <p:restoredTop sz="94660"/>
  </p:normalViewPr>
  <p:slideViewPr>
    <p:cSldViewPr>
      <p:cViewPr varScale="1">
        <p:scale>
          <a:sx n="109" d="100"/>
          <a:sy n="109" d="100"/>
        </p:scale>
        <p:origin x="13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Классы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Лекция №13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 полного описания функции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тип_результата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имя_класса</a:t>
            </a:r>
            <a:r>
              <a:rPr lang="en-US" dirty="0" smtClean="0"/>
              <a:t>::</a:t>
            </a:r>
            <a:r>
              <a:rPr lang="ru-RU" dirty="0" smtClean="0"/>
              <a:t>имя(</a:t>
            </a:r>
            <a:r>
              <a:rPr lang="ru-RU" dirty="0" err="1" smtClean="0"/>
              <a:t>список_входных_параметров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//тело функции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//  </a:t>
            </a:r>
            <a:r>
              <a:rPr lang="en-US" dirty="0" smtClean="0"/>
              <a:t>:: 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smtClean="0"/>
              <a:t>оператор принадлежности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описания </a:t>
            </a:r>
            <a:r>
              <a:rPr lang="en-US" dirty="0" smtClean="0"/>
              <a:t>h-</a:t>
            </a:r>
            <a:r>
              <a:rPr lang="ru-RU" dirty="0" smtClean="0"/>
              <a:t>файла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class Person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{private:</a:t>
            </a:r>
          </a:p>
          <a:p>
            <a:pPr>
              <a:buNone/>
            </a:pPr>
            <a:r>
              <a:rPr lang="en-US" dirty="0" smtClean="0"/>
              <a:t>char* </a:t>
            </a:r>
            <a:r>
              <a:rPr lang="en-US" dirty="0" err="1" smtClean="0"/>
              <a:t>Fio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Age;</a:t>
            </a:r>
          </a:p>
          <a:p>
            <a:pPr>
              <a:buNone/>
            </a:pPr>
            <a:r>
              <a:rPr lang="en-US" dirty="0" smtClean="0"/>
              <a:t>public:</a:t>
            </a:r>
          </a:p>
          <a:p>
            <a:pPr>
              <a:buNone/>
            </a:pPr>
            <a:r>
              <a:rPr lang="en-US" dirty="0" smtClean="0"/>
              <a:t>Person(void)</a:t>
            </a:r>
          </a:p>
          <a:p>
            <a:pPr>
              <a:buNone/>
            </a:pPr>
            <a:r>
              <a:rPr lang="en-US" dirty="0" smtClean="0"/>
              <a:t>~Person(void);</a:t>
            </a:r>
          </a:p>
          <a:p>
            <a:pPr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SetFio</a:t>
            </a:r>
            <a:r>
              <a:rPr lang="en-US" dirty="0" smtClean="0"/>
              <a:t>(char* Fio1);</a:t>
            </a:r>
          </a:p>
          <a:p>
            <a:pPr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SetAge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Age1);</a:t>
            </a:r>
          </a:p>
          <a:p>
            <a:pPr>
              <a:buNone/>
            </a:pPr>
            <a:r>
              <a:rPr lang="en-US" dirty="0" smtClean="0"/>
              <a:t>char* </a:t>
            </a:r>
            <a:r>
              <a:rPr lang="en-US" dirty="0" err="1" smtClean="0"/>
              <a:t>GetFio</a:t>
            </a:r>
            <a:r>
              <a:rPr lang="en-US" dirty="0" smtClean="0"/>
              <a:t>(void);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GetAge</a:t>
            </a:r>
            <a:r>
              <a:rPr lang="en-US" dirty="0" smtClean="0"/>
              <a:t>(void);</a:t>
            </a:r>
          </a:p>
          <a:p>
            <a:pPr>
              <a:buNone/>
            </a:pPr>
            <a:r>
              <a:rPr lang="en-US" dirty="0" smtClean="0"/>
              <a:t>void Input(void);</a:t>
            </a:r>
          </a:p>
          <a:p>
            <a:pPr>
              <a:buNone/>
            </a:pPr>
            <a:r>
              <a:rPr lang="en-US" dirty="0" smtClean="0"/>
              <a:t>void Print(void);</a:t>
            </a:r>
          </a:p>
          <a:p>
            <a:pPr>
              <a:buNone/>
            </a:pPr>
            <a:r>
              <a:rPr lang="en-US" dirty="0" smtClean="0"/>
              <a:t>};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Конструктор и деструктор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Person::Person(void</a:t>
            </a:r>
            <a:r>
              <a:rPr lang="ru-RU" dirty="0" smtClean="0"/>
              <a:t>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{</a:t>
            </a:r>
            <a:r>
              <a:rPr lang="en-US" dirty="0" err="1" smtClean="0"/>
              <a:t>Fio</a:t>
            </a:r>
            <a:r>
              <a:rPr lang="en-US" dirty="0" smtClean="0"/>
              <a:t>=NULL;</a:t>
            </a:r>
          </a:p>
          <a:p>
            <a:pPr>
              <a:buNone/>
            </a:pPr>
            <a:r>
              <a:rPr lang="en-US" dirty="0" smtClean="0"/>
              <a:t>Age=0;}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Person::~Person(void)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изменения и извлечения элементов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void Person::</a:t>
            </a:r>
            <a:r>
              <a:rPr lang="en-US" dirty="0" err="1" smtClean="0"/>
              <a:t>SetFio</a:t>
            </a:r>
            <a:r>
              <a:rPr lang="en-US" dirty="0" smtClean="0"/>
              <a:t>(char *Fio1)</a:t>
            </a:r>
          </a:p>
          <a:p>
            <a:pPr>
              <a:buNone/>
            </a:pPr>
            <a:r>
              <a:rPr lang="en-US" dirty="0" smtClean="0"/>
              <a:t>{</a:t>
            </a:r>
            <a:r>
              <a:rPr lang="en-US" dirty="0" err="1" smtClean="0"/>
              <a:t>int</a:t>
            </a:r>
            <a:r>
              <a:rPr lang="en-US" dirty="0" smtClean="0"/>
              <a:t> k;</a:t>
            </a:r>
          </a:p>
          <a:p>
            <a:pPr>
              <a:buNone/>
            </a:pPr>
            <a:r>
              <a:rPr lang="en-US" dirty="0" smtClean="0"/>
              <a:t>k=</a:t>
            </a:r>
            <a:r>
              <a:rPr lang="en-US" dirty="0" err="1" smtClean="0"/>
              <a:t>strlen</a:t>
            </a:r>
            <a:r>
              <a:rPr lang="en-US" dirty="0" smtClean="0"/>
              <a:t>(Fio1);</a:t>
            </a:r>
          </a:p>
          <a:p>
            <a:pPr>
              <a:buNone/>
            </a:pPr>
            <a:r>
              <a:rPr lang="en-US" dirty="0" err="1" smtClean="0"/>
              <a:t>Fio</a:t>
            </a:r>
            <a:r>
              <a:rPr lang="en-US" dirty="0" smtClean="0"/>
              <a:t>=new </a:t>
            </a:r>
            <a:r>
              <a:rPr lang="en-US" dirty="0" err="1" smtClean="0"/>
              <a:t>int</a:t>
            </a:r>
            <a:r>
              <a:rPr lang="en-US" dirty="0" smtClean="0"/>
              <a:t>[k];</a:t>
            </a:r>
          </a:p>
          <a:p>
            <a:pPr>
              <a:buNone/>
            </a:pPr>
            <a:r>
              <a:rPr lang="en-US" dirty="0" err="1" smtClean="0"/>
              <a:t>strcpy</a:t>
            </a:r>
            <a:r>
              <a:rPr lang="en-US" dirty="0" smtClean="0"/>
              <a:t>(Fio,Fio1);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char* Person::</a:t>
            </a:r>
            <a:r>
              <a:rPr lang="en-US" dirty="0" err="1" smtClean="0"/>
              <a:t>GetFio</a:t>
            </a:r>
            <a:r>
              <a:rPr lang="en-US" dirty="0" smtClean="0"/>
              <a:t>(void)</a:t>
            </a:r>
          </a:p>
          <a:p>
            <a:pPr>
              <a:buNone/>
            </a:pPr>
            <a:r>
              <a:rPr lang="en-US" dirty="0" smtClean="0"/>
              <a:t>{return </a:t>
            </a:r>
            <a:r>
              <a:rPr lang="en-US" dirty="0" err="1" smtClean="0"/>
              <a:t>Fio</a:t>
            </a:r>
            <a:r>
              <a:rPr lang="en-US" dirty="0" smtClean="0"/>
              <a:t>;}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изменения и извлечения элементов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void Person::</a:t>
            </a:r>
            <a:r>
              <a:rPr lang="en-US" dirty="0" err="1" smtClean="0"/>
              <a:t>SetAge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Age1)</a:t>
            </a:r>
          </a:p>
          <a:p>
            <a:pPr>
              <a:buNone/>
            </a:pPr>
            <a:r>
              <a:rPr lang="en-US" dirty="0" smtClean="0"/>
              <a:t>{Age=Age1;}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Person::</a:t>
            </a:r>
            <a:r>
              <a:rPr lang="en-US" dirty="0" err="1" smtClean="0"/>
              <a:t>GetAge</a:t>
            </a:r>
            <a:r>
              <a:rPr lang="en-US" dirty="0" smtClean="0"/>
              <a:t>(void)</a:t>
            </a:r>
          </a:p>
          <a:p>
            <a:pPr>
              <a:buNone/>
            </a:pPr>
            <a:r>
              <a:rPr lang="en-US" dirty="0" smtClean="0"/>
              <a:t>{return(Age);}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на экран</a:t>
            </a:r>
            <a:r>
              <a:rPr lang="en-US" dirty="0" smtClean="0"/>
              <a:t> b </a:t>
            </a:r>
            <a:r>
              <a:rPr lang="ru-RU" dirty="0" smtClean="0"/>
              <a:t>ввод с клавиатуры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void Person::Print(void)</a:t>
            </a:r>
          </a:p>
          <a:p>
            <a:pPr>
              <a:buNone/>
            </a:pPr>
            <a:r>
              <a:rPr lang="en-US" dirty="0" smtClean="0"/>
              <a:t>{</a:t>
            </a:r>
            <a:r>
              <a:rPr lang="en-US" dirty="0" err="1" smtClean="0"/>
              <a:t>printf</a:t>
            </a:r>
            <a:r>
              <a:rPr lang="en-US" dirty="0" smtClean="0"/>
              <a:t>(“%s %</a:t>
            </a:r>
            <a:r>
              <a:rPr lang="en-US" dirty="0" err="1" smtClean="0"/>
              <a:t>d”,Fio</a:t>
            </a:r>
            <a:r>
              <a:rPr lang="en-US" dirty="0" smtClean="0"/>
              <a:t>, Age);}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void Person::Input(void)</a:t>
            </a:r>
          </a:p>
          <a:p>
            <a:pPr>
              <a:buNone/>
            </a:pPr>
            <a:r>
              <a:rPr lang="en-US" dirty="0" smtClean="0"/>
              <a:t>{char </a:t>
            </a:r>
            <a:r>
              <a:rPr lang="en-US" dirty="0" err="1" smtClean="0"/>
              <a:t>Buf</a:t>
            </a:r>
            <a:r>
              <a:rPr lang="en-US" dirty="0" smtClean="0"/>
              <a:t>[64];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k;</a:t>
            </a:r>
          </a:p>
          <a:p>
            <a:pPr>
              <a:buNone/>
            </a:pPr>
            <a:r>
              <a:rPr lang="en-US" dirty="0" err="1" smtClean="0"/>
              <a:t>printf</a:t>
            </a:r>
            <a:r>
              <a:rPr lang="en-US" dirty="0" smtClean="0"/>
              <a:t>(“</a:t>
            </a:r>
            <a:r>
              <a:rPr lang="en-US" dirty="0" err="1" smtClean="0"/>
              <a:t>Fio</a:t>
            </a:r>
            <a:r>
              <a:rPr lang="en-US" dirty="0" smtClean="0"/>
              <a:t>=?”);</a:t>
            </a:r>
          </a:p>
          <a:p>
            <a:pPr>
              <a:buNone/>
            </a:pPr>
            <a:r>
              <a:rPr lang="en-US" dirty="0" err="1" smtClean="0"/>
              <a:t>scanf</a:t>
            </a:r>
            <a:r>
              <a:rPr lang="en-US" dirty="0" smtClean="0"/>
              <a:t>(“%</a:t>
            </a:r>
            <a:r>
              <a:rPr lang="en-US" dirty="0" err="1" smtClean="0"/>
              <a:t>s”,Buf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k=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Buf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err="1" smtClean="0"/>
              <a:t>Fio</a:t>
            </a:r>
            <a:r>
              <a:rPr lang="en-US" dirty="0" smtClean="0"/>
              <a:t>=new char [k];</a:t>
            </a:r>
          </a:p>
          <a:p>
            <a:pPr>
              <a:buNone/>
            </a:pPr>
            <a:r>
              <a:rPr lang="en-US" dirty="0" err="1" smtClean="0"/>
              <a:t>strcpy</a:t>
            </a:r>
            <a:r>
              <a:rPr lang="en-US" dirty="0" smtClean="0"/>
              <a:t>(</a:t>
            </a:r>
            <a:r>
              <a:rPr lang="en-US" dirty="0" err="1" smtClean="0"/>
              <a:t>Fio,Buf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err="1" smtClean="0"/>
              <a:t>printf</a:t>
            </a:r>
            <a:r>
              <a:rPr lang="en-US" dirty="0" smtClean="0"/>
              <a:t>(“Age=“);</a:t>
            </a:r>
          </a:p>
          <a:p>
            <a:pPr>
              <a:buNone/>
            </a:pPr>
            <a:r>
              <a:rPr lang="en-US" dirty="0" err="1" smtClean="0"/>
              <a:t>scanf</a:t>
            </a:r>
            <a:r>
              <a:rPr lang="en-US" dirty="0" smtClean="0"/>
              <a:t>(“%</a:t>
            </a:r>
            <a:r>
              <a:rPr lang="en-US" dirty="0" err="1" smtClean="0"/>
              <a:t>d”,&amp;Age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работы с объектами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string.h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#include “</a:t>
            </a:r>
            <a:r>
              <a:rPr lang="en-US" dirty="0" err="1" smtClean="0"/>
              <a:t>person.h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void main(void)</a:t>
            </a:r>
          </a:p>
          <a:p>
            <a:pPr>
              <a:buNone/>
            </a:pPr>
            <a:r>
              <a:rPr lang="en-US" dirty="0" smtClean="0"/>
              <a:t>{Person A,B,C;</a:t>
            </a:r>
          </a:p>
          <a:p>
            <a:pPr>
              <a:buNone/>
            </a:pPr>
            <a:r>
              <a:rPr lang="en-US" dirty="0" smtClean="0"/>
              <a:t>char *s;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d;</a:t>
            </a:r>
          </a:p>
          <a:p>
            <a:pPr>
              <a:buNone/>
            </a:pPr>
            <a:r>
              <a:rPr lang="en-US" dirty="0" err="1" smtClean="0"/>
              <a:t>A.SetFio</a:t>
            </a:r>
            <a:r>
              <a:rPr lang="en-US" dirty="0" smtClean="0"/>
              <a:t>(“</a:t>
            </a:r>
            <a:r>
              <a:rPr lang="en-US" dirty="0" err="1" smtClean="0"/>
              <a:t>Sidorov</a:t>
            </a:r>
            <a:r>
              <a:rPr lang="en-US" dirty="0" smtClean="0"/>
              <a:t>”);</a:t>
            </a:r>
          </a:p>
          <a:p>
            <a:pPr>
              <a:buNone/>
            </a:pPr>
            <a:r>
              <a:rPr lang="en-US" dirty="0" err="1" smtClean="0"/>
              <a:t>A.SetAge</a:t>
            </a:r>
            <a:r>
              <a:rPr lang="en-US" dirty="0" smtClean="0"/>
              <a:t>(20);</a:t>
            </a:r>
          </a:p>
          <a:p>
            <a:pPr>
              <a:buNone/>
            </a:pPr>
            <a:r>
              <a:rPr lang="en-US" dirty="0" err="1" smtClean="0"/>
              <a:t>A.Print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B=A;</a:t>
            </a:r>
          </a:p>
          <a:p>
            <a:pPr>
              <a:buNone/>
            </a:pPr>
            <a:r>
              <a:rPr lang="en-US" dirty="0" smtClean="0"/>
              <a:t>s=</a:t>
            </a:r>
            <a:r>
              <a:rPr lang="en-US" dirty="0" err="1" smtClean="0"/>
              <a:t>B.GetFio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d=</a:t>
            </a:r>
            <a:r>
              <a:rPr lang="en-US" dirty="0" err="1" smtClean="0"/>
              <a:t>B.GEtAge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массивами объектов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Person *</a:t>
            </a:r>
            <a:r>
              <a:rPr lang="en-US" dirty="0" err="1" smtClean="0"/>
              <a:t>pM</a:t>
            </a:r>
            <a:r>
              <a:rPr lang="en-US" dirty="0" smtClean="0"/>
              <a:t>, *q, n;</a:t>
            </a:r>
          </a:p>
          <a:p>
            <a:r>
              <a:rPr lang="en-US" dirty="0" err="1" smtClean="0"/>
              <a:t>cin</a:t>
            </a:r>
            <a:r>
              <a:rPr lang="en-US" dirty="0" smtClean="0"/>
              <a:t>&gt;&gt;n</a:t>
            </a:r>
          </a:p>
          <a:p>
            <a:r>
              <a:rPr lang="en-US" dirty="0" err="1" smtClean="0"/>
              <a:t>pM</a:t>
            </a:r>
            <a:r>
              <a:rPr lang="en-US" dirty="0" smtClean="0"/>
              <a:t>=new Person [n];</a:t>
            </a:r>
          </a:p>
          <a:p>
            <a:r>
              <a:rPr lang="en-US" dirty="0" smtClean="0"/>
              <a:t>for(q=</a:t>
            </a:r>
            <a:r>
              <a:rPr lang="en-US" dirty="0" err="1" smtClean="0"/>
              <a:t>pM</a:t>
            </a:r>
            <a:r>
              <a:rPr lang="en-US" dirty="0" smtClean="0"/>
              <a:t>; q&lt;=pM+n-1; q++)</a:t>
            </a:r>
          </a:p>
          <a:p>
            <a:pPr lvl="1"/>
            <a:r>
              <a:rPr lang="en-US" dirty="0" smtClean="0"/>
              <a:t>{q-&gt;Input();</a:t>
            </a:r>
          </a:p>
          <a:p>
            <a:pPr lvl="1"/>
            <a:r>
              <a:rPr lang="en-US" dirty="0" smtClean="0"/>
              <a:t>q-&gt;Print ();}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delete </a:t>
            </a:r>
            <a:r>
              <a:rPr lang="en-US" dirty="0" err="1" smtClean="0"/>
              <a:t>pM</a:t>
            </a:r>
            <a:r>
              <a:rPr lang="en-US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073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Наследование 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828800"/>
          </a:xfrm>
        </p:spPr>
        <p:txBody>
          <a:bodyPr/>
          <a:lstStyle/>
          <a:p>
            <a:r>
              <a:rPr lang="ru-RU" dirty="0" smtClean="0"/>
              <a:t>Образование классов на основе ранее существующих</a:t>
            </a:r>
          </a:p>
          <a:p>
            <a:pPr lvl="1"/>
            <a:r>
              <a:rPr lang="ru-RU" dirty="0" smtClean="0"/>
              <a:t>от частного к общего </a:t>
            </a:r>
          </a:p>
          <a:p>
            <a:pPr lvl="1"/>
            <a:r>
              <a:rPr lang="ru-RU" dirty="0" smtClean="0"/>
              <a:t>от общего к частному (построение иерархии)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3357562"/>
            <a:ext cx="171451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786322"/>
            <a:ext cx="171451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Студент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4714884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Преподаватель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>
            <a:stCxn id="4" idx="2"/>
            <a:endCxn id="5" idx="0"/>
          </p:cNvCxnSpPr>
          <p:nvPr/>
        </p:nvCxnSpPr>
        <p:spPr>
          <a:xfrm rot="5400000">
            <a:off x="2678893" y="3321843"/>
            <a:ext cx="714380" cy="2214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  <a:endCxn id="6" idx="0"/>
          </p:cNvCxnSpPr>
          <p:nvPr/>
        </p:nvCxnSpPr>
        <p:spPr>
          <a:xfrm rot="16200000" flipH="1">
            <a:off x="5143504" y="3071810"/>
            <a:ext cx="642942" cy="2643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 наследования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class </a:t>
            </a:r>
            <a:r>
              <a:rPr lang="ru-RU" dirty="0" err="1" smtClean="0"/>
              <a:t>имя_прозводного_класса</a:t>
            </a:r>
            <a:r>
              <a:rPr lang="ru-RU" dirty="0" smtClean="0"/>
              <a:t> : </a:t>
            </a:r>
            <a:r>
              <a:rPr lang="en-US" dirty="0" smtClean="0"/>
              <a:t>public </a:t>
            </a:r>
            <a:r>
              <a:rPr lang="ru-RU" dirty="0" smtClean="0"/>
              <a:t>имя базового класса</a:t>
            </a:r>
          </a:p>
          <a:p>
            <a:pPr>
              <a:buNone/>
            </a:pPr>
            <a:r>
              <a:rPr lang="en-US" dirty="0" smtClean="0"/>
              <a:t>{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r>
              <a:rPr lang="ru-RU" dirty="0" smtClean="0"/>
              <a:t>}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 базовом классе для элементов данных следует использовать доступ </a:t>
            </a:r>
            <a:r>
              <a:rPr lang="en-US" dirty="0" smtClean="0"/>
              <a:t>protected </a:t>
            </a:r>
          </a:p>
          <a:p>
            <a:pPr>
              <a:buNone/>
            </a:pPr>
            <a:r>
              <a:rPr lang="en-US" dirty="0" smtClean="0"/>
              <a:t>protected:</a:t>
            </a:r>
            <a:endParaRPr lang="en-US" dirty="0"/>
          </a:p>
          <a:p>
            <a:pPr>
              <a:buNone/>
            </a:pPr>
            <a:r>
              <a:rPr lang="en-US" dirty="0"/>
              <a:t>char* </a:t>
            </a:r>
            <a:r>
              <a:rPr lang="en-US" dirty="0" err="1"/>
              <a:t>Fio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 err="1"/>
              <a:t>int</a:t>
            </a:r>
            <a:r>
              <a:rPr lang="en-US" dirty="0"/>
              <a:t> Age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Особенности доступа </a:t>
            </a:r>
            <a:r>
              <a:rPr lang="en-US" dirty="0" smtClean="0"/>
              <a:t>protected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ru-RU" dirty="0" smtClean="0"/>
              <a:t>видимость внутри базового и производных классов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Исходные предпосылки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Необходимость объединения данных и действий над ними</a:t>
            </a:r>
          </a:p>
          <a:p>
            <a:r>
              <a:rPr lang="ru-RU" dirty="0" smtClean="0"/>
              <a:t>Необходимость управление доступом к переменным и функциям из различных частей программы</a:t>
            </a:r>
          </a:p>
          <a:p>
            <a:r>
              <a:rPr lang="ru-RU" dirty="0" smtClean="0"/>
              <a:t>Возможность мыслить в терминах предметной области</a:t>
            </a:r>
          </a:p>
          <a:p>
            <a:r>
              <a:rPr lang="ru-RU" dirty="0" smtClean="0"/>
              <a:t>Актуальность объектно-ориентированного подхода к программированию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#include “</a:t>
            </a:r>
            <a:r>
              <a:rPr lang="en-US" dirty="0" err="1" smtClean="0"/>
              <a:t>person.h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/>
              <a:t>Sotrudnik</a:t>
            </a:r>
            <a:r>
              <a:rPr lang="en-US" dirty="0"/>
              <a:t> :</a:t>
            </a:r>
            <a:endParaRPr lang="ru-RU" dirty="0"/>
          </a:p>
          <a:p>
            <a:pPr>
              <a:buNone/>
            </a:pPr>
            <a:r>
              <a:rPr lang="en-US" dirty="0"/>
              <a:t>	public Person</a:t>
            </a:r>
            <a:endParaRPr lang="ru-RU" dirty="0"/>
          </a:p>
          <a:p>
            <a:pPr>
              <a:buNone/>
            </a:pPr>
            <a:r>
              <a:rPr lang="en-US" dirty="0" smtClean="0"/>
              <a:t>{private: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float </a:t>
            </a:r>
            <a:r>
              <a:rPr lang="en-US" dirty="0" err="1" smtClean="0"/>
              <a:t>Zarplata</a:t>
            </a:r>
            <a:r>
              <a:rPr lang="en-US" dirty="0" smtClean="0"/>
              <a:t>;</a:t>
            </a:r>
            <a:endParaRPr lang="ru-RU" dirty="0"/>
          </a:p>
          <a:p>
            <a:pPr>
              <a:buNone/>
            </a:pPr>
            <a:r>
              <a:rPr lang="en-US" dirty="0"/>
              <a:t>public:</a:t>
            </a:r>
            <a:endParaRPr lang="ru-RU" dirty="0"/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Sotrudnik</a:t>
            </a:r>
            <a:r>
              <a:rPr lang="en-US" dirty="0"/>
              <a:t>(void);</a:t>
            </a:r>
            <a:endParaRPr lang="ru-RU" dirty="0"/>
          </a:p>
          <a:p>
            <a:pPr>
              <a:buNone/>
            </a:pPr>
            <a:r>
              <a:rPr lang="en-US" dirty="0"/>
              <a:t>	~</a:t>
            </a:r>
            <a:r>
              <a:rPr lang="en-US" dirty="0" err="1"/>
              <a:t>Sotrudnik</a:t>
            </a:r>
            <a:r>
              <a:rPr lang="en-US" dirty="0"/>
              <a:t>(void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SetZarplata</a:t>
            </a:r>
            <a:r>
              <a:rPr lang="en-US" dirty="0" smtClean="0"/>
              <a:t>(float Zarplata1);</a:t>
            </a:r>
          </a:p>
          <a:p>
            <a:pPr>
              <a:buNone/>
            </a:pPr>
            <a:r>
              <a:rPr lang="en-US" dirty="0" smtClean="0"/>
              <a:t>float </a:t>
            </a:r>
            <a:r>
              <a:rPr lang="en-US" dirty="0" err="1" smtClean="0"/>
              <a:t>GetZarplata</a:t>
            </a:r>
            <a:r>
              <a:rPr lang="en-US" dirty="0" smtClean="0"/>
              <a:t>(void);</a:t>
            </a:r>
          </a:p>
          <a:p>
            <a:pPr>
              <a:buNone/>
            </a:pPr>
            <a:r>
              <a:rPr lang="en-US" dirty="0" smtClean="0"/>
              <a:t>void Input(void);</a:t>
            </a:r>
          </a:p>
          <a:p>
            <a:pPr>
              <a:buNone/>
            </a:pPr>
            <a:r>
              <a:rPr lang="en-US" dirty="0" smtClean="0"/>
              <a:t>void Print(void);</a:t>
            </a:r>
            <a:endParaRPr lang="en-US" dirty="0"/>
          </a:p>
          <a:p>
            <a:pPr>
              <a:buNone/>
            </a:pPr>
            <a:r>
              <a:rPr lang="en-US" dirty="0" smtClean="0"/>
              <a:t>};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981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#include “</a:t>
            </a:r>
            <a:r>
              <a:rPr lang="en-US" dirty="0" err="1" smtClean="0"/>
              <a:t>sotrudnik.h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Sotrudnik</a:t>
            </a:r>
            <a:r>
              <a:rPr lang="en-US" dirty="0" smtClean="0"/>
              <a:t>::</a:t>
            </a:r>
            <a:r>
              <a:rPr lang="en-US" dirty="0" err="1" smtClean="0"/>
              <a:t>Sotrudnik</a:t>
            </a:r>
            <a:r>
              <a:rPr lang="en-US" dirty="0" smtClean="0"/>
              <a:t>(void)</a:t>
            </a:r>
          </a:p>
          <a:p>
            <a:pPr lvl="1"/>
            <a:r>
              <a:rPr lang="en-US" dirty="0" smtClean="0"/>
              <a:t>{</a:t>
            </a:r>
            <a:r>
              <a:rPr lang="en-US" dirty="0" err="1" smtClean="0"/>
              <a:t>Fio</a:t>
            </a:r>
            <a:r>
              <a:rPr lang="en-US" dirty="0" smtClean="0"/>
              <a:t>=NULL; Age=0; </a:t>
            </a:r>
            <a:r>
              <a:rPr lang="en-US" dirty="0" err="1" smtClean="0"/>
              <a:t>Zarplata</a:t>
            </a:r>
            <a:r>
              <a:rPr lang="en-US" dirty="0" smtClean="0"/>
              <a:t>=0;}</a:t>
            </a:r>
          </a:p>
          <a:p>
            <a:r>
              <a:rPr lang="en-US" dirty="0" err="1"/>
              <a:t>Sotrudnik</a:t>
            </a:r>
            <a:r>
              <a:rPr lang="en-US" dirty="0" smtClean="0"/>
              <a:t>::~</a:t>
            </a:r>
            <a:r>
              <a:rPr lang="en-US" dirty="0" err="1" smtClean="0"/>
              <a:t>Sotrudnik</a:t>
            </a:r>
            <a:r>
              <a:rPr lang="en-US" dirty="0" smtClean="0"/>
              <a:t>(void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{}</a:t>
            </a:r>
            <a:endParaRPr lang="en-US" dirty="0"/>
          </a:p>
          <a:p>
            <a:r>
              <a:rPr lang="en-US" dirty="0" smtClean="0"/>
              <a:t>void </a:t>
            </a:r>
            <a:r>
              <a:rPr lang="en-US" dirty="0" err="1"/>
              <a:t>Sotrudnik</a:t>
            </a:r>
            <a:r>
              <a:rPr lang="en-US" dirty="0"/>
              <a:t>::</a:t>
            </a:r>
            <a:r>
              <a:rPr lang="en-US" dirty="0" err="1" smtClean="0"/>
              <a:t>SetAll</a:t>
            </a:r>
            <a:r>
              <a:rPr lang="en-US" dirty="0" smtClean="0"/>
              <a:t> (char* Fio1, </a:t>
            </a:r>
            <a:r>
              <a:rPr lang="en-US" dirty="0" err="1" smtClean="0"/>
              <a:t>int</a:t>
            </a:r>
            <a:r>
              <a:rPr lang="en-US" dirty="0" smtClean="0"/>
              <a:t> Age1, float Zarplata1)</a:t>
            </a:r>
          </a:p>
          <a:p>
            <a:r>
              <a:rPr lang="en-US" dirty="0" smtClean="0"/>
              <a:t>{Person::</a:t>
            </a:r>
            <a:r>
              <a:rPr lang="en-US" dirty="0" err="1" smtClean="0"/>
              <a:t>SetFio</a:t>
            </a:r>
            <a:r>
              <a:rPr lang="en-US" dirty="0" smtClean="0"/>
              <a:t>(Fio1);</a:t>
            </a:r>
          </a:p>
          <a:p>
            <a:r>
              <a:rPr lang="en-US" dirty="0" smtClean="0"/>
              <a:t>Age=Age1;</a:t>
            </a:r>
          </a:p>
          <a:p>
            <a:r>
              <a:rPr lang="en-US" dirty="0" err="1" smtClean="0"/>
              <a:t>Zarplata</a:t>
            </a:r>
            <a:r>
              <a:rPr lang="en-US" dirty="0" smtClean="0"/>
              <a:t>=Zarplata1;}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16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void </a:t>
            </a:r>
            <a:r>
              <a:rPr lang="en-US" dirty="0" err="1" smtClean="0"/>
              <a:t>Sotrudnik</a:t>
            </a:r>
            <a:r>
              <a:rPr lang="en-US" dirty="0" smtClean="0"/>
              <a:t>::</a:t>
            </a:r>
            <a:r>
              <a:rPr lang="en-US" dirty="0" err="1" smtClean="0"/>
              <a:t>SetZaprpala</a:t>
            </a:r>
            <a:r>
              <a:rPr lang="en-US" dirty="0" smtClean="0"/>
              <a:t>(float Zarplata1)</a:t>
            </a:r>
          </a:p>
          <a:p>
            <a:pPr lvl="1"/>
            <a:r>
              <a:rPr lang="en-US" dirty="0" smtClean="0"/>
              <a:t>{</a:t>
            </a:r>
            <a:r>
              <a:rPr lang="en-US" dirty="0" err="1" smtClean="0"/>
              <a:t>Zarplata</a:t>
            </a:r>
            <a:r>
              <a:rPr lang="en-US" dirty="0" smtClean="0"/>
              <a:t>=Zarplata1;}</a:t>
            </a:r>
          </a:p>
          <a:p>
            <a:r>
              <a:rPr lang="en-US" dirty="0" smtClean="0"/>
              <a:t>float </a:t>
            </a:r>
            <a:r>
              <a:rPr lang="en-US" dirty="0" err="1" smtClean="0"/>
              <a:t>Sotrudnik</a:t>
            </a:r>
            <a:r>
              <a:rPr lang="en-US" dirty="0" smtClean="0"/>
              <a:t>::</a:t>
            </a:r>
            <a:r>
              <a:rPr lang="en-US" dirty="0" err="1" smtClean="0"/>
              <a:t>GetZarplata</a:t>
            </a:r>
            <a:r>
              <a:rPr lang="en-US" dirty="0" smtClean="0"/>
              <a:t>(void)</a:t>
            </a:r>
          </a:p>
          <a:p>
            <a:pPr lvl="1"/>
            <a:r>
              <a:rPr lang="en-US" dirty="0" smtClean="0"/>
              <a:t>{return </a:t>
            </a:r>
            <a:r>
              <a:rPr lang="en-US" dirty="0" err="1" smtClean="0"/>
              <a:t>Zarplata</a:t>
            </a:r>
            <a:r>
              <a:rPr lang="en-US" dirty="0" smtClean="0"/>
              <a:t>;}</a:t>
            </a:r>
          </a:p>
          <a:p>
            <a:r>
              <a:rPr lang="en-US" dirty="0" smtClean="0"/>
              <a:t>void </a:t>
            </a:r>
            <a:r>
              <a:rPr lang="en-US" dirty="0" err="1" smtClean="0"/>
              <a:t>Sotrudnik</a:t>
            </a:r>
            <a:r>
              <a:rPr lang="en-US" dirty="0" smtClean="0"/>
              <a:t>::Input(void)</a:t>
            </a:r>
          </a:p>
          <a:p>
            <a:r>
              <a:rPr lang="en-US" dirty="0" smtClean="0"/>
              <a:t>{Person::Input( );</a:t>
            </a:r>
          </a:p>
          <a:p>
            <a:r>
              <a:rPr lang="en-US" dirty="0" err="1" smtClean="0"/>
              <a:t>cin</a:t>
            </a:r>
            <a:r>
              <a:rPr lang="en-US" dirty="0" smtClean="0"/>
              <a:t>&gt;&gt;</a:t>
            </a:r>
            <a:r>
              <a:rPr lang="en-US" dirty="0" err="1" smtClean="0"/>
              <a:t>Zarplata</a:t>
            </a:r>
            <a:r>
              <a:rPr lang="en-US" dirty="0" smtClean="0"/>
              <a:t>;}</a:t>
            </a:r>
          </a:p>
          <a:p>
            <a:endParaRPr lang="en-US" dirty="0"/>
          </a:p>
          <a:p>
            <a:r>
              <a:rPr lang="en-US" dirty="0"/>
              <a:t>void </a:t>
            </a:r>
            <a:r>
              <a:rPr lang="en-US" dirty="0" err="1"/>
              <a:t>Sotrudnik</a:t>
            </a:r>
            <a:r>
              <a:rPr lang="en-US" dirty="0" smtClean="0"/>
              <a:t>::Print(void</a:t>
            </a:r>
            <a:r>
              <a:rPr lang="en-US" dirty="0"/>
              <a:t>)</a:t>
            </a:r>
          </a:p>
          <a:p>
            <a:r>
              <a:rPr lang="en-US" dirty="0"/>
              <a:t>{Person</a:t>
            </a:r>
            <a:r>
              <a:rPr lang="en-US" dirty="0" smtClean="0"/>
              <a:t>::Print( </a:t>
            </a:r>
            <a:r>
              <a:rPr lang="en-US" dirty="0"/>
              <a:t>);</a:t>
            </a:r>
          </a:p>
          <a:p>
            <a:r>
              <a:rPr lang="en-US" dirty="0" err="1" smtClean="0"/>
              <a:t>cout</a:t>
            </a:r>
            <a:r>
              <a:rPr lang="en-US" dirty="0" smtClean="0"/>
              <a:t>&lt;&lt;</a:t>
            </a:r>
            <a:r>
              <a:rPr lang="en-US" dirty="0" err="1" smtClean="0"/>
              <a:t>Zarplata</a:t>
            </a:r>
            <a:r>
              <a:rPr lang="en-US" dirty="0"/>
              <a:t>;}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854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void main(void)</a:t>
            </a:r>
          </a:p>
          <a:p>
            <a:r>
              <a:rPr lang="en-US" dirty="0" smtClean="0"/>
              <a:t>{</a:t>
            </a:r>
            <a:r>
              <a:rPr lang="en-US" dirty="0" err="1" smtClean="0"/>
              <a:t>Sotrudnik</a:t>
            </a:r>
            <a:r>
              <a:rPr lang="en-US" dirty="0" smtClean="0"/>
              <a:t> S1;</a:t>
            </a:r>
          </a:p>
          <a:p>
            <a:r>
              <a:rPr lang="en-US" dirty="0" smtClean="0"/>
              <a:t>S1.Setname(“</a:t>
            </a:r>
            <a:r>
              <a:rPr lang="en-US" dirty="0" err="1" smtClean="0"/>
              <a:t>Sidorov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S1.SetAge(25);</a:t>
            </a:r>
          </a:p>
          <a:p>
            <a:r>
              <a:rPr lang="en-US" dirty="0" smtClean="0"/>
              <a:t>S1.SetZarplata(30000.50);</a:t>
            </a:r>
          </a:p>
          <a:p>
            <a:r>
              <a:rPr lang="en-US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724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Переопределение операций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1. Можно перегружать любые операции, кроме операций ., *, ?:, ::, </a:t>
            </a:r>
            <a:r>
              <a:rPr lang="en-US" dirty="0" err="1" smtClean="0"/>
              <a:t>sizeof</a:t>
            </a:r>
            <a:r>
              <a:rPr lang="ru-RU" dirty="0" smtClean="0"/>
              <a:t>, универсальных для любых типов данных.</a:t>
            </a:r>
          </a:p>
          <a:p>
            <a:r>
              <a:rPr lang="ru-RU" dirty="0" smtClean="0"/>
              <a:t>2. Все операции наследуются кроме присваивания.</a:t>
            </a:r>
          </a:p>
          <a:p>
            <a:r>
              <a:rPr lang="ru-RU" dirty="0" smtClean="0"/>
              <a:t>3. При перегрузке операции с одним операндом она не должна иметь параметров</a:t>
            </a:r>
          </a:p>
          <a:p>
            <a:r>
              <a:rPr lang="ru-RU" dirty="0" smtClean="0"/>
              <a:t>4. При перегрузке операции с двумя операндами она должна иметь один параметр (ссылку на объект).</a:t>
            </a:r>
          </a:p>
          <a:p>
            <a:r>
              <a:rPr lang="ru-RU" dirty="0" smtClean="0"/>
              <a:t>5. Для организации последовательности операций они должны возвращать ссылку на объект.</a:t>
            </a:r>
          </a:p>
          <a:p>
            <a:r>
              <a:rPr lang="ru-RU" dirty="0" smtClean="0"/>
              <a:t>6 Операции ++ и -- переопределяются в префиксной и постфиксной формах. Для префиксной формы входных параметров нет, для постфиксной – один целочисленный входной параметр.</a:t>
            </a:r>
          </a:p>
          <a:p>
            <a:r>
              <a:rPr lang="ru-RU" dirty="0" smtClean="0"/>
              <a:t>7. Операция присваивания определяется по умолчанию.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smtClean="0"/>
              <a:t>переопределения операций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7610" cy="48737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dirty="0" smtClean="0"/>
              <a:t>// Сравнение объектов на меньшинство по алфавиту и по возрасту</a:t>
            </a:r>
          </a:p>
          <a:p>
            <a:pPr>
              <a:buNone/>
            </a:pPr>
            <a:r>
              <a:rPr lang="en-US" sz="2300" dirty="0" err="1" smtClean="0"/>
              <a:t>bool</a:t>
            </a:r>
            <a:r>
              <a:rPr lang="en-US" sz="2300" dirty="0" smtClean="0"/>
              <a:t> Person::operator &lt;(Person&amp; P2)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{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if(</a:t>
            </a:r>
            <a:r>
              <a:rPr lang="en-US" sz="2300" dirty="0" err="1" smtClean="0"/>
              <a:t>strcmp</a:t>
            </a:r>
            <a:r>
              <a:rPr lang="en-US" sz="2300" dirty="0" smtClean="0"/>
              <a:t>(Fio,P2.Fio)&lt;0)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	return true;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else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	if(</a:t>
            </a:r>
            <a:r>
              <a:rPr lang="en-US" sz="2300" dirty="0" err="1" smtClean="0"/>
              <a:t>strcmp</a:t>
            </a:r>
            <a:r>
              <a:rPr lang="en-US" sz="2300" dirty="0" smtClean="0"/>
              <a:t>(Fio,P2.Fio)==0 &amp;&amp; Age&lt;P2.Age)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		return true;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	else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			return false;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 	return false;</a:t>
            </a:r>
            <a:endParaRPr lang="ru-RU" sz="2300" dirty="0" smtClean="0"/>
          </a:p>
          <a:p>
            <a:pPr>
              <a:buNone/>
            </a:pPr>
            <a:r>
              <a:rPr lang="en-US" sz="2300" dirty="0" smtClean="0"/>
              <a:t>}</a:t>
            </a:r>
            <a:endParaRPr lang="ru-RU" sz="23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357686" y="1643050"/>
            <a:ext cx="375761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"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stdafx.h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".\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person.h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main()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Person P1, P2;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	P1.SetAll("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Иванов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", 35);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P2.SetAll("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Петров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", 20);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	if(P1&lt;P2)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("P1&lt;P2-verno");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Переопределение операция для математических объектов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class Vector</a:t>
            </a:r>
          </a:p>
          <a:p>
            <a:r>
              <a:rPr lang="en-US" dirty="0" smtClean="0"/>
              <a:t>{private:</a:t>
            </a:r>
          </a:p>
          <a:p>
            <a:pPr lvl="1"/>
            <a:r>
              <a:rPr lang="en-US" dirty="0" smtClean="0"/>
              <a:t>float </a:t>
            </a:r>
            <a:r>
              <a:rPr lang="en-US" dirty="0" err="1" smtClean="0"/>
              <a:t>x,y</a:t>
            </a:r>
            <a:r>
              <a:rPr lang="en-US" dirty="0" smtClean="0"/>
              <a:t>;</a:t>
            </a:r>
          </a:p>
          <a:p>
            <a:r>
              <a:rPr lang="en-US" dirty="0" smtClean="0"/>
              <a:t>public:</a:t>
            </a:r>
          </a:p>
          <a:p>
            <a:pPr lvl="1"/>
            <a:r>
              <a:rPr lang="en-US" dirty="0" smtClean="0"/>
              <a:t>Vector(void);</a:t>
            </a:r>
          </a:p>
          <a:p>
            <a:pPr lvl="1"/>
            <a:r>
              <a:rPr lang="en-US" dirty="0" smtClean="0"/>
              <a:t>~Vector(void);</a:t>
            </a:r>
          </a:p>
          <a:p>
            <a:pPr lvl="1"/>
            <a:r>
              <a:rPr lang="en-US" dirty="0" smtClean="0"/>
              <a:t>Vector (float x1, float y1);</a:t>
            </a:r>
          </a:p>
          <a:p>
            <a:pPr lvl="1"/>
            <a:r>
              <a:rPr lang="en-US" dirty="0" smtClean="0"/>
              <a:t>void </a:t>
            </a:r>
            <a:r>
              <a:rPr lang="en-US" dirty="0" err="1" smtClean="0"/>
              <a:t>SetAll</a:t>
            </a:r>
            <a:r>
              <a:rPr lang="en-US" dirty="0" smtClean="0"/>
              <a:t>(float x1, float y1);</a:t>
            </a:r>
          </a:p>
          <a:p>
            <a:pPr lvl="1"/>
            <a:r>
              <a:rPr lang="en-US" dirty="0" smtClean="0"/>
              <a:t>float </a:t>
            </a:r>
            <a:r>
              <a:rPr lang="en-US" dirty="0" err="1" smtClean="0"/>
              <a:t>GetX</a:t>
            </a:r>
            <a:r>
              <a:rPr lang="en-US" dirty="0" smtClean="0"/>
              <a:t>(void);</a:t>
            </a:r>
          </a:p>
          <a:p>
            <a:pPr lvl="1"/>
            <a:r>
              <a:rPr lang="en-US" dirty="0" smtClean="0"/>
              <a:t>float </a:t>
            </a:r>
            <a:r>
              <a:rPr lang="en-US" dirty="0" err="1" smtClean="0"/>
              <a:t>GetY</a:t>
            </a:r>
            <a:r>
              <a:rPr lang="en-US" dirty="0" smtClean="0"/>
              <a:t>(void);</a:t>
            </a:r>
          </a:p>
          <a:p>
            <a:pPr lvl="1"/>
            <a:r>
              <a:rPr lang="en-US" dirty="0" smtClean="0"/>
              <a:t>void Print(void) </a:t>
            </a:r>
          </a:p>
          <a:p>
            <a:pPr lvl="1"/>
            <a:r>
              <a:rPr lang="en-US" dirty="0" smtClean="0"/>
              <a:t>float </a:t>
            </a:r>
            <a:r>
              <a:rPr lang="en-US" dirty="0" err="1" smtClean="0"/>
              <a:t>GetLen</a:t>
            </a:r>
            <a:r>
              <a:rPr lang="en-US" dirty="0" smtClean="0"/>
              <a:t>(void);</a:t>
            </a:r>
          </a:p>
        </p:txBody>
      </p:sp>
    </p:spTree>
    <p:extLst>
      <p:ext uri="{BB962C8B-B14F-4D97-AF65-F5344CB8AC3E}">
        <p14:creationId xmlns:p14="http://schemas.microsoft.com/office/powerpoint/2010/main" val="10551247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Vector operator+(Vector &amp;V2);</a:t>
            </a:r>
          </a:p>
          <a:p>
            <a:r>
              <a:rPr lang="en-US" dirty="0" smtClean="0"/>
              <a:t>Vector operator*(float a);</a:t>
            </a:r>
          </a:p>
          <a:p>
            <a:r>
              <a:rPr lang="en-US" dirty="0" smtClean="0"/>
              <a:t>float operator*(Vector &amp;V2);</a:t>
            </a:r>
          </a:p>
          <a:p>
            <a:r>
              <a:rPr lang="en-US" dirty="0" smtClean="0"/>
              <a:t>bool operator==(Vector &amp;V2);</a:t>
            </a:r>
          </a:p>
          <a:p>
            <a:r>
              <a:rPr lang="en-US" dirty="0" smtClean="0"/>
              <a:t>bool operator&lt;(Vector &amp;V2);</a:t>
            </a:r>
          </a:p>
          <a:p>
            <a:r>
              <a:rPr lang="en-US" dirty="0" smtClean="0"/>
              <a:t>Vector* operator++(void);</a:t>
            </a:r>
          </a:p>
          <a:p>
            <a:r>
              <a:rPr lang="en-US" dirty="0" err="1" smtClean="0"/>
              <a:t>Vectror</a:t>
            </a:r>
            <a:r>
              <a:rPr lang="en-US" dirty="0" smtClean="0"/>
              <a:t>*operator++(</a:t>
            </a:r>
            <a:r>
              <a:rPr lang="en-US" dirty="0" err="1" smtClean="0"/>
              <a:t>int</a:t>
            </a:r>
            <a:r>
              <a:rPr lang="en-US" dirty="0" smtClean="0"/>
              <a:t> a);</a:t>
            </a:r>
          </a:p>
          <a:p>
            <a:r>
              <a:rPr lang="en-US" dirty="0" smtClean="0"/>
              <a:t>};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5205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math.h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#include &lt;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  <a:endParaRPr lang="en-US" dirty="0"/>
          </a:p>
          <a:p>
            <a:r>
              <a:rPr lang="en-US" dirty="0" smtClean="0"/>
              <a:t>#include </a:t>
            </a:r>
            <a:r>
              <a:rPr lang="en-US" dirty="0"/>
              <a:t>“</a:t>
            </a:r>
            <a:r>
              <a:rPr lang="en-US" dirty="0" err="1"/>
              <a:t>vector.h</a:t>
            </a:r>
            <a:r>
              <a:rPr lang="en-US" dirty="0"/>
              <a:t>”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using namespace </a:t>
            </a:r>
            <a:r>
              <a:rPr lang="en-US" dirty="0" err="1" smtClean="0"/>
              <a:t>std</a:t>
            </a:r>
            <a:r>
              <a:rPr lang="en-US" dirty="0" smtClean="0"/>
              <a:t>;</a:t>
            </a:r>
          </a:p>
          <a:p>
            <a:r>
              <a:rPr lang="en-US" dirty="0" smtClean="0"/>
              <a:t>Vector::Vector(void)</a:t>
            </a:r>
          </a:p>
          <a:p>
            <a:r>
              <a:rPr lang="en-US" dirty="0" smtClean="0"/>
              <a:t>{x=0;y=0;}</a:t>
            </a:r>
          </a:p>
          <a:p>
            <a:endParaRPr lang="en-US" dirty="0"/>
          </a:p>
          <a:p>
            <a:r>
              <a:rPr lang="en-US" dirty="0"/>
              <a:t>Vector</a:t>
            </a:r>
            <a:r>
              <a:rPr lang="en-US" dirty="0" smtClean="0"/>
              <a:t>::~Vector(void</a:t>
            </a:r>
            <a:r>
              <a:rPr lang="en-US" dirty="0"/>
              <a:t>)</a:t>
            </a:r>
          </a:p>
          <a:p>
            <a:r>
              <a:rPr lang="en-US" dirty="0" smtClean="0"/>
              <a:t>{ }</a:t>
            </a:r>
          </a:p>
          <a:p>
            <a:endParaRPr lang="en-US" dirty="0"/>
          </a:p>
          <a:p>
            <a:r>
              <a:rPr lang="en-US" dirty="0"/>
              <a:t>Vector::</a:t>
            </a:r>
            <a:r>
              <a:rPr lang="en-US" dirty="0" smtClean="0"/>
              <a:t>Vector(float x1, float y1)</a:t>
            </a:r>
            <a:endParaRPr lang="en-US" dirty="0"/>
          </a:p>
          <a:p>
            <a:r>
              <a:rPr lang="en-US" dirty="0"/>
              <a:t>{</a:t>
            </a:r>
            <a:r>
              <a:rPr lang="en-US" dirty="0" smtClean="0"/>
              <a:t>x=x1;y=y1;}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841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float Vector::</a:t>
            </a:r>
            <a:r>
              <a:rPr lang="en-US" dirty="0" err="1" smtClean="0"/>
              <a:t>GetX</a:t>
            </a:r>
            <a:r>
              <a:rPr lang="en-US" dirty="0" smtClean="0"/>
              <a:t>(void)</a:t>
            </a:r>
          </a:p>
          <a:p>
            <a:r>
              <a:rPr lang="en-US" dirty="0" smtClean="0"/>
              <a:t>{return x;}</a:t>
            </a:r>
          </a:p>
          <a:p>
            <a:endParaRPr lang="en-US" dirty="0" smtClean="0"/>
          </a:p>
          <a:p>
            <a:r>
              <a:rPr lang="en-US" dirty="0" smtClean="0"/>
              <a:t>float Vector</a:t>
            </a:r>
            <a:r>
              <a:rPr lang="en-US" dirty="0"/>
              <a:t>::</a:t>
            </a:r>
            <a:r>
              <a:rPr lang="en-US" dirty="0" err="1" smtClean="0"/>
              <a:t>GetY</a:t>
            </a:r>
            <a:r>
              <a:rPr lang="en-US" dirty="0" smtClean="0"/>
              <a:t>(void</a:t>
            </a:r>
            <a:r>
              <a:rPr lang="en-US" dirty="0"/>
              <a:t>)</a:t>
            </a:r>
          </a:p>
          <a:p>
            <a:r>
              <a:rPr lang="en-US" dirty="0"/>
              <a:t>{return </a:t>
            </a:r>
            <a:r>
              <a:rPr lang="en-US" dirty="0" smtClean="0"/>
              <a:t>y;}</a:t>
            </a:r>
          </a:p>
          <a:p>
            <a:endParaRPr lang="en-US" dirty="0"/>
          </a:p>
          <a:p>
            <a:r>
              <a:rPr lang="en-US" dirty="0" smtClean="0"/>
              <a:t>void Vector::Print(void)</a:t>
            </a:r>
          </a:p>
          <a:p>
            <a:r>
              <a:rPr lang="en-US" dirty="0" smtClean="0"/>
              <a:t>{</a:t>
            </a:r>
            <a:r>
              <a:rPr lang="en-US" dirty="0" err="1" smtClean="0"/>
              <a:t>cout</a:t>
            </a:r>
            <a:r>
              <a:rPr lang="en-US" dirty="0" smtClean="0"/>
              <a:t>&lt;&lt;“(“&lt;&lt;x&lt;&lt;“,”&lt;&lt;y&lt;&lt;“)”;}</a:t>
            </a:r>
          </a:p>
          <a:p>
            <a:endParaRPr lang="en-US" dirty="0"/>
          </a:p>
          <a:p>
            <a:r>
              <a:rPr lang="en-US" dirty="0" smtClean="0"/>
              <a:t>float </a:t>
            </a:r>
            <a:r>
              <a:rPr lang="en-US" dirty="0" err="1" smtClean="0"/>
              <a:t>GetLen</a:t>
            </a:r>
            <a:r>
              <a:rPr lang="en-US" dirty="0" smtClean="0"/>
              <a:t>(void)</a:t>
            </a:r>
          </a:p>
          <a:p>
            <a:r>
              <a:rPr lang="en-US" dirty="0" smtClean="0"/>
              <a:t>{return(</a:t>
            </a:r>
            <a:r>
              <a:rPr lang="en-US" dirty="0" err="1" smtClean="0"/>
              <a:t>sqrt</a:t>
            </a:r>
            <a:r>
              <a:rPr lang="en-US" dirty="0" smtClean="0"/>
              <a:t>(x*</a:t>
            </a:r>
            <a:r>
              <a:rPr lang="en-US" dirty="0" err="1" smtClean="0"/>
              <a:t>x+y</a:t>
            </a:r>
            <a:r>
              <a:rPr lang="en-US" dirty="0" smtClean="0"/>
              <a:t>*y))};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240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Объектно-ориентированное программирование (ООП)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класс = данные + функции (методы)</a:t>
            </a:r>
          </a:p>
          <a:p>
            <a:pPr>
              <a:lnSpc>
                <a:spcPct val="80000"/>
              </a:lnSpc>
            </a:pPr>
            <a:r>
              <a:rPr lang="ru-RU" sz="2800"/>
              <a:t>объект = свойства + поведение</a:t>
            </a:r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/>
              <a:t>Свойства ООП:</a:t>
            </a:r>
          </a:p>
          <a:p>
            <a:pPr>
              <a:lnSpc>
                <a:spcPct val="80000"/>
              </a:lnSpc>
            </a:pPr>
            <a:r>
              <a:rPr lang="ru-RU" sz="2800"/>
              <a:t>инкапсуляция = скрытие ненужной информации</a:t>
            </a:r>
          </a:p>
          <a:p>
            <a:pPr>
              <a:lnSpc>
                <a:spcPct val="80000"/>
              </a:lnSpc>
            </a:pPr>
            <a:r>
              <a:rPr lang="ru-RU" sz="2800"/>
              <a:t>наследование = порождение нового объекта на основе имеющегося</a:t>
            </a:r>
          </a:p>
          <a:p>
            <a:pPr>
              <a:lnSpc>
                <a:spcPct val="80000"/>
              </a:lnSpc>
            </a:pPr>
            <a:r>
              <a:rPr lang="ru-RU" sz="2800"/>
              <a:t>полиморфизм = перегрузка операций, функций, шаблоны классов</a:t>
            </a:r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Vector Vector::operator+(Vector&amp; V2)</a:t>
            </a:r>
          </a:p>
          <a:p>
            <a:r>
              <a:rPr lang="en-US" dirty="0" smtClean="0"/>
              <a:t>{Vector V1=*this, V3;</a:t>
            </a:r>
          </a:p>
          <a:p>
            <a:r>
              <a:rPr lang="en-US" dirty="0" smtClean="0"/>
              <a:t>V3.x=V1.x+V2.x;</a:t>
            </a:r>
          </a:p>
          <a:p>
            <a:r>
              <a:rPr lang="en-US" dirty="0" smtClean="0"/>
              <a:t>……………………//</a:t>
            </a:r>
            <a:r>
              <a:rPr lang="ru-RU" dirty="0" smtClean="0"/>
              <a:t>Дополните</a:t>
            </a:r>
          </a:p>
          <a:p>
            <a:r>
              <a:rPr lang="en-US" dirty="0" smtClean="0"/>
              <a:t>return V3;</a:t>
            </a:r>
          </a:p>
          <a:p>
            <a:r>
              <a:rPr lang="en-US" dirty="0" smtClean="0"/>
              <a:t>}</a:t>
            </a:r>
          </a:p>
          <a:p>
            <a:endParaRPr lang="en-US" dirty="0"/>
          </a:p>
          <a:p>
            <a:r>
              <a:rPr lang="en-US" dirty="0" smtClean="0"/>
              <a:t>Vector* Vector::operator++(void)</a:t>
            </a:r>
          </a:p>
          <a:p>
            <a:r>
              <a:rPr lang="en-US" dirty="0" smtClean="0"/>
              <a:t>{++x;++y;</a:t>
            </a:r>
          </a:p>
          <a:p>
            <a:r>
              <a:rPr lang="en-US" dirty="0" smtClean="0"/>
              <a:t>return this;}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72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Vector* Vector::operator++(</a:t>
            </a:r>
            <a:r>
              <a:rPr lang="en-US" dirty="0" err="1" smtClean="0"/>
              <a:t>int</a:t>
            </a:r>
            <a:r>
              <a:rPr lang="en-US" dirty="0" smtClean="0"/>
              <a:t> a)</a:t>
            </a:r>
          </a:p>
          <a:p>
            <a:r>
              <a:rPr lang="en-US" dirty="0" smtClean="0"/>
              <a:t>{x++; y++;</a:t>
            </a:r>
          </a:p>
          <a:p>
            <a:r>
              <a:rPr lang="en-US" dirty="0" smtClean="0"/>
              <a:t>return this;}</a:t>
            </a:r>
          </a:p>
          <a:p>
            <a:endParaRPr lang="en-US" dirty="0"/>
          </a:p>
          <a:p>
            <a:r>
              <a:rPr lang="en-US" dirty="0" smtClean="0"/>
              <a:t>Vector Vector::operator*(float a)</a:t>
            </a:r>
          </a:p>
          <a:p>
            <a:r>
              <a:rPr lang="en-US" dirty="0" smtClean="0"/>
              <a:t>{Vector V1=*this;</a:t>
            </a:r>
          </a:p>
          <a:p>
            <a:r>
              <a:rPr lang="en-US" dirty="0" smtClean="0"/>
              <a:t>V1.x=</a:t>
            </a:r>
            <a:r>
              <a:rPr lang="en-US" dirty="0"/>
              <a:t> </a:t>
            </a:r>
            <a:r>
              <a:rPr lang="en-US" dirty="0" smtClean="0"/>
              <a:t>V1.x*a;</a:t>
            </a:r>
          </a:p>
          <a:p>
            <a:r>
              <a:rPr lang="en-US" dirty="0" smtClean="0"/>
              <a:t>V1.y=</a:t>
            </a:r>
            <a:r>
              <a:rPr lang="en-US" dirty="0"/>
              <a:t> </a:t>
            </a:r>
            <a:r>
              <a:rPr lang="en-US" dirty="0" smtClean="0"/>
              <a:t>V1.y*a;</a:t>
            </a:r>
          </a:p>
          <a:p>
            <a:r>
              <a:rPr lang="en-US" dirty="0" smtClean="0"/>
              <a:t>return V1;}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8003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float Vector::operator*(Vector &amp;V2)</a:t>
            </a:r>
          </a:p>
          <a:p>
            <a:r>
              <a:rPr lang="en-US" dirty="0" smtClean="0"/>
              <a:t>{Vector V1=*this;</a:t>
            </a:r>
          </a:p>
          <a:p>
            <a:r>
              <a:rPr lang="en-US" dirty="0" smtClean="0"/>
              <a:t>return(V1.x*V2.x+V1.y*V2.y);}</a:t>
            </a:r>
          </a:p>
          <a:p>
            <a:endParaRPr lang="en-US" dirty="0"/>
          </a:p>
          <a:p>
            <a:r>
              <a:rPr lang="en-US" dirty="0" smtClean="0"/>
              <a:t>bool Vector::operator==(Vector &amp;V2)</a:t>
            </a:r>
          </a:p>
          <a:p>
            <a:r>
              <a:rPr lang="en-US" dirty="0" smtClean="0"/>
              <a:t>{return(x==V2.x &amp;&amp; y==V2.y);}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730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include &lt;</a:t>
            </a:r>
            <a:r>
              <a:rPr lang="en-US" dirty="0" err="1" smtClean="0"/>
              <a:t>vector.h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void main(void)</a:t>
            </a:r>
          </a:p>
          <a:p>
            <a:r>
              <a:rPr lang="en-US" dirty="0" smtClean="0"/>
              <a:t>{Vector A(1,2), B(3,4), C;</a:t>
            </a:r>
          </a:p>
          <a:p>
            <a:r>
              <a:rPr lang="en-US" dirty="0" smtClean="0"/>
              <a:t>float </a:t>
            </a:r>
            <a:r>
              <a:rPr lang="en-US" dirty="0" err="1" smtClean="0"/>
              <a:t>d,e,f</a:t>
            </a:r>
            <a:r>
              <a:rPr lang="en-US" dirty="0" smtClean="0"/>
              <a:t>;</a:t>
            </a:r>
          </a:p>
          <a:p>
            <a:r>
              <a:rPr lang="en-US" dirty="0" smtClean="0"/>
              <a:t>d=</a:t>
            </a:r>
            <a:r>
              <a:rPr lang="en-US" dirty="0" err="1" smtClean="0"/>
              <a:t>A.GetLen</a:t>
            </a:r>
            <a:r>
              <a:rPr lang="en-US" dirty="0" smtClean="0"/>
              <a:t>( );</a:t>
            </a:r>
          </a:p>
          <a:p>
            <a:r>
              <a:rPr lang="en-US" dirty="0" smtClean="0"/>
              <a:t>C=A+B;</a:t>
            </a:r>
          </a:p>
          <a:p>
            <a:r>
              <a:rPr lang="en-US" dirty="0" err="1" smtClean="0"/>
              <a:t>C.Print</a:t>
            </a:r>
            <a:r>
              <a:rPr lang="en-US" dirty="0" smtClean="0"/>
              <a:t>( );</a:t>
            </a:r>
          </a:p>
          <a:p>
            <a:r>
              <a:rPr lang="en-US" dirty="0" smtClean="0"/>
              <a:t>C=A-B; //</a:t>
            </a:r>
            <a:r>
              <a:rPr lang="ru-RU" dirty="0" smtClean="0"/>
              <a:t>Будет ли работать?</a:t>
            </a:r>
          </a:p>
          <a:p>
            <a:r>
              <a:rPr lang="ru-RU" dirty="0" smtClean="0"/>
              <a:t>С++</a:t>
            </a:r>
            <a:r>
              <a:rPr lang="en-US" dirty="0" smtClean="0"/>
              <a:t>;</a:t>
            </a:r>
          </a:p>
          <a:p>
            <a:r>
              <a:rPr lang="en-US" dirty="0" smtClean="0"/>
              <a:t>C=A*3;</a:t>
            </a:r>
          </a:p>
          <a:p>
            <a:r>
              <a:rPr lang="en-US" dirty="0" smtClean="0"/>
              <a:t>e=B*C;</a:t>
            </a:r>
          </a:p>
          <a:p>
            <a:r>
              <a:rPr lang="en-US" dirty="0"/>
              <a:t>}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543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Технология ООП связывает данные с действиями над ними</a:t>
            </a:r>
          </a:p>
          <a:p>
            <a:r>
              <a:rPr lang="ru-RU" dirty="0" smtClean="0"/>
              <a:t>ООП обеспечивает компактность программного кода</a:t>
            </a:r>
          </a:p>
          <a:p>
            <a:r>
              <a:rPr lang="ru-RU" dirty="0" smtClean="0"/>
              <a:t>ООП позволяет контролировать доступ </a:t>
            </a:r>
            <a:r>
              <a:rPr lang="ru-RU" smtClean="0"/>
              <a:t>к данным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Тип данных, определяемый пользователем, который объединяет описание элементов данных и функций, выполняющих действия над ними. Он включает в себя</a:t>
            </a:r>
          </a:p>
          <a:p>
            <a:r>
              <a:rPr lang="ru-RU" dirty="0" smtClean="0"/>
              <a:t>Элементы данных</a:t>
            </a:r>
          </a:p>
          <a:p>
            <a:pPr lvl="1"/>
            <a:r>
              <a:rPr lang="ru-RU" dirty="0" smtClean="0"/>
              <a:t>имя</a:t>
            </a:r>
          </a:p>
          <a:p>
            <a:pPr lvl="1"/>
            <a:r>
              <a:rPr lang="ru-RU" dirty="0" smtClean="0"/>
              <a:t>тип данных</a:t>
            </a:r>
          </a:p>
          <a:p>
            <a:pPr lvl="1"/>
            <a:r>
              <a:rPr lang="ru-RU" dirty="0" smtClean="0"/>
              <a:t>режим доступа (закрытый, открытый)</a:t>
            </a:r>
          </a:p>
          <a:p>
            <a:r>
              <a:rPr lang="ru-RU" dirty="0" smtClean="0"/>
              <a:t>Прототипы функций</a:t>
            </a:r>
          </a:p>
          <a:p>
            <a:pPr lvl="1"/>
            <a:r>
              <a:rPr lang="ru-RU" dirty="0" smtClean="0"/>
              <a:t>имя</a:t>
            </a:r>
          </a:p>
          <a:p>
            <a:pPr lvl="1"/>
            <a:r>
              <a:rPr lang="ru-RU" dirty="0" smtClean="0"/>
              <a:t>типы и имена формальных параметров</a:t>
            </a:r>
          </a:p>
          <a:p>
            <a:pPr lvl="1"/>
            <a:r>
              <a:rPr lang="ru-RU" dirty="0" smtClean="0"/>
              <a:t>тип результата</a:t>
            </a:r>
          </a:p>
          <a:p>
            <a:pPr lvl="1"/>
            <a:r>
              <a:rPr lang="ru-RU" dirty="0" smtClean="0"/>
              <a:t>режим доступа</a:t>
            </a:r>
          </a:p>
          <a:p>
            <a:pPr lvl="1">
              <a:buNone/>
            </a:pPr>
            <a:r>
              <a:rPr lang="ru-RU" dirty="0" smtClean="0"/>
              <a:t>Прим.: Полные описания функций – в отдельном файле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Обязательные элементы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Элементы данных – описания свойств объектов</a:t>
            </a:r>
          </a:p>
          <a:p>
            <a:r>
              <a:rPr lang="ru-RU" dirty="0" smtClean="0"/>
              <a:t>Функции:</a:t>
            </a:r>
          </a:p>
          <a:p>
            <a:pPr lvl="1"/>
            <a:r>
              <a:rPr lang="ru-RU" dirty="0" smtClean="0"/>
              <a:t>конструкторы – функции для создания объектов</a:t>
            </a:r>
          </a:p>
          <a:p>
            <a:pPr lvl="1"/>
            <a:r>
              <a:rPr lang="ru-RU" dirty="0" smtClean="0"/>
              <a:t>деструкторы – функции для уничтожения объектов</a:t>
            </a:r>
          </a:p>
          <a:p>
            <a:pPr lvl="1"/>
            <a:r>
              <a:rPr lang="ru-RU" dirty="0" smtClean="0"/>
              <a:t>функции изменения свойств</a:t>
            </a:r>
          </a:p>
          <a:p>
            <a:pPr lvl="1"/>
            <a:r>
              <a:rPr lang="ru-RU" dirty="0" smtClean="0"/>
              <a:t>функции извлечения свойств</a:t>
            </a:r>
          </a:p>
          <a:p>
            <a:pPr lvl="1"/>
            <a:r>
              <a:rPr lang="ru-RU" dirty="0" smtClean="0"/>
              <a:t>функции ввода с клавиатуры</a:t>
            </a:r>
          </a:p>
          <a:p>
            <a:pPr lvl="1"/>
            <a:r>
              <a:rPr lang="ru-RU" dirty="0" smtClean="0"/>
              <a:t>функции вывода на экран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доступа к элементам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закрытый </a:t>
            </a:r>
            <a:r>
              <a:rPr lang="en-US" dirty="0" smtClean="0"/>
              <a:t>private:</a:t>
            </a:r>
          </a:p>
          <a:p>
            <a:pPr lvl="1"/>
            <a:r>
              <a:rPr lang="ru-RU" dirty="0" smtClean="0"/>
              <a:t>видимость только внутри класса</a:t>
            </a:r>
          </a:p>
          <a:p>
            <a:r>
              <a:rPr lang="ru-RU" dirty="0" smtClean="0"/>
              <a:t>открытый </a:t>
            </a:r>
            <a:r>
              <a:rPr lang="en-US" dirty="0" smtClean="0"/>
              <a:t>public:</a:t>
            </a:r>
            <a:endParaRPr lang="ru-RU" dirty="0" smtClean="0"/>
          </a:p>
          <a:p>
            <a:pPr lvl="1"/>
            <a:r>
              <a:rPr lang="ru-RU" dirty="0" smtClean="0"/>
              <a:t>видимость в любом месте программы</a:t>
            </a:r>
          </a:p>
          <a:p>
            <a:pPr lvl="1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Конструкторы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Конструктор – функция для порождения нового объекта</a:t>
            </a:r>
          </a:p>
          <a:p>
            <a:pPr lvl="1"/>
            <a:r>
              <a:rPr lang="ru-RU" dirty="0" smtClean="0"/>
              <a:t>имя совпадает с именем класса</a:t>
            </a:r>
          </a:p>
          <a:p>
            <a:pPr lvl="1"/>
            <a:r>
              <a:rPr lang="ru-RU" dirty="0" smtClean="0"/>
              <a:t>НЕ указывается тип результата</a:t>
            </a:r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Виды конструкторов</a:t>
            </a:r>
          </a:p>
          <a:p>
            <a:pPr lvl="2"/>
            <a:r>
              <a:rPr lang="ru-RU" dirty="0" smtClean="0"/>
              <a:t>По умолчанию – без входных параметров</a:t>
            </a:r>
          </a:p>
          <a:p>
            <a:pPr lvl="2"/>
            <a:r>
              <a:rPr lang="ru-RU" dirty="0" smtClean="0"/>
              <a:t>С параметрами – с входными параметрами</a:t>
            </a:r>
          </a:p>
          <a:p>
            <a:pPr lvl="2"/>
            <a:r>
              <a:rPr lang="ru-RU" dirty="0" smtClean="0"/>
              <a:t>Копирования – 1 входной параметр – ссылка на объект того же класса</a:t>
            </a:r>
          </a:p>
          <a:p>
            <a:pPr lvl="1"/>
            <a:r>
              <a:rPr lang="ru-RU" dirty="0" smtClean="0"/>
              <a:t>В класса должен быть минимум 1 конструктор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Деструктор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Деструктор – функция для уничтожения объекта</a:t>
            </a:r>
          </a:p>
          <a:p>
            <a:pPr lvl="1"/>
            <a:r>
              <a:rPr lang="ru-RU" dirty="0" smtClean="0"/>
              <a:t>имя состоит из знака </a:t>
            </a:r>
            <a:r>
              <a:rPr lang="en-US" dirty="0" smtClean="0"/>
              <a:t>~ </a:t>
            </a:r>
            <a:r>
              <a:rPr lang="ru-RU" dirty="0" smtClean="0"/>
              <a:t>и имени класса</a:t>
            </a:r>
          </a:p>
          <a:p>
            <a:pPr lvl="1"/>
            <a:r>
              <a:rPr lang="ru-RU" dirty="0" smtClean="0"/>
              <a:t>НЕ указывается тип результата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 файла</a:t>
            </a:r>
          </a:p>
          <a:p>
            <a:pPr lvl="1"/>
            <a:r>
              <a:rPr lang="ru-RU" dirty="0" err="1" smtClean="0"/>
              <a:t>имя_класса</a:t>
            </a:r>
            <a:r>
              <a:rPr lang="en-US" dirty="0" smtClean="0"/>
              <a:t>.h</a:t>
            </a:r>
          </a:p>
          <a:p>
            <a:pPr lvl="1"/>
            <a:r>
              <a:rPr lang="ru-RU" dirty="0" err="1" smtClean="0"/>
              <a:t>имя_класса</a:t>
            </a:r>
            <a:r>
              <a:rPr lang="en-US" dirty="0" smtClean="0"/>
              <a:t>.</a:t>
            </a:r>
            <a:r>
              <a:rPr lang="en-US" dirty="0" err="1" smtClean="0"/>
              <a:t>cpp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>
          <a:tailEnd type="none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2283</TotalTime>
  <Words>1200</Words>
  <Application>Microsoft Office PowerPoint</Application>
  <PresentationFormat>Экран (4:3)</PresentationFormat>
  <Paragraphs>328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Century Schoolbook</vt:lpstr>
      <vt:lpstr>Wingdings</vt:lpstr>
      <vt:lpstr>Wingdings 2</vt:lpstr>
      <vt:lpstr>Эркер</vt:lpstr>
      <vt:lpstr>Классы</vt:lpstr>
      <vt:lpstr>Исходные предпосылки</vt:lpstr>
      <vt:lpstr>Объектно-ориентированное программирование (ООП)</vt:lpstr>
      <vt:lpstr>Класс</vt:lpstr>
      <vt:lpstr>Обязательные элементы класса</vt:lpstr>
      <vt:lpstr>Типы доступа к элементам класса</vt:lpstr>
      <vt:lpstr>Конструкторы</vt:lpstr>
      <vt:lpstr>Деструктор</vt:lpstr>
      <vt:lpstr>Описание класса</vt:lpstr>
      <vt:lpstr>Формат полного описания функции класса</vt:lpstr>
      <vt:lpstr>Пример описания h-файла</vt:lpstr>
      <vt:lpstr>Конструктор и деструктор</vt:lpstr>
      <vt:lpstr>Функции изменения и извлечения элементов данных</vt:lpstr>
      <vt:lpstr>Функции изменения и извлечения элементов данных</vt:lpstr>
      <vt:lpstr>Вывод на экран b ввод с клавиатуры</vt:lpstr>
      <vt:lpstr>Пример работы с объектами класса</vt:lpstr>
      <vt:lpstr>Работа с массивами объектов</vt:lpstr>
      <vt:lpstr>Наследование классов</vt:lpstr>
      <vt:lpstr>Формат наследования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Переопределение операций</vt:lpstr>
      <vt:lpstr>Пример переопределения операций</vt:lpstr>
      <vt:lpstr>Переопределение операция для математических объектов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(семестр 2)</dc:title>
  <dc:creator>YURY</dc:creator>
  <cp:lastModifiedBy>Admin</cp:lastModifiedBy>
  <cp:revision>534</cp:revision>
  <dcterms:created xsi:type="dcterms:W3CDTF">2017-01-18T13:37:07Z</dcterms:created>
  <dcterms:modified xsi:type="dcterms:W3CDTF">2019-05-06T13:45:08Z</dcterms:modified>
</cp:coreProperties>
</file>