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256" r:id="rId2"/>
    <p:sldId id="259" r:id="rId3"/>
    <p:sldId id="260" r:id="rId4"/>
    <p:sldId id="261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3" r:id="rId27"/>
    <p:sldId id="274" r:id="rId28"/>
    <p:sldId id="275" r:id="rId29"/>
    <p:sldId id="276" r:id="rId30"/>
    <p:sldId id="278" r:id="rId31"/>
    <p:sldId id="277" r:id="rId32"/>
    <p:sldId id="279" r:id="rId33"/>
    <p:sldId id="281" r:id="rId34"/>
    <p:sldId id="280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72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53" autoAdjust="0"/>
    <p:restoredTop sz="94660"/>
  </p:normalViewPr>
  <p:slideViewPr>
    <p:cSldViewPr>
      <p:cViewPr varScale="1">
        <p:scale>
          <a:sx n="105" d="100"/>
          <a:sy n="105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2F5DB7-04D3-4506-94F2-73C85C3C30A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03F4C2-5E4F-4494-B3A4-ED47EFA70166}">
      <dgm:prSet phldrT="[Текст]"/>
      <dgm:spPr/>
      <dgm:t>
        <a:bodyPr/>
        <a:lstStyle/>
        <a:p>
          <a:r>
            <a:rPr lang="en-US" dirty="0" err="1" smtClean="0"/>
            <a:t>CObject</a:t>
          </a:r>
          <a:endParaRPr lang="ru-RU" dirty="0"/>
        </a:p>
      </dgm:t>
    </dgm:pt>
    <dgm:pt modelId="{D940822D-8E4C-4DBD-81D6-34667E7D0930}" type="parTrans" cxnId="{67235420-1001-48A2-959B-C4018D3A4014}">
      <dgm:prSet/>
      <dgm:spPr/>
      <dgm:t>
        <a:bodyPr/>
        <a:lstStyle/>
        <a:p>
          <a:endParaRPr lang="ru-RU"/>
        </a:p>
      </dgm:t>
    </dgm:pt>
    <dgm:pt modelId="{CB95325E-A791-4B75-9B3F-31BD29B82259}" type="sibTrans" cxnId="{67235420-1001-48A2-959B-C4018D3A4014}">
      <dgm:prSet/>
      <dgm:spPr/>
      <dgm:t>
        <a:bodyPr/>
        <a:lstStyle/>
        <a:p>
          <a:endParaRPr lang="ru-RU"/>
        </a:p>
      </dgm:t>
    </dgm:pt>
    <dgm:pt modelId="{7C86B40E-B55D-458A-8B1C-61E407BD62C6}">
      <dgm:prSet phldrT="[Текст]"/>
      <dgm:spPr/>
      <dgm:t>
        <a:bodyPr/>
        <a:lstStyle/>
        <a:p>
          <a:r>
            <a:rPr lang="en-US" b="0" i="0" dirty="0" err="1" smtClean="0"/>
            <a:t>CCmdTarget</a:t>
          </a:r>
          <a:r>
            <a:rPr lang="ru-RU" b="0" i="0" dirty="0" smtClean="0"/>
            <a:t> (Сообщение)</a:t>
          </a:r>
          <a:endParaRPr lang="ru-RU" dirty="0"/>
        </a:p>
      </dgm:t>
    </dgm:pt>
    <dgm:pt modelId="{3B531C3F-A2A2-4053-86B7-BC2BBFEB56E1}" type="parTrans" cxnId="{7BA9A30A-A715-45C7-A572-DEDB84BB8338}">
      <dgm:prSet/>
      <dgm:spPr/>
      <dgm:t>
        <a:bodyPr/>
        <a:lstStyle/>
        <a:p>
          <a:endParaRPr lang="ru-RU"/>
        </a:p>
      </dgm:t>
    </dgm:pt>
    <dgm:pt modelId="{CB260E0A-B958-4003-80B6-EDB1172FD583}" type="sibTrans" cxnId="{7BA9A30A-A715-45C7-A572-DEDB84BB8338}">
      <dgm:prSet/>
      <dgm:spPr/>
      <dgm:t>
        <a:bodyPr/>
        <a:lstStyle/>
        <a:p>
          <a:endParaRPr lang="ru-RU"/>
        </a:p>
      </dgm:t>
    </dgm:pt>
    <dgm:pt modelId="{2BE0BF71-340A-42A4-8837-B808AD727B9E}">
      <dgm:prSet phldrT="[Текст]"/>
      <dgm:spPr/>
      <dgm:t>
        <a:bodyPr/>
        <a:lstStyle/>
        <a:p>
          <a:r>
            <a:rPr lang="en-US" b="0" i="0" dirty="0" err="1" smtClean="0"/>
            <a:t>CFile</a:t>
          </a:r>
          <a:endParaRPr lang="ru-RU" dirty="0"/>
        </a:p>
      </dgm:t>
    </dgm:pt>
    <dgm:pt modelId="{FB94F51D-A608-4702-85EA-B0B9938CA2C0}" type="parTrans" cxnId="{5579E145-3426-4502-A855-EEE3C03B21ED}">
      <dgm:prSet/>
      <dgm:spPr/>
      <dgm:t>
        <a:bodyPr/>
        <a:lstStyle/>
        <a:p>
          <a:endParaRPr lang="ru-RU"/>
        </a:p>
      </dgm:t>
    </dgm:pt>
    <dgm:pt modelId="{EF7C04DE-67D0-4E38-8F60-9F653F131599}" type="sibTrans" cxnId="{5579E145-3426-4502-A855-EEE3C03B21ED}">
      <dgm:prSet/>
      <dgm:spPr/>
      <dgm:t>
        <a:bodyPr/>
        <a:lstStyle/>
        <a:p>
          <a:endParaRPr lang="ru-RU"/>
        </a:p>
      </dgm:t>
    </dgm:pt>
    <dgm:pt modelId="{2035A954-6FAB-4E81-83B4-BF3EE8E81697}">
      <dgm:prSet phldrT="[Текст]"/>
      <dgm:spPr/>
      <dgm:t>
        <a:bodyPr/>
        <a:lstStyle/>
        <a:p>
          <a:r>
            <a:rPr lang="en-US" dirty="0" smtClean="0"/>
            <a:t>CDC</a:t>
          </a:r>
        </a:p>
        <a:p>
          <a:r>
            <a:rPr lang="en-US" dirty="0" smtClean="0"/>
            <a:t>(</a:t>
          </a:r>
          <a:r>
            <a:rPr lang="ru-RU" dirty="0" smtClean="0"/>
            <a:t>граф. контекст)</a:t>
          </a:r>
          <a:endParaRPr lang="ru-RU" dirty="0"/>
        </a:p>
      </dgm:t>
    </dgm:pt>
    <dgm:pt modelId="{06EFC86A-DACD-4204-A641-30A91DB5B8D9}" type="parTrans" cxnId="{DBACB921-3D92-4CC0-8048-B10C605EF5BD}">
      <dgm:prSet/>
      <dgm:spPr/>
      <dgm:t>
        <a:bodyPr/>
        <a:lstStyle/>
        <a:p>
          <a:endParaRPr lang="ru-RU"/>
        </a:p>
      </dgm:t>
    </dgm:pt>
    <dgm:pt modelId="{3DCD34BC-4B68-42CF-BA67-C23BB1441DF0}" type="sibTrans" cxnId="{DBACB921-3D92-4CC0-8048-B10C605EF5BD}">
      <dgm:prSet/>
      <dgm:spPr/>
      <dgm:t>
        <a:bodyPr/>
        <a:lstStyle/>
        <a:p>
          <a:endParaRPr lang="ru-RU"/>
        </a:p>
      </dgm:t>
    </dgm:pt>
    <dgm:pt modelId="{5A2AC038-B92C-40EC-A3AC-04DB55B33717}">
      <dgm:prSet/>
      <dgm:spPr/>
      <dgm:t>
        <a:bodyPr/>
        <a:lstStyle/>
        <a:p>
          <a:r>
            <a:rPr lang="en-US" b="0" i="0" dirty="0" err="1" smtClean="0"/>
            <a:t>CGDIObject</a:t>
          </a:r>
          <a:r>
            <a:rPr lang="ru-RU" b="0" i="0" dirty="0" smtClean="0"/>
            <a:t> (база для граф. объектов)</a:t>
          </a:r>
          <a:endParaRPr lang="ru-RU" dirty="0"/>
        </a:p>
      </dgm:t>
    </dgm:pt>
    <dgm:pt modelId="{61B8947F-09E7-4031-8AB1-EF4CC7723378}" type="parTrans" cxnId="{BF44A532-A010-4BD1-9462-B8462528CAEE}">
      <dgm:prSet/>
      <dgm:spPr/>
      <dgm:t>
        <a:bodyPr/>
        <a:lstStyle/>
        <a:p>
          <a:endParaRPr lang="ru-RU"/>
        </a:p>
      </dgm:t>
    </dgm:pt>
    <dgm:pt modelId="{3C4D5FB9-F42B-46FA-A994-1B95C8486BE6}" type="sibTrans" cxnId="{BF44A532-A010-4BD1-9462-B8462528CAEE}">
      <dgm:prSet/>
      <dgm:spPr/>
      <dgm:t>
        <a:bodyPr/>
        <a:lstStyle/>
        <a:p>
          <a:endParaRPr lang="ru-RU"/>
        </a:p>
      </dgm:t>
    </dgm:pt>
    <dgm:pt modelId="{7CBE1F4B-5F89-4E69-8703-6C05BC7AA535}" type="pres">
      <dgm:prSet presAssocID="{672F5DB7-04D3-4506-94F2-73C85C3C30A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6DFC8C-E64D-486E-BB15-9864992CD422}" type="pres">
      <dgm:prSet presAssocID="{B403F4C2-5E4F-4494-B3A4-ED47EFA70166}" presName="hierRoot1" presStyleCnt="0">
        <dgm:presLayoutVars>
          <dgm:hierBranch val="init"/>
        </dgm:presLayoutVars>
      </dgm:prSet>
      <dgm:spPr/>
    </dgm:pt>
    <dgm:pt modelId="{D8382E7B-0CA0-402B-88D7-1FE56220E26B}" type="pres">
      <dgm:prSet presAssocID="{B403F4C2-5E4F-4494-B3A4-ED47EFA70166}" presName="rootComposite1" presStyleCnt="0"/>
      <dgm:spPr/>
    </dgm:pt>
    <dgm:pt modelId="{923A90C4-64C8-4059-A350-36FAF0117C20}" type="pres">
      <dgm:prSet presAssocID="{B403F4C2-5E4F-4494-B3A4-ED47EFA70166}" presName="rootText1" presStyleLbl="node0" presStyleIdx="0" presStyleCnt="1" custLinFactNeighborX="0" custLinFactNeighborY="-930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73DC10-F7E4-4E5E-8702-FB18001A6913}" type="pres">
      <dgm:prSet presAssocID="{B403F4C2-5E4F-4494-B3A4-ED47EFA7016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25CB383-A3FB-4446-A703-6B6EA5E2A7E0}" type="pres">
      <dgm:prSet presAssocID="{B403F4C2-5E4F-4494-B3A4-ED47EFA70166}" presName="hierChild2" presStyleCnt="0"/>
      <dgm:spPr/>
    </dgm:pt>
    <dgm:pt modelId="{CA207AB2-1521-4AF6-B7EF-729E031EE3B8}" type="pres">
      <dgm:prSet presAssocID="{3B531C3F-A2A2-4053-86B7-BC2BBFEB56E1}" presName="Name37" presStyleLbl="parChTrans1D2" presStyleIdx="0" presStyleCnt="4"/>
      <dgm:spPr/>
      <dgm:t>
        <a:bodyPr/>
        <a:lstStyle/>
        <a:p>
          <a:endParaRPr lang="ru-RU"/>
        </a:p>
      </dgm:t>
    </dgm:pt>
    <dgm:pt modelId="{066144B7-83CF-4709-A28B-F524720493B9}" type="pres">
      <dgm:prSet presAssocID="{7C86B40E-B55D-458A-8B1C-61E407BD62C6}" presName="hierRoot2" presStyleCnt="0">
        <dgm:presLayoutVars>
          <dgm:hierBranch val="init"/>
        </dgm:presLayoutVars>
      </dgm:prSet>
      <dgm:spPr/>
    </dgm:pt>
    <dgm:pt modelId="{41E3ACDA-8A9B-4F6D-BA61-22A61056A4E8}" type="pres">
      <dgm:prSet presAssocID="{7C86B40E-B55D-458A-8B1C-61E407BD62C6}" presName="rootComposite" presStyleCnt="0"/>
      <dgm:spPr/>
    </dgm:pt>
    <dgm:pt modelId="{70003529-8BB6-49DD-A2EE-0A4BE3C39522}" type="pres">
      <dgm:prSet presAssocID="{7C86B40E-B55D-458A-8B1C-61E407BD62C6}" presName="rootText" presStyleLbl="node2" presStyleIdx="0" presStyleCnt="4" custLinFactNeighborX="7047" custLinFactNeighborY="-96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0EE690-5AB1-4313-A439-1E616B08AF2D}" type="pres">
      <dgm:prSet presAssocID="{7C86B40E-B55D-458A-8B1C-61E407BD62C6}" presName="rootConnector" presStyleLbl="node2" presStyleIdx="0" presStyleCnt="4"/>
      <dgm:spPr/>
      <dgm:t>
        <a:bodyPr/>
        <a:lstStyle/>
        <a:p>
          <a:endParaRPr lang="ru-RU"/>
        </a:p>
      </dgm:t>
    </dgm:pt>
    <dgm:pt modelId="{86FA32A7-FA06-4786-897E-EF565EAE269C}" type="pres">
      <dgm:prSet presAssocID="{7C86B40E-B55D-458A-8B1C-61E407BD62C6}" presName="hierChild4" presStyleCnt="0"/>
      <dgm:spPr/>
    </dgm:pt>
    <dgm:pt modelId="{A5A41180-8362-4C52-AA5C-0419A418DC6A}" type="pres">
      <dgm:prSet presAssocID="{7C86B40E-B55D-458A-8B1C-61E407BD62C6}" presName="hierChild5" presStyleCnt="0"/>
      <dgm:spPr/>
    </dgm:pt>
    <dgm:pt modelId="{D686F07A-E053-4576-8E3F-235783F5A608}" type="pres">
      <dgm:prSet presAssocID="{FB94F51D-A608-4702-85EA-B0B9938CA2C0}" presName="Name37" presStyleLbl="parChTrans1D2" presStyleIdx="1" presStyleCnt="4"/>
      <dgm:spPr/>
      <dgm:t>
        <a:bodyPr/>
        <a:lstStyle/>
        <a:p>
          <a:endParaRPr lang="ru-RU"/>
        </a:p>
      </dgm:t>
    </dgm:pt>
    <dgm:pt modelId="{44B01FCB-E800-43C3-8398-9BFF2FB2AC93}" type="pres">
      <dgm:prSet presAssocID="{2BE0BF71-340A-42A4-8837-B808AD727B9E}" presName="hierRoot2" presStyleCnt="0">
        <dgm:presLayoutVars>
          <dgm:hierBranch val="init"/>
        </dgm:presLayoutVars>
      </dgm:prSet>
      <dgm:spPr/>
    </dgm:pt>
    <dgm:pt modelId="{01F79B3A-E92B-4423-A73F-09031D78682D}" type="pres">
      <dgm:prSet presAssocID="{2BE0BF71-340A-42A4-8837-B808AD727B9E}" presName="rootComposite" presStyleCnt="0"/>
      <dgm:spPr/>
    </dgm:pt>
    <dgm:pt modelId="{5E50A04A-C8FF-4F72-B42E-38984ABA116E}" type="pres">
      <dgm:prSet presAssocID="{2BE0BF71-340A-42A4-8837-B808AD727B9E}" presName="rootText" presStyleLbl="node2" presStyleIdx="1" presStyleCnt="4" custLinFactNeighborY="-96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450D01-1A23-4F4E-A04D-13F5DDAEEA37}" type="pres">
      <dgm:prSet presAssocID="{2BE0BF71-340A-42A4-8837-B808AD727B9E}" presName="rootConnector" presStyleLbl="node2" presStyleIdx="1" presStyleCnt="4"/>
      <dgm:spPr/>
      <dgm:t>
        <a:bodyPr/>
        <a:lstStyle/>
        <a:p>
          <a:endParaRPr lang="ru-RU"/>
        </a:p>
      </dgm:t>
    </dgm:pt>
    <dgm:pt modelId="{8D0A64AF-6EE3-433F-820F-8EA1D68B9940}" type="pres">
      <dgm:prSet presAssocID="{2BE0BF71-340A-42A4-8837-B808AD727B9E}" presName="hierChild4" presStyleCnt="0"/>
      <dgm:spPr/>
    </dgm:pt>
    <dgm:pt modelId="{704B67CD-DB7C-491B-BAE3-69B1D21104C1}" type="pres">
      <dgm:prSet presAssocID="{2BE0BF71-340A-42A4-8837-B808AD727B9E}" presName="hierChild5" presStyleCnt="0"/>
      <dgm:spPr/>
    </dgm:pt>
    <dgm:pt modelId="{D1312754-046E-4204-BB0A-F4C654E176A4}" type="pres">
      <dgm:prSet presAssocID="{06EFC86A-DACD-4204-A641-30A91DB5B8D9}" presName="Name37" presStyleLbl="parChTrans1D2" presStyleIdx="2" presStyleCnt="4"/>
      <dgm:spPr/>
      <dgm:t>
        <a:bodyPr/>
        <a:lstStyle/>
        <a:p>
          <a:endParaRPr lang="ru-RU"/>
        </a:p>
      </dgm:t>
    </dgm:pt>
    <dgm:pt modelId="{3C32DF58-6D7E-4EAC-8466-BCC293F27F3A}" type="pres">
      <dgm:prSet presAssocID="{2035A954-6FAB-4E81-83B4-BF3EE8E81697}" presName="hierRoot2" presStyleCnt="0">
        <dgm:presLayoutVars>
          <dgm:hierBranch val="init"/>
        </dgm:presLayoutVars>
      </dgm:prSet>
      <dgm:spPr/>
    </dgm:pt>
    <dgm:pt modelId="{9633D618-6B7B-4CC1-9D8A-E771EE6692A6}" type="pres">
      <dgm:prSet presAssocID="{2035A954-6FAB-4E81-83B4-BF3EE8E81697}" presName="rootComposite" presStyleCnt="0"/>
      <dgm:spPr/>
    </dgm:pt>
    <dgm:pt modelId="{A911D909-0F11-4D73-9B1B-A09C42535DA9}" type="pres">
      <dgm:prSet presAssocID="{2035A954-6FAB-4E81-83B4-BF3EE8E81697}" presName="rootText" presStyleLbl="node2" presStyleIdx="2" presStyleCnt="4" custLinFactNeighborX="23" custLinFactNeighborY="-96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AB7B3F-50BC-4FAA-8DA6-EF35A2A58DC5}" type="pres">
      <dgm:prSet presAssocID="{2035A954-6FAB-4E81-83B4-BF3EE8E81697}" presName="rootConnector" presStyleLbl="node2" presStyleIdx="2" presStyleCnt="4"/>
      <dgm:spPr/>
      <dgm:t>
        <a:bodyPr/>
        <a:lstStyle/>
        <a:p>
          <a:endParaRPr lang="ru-RU"/>
        </a:p>
      </dgm:t>
    </dgm:pt>
    <dgm:pt modelId="{74B187BF-BC74-4B95-B83F-636EB2AB6238}" type="pres">
      <dgm:prSet presAssocID="{2035A954-6FAB-4E81-83B4-BF3EE8E81697}" presName="hierChild4" presStyleCnt="0"/>
      <dgm:spPr/>
    </dgm:pt>
    <dgm:pt modelId="{BD1F1AC5-23CD-4AA2-8A9D-803848442385}" type="pres">
      <dgm:prSet presAssocID="{2035A954-6FAB-4E81-83B4-BF3EE8E81697}" presName="hierChild5" presStyleCnt="0"/>
      <dgm:spPr/>
    </dgm:pt>
    <dgm:pt modelId="{C56F60C6-78C2-4406-B261-A23B10E08B8A}" type="pres">
      <dgm:prSet presAssocID="{61B8947F-09E7-4031-8AB1-EF4CC7723378}" presName="Name37" presStyleLbl="parChTrans1D2" presStyleIdx="3" presStyleCnt="4"/>
      <dgm:spPr/>
      <dgm:t>
        <a:bodyPr/>
        <a:lstStyle/>
        <a:p>
          <a:endParaRPr lang="ru-RU"/>
        </a:p>
      </dgm:t>
    </dgm:pt>
    <dgm:pt modelId="{D255F452-4EF4-4F05-81BB-E1014D2B4FB1}" type="pres">
      <dgm:prSet presAssocID="{5A2AC038-B92C-40EC-A3AC-04DB55B33717}" presName="hierRoot2" presStyleCnt="0">
        <dgm:presLayoutVars>
          <dgm:hierBranch val="init"/>
        </dgm:presLayoutVars>
      </dgm:prSet>
      <dgm:spPr/>
    </dgm:pt>
    <dgm:pt modelId="{EFDA237A-7095-4EFA-BA90-9FEEFA613C7C}" type="pres">
      <dgm:prSet presAssocID="{5A2AC038-B92C-40EC-A3AC-04DB55B33717}" presName="rootComposite" presStyleCnt="0"/>
      <dgm:spPr/>
    </dgm:pt>
    <dgm:pt modelId="{65B145C3-F5D2-42CB-B175-C88E79BD175F}" type="pres">
      <dgm:prSet presAssocID="{5A2AC038-B92C-40EC-A3AC-04DB55B33717}" presName="rootText" presStyleLbl="node2" presStyleIdx="3" presStyleCnt="4" custLinFactNeighborX="240" custLinFactNeighborY="-964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2D97D2-B144-4F34-81B2-7AB9F7A87392}" type="pres">
      <dgm:prSet presAssocID="{5A2AC038-B92C-40EC-A3AC-04DB55B33717}" presName="rootConnector" presStyleLbl="node2" presStyleIdx="3" presStyleCnt="4"/>
      <dgm:spPr/>
      <dgm:t>
        <a:bodyPr/>
        <a:lstStyle/>
        <a:p>
          <a:endParaRPr lang="ru-RU"/>
        </a:p>
      </dgm:t>
    </dgm:pt>
    <dgm:pt modelId="{95283C1A-274B-40B1-8CCD-43899E5CD1EC}" type="pres">
      <dgm:prSet presAssocID="{5A2AC038-B92C-40EC-A3AC-04DB55B33717}" presName="hierChild4" presStyleCnt="0"/>
      <dgm:spPr/>
    </dgm:pt>
    <dgm:pt modelId="{B4F11FD8-07CC-4076-8FF6-1ECE9FA146CD}" type="pres">
      <dgm:prSet presAssocID="{5A2AC038-B92C-40EC-A3AC-04DB55B33717}" presName="hierChild5" presStyleCnt="0"/>
      <dgm:spPr/>
    </dgm:pt>
    <dgm:pt modelId="{95A4792E-D165-446F-AB6C-F0F5170AE5E2}" type="pres">
      <dgm:prSet presAssocID="{B403F4C2-5E4F-4494-B3A4-ED47EFA70166}" presName="hierChild3" presStyleCnt="0"/>
      <dgm:spPr/>
    </dgm:pt>
  </dgm:ptLst>
  <dgm:cxnLst>
    <dgm:cxn modelId="{1D45693E-34BC-4C0F-9F0A-2E9AE86A0DD8}" type="presOf" srcId="{3B531C3F-A2A2-4053-86B7-BC2BBFEB56E1}" destId="{CA207AB2-1521-4AF6-B7EF-729E031EE3B8}" srcOrd="0" destOrd="0" presId="urn:microsoft.com/office/officeart/2005/8/layout/orgChart1"/>
    <dgm:cxn modelId="{0FD39A79-27F3-4C61-B809-01534F0F5CE4}" type="presOf" srcId="{06EFC86A-DACD-4204-A641-30A91DB5B8D9}" destId="{D1312754-046E-4204-BB0A-F4C654E176A4}" srcOrd="0" destOrd="0" presId="urn:microsoft.com/office/officeart/2005/8/layout/orgChart1"/>
    <dgm:cxn modelId="{69AE481E-EA61-45B3-92F2-6B8E06EA7A49}" type="presOf" srcId="{7C86B40E-B55D-458A-8B1C-61E407BD62C6}" destId="{70003529-8BB6-49DD-A2EE-0A4BE3C39522}" srcOrd="0" destOrd="0" presId="urn:microsoft.com/office/officeart/2005/8/layout/orgChart1"/>
    <dgm:cxn modelId="{671DE4C1-B0F1-4F66-AA10-786C7AEA2C6B}" type="presOf" srcId="{B403F4C2-5E4F-4494-B3A4-ED47EFA70166}" destId="{5A73DC10-F7E4-4E5E-8702-FB18001A6913}" srcOrd="1" destOrd="0" presId="urn:microsoft.com/office/officeart/2005/8/layout/orgChart1"/>
    <dgm:cxn modelId="{4305BF2B-E84D-4B81-8C9C-FFDF0DEA95AE}" type="presOf" srcId="{2035A954-6FAB-4E81-83B4-BF3EE8E81697}" destId="{A911D909-0F11-4D73-9B1B-A09C42535DA9}" srcOrd="0" destOrd="0" presId="urn:microsoft.com/office/officeart/2005/8/layout/orgChart1"/>
    <dgm:cxn modelId="{E701592B-FAC2-43AE-A932-F5F9C5560926}" type="presOf" srcId="{2035A954-6FAB-4E81-83B4-BF3EE8E81697}" destId="{7EAB7B3F-50BC-4FAA-8DA6-EF35A2A58DC5}" srcOrd="1" destOrd="0" presId="urn:microsoft.com/office/officeart/2005/8/layout/orgChart1"/>
    <dgm:cxn modelId="{E4EB6CBF-7694-4B35-AB49-70EEE16923DF}" type="presOf" srcId="{5A2AC038-B92C-40EC-A3AC-04DB55B33717}" destId="{65B145C3-F5D2-42CB-B175-C88E79BD175F}" srcOrd="0" destOrd="0" presId="urn:microsoft.com/office/officeart/2005/8/layout/orgChart1"/>
    <dgm:cxn modelId="{B7305C0B-9120-48C9-AF51-1DC9A88C8741}" type="presOf" srcId="{7C86B40E-B55D-458A-8B1C-61E407BD62C6}" destId="{B40EE690-5AB1-4313-A439-1E616B08AF2D}" srcOrd="1" destOrd="0" presId="urn:microsoft.com/office/officeart/2005/8/layout/orgChart1"/>
    <dgm:cxn modelId="{7BA9A30A-A715-45C7-A572-DEDB84BB8338}" srcId="{B403F4C2-5E4F-4494-B3A4-ED47EFA70166}" destId="{7C86B40E-B55D-458A-8B1C-61E407BD62C6}" srcOrd="0" destOrd="0" parTransId="{3B531C3F-A2A2-4053-86B7-BC2BBFEB56E1}" sibTransId="{CB260E0A-B958-4003-80B6-EDB1172FD583}"/>
    <dgm:cxn modelId="{BF44A532-A010-4BD1-9462-B8462528CAEE}" srcId="{B403F4C2-5E4F-4494-B3A4-ED47EFA70166}" destId="{5A2AC038-B92C-40EC-A3AC-04DB55B33717}" srcOrd="3" destOrd="0" parTransId="{61B8947F-09E7-4031-8AB1-EF4CC7723378}" sibTransId="{3C4D5FB9-F42B-46FA-A994-1B95C8486BE6}"/>
    <dgm:cxn modelId="{DBACB921-3D92-4CC0-8048-B10C605EF5BD}" srcId="{B403F4C2-5E4F-4494-B3A4-ED47EFA70166}" destId="{2035A954-6FAB-4E81-83B4-BF3EE8E81697}" srcOrd="2" destOrd="0" parTransId="{06EFC86A-DACD-4204-A641-30A91DB5B8D9}" sibTransId="{3DCD34BC-4B68-42CF-BA67-C23BB1441DF0}"/>
    <dgm:cxn modelId="{C85FF6EA-AB11-4A30-B86A-D4A52E2FA211}" type="presOf" srcId="{672F5DB7-04D3-4506-94F2-73C85C3C30AE}" destId="{7CBE1F4B-5F89-4E69-8703-6C05BC7AA535}" srcOrd="0" destOrd="0" presId="urn:microsoft.com/office/officeart/2005/8/layout/orgChart1"/>
    <dgm:cxn modelId="{5579E145-3426-4502-A855-EEE3C03B21ED}" srcId="{B403F4C2-5E4F-4494-B3A4-ED47EFA70166}" destId="{2BE0BF71-340A-42A4-8837-B808AD727B9E}" srcOrd="1" destOrd="0" parTransId="{FB94F51D-A608-4702-85EA-B0B9938CA2C0}" sibTransId="{EF7C04DE-67D0-4E38-8F60-9F653F131599}"/>
    <dgm:cxn modelId="{6BCFA917-DD27-4248-AEF8-3A3541ADA248}" type="presOf" srcId="{5A2AC038-B92C-40EC-A3AC-04DB55B33717}" destId="{D72D97D2-B144-4F34-81B2-7AB9F7A87392}" srcOrd="1" destOrd="0" presId="urn:microsoft.com/office/officeart/2005/8/layout/orgChart1"/>
    <dgm:cxn modelId="{BC534AD0-A215-43FB-9084-763AB5ED4C3E}" type="presOf" srcId="{B403F4C2-5E4F-4494-B3A4-ED47EFA70166}" destId="{923A90C4-64C8-4059-A350-36FAF0117C20}" srcOrd="0" destOrd="0" presId="urn:microsoft.com/office/officeart/2005/8/layout/orgChart1"/>
    <dgm:cxn modelId="{076E0A21-2267-4063-8A02-7F21D977ED28}" type="presOf" srcId="{FB94F51D-A608-4702-85EA-B0B9938CA2C0}" destId="{D686F07A-E053-4576-8E3F-235783F5A608}" srcOrd="0" destOrd="0" presId="urn:microsoft.com/office/officeart/2005/8/layout/orgChart1"/>
    <dgm:cxn modelId="{E86B0EAA-42D3-45F7-B2D4-87438C7211C8}" type="presOf" srcId="{2BE0BF71-340A-42A4-8837-B808AD727B9E}" destId="{D0450D01-1A23-4F4E-A04D-13F5DDAEEA37}" srcOrd="1" destOrd="0" presId="urn:microsoft.com/office/officeart/2005/8/layout/orgChart1"/>
    <dgm:cxn modelId="{25AC565F-2070-4634-B39A-CB8CD3705C89}" type="presOf" srcId="{2BE0BF71-340A-42A4-8837-B808AD727B9E}" destId="{5E50A04A-C8FF-4F72-B42E-38984ABA116E}" srcOrd="0" destOrd="0" presId="urn:microsoft.com/office/officeart/2005/8/layout/orgChart1"/>
    <dgm:cxn modelId="{67235420-1001-48A2-959B-C4018D3A4014}" srcId="{672F5DB7-04D3-4506-94F2-73C85C3C30AE}" destId="{B403F4C2-5E4F-4494-B3A4-ED47EFA70166}" srcOrd="0" destOrd="0" parTransId="{D940822D-8E4C-4DBD-81D6-34667E7D0930}" sibTransId="{CB95325E-A791-4B75-9B3F-31BD29B82259}"/>
    <dgm:cxn modelId="{64B7C510-38A7-4695-AA5B-AE842A82AF4E}" type="presOf" srcId="{61B8947F-09E7-4031-8AB1-EF4CC7723378}" destId="{C56F60C6-78C2-4406-B261-A23B10E08B8A}" srcOrd="0" destOrd="0" presId="urn:microsoft.com/office/officeart/2005/8/layout/orgChart1"/>
    <dgm:cxn modelId="{5108B593-1E5E-436C-82C7-31BF07EA7F7D}" type="presParOf" srcId="{7CBE1F4B-5F89-4E69-8703-6C05BC7AA535}" destId="{E86DFC8C-E64D-486E-BB15-9864992CD422}" srcOrd="0" destOrd="0" presId="urn:microsoft.com/office/officeart/2005/8/layout/orgChart1"/>
    <dgm:cxn modelId="{137AAC11-C9E3-4A7E-8B72-EC55AF1F21C1}" type="presParOf" srcId="{E86DFC8C-E64D-486E-BB15-9864992CD422}" destId="{D8382E7B-0CA0-402B-88D7-1FE56220E26B}" srcOrd="0" destOrd="0" presId="urn:microsoft.com/office/officeart/2005/8/layout/orgChart1"/>
    <dgm:cxn modelId="{7ED63A1E-969E-41B4-9878-D7ED931BE3B9}" type="presParOf" srcId="{D8382E7B-0CA0-402B-88D7-1FE56220E26B}" destId="{923A90C4-64C8-4059-A350-36FAF0117C20}" srcOrd="0" destOrd="0" presId="urn:microsoft.com/office/officeart/2005/8/layout/orgChart1"/>
    <dgm:cxn modelId="{38A95085-AC90-456B-A4A1-AAB92417529D}" type="presParOf" srcId="{D8382E7B-0CA0-402B-88D7-1FE56220E26B}" destId="{5A73DC10-F7E4-4E5E-8702-FB18001A6913}" srcOrd="1" destOrd="0" presId="urn:microsoft.com/office/officeart/2005/8/layout/orgChart1"/>
    <dgm:cxn modelId="{EE75C299-34CF-41FF-9C47-AFFE16376F0B}" type="presParOf" srcId="{E86DFC8C-E64D-486E-BB15-9864992CD422}" destId="{C25CB383-A3FB-4446-A703-6B6EA5E2A7E0}" srcOrd="1" destOrd="0" presId="urn:microsoft.com/office/officeart/2005/8/layout/orgChart1"/>
    <dgm:cxn modelId="{E9064770-565D-42BA-AEB2-2CF9D9E9D4DE}" type="presParOf" srcId="{C25CB383-A3FB-4446-A703-6B6EA5E2A7E0}" destId="{CA207AB2-1521-4AF6-B7EF-729E031EE3B8}" srcOrd="0" destOrd="0" presId="urn:microsoft.com/office/officeart/2005/8/layout/orgChart1"/>
    <dgm:cxn modelId="{61B64F7A-2113-40CA-B678-1398BA8900C9}" type="presParOf" srcId="{C25CB383-A3FB-4446-A703-6B6EA5E2A7E0}" destId="{066144B7-83CF-4709-A28B-F524720493B9}" srcOrd="1" destOrd="0" presId="urn:microsoft.com/office/officeart/2005/8/layout/orgChart1"/>
    <dgm:cxn modelId="{8D809AFA-4701-4D43-8767-DDA2130FF3A8}" type="presParOf" srcId="{066144B7-83CF-4709-A28B-F524720493B9}" destId="{41E3ACDA-8A9B-4F6D-BA61-22A61056A4E8}" srcOrd="0" destOrd="0" presId="urn:microsoft.com/office/officeart/2005/8/layout/orgChart1"/>
    <dgm:cxn modelId="{680C4602-9BFF-4321-82C6-CA3369FA8B5B}" type="presParOf" srcId="{41E3ACDA-8A9B-4F6D-BA61-22A61056A4E8}" destId="{70003529-8BB6-49DD-A2EE-0A4BE3C39522}" srcOrd="0" destOrd="0" presId="urn:microsoft.com/office/officeart/2005/8/layout/orgChart1"/>
    <dgm:cxn modelId="{BB7121E2-D6BF-40BD-AE64-25698934729F}" type="presParOf" srcId="{41E3ACDA-8A9B-4F6D-BA61-22A61056A4E8}" destId="{B40EE690-5AB1-4313-A439-1E616B08AF2D}" srcOrd="1" destOrd="0" presId="urn:microsoft.com/office/officeart/2005/8/layout/orgChart1"/>
    <dgm:cxn modelId="{6A75D7D5-BC91-42D4-B9BF-614B5EDE6F44}" type="presParOf" srcId="{066144B7-83CF-4709-A28B-F524720493B9}" destId="{86FA32A7-FA06-4786-897E-EF565EAE269C}" srcOrd="1" destOrd="0" presId="urn:microsoft.com/office/officeart/2005/8/layout/orgChart1"/>
    <dgm:cxn modelId="{F652C8BD-57A3-4945-B463-01DDA112D867}" type="presParOf" srcId="{066144B7-83CF-4709-A28B-F524720493B9}" destId="{A5A41180-8362-4C52-AA5C-0419A418DC6A}" srcOrd="2" destOrd="0" presId="urn:microsoft.com/office/officeart/2005/8/layout/orgChart1"/>
    <dgm:cxn modelId="{5444EF67-9017-4477-BF18-563276E756B0}" type="presParOf" srcId="{C25CB383-A3FB-4446-A703-6B6EA5E2A7E0}" destId="{D686F07A-E053-4576-8E3F-235783F5A608}" srcOrd="2" destOrd="0" presId="urn:microsoft.com/office/officeart/2005/8/layout/orgChart1"/>
    <dgm:cxn modelId="{15103EBB-4425-469C-AF1D-835DB54BF80F}" type="presParOf" srcId="{C25CB383-A3FB-4446-A703-6B6EA5E2A7E0}" destId="{44B01FCB-E800-43C3-8398-9BFF2FB2AC93}" srcOrd="3" destOrd="0" presId="urn:microsoft.com/office/officeart/2005/8/layout/orgChart1"/>
    <dgm:cxn modelId="{8ACCC71D-B5C1-42C9-BA1A-6E0F4F8EE7B4}" type="presParOf" srcId="{44B01FCB-E800-43C3-8398-9BFF2FB2AC93}" destId="{01F79B3A-E92B-4423-A73F-09031D78682D}" srcOrd="0" destOrd="0" presId="urn:microsoft.com/office/officeart/2005/8/layout/orgChart1"/>
    <dgm:cxn modelId="{35FCC1A2-E248-4F81-8A3B-0F1403C0F509}" type="presParOf" srcId="{01F79B3A-E92B-4423-A73F-09031D78682D}" destId="{5E50A04A-C8FF-4F72-B42E-38984ABA116E}" srcOrd="0" destOrd="0" presId="urn:microsoft.com/office/officeart/2005/8/layout/orgChart1"/>
    <dgm:cxn modelId="{F8C5518A-42C5-4A89-B789-2E5B9DE423ED}" type="presParOf" srcId="{01F79B3A-E92B-4423-A73F-09031D78682D}" destId="{D0450D01-1A23-4F4E-A04D-13F5DDAEEA37}" srcOrd="1" destOrd="0" presId="urn:microsoft.com/office/officeart/2005/8/layout/orgChart1"/>
    <dgm:cxn modelId="{A4357DE1-127F-46C6-A59F-EEAB34C63D17}" type="presParOf" srcId="{44B01FCB-E800-43C3-8398-9BFF2FB2AC93}" destId="{8D0A64AF-6EE3-433F-820F-8EA1D68B9940}" srcOrd="1" destOrd="0" presId="urn:microsoft.com/office/officeart/2005/8/layout/orgChart1"/>
    <dgm:cxn modelId="{50E690BD-DDD7-47D4-A106-E5D37F70C834}" type="presParOf" srcId="{44B01FCB-E800-43C3-8398-9BFF2FB2AC93}" destId="{704B67CD-DB7C-491B-BAE3-69B1D21104C1}" srcOrd="2" destOrd="0" presId="urn:microsoft.com/office/officeart/2005/8/layout/orgChart1"/>
    <dgm:cxn modelId="{205E9A00-06B5-46F1-A2F2-3A9965E95320}" type="presParOf" srcId="{C25CB383-A3FB-4446-A703-6B6EA5E2A7E0}" destId="{D1312754-046E-4204-BB0A-F4C654E176A4}" srcOrd="4" destOrd="0" presId="urn:microsoft.com/office/officeart/2005/8/layout/orgChart1"/>
    <dgm:cxn modelId="{C378F24A-9585-4605-9634-8126F04C9CBC}" type="presParOf" srcId="{C25CB383-A3FB-4446-A703-6B6EA5E2A7E0}" destId="{3C32DF58-6D7E-4EAC-8466-BCC293F27F3A}" srcOrd="5" destOrd="0" presId="urn:microsoft.com/office/officeart/2005/8/layout/orgChart1"/>
    <dgm:cxn modelId="{3F934159-5603-43AB-ADEE-40487FDEBCBA}" type="presParOf" srcId="{3C32DF58-6D7E-4EAC-8466-BCC293F27F3A}" destId="{9633D618-6B7B-4CC1-9D8A-E771EE6692A6}" srcOrd="0" destOrd="0" presId="urn:microsoft.com/office/officeart/2005/8/layout/orgChart1"/>
    <dgm:cxn modelId="{013CF038-71C8-4FCC-87BD-AB83C61BDFF1}" type="presParOf" srcId="{9633D618-6B7B-4CC1-9D8A-E771EE6692A6}" destId="{A911D909-0F11-4D73-9B1B-A09C42535DA9}" srcOrd="0" destOrd="0" presId="urn:microsoft.com/office/officeart/2005/8/layout/orgChart1"/>
    <dgm:cxn modelId="{99A39CC6-E7AF-4339-86BC-D8C5D06EF856}" type="presParOf" srcId="{9633D618-6B7B-4CC1-9D8A-E771EE6692A6}" destId="{7EAB7B3F-50BC-4FAA-8DA6-EF35A2A58DC5}" srcOrd="1" destOrd="0" presId="urn:microsoft.com/office/officeart/2005/8/layout/orgChart1"/>
    <dgm:cxn modelId="{6B5C025B-3F27-4F2C-8966-EC2B25571A88}" type="presParOf" srcId="{3C32DF58-6D7E-4EAC-8466-BCC293F27F3A}" destId="{74B187BF-BC74-4B95-B83F-636EB2AB6238}" srcOrd="1" destOrd="0" presId="urn:microsoft.com/office/officeart/2005/8/layout/orgChart1"/>
    <dgm:cxn modelId="{47B05E43-45D7-4D55-9BE9-E4F47932C629}" type="presParOf" srcId="{3C32DF58-6D7E-4EAC-8466-BCC293F27F3A}" destId="{BD1F1AC5-23CD-4AA2-8A9D-803848442385}" srcOrd="2" destOrd="0" presId="urn:microsoft.com/office/officeart/2005/8/layout/orgChart1"/>
    <dgm:cxn modelId="{E4A91B32-015D-4FA6-86CB-2AA11212529D}" type="presParOf" srcId="{C25CB383-A3FB-4446-A703-6B6EA5E2A7E0}" destId="{C56F60C6-78C2-4406-B261-A23B10E08B8A}" srcOrd="6" destOrd="0" presId="urn:microsoft.com/office/officeart/2005/8/layout/orgChart1"/>
    <dgm:cxn modelId="{56B4BA8C-F0F0-4F3A-A886-5D23E9D81090}" type="presParOf" srcId="{C25CB383-A3FB-4446-A703-6B6EA5E2A7E0}" destId="{D255F452-4EF4-4F05-81BB-E1014D2B4FB1}" srcOrd="7" destOrd="0" presId="urn:microsoft.com/office/officeart/2005/8/layout/orgChart1"/>
    <dgm:cxn modelId="{B69552B5-9206-4BC2-8256-75AAA555DD80}" type="presParOf" srcId="{D255F452-4EF4-4F05-81BB-E1014D2B4FB1}" destId="{EFDA237A-7095-4EFA-BA90-9FEEFA613C7C}" srcOrd="0" destOrd="0" presId="urn:microsoft.com/office/officeart/2005/8/layout/orgChart1"/>
    <dgm:cxn modelId="{2FEAF7A2-81E8-4C80-861C-0A8B3A7FA285}" type="presParOf" srcId="{EFDA237A-7095-4EFA-BA90-9FEEFA613C7C}" destId="{65B145C3-F5D2-42CB-B175-C88E79BD175F}" srcOrd="0" destOrd="0" presId="urn:microsoft.com/office/officeart/2005/8/layout/orgChart1"/>
    <dgm:cxn modelId="{81839945-350A-46FC-950D-13C4701E5D08}" type="presParOf" srcId="{EFDA237A-7095-4EFA-BA90-9FEEFA613C7C}" destId="{D72D97D2-B144-4F34-81B2-7AB9F7A87392}" srcOrd="1" destOrd="0" presId="urn:microsoft.com/office/officeart/2005/8/layout/orgChart1"/>
    <dgm:cxn modelId="{58E13514-F80B-448A-979A-42E40E6E4E35}" type="presParOf" srcId="{D255F452-4EF4-4F05-81BB-E1014D2B4FB1}" destId="{95283C1A-274B-40B1-8CCD-43899E5CD1EC}" srcOrd="1" destOrd="0" presId="urn:microsoft.com/office/officeart/2005/8/layout/orgChart1"/>
    <dgm:cxn modelId="{296B28B4-7C40-4213-A69C-5998568EFABE}" type="presParOf" srcId="{D255F452-4EF4-4F05-81BB-E1014D2B4FB1}" destId="{B4F11FD8-07CC-4076-8FF6-1ECE9FA146CD}" srcOrd="2" destOrd="0" presId="urn:microsoft.com/office/officeart/2005/8/layout/orgChart1"/>
    <dgm:cxn modelId="{62BB9380-7C26-40D8-B059-CE6266E20D4F}" type="presParOf" srcId="{E86DFC8C-E64D-486E-BB15-9864992CD422}" destId="{95A4792E-D165-446F-AB6C-F0F5170AE5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F60C6-78C2-4406-B261-A23B10E08B8A}">
      <dsp:nvSpPr>
        <dsp:cNvPr id="0" name=""/>
        <dsp:cNvSpPr/>
      </dsp:nvSpPr>
      <dsp:spPr>
        <a:xfrm>
          <a:off x="3733800" y="1518305"/>
          <a:ext cx="2928198" cy="310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318"/>
              </a:lnTo>
              <a:lnTo>
                <a:pt x="2928198" y="141318"/>
              </a:lnTo>
              <a:lnTo>
                <a:pt x="2928198" y="3104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312754-046E-4204-BB0A-F4C654E176A4}">
      <dsp:nvSpPr>
        <dsp:cNvPr id="0" name=""/>
        <dsp:cNvSpPr/>
      </dsp:nvSpPr>
      <dsp:spPr>
        <a:xfrm>
          <a:off x="3733800" y="1518305"/>
          <a:ext cx="975148" cy="310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197"/>
              </a:lnTo>
              <a:lnTo>
                <a:pt x="975148" y="141197"/>
              </a:lnTo>
              <a:lnTo>
                <a:pt x="975148" y="3103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6F07A-E053-4576-8E3F-235783F5A608}">
      <dsp:nvSpPr>
        <dsp:cNvPr id="0" name=""/>
        <dsp:cNvSpPr/>
      </dsp:nvSpPr>
      <dsp:spPr>
        <a:xfrm>
          <a:off x="2759021" y="1518305"/>
          <a:ext cx="974778" cy="310374"/>
        </a:xfrm>
        <a:custGeom>
          <a:avLst/>
          <a:gdLst/>
          <a:ahLst/>
          <a:cxnLst/>
          <a:rect l="0" t="0" r="0" b="0"/>
          <a:pathLst>
            <a:path>
              <a:moveTo>
                <a:pt x="974778" y="0"/>
              </a:moveTo>
              <a:lnTo>
                <a:pt x="974778" y="141197"/>
              </a:lnTo>
              <a:lnTo>
                <a:pt x="0" y="141197"/>
              </a:lnTo>
              <a:lnTo>
                <a:pt x="0" y="3103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207AB2-1521-4AF6-B7EF-729E031EE3B8}">
      <dsp:nvSpPr>
        <dsp:cNvPr id="0" name=""/>
        <dsp:cNvSpPr/>
      </dsp:nvSpPr>
      <dsp:spPr>
        <a:xfrm>
          <a:off x="923006" y="1518305"/>
          <a:ext cx="2810793" cy="310374"/>
        </a:xfrm>
        <a:custGeom>
          <a:avLst/>
          <a:gdLst/>
          <a:ahLst/>
          <a:cxnLst/>
          <a:rect l="0" t="0" r="0" b="0"/>
          <a:pathLst>
            <a:path>
              <a:moveTo>
                <a:pt x="2810793" y="0"/>
              </a:moveTo>
              <a:lnTo>
                <a:pt x="2810793" y="141197"/>
              </a:lnTo>
              <a:lnTo>
                <a:pt x="0" y="141197"/>
              </a:lnTo>
              <a:lnTo>
                <a:pt x="0" y="3103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3A90C4-64C8-4059-A350-36FAF0117C20}">
      <dsp:nvSpPr>
        <dsp:cNvPr id="0" name=""/>
        <dsp:cNvSpPr/>
      </dsp:nvSpPr>
      <dsp:spPr>
        <a:xfrm>
          <a:off x="2928198" y="712703"/>
          <a:ext cx="1611203" cy="805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CObject</a:t>
          </a:r>
          <a:endParaRPr lang="ru-RU" sz="1600" kern="1200" dirty="0"/>
        </a:p>
      </dsp:txBody>
      <dsp:txXfrm>
        <a:off x="2928198" y="712703"/>
        <a:ext cx="1611203" cy="805601"/>
      </dsp:txXfrm>
    </dsp:sp>
    <dsp:sp modelId="{70003529-8BB6-49DD-A2EE-0A4BE3C39522}">
      <dsp:nvSpPr>
        <dsp:cNvPr id="0" name=""/>
        <dsp:cNvSpPr/>
      </dsp:nvSpPr>
      <dsp:spPr>
        <a:xfrm>
          <a:off x="117404" y="1828679"/>
          <a:ext cx="1611203" cy="805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err="1" smtClean="0"/>
            <a:t>CCmdTarget</a:t>
          </a:r>
          <a:r>
            <a:rPr lang="ru-RU" sz="1600" b="0" i="0" kern="1200" dirty="0" smtClean="0"/>
            <a:t> (Сообщение)</a:t>
          </a:r>
          <a:endParaRPr lang="ru-RU" sz="1600" kern="1200" dirty="0"/>
        </a:p>
      </dsp:txBody>
      <dsp:txXfrm>
        <a:off x="117404" y="1828679"/>
        <a:ext cx="1611203" cy="805601"/>
      </dsp:txXfrm>
    </dsp:sp>
    <dsp:sp modelId="{5E50A04A-C8FF-4F72-B42E-38984ABA116E}">
      <dsp:nvSpPr>
        <dsp:cNvPr id="0" name=""/>
        <dsp:cNvSpPr/>
      </dsp:nvSpPr>
      <dsp:spPr>
        <a:xfrm>
          <a:off x="1953419" y="1828679"/>
          <a:ext cx="1611203" cy="805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err="1" smtClean="0"/>
            <a:t>CFile</a:t>
          </a:r>
          <a:endParaRPr lang="ru-RU" sz="1600" kern="1200" dirty="0"/>
        </a:p>
      </dsp:txBody>
      <dsp:txXfrm>
        <a:off x="1953419" y="1828679"/>
        <a:ext cx="1611203" cy="805601"/>
      </dsp:txXfrm>
    </dsp:sp>
    <dsp:sp modelId="{A911D909-0F11-4D73-9B1B-A09C42535DA9}">
      <dsp:nvSpPr>
        <dsp:cNvPr id="0" name=""/>
        <dsp:cNvSpPr/>
      </dsp:nvSpPr>
      <dsp:spPr>
        <a:xfrm>
          <a:off x="3903346" y="1828679"/>
          <a:ext cx="1611203" cy="805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CDC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</a:t>
          </a:r>
          <a:r>
            <a:rPr lang="ru-RU" sz="1600" kern="1200" dirty="0" smtClean="0"/>
            <a:t>граф. контекст)</a:t>
          </a:r>
          <a:endParaRPr lang="ru-RU" sz="1600" kern="1200" dirty="0"/>
        </a:p>
      </dsp:txBody>
      <dsp:txXfrm>
        <a:off x="3903346" y="1828679"/>
        <a:ext cx="1611203" cy="805601"/>
      </dsp:txXfrm>
    </dsp:sp>
    <dsp:sp modelId="{65B145C3-F5D2-42CB-B175-C88E79BD175F}">
      <dsp:nvSpPr>
        <dsp:cNvPr id="0" name=""/>
        <dsp:cNvSpPr/>
      </dsp:nvSpPr>
      <dsp:spPr>
        <a:xfrm>
          <a:off x="5856396" y="1828800"/>
          <a:ext cx="1611203" cy="805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err="1" smtClean="0"/>
            <a:t>CGDIObject</a:t>
          </a:r>
          <a:r>
            <a:rPr lang="ru-RU" sz="1600" b="0" i="0" kern="1200" dirty="0" smtClean="0"/>
            <a:t> (база для граф. объектов)</a:t>
          </a:r>
          <a:endParaRPr lang="ru-RU" sz="1600" kern="1200" dirty="0"/>
        </a:p>
      </dsp:txBody>
      <dsp:txXfrm>
        <a:off x="5856396" y="1828800"/>
        <a:ext cx="1611203" cy="805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28E99-1AE9-43D5-A0EF-A8A0BD1E1C62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B9214-F01B-4D79-9121-4573649D4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4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B9214-F01B-4D79-9121-4573649D4ECC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48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Основы графического программирования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Лекция №14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Сведения о главном окне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WNDCLASSEX</a:t>
            </a:r>
            <a:endParaRPr lang="ru-RU" dirty="0" smtClean="0"/>
          </a:p>
          <a:p>
            <a:r>
              <a:rPr lang="en-US" dirty="0"/>
              <a:t>WNDCLASSEX </a:t>
            </a:r>
            <a:r>
              <a:rPr lang="en-US" dirty="0" err="1"/>
              <a:t>wcex</a:t>
            </a:r>
            <a:r>
              <a:rPr lang="en-US" dirty="0"/>
              <a:t>; </a:t>
            </a:r>
            <a:r>
              <a:rPr lang="en-US" dirty="0" err="1"/>
              <a:t>wcex.cbSize</a:t>
            </a:r>
            <a:r>
              <a:rPr lang="en-US" dirty="0"/>
              <a:t> = </a:t>
            </a:r>
            <a:r>
              <a:rPr lang="en-US" dirty="0" err="1"/>
              <a:t>sizeof</a:t>
            </a:r>
            <a:r>
              <a:rPr lang="en-US" dirty="0"/>
              <a:t>(WNDCLASSEX); </a:t>
            </a:r>
            <a:r>
              <a:rPr lang="en-US" dirty="0" err="1"/>
              <a:t>wcex.style</a:t>
            </a:r>
            <a:r>
              <a:rPr lang="en-US" dirty="0"/>
              <a:t> = CS_HREDRAW | CS_VREDRAW; </a:t>
            </a:r>
            <a:r>
              <a:rPr lang="en-US" dirty="0" err="1"/>
              <a:t>wcex.lpfnWndProc</a:t>
            </a:r>
            <a:r>
              <a:rPr lang="en-US" dirty="0"/>
              <a:t> = </a:t>
            </a:r>
            <a:r>
              <a:rPr lang="en-US" dirty="0" err="1"/>
              <a:t>WndProc</a:t>
            </a:r>
            <a:r>
              <a:rPr lang="en-US" dirty="0"/>
              <a:t>; </a:t>
            </a:r>
            <a:r>
              <a:rPr lang="en-US" dirty="0" err="1"/>
              <a:t>wcex.cbClsExtra</a:t>
            </a:r>
            <a:r>
              <a:rPr lang="en-US" dirty="0"/>
              <a:t> = 0; </a:t>
            </a:r>
            <a:r>
              <a:rPr lang="en-US" dirty="0" err="1"/>
              <a:t>wcex.cbWndExtra</a:t>
            </a:r>
            <a:r>
              <a:rPr lang="en-US" dirty="0"/>
              <a:t> = 0; </a:t>
            </a:r>
            <a:r>
              <a:rPr lang="en-US" dirty="0" err="1"/>
              <a:t>wcex.hInstance</a:t>
            </a:r>
            <a:r>
              <a:rPr lang="en-US" dirty="0"/>
              <a:t> = </a:t>
            </a:r>
            <a:r>
              <a:rPr lang="en-US" dirty="0" err="1"/>
              <a:t>hInstance</a:t>
            </a:r>
            <a:r>
              <a:rPr lang="en-US" dirty="0"/>
              <a:t>; </a:t>
            </a:r>
            <a:r>
              <a:rPr lang="en-US" dirty="0" err="1"/>
              <a:t>wcex.hIcon</a:t>
            </a:r>
            <a:r>
              <a:rPr lang="en-US" dirty="0"/>
              <a:t> = </a:t>
            </a:r>
            <a:r>
              <a:rPr lang="en-US" dirty="0" err="1"/>
              <a:t>LoadIcon</a:t>
            </a:r>
            <a:r>
              <a:rPr lang="en-US" dirty="0"/>
              <a:t>(</a:t>
            </a:r>
            <a:r>
              <a:rPr lang="en-US" dirty="0" err="1"/>
              <a:t>wcex.hInstance</a:t>
            </a:r>
            <a:r>
              <a:rPr lang="en-US" dirty="0"/>
              <a:t>, IDI_APPLICATION); </a:t>
            </a:r>
            <a:r>
              <a:rPr lang="en-US" dirty="0" err="1"/>
              <a:t>wcex.hCursor</a:t>
            </a:r>
            <a:r>
              <a:rPr lang="en-US" dirty="0"/>
              <a:t> = </a:t>
            </a:r>
            <a:r>
              <a:rPr lang="en-US" dirty="0" err="1"/>
              <a:t>LoadCursor</a:t>
            </a:r>
            <a:r>
              <a:rPr lang="en-US" dirty="0"/>
              <a:t>(NULL, IDC_ARROW); </a:t>
            </a:r>
            <a:r>
              <a:rPr lang="en-US" dirty="0" err="1"/>
              <a:t>wcex.hbrBackground</a:t>
            </a:r>
            <a:r>
              <a:rPr lang="en-US" dirty="0"/>
              <a:t> = (HBRUSH)(COLOR_WINDOW+1); </a:t>
            </a:r>
            <a:r>
              <a:rPr lang="en-US" dirty="0" err="1"/>
              <a:t>wcex.lpszMenuName</a:t>
            </a:r>
            <a:r>
              <a:rPr lang="en-US" dirty="0"/>
              <a:t> = NULL; </a:t>
            </a:r>
            <a:r>
              <a:rPr lang="en-US" dirty="0" err="1"/>
              <a:t>wcex.lpszClassName</a:t>
            </a:r>
            <a:r>
              <a:rPr lang="en-US" dirty="0"/>
              <a:t> = </a:t>
            </a:r>
            <a:r>
              <a:rPr lang="en-US" dirty="0" err="1"/>
              <a:t>szWindowClass</a:t>
            </a:r>
            <a:r>
              <a:rPr lang="en-US" dirty="0"/>
              <a:t>; </a:t>
            </a:r>
            <a:r>
              <a:rPr lang="en-US" dirty="0" err="1"/>
              <a:t>wcex.hIconSm</a:t>
            </a:r>
            <a:r>
              <a:rPr lang="en-US" dirty="0"/>
              <a:t> = </a:t>
            </a:r>
            <a:r>
              <a:rPr lang="en-US" dirty="0" err="1"/>
              <a:t>LoadIcon</a:t>
            </a:r>
            <a:r>
              <a:rPr lang="en-US" dirty="0"/>
              <a:t>(</a:t>
            </a:r>
            <a:r>
              <a:rPr lang="en-US" dirty="0" err="1"/>
              <a:t>wcex.hInstance</a:t>
            </a:r>
            <a:r>
              <a:rPr lang="en-US" dirty="0"/>
              <a:t>, IDI_APPLICATION);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272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Процедура главного окна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LRESULT CALLBACK </a:t>
            </a:r>
            <a:r>
              <a:rPr lang="en-US" dirty="0" err="1"/>
              <a:t>MainWndProc</a:t>
            </a:r>
            <a:r>
              <a:rPr lang="en-US" dirty="0"/>
              <a:t>( HWND </a:t>
            </a:r>
            <a:r>
              <a:rPr lang="en-US" dirty="0" err="1"/>
              <a:t>hwnd</a:t>
            </a:r>
            <a:r>
              <a:rPr lang="en-US" dirty="0"/>
              <a:t>, // handle to window UINT </a:t>
            </a:r>
            <a:r>
              <a:rPr lang="en-US" dirty="0" err="1"/>
              <a:t>uMsg</a:t>
            </a:r>
            <a:r>
              <a:rPr lang="en-US" dirty="0"/>
              <a:t>, // message identifier WPARAM </a:t>
            </a:r>
            <a:r>
              <a:rPr lang="en-US" dirty="0" err="1"/>
              <a:t>wParam</a:t>
            </a:r>
            <a:r>
              <a:rPr lang="en-US" dirty="0"/>
              <a:t>, // first message parameter LPARAM </a:t>
            </a:r>
            <a:r>
              <a:rPr lang="en-US" dirty="0" err="1"/>
              <a:t>lParam</a:t>
            </a:r>
            <a:r>
              <a:rPr lang="en-US" dirty="0"/>
              <a:t>) // second message parameter { switch (</a:t>
            </a:r>
            <a:r>
              <a:rPr lang="en-US" dirty="0" err="1"/>
              <a:t>uMsg</a:t>
            </a:r>
            <a:r>
              <a:rPr lang="en-US" dirty="0"/>
              <a:t>) </a:t>
            </a:r>
            <a:endParaRPr lang="ru-RU" dirty="0" smtClean="0"/>
          </a:p>
          <a:p>
            <a:r>
              <a:rPr lang="en-US" dirty="0" smtClean="0"/>
              <a:t>{ </a:t>
            </a:r>
            <a:r>
              <a:rPr lang="en-US" dirty="0"/>
              <a:t>case WM_CREATE: // Initialize the window. return 0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/>
              <a:t>case WM_PAINT: // Paint the window's client area. return 0; </a:t>
            </a:r>
            <a:endParaRPr lang="ru-RU" dirty="0" smtClean="0"/>
          </a:p>
          <a:p>
            <a:r>
              <a:rPr lang="en-US" dirty="0" smtClean="0"/>
              <a:t>case </a:t>
            </a:r>
            <a:r>
              <a:rPr lang="en-US" dirty="0"/>
              <a:t>WM_SIZE: // Set the size and position of the window. return 0; </a:t>
            </a:r>
            <a:endParaRPr lang="ru-RU" dirty="0" smtClean="0"/>
          </a:p>
          <a:p>
            <a:r>
              <a:rPr lang="en-US" dirty="0" smtClean="0"/>
              <a:t>case </a:t>
            </a:r>
            <a:r>
              <a:rPr lang="en-US" dirty="0"/>
              <a:t>WM_DESTROY: // Clean up window-specific data objects. return 0; // // Process other messages. // </a:t>
            </a:r>
            <a:endParaRPr lang="ru-RU" dirty="0" smtClean="0"/>
          </a:p>
          <a:p>
            <a:r>
              <a:rPr lang="en-US" dirty="0" smtClean="0"/>
              <a:t>default</a:t>
            </a:r>
            <a:r>
              <a:rPr lang="en-US" dirty="0"/>
              <a:t>: return </a:t>
            </a:r>
            <a:r>
              <a:rPr lang="en-US" dirty="0" err="1"/>
              <a:t>DefWindowProc</a:t>
            </a:r>
            <a:r>
              <a:rPr lang="en-US" dirty="0"/>
              <a:t>(</a:t>
            </a:r>
            <a:r>
              <a:rPr lang="en-US" dirty="0" err="1"/>
              <a:t>hwnd</a:t>
            </a:r>
            <a:r>
              <a:rPr lang="en-US" dirty="0"/>
              <a:t>, </a:t>
            </a:r>
            <a:r>
              <a:rPr lang="en-US" dirty="0" err="1"/>
              <a:t>uMsg</a:t>
            </a:r>
            <a:r>
              <a:rPr lang="en-US" dirty="0"/>
              <a:t>, </a:t>
            </a:r>
            <a:r>
              <a:rPr lang="en-US" dirty="0" err="1"/>
              <a:t>wParam</a:t>
            </a:r>
            <a:r>
              <a:rPr lang="en-US" dirty="0"/>
              <a:t>, </a:t>
            </a:r>
            <a:r>
              <a:rPr lang="en-US" dirty="0" err="1"/>
              <a:t>lParam</a:t>
            </a:r>
            <a:r>
              <a:rPr lang="en-US" dirty="0"/>
              <a:t>); } return 0; }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072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Регистрация окна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if (!</a:t>
            </a:r>
            <a:r>
              <a:rPr lang="en-US" dirty="0" err="1"/>
              <a:t>RegisterClassEx</a:t>
            </a:r>
            <a:r>
              <a:rPr lang="en-US" dirty="0"/>
              <a:t>(&amp;</a:t>
            </a:r>
            <a:r>
              <a:rPr lang="en-US" dirty="0" err="1"/>
              <a:t>wcex</a:t>
            </a:r>
            <a:r>
              <a:rPr lang="en-US" dirty="0"/>
              <a:t>)) { </a:t>
            </a:r>
            <a:r>
              <a:rPr lang="en-US" dirty="0" err="1"/>
              <a:t>MessageBox</a:t>
            </a:r>
            <a:r>
              <a:rPr lang="en-US" dirty="0"/>
              <a:t>(NULL, _T("Call to </a:t>
            </a:r>
            <a:r>
              <a:rPr lang="en-US" dirty="0" err="1"/>
              <a:t>RegisterClassEx</a:t>
            </a:r>
            <a:r>
              <a:rPr lang="en-US" dirty="0"/>
              <a:t> failed!"), _T("Windows Desktop Guided Tour"), NULL); return 1; 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844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окна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static TCHAR </a:t>
            </a:r>
            <a:r>
              <a:rPr lang="en-US" dirty="0" err="1"/>
              <a:t>szWindowClass</a:t>
            </a:r>
            <a:r>
              <a:rPr lang="en-US" dirty="0"/>
              <a:t>[] = _T("</a:t>
            </a:r>
            <a:r>
              <a:rPr lang="en-US" dirty="0" err="1"/>
              <a:t>DesktopApp</a:t>
            </a:r>
            <a:r>
              <a:rPr lang="en-US" dirty="0"/>
              <a:t>"); </a:t>
            </a:r>
            <a:endParaRPr lang="ru-RU" dirty="0" smtClean="0"/>
          </a:p>
          <a:p>
            <a:r>
              <a:rPr lang="en-US" dirty="0" smtClean="0"/>
              <a:t>static </a:t>
            </a:r>
            <a:r>
              <a:rPr lang="en-US" dirty="0"/>
              <a:t>TCHAR </a:t>
            </a:r>
            <a:r>
              <a:rPr lang="en-US" dirty="0" err="1"/>
              <a:t>szTitle</a:t>
            </a:r>
            <a:r>
              <a:rPr lang="en-US" dirty="0"/>
              <a:t>[] = _T("Windows Desktop Guided Tour Application");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/>
              <a:t>The parameters to </a:t>
            </a:r>
            <a:r>
              <a:rPr lang="en-US" dirty="0" err="1"/>
              <a:t>CreateWindowEx</a:t>
            </a:r>
            <a:r>
              <a:rPr lang="en-US" dirty="0"/>
              <a:t> explained: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/>
              <a:t>WS_EX_OVERLAPPEDWINDOW : An optional extended window style.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 err="1"/>
              <a:t>szWindowClass</a:t>
            </a:r>
            <a:r>
              <a:rPr lang="en-US" dirty="0"/>
              <a:t>: the name of the application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 err="1"/>
              <a:t>szTitle</a:t>
            </a:r>
            <a:r>
              <a:rPr lang="en-US" dirty="0"/>
              <a:t>: the text that appears in the title bar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/>
              <a:t>WS_OVERLAPPEDWINDOW: the type of window to create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/>
              <a:t>CW_USEDEFAULT, CW_USEDEFAULT: initial position (x, y)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/>
              <a:t>500, 100: initial size (width, length)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/>
              <a:t>NULL: the parent of this window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/>
              <a:t>NULL: this application does not have a menu bar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 err="1"/>
              <a:t>hInstance</a:t>
            </a:r>
            <a:r>
              <a:rPr lang="en-US" dirty="0"/>
              <a:t>: the first parameter from </a:t>
            </a:r>
            <a:r>
              <a:rPr lang="en-US" dirty="0" err="1"/>
              <a:t>WinMain</a:t>
            </a:r>
            <a:r>
              <a:rPr lang="en-US" dirty="0"/>
              <a:t> </a:t>
            </a:r>
            <a:endParaRPr lang="ru-RU" dirty="0" smtClean="0"/>
          </a:p>
          <a:p>
            <a:r>
              <a:rPr lang="en-US" dirty="0" smtClean="0"/>
              <a:t>// </a:t>
            </a:r>
            <a:r>
              <a:rPr lang="en-US" dirty="0"/>
              <a:t>NULL: not used in this application </a:t>
            </a:r>
            <a:endParaRPr lang="ru-RU" dirty="0" smtClean="0"/>
          </a:p>
          <a:p>
            <a:r>
              <a:rPr lang="en-US" sz="2900" dirty="0" smtClean="0"/>
              <a:t>HWND </a:t>
            </a:r>
            <a:r>
              <a:rPr lang="en-US" sz="2900" dirty="0" err="1"/>
              <a:t>hWnd</a:t>
            </a:r>
            <a:r>
              <a:rPr lang="en-US" sz="2900" dirty="0"/>
              <a:t> = </a:t>
            </a:r>
            <a:r>
              <a:rPr lang="en-US" sz="2900" dirty="0" err="1"/>
              <a:t>CreateWindowEx</a:t>
            </a:r>
            <a:r>
              <a:rPr lang="en-US" sz="2900" dirty="0"/>
              <a:t>( WS_EX_OVERLAPPEDWINDOW, </a:t>
            </a:r>
            <a:r>
              <a:rPr lang="en-US" sz="2900" dirty="0" err="1"/>
              <a:t>szWindowClass</a:t>
            </a:r>
            <a:r>
              <a:rPr lang="en-US" sz="2900" dirty="0"/>
              <a:t>, </a:t>
            </a:r>
            <a:r>
              <a:rPr lang="en-US" sz="2900" dirty="0" err="1"/>
              <a:t>szTitle</a:t>
            </a:r>
            <a:r>
              <a:rPr lang="en-US" sz="2900" dirty="0"/>
              <a:t>, WS_OVERLAPPEDWINDOW, CW_USEDEFAULT, CW_USEDEFAULT, 500, 100, NULL, NULL, </a:t>
            </a:r>
            <a:r>
              <a:rPr lang="en-US" sz="2900" dirty="0" err="1"/>
              <a:t>hInstance</a:t>
            </a:r>
            <a:r>
              <a:rPr lang="en-US" sz="2900" dirty="0"/>
              <a:t>, NULL ); if (!</a:t>
            </a:r>
            <a:r>
              <a:rPr lang="en-US" sz="2900" dirty="0" err="1"/>
              <a:t>hWnd</a:t>
            </a:r>
            <a:r>
              <a:rPr lang="en-US" sz="2900" dirty="0"/>
              <a:t>) { </a:t>
            </a:r>
            <a:r>
              <a:rPr lang="en-US" sz="2900" dirty="0" err="1"/>
              <a:t>MessageBox</a:t>
            </a:r>
            <a:r>
              <a:rPr lang="en-US" sz="2900" dirty="0"/>
              <a:t>(NULL, _T("Call to </a:t>
            </a:r>
            <a:r>
              <a:rPr lang="en-US" sz="2900" dirty="0" err="1"/>
              <a:t>CreateWindowEx</a:t>
            </a:r>
            <a:r>
              <a:rPr lang="en-US" sz="2900" dirty="0"/>
              <a:t> failed!"), _T("Windows Desktop Guided Tour"), NULL); return 1; }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1612056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Видимость окна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// The parameters to </a:t>
            </a:r>
            <a:r>
              <a:rPr lang="en-US" dirty="0" err="1"/>
              <a:t>ShowWindow</a:t>
            </a:r>
            <a:r>
              <a:rPr lang="en-US" dirty="0"/>
              <a:t> explained: // </a:t>
            </a:r>
            <a:r>
              <a:rPr lang="en-US" dirty="0" err="1"/>
              <a:t>hWnd</a:t>
            </a:r>
            <a:r>
              <a:rPr lang="en-US" dirty="0"/>
              <a:t>: the value returned from </a:t>
            </a:r>
            <a:r>
              <a:rPr lang="en-US" dirty="0" err="1"/>
              <a:t>CreateWindow</a:t>
            </a:r>
            <a:r>
              <a:rPr lang="en-US" dirty="0"/>
              <a:t> // </a:t>
            </a:r>
            <a:r>
              <a:rPr lang="en-US" dirty="0" err="1"/>
              <a:t>nCmdShow</a:t>
            </a:r>
            <a:r>
              <a:rPr lang="en-US" dirty="0"/>
              <a:t>: the fourth parameter from </a:t>
            </a:r>
            <a:r>
              <a:rPr lang="en-US" dirty="0" err="1"/>
              <a:t>WinMain</a:t>
            </a:r>
            <a:r>
              <a:rPr lang="en-US" dirty="0"/>
              <a:t> </a:t>
            </a:r>
            <a:r>
              <a:rPr lang="en-US" dirty="0" err="1"/>
              <a:t>ShowWindow</a:t>
            </a:r>
            <a:r>
              <a:rPr lang="en-US" dirty="0"/>
              <a:t>(</a:t>
            </a:r>
            <a:r>
              <a:rPr lang="en-US" dirty="0" err="1"/>
              <a:t>hWnd</a:t>
            </a:r>
            <a:r>
              <a:rPr lang="en-US" dirty="0"/>
              <a:t>, </a:t>
            </a:r>
            <a:r>
              <a:rPr lang="en-US" dirty="0" err="1"/>
              <a:t>nCmdShow</a:t>
            </a:r>
            <a:r>
              <a:rPr lang="en-US" dirty="0"/>
              <a:t>); </a:t>
            </a:r>
            <a:r>
              <a:rPr lang="en-US" dirty="0" err="1"/>
              <a:t>UpdateWindow</a:t>
            </a:r>
            <a:r>
              <a:rPr lang="en-US" dirty="0"/>
              <a:t>(</a:t>
            </a:r>
            <a:r>
              <a:rPr lang="en-US" dirty="0" err="1"/>
              <a:t>hWnd</a:t>
            </a:r>
            <a:r>
              <a:rPr lang="en-US" dirty="0"/>
              <a:t>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426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Прослушивание сообщений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MSG </a:t>
            </a:r>
            <a:r>
              <a:rPr lang="en-US" dirty="0" err="1"/>
              <a:t>msg</a:t>
            </a:r>
            <a:r>
              <a:rPr lang="en-US" dirty="0"/>
              <a:t>; </a:t>
            </a:r>
            <a:endParaRPr lang="ru-RU" dirty="0" smtClean="0"/>
          </a:p>
          <a:p>
            <a:r>
              <a:rPr lang="en-US" dirty="0" smtClean="0"/>
              <a:t>while </a:t>
            </a:r>
            <a:r>
              <a:rPr lang="en-US" dirty="0"/>
              <a:t>(</a:t>
            </a:r>
            <a:r>
              <a:rPr lang="en-US" dirty="0" err="1"/>
              <a:t>GetMessage</a:t>
            </a:r>
            <a:r>
              <a:rPr lang="en-US" dirty="0"/>
              <a:t>(&amp;</a:t>
            </a:r>
            <a:r>
              <a:rPr lang="en-US" dirty="0" err="1"/>
              <a:t>msg</a:t>
            </a:r>
            <a:r>
              <a:rPr lang="en-US" dirty="0"/>
              <a:t>, NULL, 0, 0)) { </a:t>
            </a:r>
            <a:r>
              <a:rPr lang="en-US" dirty="0" err="1"/>
              <a:t>TranslateMessage</a:t>
            </a:r>
            <a:r>
              <a:rPr lang="en-US" dirty="0"/>
              <a:t>(&amp;</a:t>
            </a:r>
            <a:r>
              <a:rPr lang="en-US" dirty="0" err="1"/>
              <a:t>msg</a:t>
            </a:r>
            <a:r>
              <a:rPr lang="en-US" dirty="0"/>
              <a:t>); </a:t>
            </a:r>
            <a:r>
              <a:rPr lang="en-US" dirty="0" err="1"/>
              <a:t>DispatchMessage</a:t>
            </a:r>
            <a:r>
              <a:rPr lang="en-US" dirty="0"/>
              <a:t>(&amp;</a:t>
            </a:r>
            <a:r>
              <a:rPr lang="en-US" dirty="0" err="1"/>
              <a:t>msg</a:t>
            </a:r>
            <a:r>
              <a:rPr lang="en-US" dirty="0"/>
              <a:t>); } return (</a:t>
            </a:r>
            <a:r>
              <a:rPr lang="en-US" dirty="0" err="1"/>
              <a:t>int</a:t>
            </a:r>
            <a:r>
              <a:rPr lang="en-US" dirty="0"/>
              <a:t>) </a:t>
            </a:r>
            <a:r>
              <a:rPr lang="en-US" dirty="0" err="1"/>
              <a:t>msg.wParam</a:t>
            </a:r>
            <a:r>
              <a:rPr lang="en-US" dirty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859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Применение специальных библиотек классов (</a:t>
            </a:r>
            <a:r>
              <a:rPr lang="en-US" dirty="0" smtClean="0"/>
              <a:t>QT, MFC</a:t>
            </a:r>
            <a:r>
              <a:rPr lang="en-US" smtClean="0"/>
              <a:t>, Windows Forms)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избавляют от написания многооконного интерфейса с нуля</a:t>
            </a:r>
          </a:p>
          <a:p>
            <a:r>
              <a:rPr lang="ru-RU" dirty="0" smtClean="0"/>
              <a:t>используют стандартные средства ОС</a:t>
            </a:r>
          </a:p>
          <a:p>
            <a:r>
              <a:rPr lang="ru-RU" dirty="0" smtClean="0"/>
              <a:t>позволяют в автоматизированном режиме создавать основу приложения и внешний вид интерфейса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Средства автоматизации создания приложения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Мастер создания проекта, например </a:t>
            </a:r>
            <a:r>
              <a:rPr lang="en-US" dirty="0" smtClean="0"/>
              <a:t>Microsoft Foundation Classes (MFC) Application Wizard</a:t>
            </a:r>
            <a:endParaRPr lang="ru-RU" dirty="0" smtClean="0"/>
          </a:p>
          <a:p>
            <a:r>
              <a:rPr lang="ru-RU" dirty="0" smtClean="0"/>
              <a:t>мастер создания нового класса</a:t>
            </a:r>
          </a:p>
          <a:p>
            <a:r>
              <a:rPr lang="ru-RU" dirty="0" smtClean="0"/>
              <a:t>мастер добавления новой переменной</a:t>
            </a:r>
          </a:p>
          <a:p>
            <a:r>
              <a:rPr lang="ru-RU" dirty="0" smtClean="0"/>
              <a:t>мастер добавления новой функции</a:t>
            </a:r>
          </a:p>
          <a:p>
            <a:r>
              <a:rPr lang="ru-RU" dirty="0" smtClean="0"/>
              <a:t>средства визуального редактирования графических ресурсов</a:t>
            </a:r>
          </a:p>
          <a:p>
            <a:pPr lvl="1"/>
            <a:r>
              <a:rPr lang="ru-RU" dirty="0" smtClean="0"/>
              <a:t>диалоговых окон</a:t>
            </a:r>
          </a:p>
          <a:p>
            <a:pPr lvl="1"/>
            <a:r>
              <a:rPr lang="ru-RU" dirty="0" smtClean="0"/>
              <a:t>панелей инструментов</a:t>
            </a:r>
          </a:p>
          <a:p>
            <a:pPr lvl="1"/>
            <a:r>
              <a:rPr lang="ru-RU" dirty="0" smtClean="0"/>
              <a:t>меню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Параметры, задаваемые при создании приложения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Тип приложения</a:t>
            </a:r>
          </a:p>
          <a:p>
            <a:r>
              <a:rPr lang="ru-RU" dirty="0" smtClean="0"/>
              <a:t>Поддержка баз данных</a:t>
            </a:r>
          </a:p>
          <a:p>
            <a:r>
              <a:rPr lang="ru-RU" dirty="0" smtClean="0"/>
              <a:t>Параметры начального вида главного окна приложения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приложений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Однодокументные</a:t>
            </a:r>
            <a:r>
              <a:rPr lang="ru-RU" dirty="0" smtClean="0"/>
              <a:t> (одновременно открывают 1 документ) – подчиняются концепции «документ-представление»</a:t>
            </a:r>
          </a:p>
          <a:p>
            <a:pPr lvl="1"/>
            <a:r>
              <a:rPr lang="ru-RU" dirty="0" smtClean="0"/>
              <a:t>Блокнот</a:t>
            </a:r>
          </a:p>
          <a:p>
            <a:r>
              <a:rPr lang="ru-RU" dirty="0" smtClean="0"/>
              <a:t>Многодокументные (одновременно открывают </a:t>
            </a:r>
            <a:r>
              <a:rPr lang="en-US" dirty="0" smtClean="0"/>
              <a:t>N </a:t>
            </a:r>
            <a:r>
              <a:rPr lang="ru-RU" dirty="0" smtClean="0"/>
              <a:t>документов) - подчиняются концепции «документ-представление»</a:t>
            </a:r>
          </a:p>
          <a:p>
            <a:pPr lvl="1"/>
            <a:r>
              <a:rPr lang="en-US" dirty="0" smtClean="0"/>
              <a:t>Word</a:t>
            </a:r>
          </a:p>
          <a:p>
            <a:r>
              <a:rPr lang="ru-RU" dirty="0" smtClean="0"/>
              <a:t>Диалоговые (основа – диалоговое окно)</a:t>
            </a:r>
          </a:p>
          <a:p>
            <a:pPr lvl="1"/>
            <a:r>
              <a:rPr lang="ru-RU" dirty="0" smtClean="0"/>
              <a:t>Калькулятор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Исходные предпосылки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Широкое распространение графических операционных систем</a:t>
            </a:r>
          </a:p>
          <a:p>
            <a:r>
              <a:rPr lang="ru-RU" dirty="0" smtClean="0"/>
              <a:t>Преобладание приложений, поддерживающих графический интерфейс</a:t>
            </a:r>
          </a:p>
          <a:p>
            <a:r>
              <a:rPr lang="ru-RU" dirty="0" smtClean="0"/>
              <a:t>Необходимость использование стандартных графических ресурсов операционной системы</a:t>
            </a:r>
          </a:p>
          <a:p>
            <a:r>
              <a:rPr lang="ru-RU" dirty="0" smtClean="0"/>
              <a:t>Использование событийно-ориентированного подхода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Концепция «</a:t>
            </a:r>
            <a:r>
              <a:rPr lang="ru-RU" dirty="0" err="1" smtClean="0"/>
              <a:t>документ-представления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Класс, ответственный за хранение документа в памяти</a:t>
            </a:r>
          </a:p>
          <a:p>
            <a:r>
              <a:rPr lang="ru-RU" dirty="0" smtClean="0"/>
              <a:t>Класс, ответственный за отображение документа</a:t>
            </a:r>
          </a:p>
          <a:p>
            <a:r>
              <a:rPr lang="ru-RU" dirty="0" smtClean="0"/>
              <a:t>Класс главного окна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Диалоговое приложение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Основа диалоговое окно</a:t>
            </a:r>
          </a:p>
          <a:p>
            <a:r>
              <a:rPr lang="ru-RU" dirty="0" smtClean="0"/>
              <a:t>Наличие в диалоговом окне элементов управления</a:t>
            </a:r>
          </a:p>
          <a:p>
            <a:pPr lvl="1"/>
            <a:r>
              <a:rPr lang="ru-RU" dirty="0" smtClean="0"/>
              <a:t>окна редактирования</a:t>
            </a:r>
          </a:p>
          <a:p>
            <a:pPr lvl="1"/>
            <a:r>
              <a:rPr lang="ru-RU" dirty="0" smtClean="0"/>
              <a:t>надписи</a:t>
            </a:r>
          </a:p>
          <a:p>
            <a:pPr lvl="1"/>
            <a:r>
              <a:rPr lang="ru-RU" dirty="0" smtClean="0"/>
              <a:t>флажки</a:t>
            </a:r>
          </a:p>
          <a:p>
            <a:pPr lvl="1"/>
            <a:r>
              <a:rPr lang="ru-RU" dirty="0" smtClean="0"/>
              <a:t>кнопки</a:t>
            </a:r>
          </a:p>
          <a:p>
            <a:pPr lvl="1"/>
            <a:r>
              <a:rPr lang="ru-RU" dirty="0" smtClean="0"/>
              <a:t>переключатели</a:t>
            </a:r>
          </a:p>
          <a:p>
            <a:pPr lvl="1"/>
            <a:r>
              <a:rPr lang="ru-RU" dirty="0" smtClean="0"/>
              <a:t>выпадающие списки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элементов управления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Внешний вид</a:t>
            </a:r>
          </a:p>
          <a:p>
            <a:r>
              <a:rPr lang="ru-RU" dirty="0" smtClean="0"/>
              <a:t>Поведение</a:t>
            </a:r>
          </a:p>
          <a:p>
            <a:r>
              <a:rPr lang="ru-RU" dirty="0" smtClean="0"/>
              <a:t>Прочие</a:t>
            </a:r>
          </a:p>
          <a:p>
            <a:endParaRPr lang="ru-RU" dirty="0" smtClean="0"/>
          </a:p>
          <a:p>
            <a:r>
              <a:rPr lang="ru-RU" dirty="0" smtClean="0"/>
              <a:t>Главное свойство – </a:t>
            </a:r>
            <a:r>
              <a:rPr lang="en-US" dirty="0" smtClean="0"/>
              <a:t>ID – </a:t>
            </a:r>
            <a:r>
              <a:rPr lang="ru-RU" dirty="0" smtClean="0"/>
              <a:t>целая константа – уникальный номер элемента управления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графического приложения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6926" t="30423" r="36288" b="33862"/>
          <a:stretch>
            <a:fillRect/>
          </a:stretch>
        </p:blipFill>
        <p:spPr bwMode="auto">
          <a:xfrm>
            <a:off x="1428728" y="1571612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714488"/>
            <a:ext cx="70723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void </a:t>
            </a:r>
            <a:r>
              <a:rPr lang="en-US" dirty="0" err="1" smtClean="0"/>
              <a:t>CProbaDlgDlg</a:t>
            </a:r>
            <a:r>
              <a:rPr lang="en-US" dirty="0" smtClean="0"/>
              <a:t>::</a:t>
            </a:r>
            <a:r>
              <a:rPr lang="en-US" dirty="0" err="1" smtClean="0"/>
              <a:t>OnBnClickedCalcSquare</a:t>
            </a:r>
            <a:r>
              <a:rPr lang="en-US" dirty="0" smtClean="0"/>
              <a:t>()</a:t>
            </a:r>
          </a:p>
          <a:p>
            <a:r>
              <a:rPr lang="ru-RU" dirty="0" smtClean="0"/>
              <a:t>{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k,m</a:t>
            </a:r>
            <a:r>
              <a:rPr lang="en-US" dirty="0" smtClean="0"/>
              <a:t>;</a:t>
            </a:r>
          </a:p>
          <a:p>
            <a:r>
              <a:rPr lang="en-US" dirty="0" smtClean="0"/>
              <a:t>	k=</a:t>
            </a:r>
            <a:r>
              <a:rPr lang="en-US" dirty="0" err="1" smtClean="0"/>
              <a:t>GetDlgItemInt</a:t>
            </a:r>
            <a:r>
              <a:rPr lang="en-US" dirty="0" smtClean="0"/>
              <a:t>(IDC_VALUE);</a:t>
            </a:r>
          </a:p>
          <a:p>
            <a:r>
              <a:rPr lang="en-US" dirty="0" smtClean="0"/>
              <a:t>	m=k*k;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SetDlgItemInt</a:t>
            </a:r>
            <a:r>
              <a:rPr lang="en-US" dirty="0" smtClean="0"/>
              <a:t>(IDC_SQUARE,</a:t>
            </a:r>
            <a:r>
              <a:rPr lang="ru-RU" dirty="0" smtClean="0"/>
              <a:t> </a:t>
            </a:r>
            <a:r>
              <a:rPr lang="en-US" dirty="0" smtClean="0"/>
              <a:t>m);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	// TODO: Add your control notification handler code here</a:t>
            </a:r>
          </a:p>
          <a:p>
            <a:r>
              <a:rPr lang="ru-RU" dirty="0" smtClean="0"/>
              <a:t>}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Графические объекты, используемые в приложениях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Окно –прямоугольная области</a:t>
            </a:r>
          </a:p>
          <a:p>
            <a:r>
              <a:rPr lang="ru-RU" dirty="0" smtClean="0"/>
              <a:t>Графический контекст – ПО, делающее независимым вывод от типа </a:t>
            </a:r>
            <a:r>
              <a:rPr lang="ru-RU" dirty="0" err="1" smtClean="0"/>
              <a:t>видеоплаты</a:t>
            </a:r>
            <a:endParaRPr lang="ru-RU" dirty="0" smtClean="0"/>
          </a:p>
          <a:p>
            <a:r>
              <a:rPr lang="ru-RU" dirty="0" smtClean="0"/>
              <a:t>Световое перо –средство отображений линий</a:t>
            </a:r>
          </a:p>
          <a:p>
            <a:r>
              <a:rPr lang="ru-RU" dirty="0" smtClean="0"/>
              <a:t>Кисть – средство отображения замкнутых областей</a:t>
            </a:r>
          </a:p>
          <a:p>
            <a:r>
              <a:rPr lang="ru-RU" dirty="0" smtClean="0"/>
              <a:t>Шрифт – средство отображения текста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Иерархия классов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66428057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20228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787494"/>
            <a:ext cx="11800346" cy="649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simpwin.hpp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#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include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&lt;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afxwin.h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Класс основного окна приложения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class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{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// Декларирование карты сообщений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DECLARE_MESSAGE_MAP() };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Класс приложения. Должен существовать только // один экземпляр этого класса. //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Член-функция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InitInstance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 вызывается при запуске // приложения.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class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CWinApp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{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BOOL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InitInstance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};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simpwin.cpp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#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include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&lt;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afxwin.h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#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include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&lt;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string.h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#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include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"SIMPWIN.HPP" // Создание одного и только одного экземпляра // приложения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Реализация BOOL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InitInstance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 { // Создание главного окна приложения и его // отображение.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Член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m_pMainWnd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- это указатель на объект // главного окна.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m_pMainWnd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new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m_pMainWnd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-&gt;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ShowWindow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(SW_RESTORE);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m_pMainWnd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-&gt;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UpdateWindow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// Сигнализируем MFC об успешной инициализации // приложения.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return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TRUE; }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 {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Создание окна с заголовком. Используется // встроенный в MFC // класс окна, поэтому первый параметр 0.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this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-&gt;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Create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(0, "Простейшее приложение на MFC"); }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Реализация карты сообщений BEGIN_MESSAGE_MAP(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/*класс окна*/,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/*класс-предок*/) END_MESSAGE_MAP()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1771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codenet.ru/np-includes/upload/2004/02/16/12934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693987"/>
            <a:ext cx="47625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2102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00728365"/>
              </p:ext>
            </p:extLst>
          </p:nvPr>
        </p:nvGraphicFramePr>
        <p:xfrm>
          <a:off x="457200" y="1600200"/>
          <a:ext cx="7467600" cy="288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="" xmlns:a16="http://schemas.microsoft.com/office/drawing/2014/main" val="1484508093"/>
                    </a:ext>
                  </a:extLst>
                </a:gridCol>
                <a:gridCol w="3733800">
                  <a:extLst>
                    <a:ext uri="{9D8B030D-6E8A-4147-A177-3AD203B41FA5}">
                      <a16:colId xmlns="" xmlns:a16="http://schemas.microsoft.com/office/drawing/2014/main" val="3324438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Константа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Действие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2991572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SW_HIDE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Окно становится невидимым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1418769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SW_MAXIMIZE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Окно максимизируется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400075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SW_MINIMIZE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Окно минимизируетс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218287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SW_SHOW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Окно отображается, если было невидимо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4074528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SW_RESTORE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Окно приводится к нормальному размеру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4279870753"/>
                  </a:ext>
                </a:extLst>
              </a:tr>
            </a:tbl>
          </a:graphicData>
        </a:graphic>
      </p:graphicFrame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BOOL CWnd::ShowWindow(int How);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56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Событийно-ориентированный подход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Программа работает в бесконечном цикле в ожидании события</a:t>
            </a:r>
          </a:p>
          <a:p>
            <a:r>
              <a:rPr lang="ru-RU" dirty="0" smtClean="0"/>
              <a:t>При наступлении события формируется номер события, по которому запускается обработчик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2864983"/>
            <a:ext cx="8321573" cy="234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BOOL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Create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 LPCSTR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ClassName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// Имя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Windows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-класса окна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LPCSTR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Title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// Заголовок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DWORD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Style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WS_OVERLAPPEDWINDOW, // Стиль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const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RECT &amp;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XYSize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rectDefault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// Область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*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Parent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0, //Окно-предок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LPCSTR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MenuName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0, //Имя ресурса меню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DWORD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ExStyle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0, //Расширенные стили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CCreateContext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*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Context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0 // Доп. данные );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1990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61499141"/>
              </p:ext>
            </p:extLst>
          </p:nvPr>
        </p:nvGraphicFramePr>
        <p:xfrm>
          <a:off x="457200" y="1600200"/>
          <a:ext cx="7467600" cy="2994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="" xmlns:a16="http://schemas.microsoft.com/office/drawing/2014/main" val="595496115"/>
                    </a:ext>
                  </a:extLst>
                </a:gridCol>
                <a:gridCol w="3733800">
                  <a:extLst>
                    <a:ext uri="{9D8B030D-6E8A-4147-A177-3AD203B41FA5}">
                      <a16:colId xmlns="" xmlns:a16="http://schemas.microsoft.com/office/drawing/2014/main" val="13671818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нстанта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Элемент окна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1757068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WS_OVERLAPPED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Стандартное окно с рамкой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2632156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WS_MAXIMIZEBOX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Кнопка максимизации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1622848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WS_MINIMIZEBOX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Кнопка минимизации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1477113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WS_SYSMENU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Системное меню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3207984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WS_HSCROLL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Горизонтальная полоса прокрутки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611879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WS_VSCROLL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Вертикальная полоса прокрутки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="" xmlns:a16="http://schemas.microsoft.com/office/drawing/2014/main" val="3610038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5574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карты сообщений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3418979"/>
            <a:ext cx="7115731" cy="123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BEGIN_MESSAGE_MAP(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ON_WM_CHAR()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END_MESSAGE_MAP()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3315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для обработки сообщения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В карту сообщений программы должна быть включена команда соответствующего сообщения.</a:t>
            </a:r>
          </a:p>
          <a:p>
            <a:r>
              <a:rPr lang="ru-RU" dirty="0"/>
              <a:t>Прототип функции-обработчика должен быть включен в описание класса, ответственного за обработку данного сообщения.</a:t>
            </a:r>
          </a:p>
          <a:p>
            <a:r>
              <a:rPr lang="ru-RU" dirty="0"/>
              <a:t>В программу должна быть включена реализация функции-обработчика.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6716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прототипов обработчиков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914400" y="2982777"/>
            <a:ext cx="6880923" cy="3205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Class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{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afx_msg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void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OnPaint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afx_msg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void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OnLButtonDown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(UINT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Flags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,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CPoint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Loc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);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afx_msg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void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OnRButtonDown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(UINT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Flags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,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CPoint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Loc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);</a:t>
            </a:r>
            <a:r>
              <a:rPr lang="ru-RU" altLang="ru-RU" sz="800" dirty="0"/>
              <a:t> </a:t>
            </a:r>
            <a:endParaRPr lang="ru-RU" altLang="ru-RU" sz="4800" dirty="0">
              <a:latin typeface="Arial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afx_msg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void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OnChar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(UINT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Char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, 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Count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, 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Flags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);</a:t>
            </a:r>
            <a:r>
              <a:rPr lang="ru-RU" altLang="ru-RU" sz="800" dirty="0"/>
              <a:t> </a:t>
            </a:r>
            <a:endParaRPr lang="ru-RU" altLang="ru-RU" sz="4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>
              <a:solidFill>
                <a:srgbClr val="0000BB"/>
              </a:solidFill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DECLARE_MESSAGE_MAP() }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7200" y="574680"/>
            <a:ext cx="65" cy="40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afx_msg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void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OnChar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(UINT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Char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UINT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Count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UINT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Flags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);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3701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сообщения в область окна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3557478"/>
            <a:ext cx="4742709" cy="959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afx_msg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void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OnPaint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{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CPaintDC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paintDC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this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paintDC.TextOut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(10, 20,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CString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("Привет")); }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5778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обработки нажатий на кнопки мыши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#include &lt;</a:t>
            </a:r>
            <a:r>
              <a:rPr lang="en-US" dirty="0" err="1"/>
              <a:t>afxwin.h</a:t>
            </a:r>
            <a:r>
              <a:rPr lang="en-US" dirty="0"/>
              <a:t>&gt;</a:t>
            </a:r>
          </a:p>
          <a:p>
            <a:r>
              <a:rPr lang="en-US" dirty="0"/>
              <a:t> 	// </a:t>
            </a:r>
            <a:r>
              <a:rPr lang="ru-RU" dirty="0"/>
              <a:t>Класс основного окна</a:t>
            </a:r>
          </a:p>
          <a:p>
            <a:r>
              <a:rPr lang="ru-RU" dirty="0"/>
              <a:t> 	</a:t>
            </a:r>
            <a:r>
              <a:rPr lang="en-US" dirty="0"/>
              <a:t>class </a:t>
            </a:r>
            <a:r>
              <a:rPr lang="en-US" dirty="0" err="1"/>
              <a:t>CMainWin</a:t>
            </a:r>
            <a:r>
              <a:rPr lang="en-US" dirty="0"/>
              <a:t>: public </a:t>
            </a:r>
            <a:r>
              <a:rPr lang="en-US" dirty="0" err="1"/>
              <a:t>CFrameWnd</a:t>
            </a:r>
            <a:r>
              <a:rPr lang="en-US" dirty="0"/>
              <a:t> {</a:t>
            </a:r>
          </a:p>
          <a:p>
            <a:r>
              <a:rPr lang="en-US" dirty="0"/>
              <a:t> 	public:</a:t>
            </a:r>
          </a:p>
          <a:p>
            <a:r>
              <a:rPr lang="en-US" dirty="0"/>
              <a:t> 	</a:t>
            </a:r>
            <a:r>
              <a:rPr lang="en-US" dirty="0" err="1"/>
              <a:t>CMainWin</a:t>
            </a:r>
            <a:r>
              <a:rPr lang="en-US" dirty="0"/>
              <a:t>();</a:t>
            </a:r>
          </a:p>
          <a:p>
            <a:r>
              <a:rPr lang="en-US" dirty="0"/>
              <a:t> 	// </a:t>
            </a:r>
            <a:r>
              <a:rPr lang="ru-RU" dirty="0"/>
              <a:t>Функции обработки сообщений</a:t>
            </a:r>
          </a:p>
          <a:p>
            <a:r>
              <a:rPr lang="ru-RU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OnChar</a:t>
            </a:r>
            <a:r>
              <a:rPr lang="en-US" dirty="0"/>
              <a:t>(UINT </a:t>
            </a:r>
            <a:r>
              <a:rPr lang="en-US" dirty="0" err="1"/>
              <a:t>ch</a:t>
            </a:r>
            <a:r>
              <a:rPr lang="en-US" dirty="0"/>
              <a:t>, UINT, UINT);</a:t>
            </a:r>
          </a:p>
          <a:p>
            <a:r>
              <a:rPr lang="en-US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OnPaint</a:t>
            </a:r>
            <a:r>
              <a:rPr lang="en-US" dirty="0"/>
              <a:t>();</a:t>
            </a:r>
          </a:p>
          <a:p>
            <a:r>
              <a:rPr lang="en-US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OnLButtonDown</a:t>
            </a:r>
            <a:r>
              <a:rPr lang="en-US" dirty="0"/>
              <a:t>(UINT flags, </a:t>
            </a:r>
            <a:r>
              <a:rPr lang="en-US" dirty="0" err="1"/>
              <a:t>CPoint</a:t>
            </a:r>
            <a:r>
              <a:rPr lang="en-US" dirty="0"/>
              <a:t> </a:t>
            </a:r>
            <a:r>
              <a:rPr lang="en-US" dirty="0" err="1"/>
              <a:t>Loc</a:t>
            </a:r>
            <a:r>
              <a:rPr lang="en-US" dirty="0"/>
              <a:t>);</a:t>
            </a:r>
          </a:p>
          <a:p>
            <a:r>
              <a:rPr lang="en-US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OnRButtonDown</a:t>
            </a:r>
            <a:r>
              <a:rPr lang="en-US" dirty="0"/>
              <a:t>(UINT flags, </a:t>
            </a:r>
            <a:r>
              <a:rPr lang="en-US" dirty="0" err="1"/>
              <a:t>CPoint</a:t>
            </a:r>
            <a:r>
              <a:rPr lang="en-US" dirty="0"/>
              <a:t> </a:t>
            </a:r>
            <a:r>
              <a:rPr lang="en-US" dirty="0" err="1"/>
              <a:t>Loc</a:t>
            </a:r>
            <a:r>
              <a:rPr lang="en-US" dirty="0"/>
              <a:t>);</a:t>
            </a:r>
          </a:p>
          <a:p>
            <a:r>
              <a:rPr lang="en-US" dirty="0"/>
              <a:t> 	// </a:t>
            </a:r>
            <a:r>
              <a:rPr lang="ru-RU" dirty="0"/>
              <a:t>Вспомогательные член-данные</a:t>
            </a:r>
          </a:p>
          <a:p>
            <a:r>
              <a:rPr lang="ru-RU" dirty="0"/>
              <a:t> 	</a:t>
            </a:r>
            <a:r>
              <a:rPr lang="en-US" dirty="0"/>
              <a:t>char </a:t>
            </a:r>
            <a:r>
              <a:rPr lang="en-US" dirty="0" err="1"/>
              <a:t>str</a:t>
            </a:r>
            <a:r>
              <a:rPr lang="en-US" dirty="0"/>
              <a:t>[50];</a:t>
            </a:r>
          </a:p>
          <a:p>
            <a:r>
              <a:rPr lang="en-US" dirty="0"/>
              <a:t> 	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nMouseX</a:t>
            </a:r>
            <a:r>
              <a:rPr lang="en-US" dirty="0"/>
              <a:t>, </a:t>
            </a:r>
            <a:r>
              <a:rPr lang="en-US" dirty="0" err="1"/>
              <a:t>nMouseY</a:t>
            </a:r>
            <a:r>
              <a:rPr lang="en-US" dirty="0"/>
              <a:t>, </a:t>
            </a:r>
            <a:r>
              <a:rPr lang="en-US" dirty="0" err="1"/>
              <a:t>nOldMouseX</a:t>
            </a:r>
            <a:r>
              <a:rPr lang="en-US" dirty="0"/>
              <a:t>, </a:t>
            </a:r>
            <a:r>
              <a:rPr lang="en-US" dirty="0" err="1"/>
              <a:t>nOldMouseY</a:t>
            </a:r>
            <a:r>
              <a:rPr lang="en-US" dirty="0"/>
              <a:t>;</a:t>
            </a:r>
          </a:p>
          <a:p>
            <a:r>
              <a:rPr lang="en-US" dirty="0"/>
              <a:t> 	char </a:t>
            </a:r>
            <a:r>
              <a:rPr lang="en-US" dirty="0" err="1"/>
              <a:t>pszMouseStr</a:t>
            </a:r>
            <a:r>
              <a:rPr lang="en-US" dirty="0"/>
              <a:t>[50];</a:t>
            </a:r>
          </a:p>
          <a:p>
            <a:r>
              <a:rPr lang="en-US" dirty="0"/>
              <a:t> 	// </a:t>
            </a:r>
            <a:r>
              <a:rPr lang="ru-RU" dirty="0"/>
              <a:t>Декларирование карты откликов на сообщения</a:t>
            </a:r>
          </a:p>
          <a:p>
            <a:r>
              <a:rPr lang="ru-RU" dirty="0"/>
              <a:t> 	</a:t>
            </a:r>
            <a:r>
              <a:rPr lang="en-US" dirty="0"/>
              <a:t>DECLARE_MESSAGE_MAP()</a:t>
            </a:r>
          </a:p>
          <a:p>
            <a:r>
              <a:rPr lang="en-US" dirty="0"/>
              <a:t> 	};</a:t>
            </a:r>
          </a:p>
          <a:p>
            <a:r>
              <a:rPr lang="en-US" dirty="0"/>
              <a:t> 	// </a:t>
            </a:r>
            <a:r>
              <a:rPr lang="ru-RU" dirty="0"/>
              <a:t>Класс приложения</a:t>
            </a:r>
          </a:p>
          <a:p>
            <a:r>
              <a:rPr lang="ru-RU" dirty="0"/>
              <a:t> 	</a:t>
            </a:r>
            <a:r>
              <a:rPr lang="en-US" dirty="0"/>
              <a:t>class </a:t>
            </a:r>
            <a:r>
              <a:rPr lang="en-US" dirty="0" err="1"/>
              <a:t>CApp</a:t>
            </a:r>
            <a:r>
              <a:rPr lang="en-US" dirty="0"/>
              <a:t>: public </a:t>
            </a:r>
            <a:r>
              <a:rPr lang="en-US" dirty="0" err="1"/>
              <a:t>CWinApp</a:t>
            </a:r>
            <a:r>
              <a:rPr lang="en-US" dirty="0"/>
              <a:t> {</a:t>
            </a:r>
          </a:p>
          <a:p>
            <a:r>
              <a:rPr lang="en-US" dirty="0"/>
              <a:t> 	public:</a:t>
            </a:r>
          </a:p>
          <a:p>
            <a:r>
              <a:rPr lang="en-US" dirty="0"/>
              <a:t> 	BOOL </a:t>
            </a:r>
            <a:r>
              <a:rPr lang="en-US" dirty="0" err="1"/>
              <a:t>InitInstance</a:t>
            </a:r>
            <a:r>
              <a:rPr lang="en-US" dirty="0"/>
              <a:t>();</a:t>
            </a:r>
          </a:p>
          <a:p>
            <a:r>
              <a:rPr lang="en-US" dirty="0"/>
              <a:t> 	};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7523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#include &lt;</a:t>
            </a:r>
            <a:r>
              <a:rPr lang="en-US" dirty="0" err="1"/>
              <a:t>afxwin.h</a:t>
            </a:r>
            <a:r>
              <a:rPr lang="en-US" dirty="0"/>
              <a:t>&gt;</a:t>
            </a:r>
          </a:p>
          <a:p>
            <a:r>
              <a:rPr lang="en-US" dirty="0"/>
              <a:t> 	#include &lt;</a:t>
            </a:r>
            <a:r>
              <a:rPr lang="en-US" dirty="0" err="1"/>
              <a:t>string.h</a:t>
            </a:r>
            <a:r>
              <a:rPr lang="en-US" dirty="0"/>
              <a:t>&gt;</a:t>
            </a:r>
          </a:p>
          <a:p>
            <a:r>
              <a:rPr lang="en-US" dirty="0"/>
              <a:t> 	#include "MESSAGE HANDLING.HPP"</a:t>
            </a:r>
          </a:p>
          <a:p>
            <a:r>
              <a:rPr lang="en-US" dirty="0"/>
              <a:t> 	// </a:t>
            </a:r>
            <a:r>
              <a:rPr lang="ru-RU" dirty="0"/>
              <a:t>Реализация</a:t>
            </a:r>
          </a:p>
          <a:p>
            <a:r>
              <a:rPr lang="ru-RU" dirty="0"/>
              <a:t> 	</a:t>
            </a:r>
            <a:r>
              <a:rPr lang="en-US" dirty="0"/>
              <a:t>BOOL </a:t>
            </a:r>
            <a:r>
              <a:rPr lang="en-US" dirty="0" err="1"/>
              <a:t>CApp</a:t>
            </a:r>
            <a:r>
              <a:rPr lang="en-US" dirty="0"/>
              <a:t>::</a:t>
            </a:r>
            <a:r>
              <a:rPr lang="en-US" dirty="0" err="1"/>
              <a:t>InitInstance</a:t>
            </a:r>
            <a:r>
              <a:rPr lang="en-US" dirty="0"/>
              <a:t>()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</a:t>
            </a:r>
            <a:r>
              <a:rPr lang="en-US" dirty="0" err="1"/>
              <a:t>m_pMainWnd</a:t>
            </a:r>
            <a:r>
              <a:rPr lang="en-US" dirty="0"/>
              <a:t> = new </a:t>
            </a:r>
            <a:r>
              <a:rPr lang="en-US" dirty="0" err="1"/>
              <a:t>CMainWin</a:t>
            </a:r>
            <a:r>
              <a:rPr lang="en-US" dirty="0"/>
              <a:t>;</a:t>
            </a:r>
          </a:p>
          <a:p>
            <a:r>
              <a:rPr lang="en-US" dirty="0"/>
              <a:t> 	</a:t>
            </a:r>
            <a:r>
              <a:rPr lang="en-US" dirty="0" err="1"/>
              <a:t>m_pMainWnd</a:t>
            </a:r>
            <a:r>
              <a:rPr lang="en-US" dirty="0"/>
              <a:t>-&gt;</a:t>
            </a:r>
            <a:r>
              <a:rPr lang="en-US" dirty="0" err="1"/>
              <a:t>ShowWindow</a:t>
            </a:r>
            <a:r>
              <a:rPr lang="en-US" dirty="0"/>
              <a:t>(SW_RESTORE);</a:t>
            </a:r>
          </a:p>
          <a:p>
            <a:r>
              <a:rPr lang="en-US" dirty="0"/>
              <a:t> 	</a:t>
            </a:r>
            <a:r>
              <a:rPr lang="en-US" dirty="0" err="1"/>
              <a:t>m_pMainWnd</a:t>
            </a:r>
            <a:r>
              <a:rPr lang="en-US" dirty="0"/>
              <a:t>-&gt;</a:t>
            </a:r>
            <a:r>
              <a:rPr lang="en-US" dirty="0" err="1"/>
              <a:t>UpdateWindow</a:t>
            </a:r>
            <a:r>
              <a:rPr lang="en-US" dirty="0"/>
              <a:t>();</a:t>
            </a:r>
          </a:p>
          <a:p>
            <a:r>
              <a:rPr lang="en-US" dirty="0"/>
              <a:t> 	return TRUE;</a:t>
            </a:r>
          </a:p>
          <a:p>
            <a:r>
              <a:rPr lang="en-US" dirty="0"/>
              <a:t> 	}</a:t>
            </a:r>
          </a:p>
          <a:p>
            <a:r>
              <a:rPr lang="en-US" dirty="0"/>
              <a:t> 	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CMainWin</a:t>
            </a:r>
            <a:r>
              <a:rPr lang="en-US" dirty="0"/>
              <a:t>()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// </a:t>
            </a:r>
            <a:r>
              <a:rPr lang="ru-RU" dirty="0"/>
              <a:t>Создать основное окно</a:t>
            </a:r>
          </a:p>
          <a:p>
            <a:r>
              <a:rPr lang="ru-RU" dirty="0"/>
              <a:t> 	</a:t>
            </a:r>
            <a:r>
              <a:rPr lang="en-US" dirty="0"/>
              <a:t>this-&gt;Create(0, "</a:t>
            </a:r>
            <a:r>
              <a:rPr lang="ru-RU" dirty="0"/>
              <a:t>Обработка сообщений");</a:t>
            </a:r>
          </a:p>
          <a:p>
            <a:r>
              <a:rPr lang="ru-RU" dirty="0"/>
              <a:t> 	// Инициализировать переменные объекта</a:t>
            </a:r>
          </a:p>
          <a:p>
            <a:r>
              <a:rPr lang="ru-RU" dirty="0"/>
              <a:t> 	</a:t>
            </a:r>
            <a:r>
              <a:rPr lang="en-US" dirty="0" err="1"/>
              <a:t>strcpy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, "");</a:t>
            </a:r>
          </a:p>
          <a:p>
            <a:r>
              <a:rPr lang="en-US" dirty="0"/>
              <a:t> 	</a:t>
            </a:r>
            <a:r>
              <a:rPr lang="en-US" dirty="0" err="1"/>
              <a:t>strcpy</a:t>
            </a:r>
            <a:r>
              <a:rPr lang="en-US" dirty="0"/>
              <a:t>(</a:t>
            </a:r>
            <a:r>
              <a:rPr lang="en-US" dirty="0" err="1"/>
              <a:t>pszMouseStr</a:t>
            </a:r>
            <a:r>
              <a:rPr lang="en-US" dirty="0"/>
              <a:t>, "");</a:t>
            </a:r>
          </a:p>
          <a:p>
            <a:r>
              <a:rPr lang="en-US" dirty="0"/>
              <a:t> 	</a:t>
            </a:r>
            <a:r>
              <a:rPr lang="en-US" dirty="0" err="1"/>
              <a:t>nMouseX</a:t>
            </a:r>
            <a:r>
              <a:rPr lang="en-US" dirty="0"/>
              <a:t> = </a:t>
            </a:r>
            <a:r>
              <a:rPr lang="en-US" dirty="0" err="1"/>
              <a:t>nMouseY</a:t>
            </a:r>
            <a:r>
              <a:rPr lang="en-US" dirty="0"/>
              <a:t> = </a:t>
            </a:r>
            <a:r>
              <a:rPr lang="en-US" dirty="0" err="1"/>
              <a:t>nOldMouseX</a:t>
            </a:r>
            <a:r>
              <a:rPr lang="en-US" dirty="0"/>
              <a:t> = </a:t>
            </a:r>
            <a:r>
              <a:rPr lang="en-US" dirty="0" err="1"/>
              <a:t>nOldMouseY</a:t>
            </a:r>
            <a:r>
              <a:rPr lang="en-US" dirty="0"/>
              <a:t> = 0;</a:t>
            </a:r>
          </a:p>
          <a:p>
            <a:r>
              <a:rPr lang="en-US" dirty="0"/>
              <a:t> 	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5838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// Реализация карты сообщений главного окна</a:t>
            </a:r>
          </a:p>
          <a:p>
            <a:r>
              <a:rPr lang="ru-RU" dirty="0"/>
              <a:t> 	</a:t>
            </a:r>
            <a:r>
              <a:rPr lang="en-US" dirty="0"/>
              <a:t>BEGIN_MESSAGE_MAP(</a:t>
            </a:r>
            <a:r>
              <a:rPr lang="en-US" dirty="0" err="1"/>
              <a:t>CMainWin</a:t>
            </a:r>
            <a:r>
              <a:rPr lang="en-US" dirty="0"/>
              <a:t> /* </a:t>
            </a:r>
            <a:r>
              <a:rPr lang="ru-RU" dirty="0"/>
              <a:t>класс */, </a:t>
            </a:r>
          </a:p>
          <a:p>
            <a:r>
              <a:rPr lang="ru-RU" dirty="0"/>
              <a:t>		          </a:t>
            </a:r>
            <a:r>
              <a:rPr lang="en-US" dirty="0" err="1"/>
              <a:t>CFrameWnd</a:t>
            </a:r>
            <a:r>
              <a:rPr lang="en-US" dirty="0"/>
              <a:t> /* </a:t>
            </a:r>
            <a:r>
              <a:rPr lang="ru-RU" dirty="0"/>
              <a:t>базовый класс */)</a:t>
            </a:r>
          </a:p>
          <a:p>
            <a:r>
              <a:rPr lang="ru-RU" dirty="0"/>
              <a:t> 	</a:t>
            </a:r>
            <a:r>
              <a:rPr lang="en-US" dirty="0"/>
              <a:t>ON_WM_CHAR()</a:t>
            </a:r>
          </a:p>
          <a:p>
            <a:r>
              <a:rPr lang="en-US" dirty="0"/>
              <a:t> 	ON_WM_PAINT() </a:t>
            </a:r>
          </a:p>
          <a:p>
            <a:r>
              <a:rPr lang="en-US" dirty="0"/>
              <a:t> 	ON_WM_LBUTTONDOWN()</a:t>
            </a:r>
          </a:p>
          <a:p>
            <a:r>
              <a:rPr lang="en-US" dirty="0"/>
              <a:t> 	ON_WM_RBUTTONDOWN()</a:t>
            </a:r>
          </a:p>
          <a:p>
            <a:r>
              <a:rPr lang="en-US" dirty="0"/>
              <a:t> 	END_MESSAGE_MAP()</a:t>
            </a:r>
          </a:p>
          <a:p>
            <a:r>
              <a:rPr lang="en-US" dirty="0"/>
              <a:t> 	// </a:t>
            </a:r>
            <a:r>
              <a:rPr lang="ru-RU" dirty="0"/>
              <a:t>Реализация функций отклика на сообщения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OnChar</a:t>
            </a:r>
            <a:r>
              <a:rPr lang="en-US" dirty="0"/>
              <a:t>(UINT </a:t>
            </a:r>
            <a:r>
              <a:rPr lang="en-US" dirty="0" err="1"/>
              <a:t>ch</a:t>
            </a:r>
            <a:r>
              <a:rPr lang="en-US" dirty="0"/>
              <a:t>, UINT, UINT)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</a:t>
            </a:r>
            <a:r>
              <a:rPr lang="en-US" dirty="0" err="1"/>
              <a:t>sprintf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, "%c", </a:t>
            </a:r>
            <a:r>
              <a:rPr lang="en-US" dirty="0" err="1"/>
              <a:t>ch</a:t>
            </a:r>
            <a:r>
              <a:rPr lang="en-US" dirty="0"/>
              <a:t>);</a:t>
            </a:r>
          </a:p>
          <a:p>
            <a:r>
              <a:rPr lang="en-US" dirty="0"/>
              <a:t> 	// </a:t>
            </a:r>
            <a:r>
              <a:rPr lang="ru-RU" dirty="0"/>
              <a:t>Посылаем сообщение </a:t>
            </a:r>
            <a:r>
              <a:rPr lang="en-US" dirty="0"/>
              <a:t>WM_PAINT</a:t>
            </a:r>
          </a:p>
          <a:p>
            <a:r>
              <a:rPr lang="en-US" dirty="0"/>
              <a:t> 	// </a:t>
            </a:r>
            <a:r>
              <a:rPr lang="ru-RU" dirty="0"/>
              <a:t>с необходимостью стереть и обновить все окно</a:t>
            </a:r>
          </a:p>
          <a:p>
            <a:r>
              <a:rPr lang="ru-RU" dirty="0"/>
              <a:t> 	</a:t>
            </a:r>
            <a:r>
              <a:rPr lang="en-US" dirty="0"/>
              <a:t>this-&gt;</a:t>
            </a:r>
            <a:r>
              <a:rPr lang="en-US" dirty="0" err="1"/>
              <a:t>InvalidateRect</a:t>
            </a:r>
            <a:r>
              <a:rPr lang="en-US" dirty="0"/>
              <a:t>(0);</a:t>
            </a:r>
          </a:p>
          <a:p>
            <a:r>
              <a:rPr lang="en-US" dirty="0"/>
              <a:t> 	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7076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OnPaint</a:t>
            </a:r>
            <a:r>
              <a:rPr lang="en-US" dirty="0"/>
              <a:t>()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// </a:t>
            </a:r>
            <a:r>
              <a:rPr lang="ru-RU" dirty="0"/>
              <a:t>Создадим контекст устройства для обработки </a:t>
            </a:r>
            <a:r>
              <a:rPr lang="en-US" dirty="0"/>
              <a:t>WM_PAINT</a:t>
            </a:r>
          </a:p>
          <a:p>
            <a:r>
              <a:rPr lang="en-US" dirty="0"/>
              <a:t> 	</a:t>
            </a:r>
            <a:r>
              <a:rPr lang="en-US" dirty="0" err="1"/>
              <a:t>CPaintDC</a:t>
            </a:r>
            <a:r>
              <a:rPr lang="en-US" dirty="0"/>
              <a:t> dc(this);</a:t>
            </a:r>
          </a:p>
          <a:p>
            <a:r>
              <a:rPr lang="en-US" dirty="0"/>
              <a:t> 	// </a:t>
            </a:r>
            <a:r>
              <a:rPr lang="ru-RU" dirty="0"/>
              <a:t>Затираем текст и снова выводим (возможно уже другой текст)</a:t>
            </a:r>
          </a:p>
          <a:p>
            <a:r>
              <a:rPr lang="ru-RU" dirty="0"/>
              <a:t> 	</a:t>
            </a:r>
            <a:r>
              <a:rPr lang="en-US" dirty="0" err="1"/>
              <a:t>dc.TextOut</a:t>
            </a:r>
            <a:r>
              <a:rPr lang="en-US" dirty="0"/>
              <a:t>(</a:t>
            </a:r>
            <a:r>
              <a:rPr lang="en-US" dirty="0" err="1"/>
              <a:t>nOldMouseX</a:t>
            </a:r>
            <a:r>
              <a:rPr lang="en-US" dirty="0"/>
              <a:t>, </a:t>
            </a:r>
            <a:r>
              <a:rPr lang="en-US" dirty="0" err="1"/>
              <a:t>nOldMouseY</a:t>
            </a:r>
            <a:r>
              <a:rPr lang="en-US" dirty="0"/>
              <a:t>, </a:t>
            </a:r>
          </a:p>
          <a:p>
            <a:r>
              <a:rPr lang="en-US" dirty="0"/>
              <a:t> 	" ", 30);</a:t>
            </a:r>
          </a:p>
          <a:p>
            <a:r>
              <a:rPr lang="en-US" dirty="0"/>
              <a:t> 	</a:t>
            </a:r>
            <a:r>
              <a:rPr lang="en-US" dirty="0" err="1"/>
              <a:t>dc.TextOut</a:t>
            </a:r>
            <a:r>
              <a:rPr lang="en-US" dirty="0"/>
              <a:t>(</a:t>
            </a:r>
            <a:r>
              <a:rPr lang="en-US" dirty="0" err="1"/>
              <a:t>nMouseX</a:t>
            </a:r>
            <a:r>
              <a:rPr lang="en-US" dirty="0"/>
              <a:t>, </a:t>
            </a:r>
            <a:r>
              <a:rPr lang="en-US" dirty="0" err="1"/>
              <a:t>nMouseY</a:t>
            </a:r>
            <a:r>
              <a:rPr lang="en-US" dirty="0"/>
              <a:t>, </a:t>
            </a:r>
            <a:r>
              <a:rPr lang="en-US" dirty="0" err="1"/>
              <a:t>pszMouseStr</a:t>
            </a:r>
            <a:r>
              <a:rPr lang="en-US" dirty="0"/>
              <a:t>);</a:t>
            </a:r>
          </a:p>
          <a:p>
            <a:r>
              <a:rPr lang="en-US" dirty="0"/>
              <a:t> 	</a:t>
            </a:r>
            <a:r>
              <a:rPr lang="en-US" dirty="0" err="1"/>
              <a:t>dc.TextOut</a:t>
            </a:r>
            <a:r>
              <a:rPr lang="en-US" dirty="0"/>
              <a:t>(1, 1, " ");</a:t>
            </a:r>
          </a:p>
          <a:p>
            <a:r>
              <a:rPr lang="en-US" dirty="0"/>
              <a:t> 	</a:t>
            </a:r>
            <a:r>
              <a:rPr lang="en-US" dirty="0" err="1"/>
              <a:t>dc.TextOut</a:t>
            </a:r>
            <a:r>
              <a:rPr lang="en-US" dirty="0"/>
              <a:t>(1, 1, </a:t>
            </a:r>
            <a:r>
              <a:rPr lang="en-US" dirty="0" err="1"/>
              <a:t>str</a:t>
            </a:r>
            <a:r>
              <a:rPr lang="en-US" dirty="0"/>
              <a:t>);</a:t>
            </a:r>
          </a:p>
          <a:p>
            <a:r>
              <a:rPr lang="en-US" dirty="0"/>
              <a:t> 	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39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событий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Нажатие левой кнопки мыши</a:t>
            </a:r>
          </a:p>
          <a:p>
            <a:r>
              <a:rPr lang="ru-RU" dirty="0" smtClean="0"/>
              <a:t>Нажатие правой кнопки мыши</a:t>
            </a:r>
          </a:p>
          <a:p>
            <a:r>
              <a:rPr lang="ru-RU" dirty="0" smtClean="0"/>
              <a:t>Двойной щелчок</a:t>
            </a:r>
          </a:p>
          <a:p>
            <a:r>
              <a:rPr lang="ru-RU" dirty="0" smtClean="0"/>
              <a:t>Нажатие клавиши на клавиатуре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OnLButtonDown</a:t>
            </a:r>
            <a:r>
              <a:rPr lang="en-US" dirty="0"/>
              <a:t>(UINT, </a:t>
            </a:r>
            <a:r>
              <a:rPr lang="en-US" dirty="0" err="1"/>
              <a:t>CPoint</a:t>
            </a:r>
            <a:r>
              <a:rPr lang="en-US" dirty="0"/>
              <a:t> </a:t>
            </a:r>
            <a:r>
              <a:rPr lang="en-US" dirty="0" err="1"/>
              <a:t>loc</a:t>
            </a:r>
            <a:r>
              <a:rPr lang="en-US" dirty="0"/>
              <a:t>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// </a:t>
            </a:r>
            <a:r>
              <a:rPr lang="ru-RU" dirty="0"/>
              <a:t>Запоминаем в переменных класса координаты</a:t>
            </a:r>
          </a:p>
          <a:p>
            <a:r>
              <a:rPr lang="ru-RU" dirty="0"/>
              <a:t> 	// мыши и текст.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// Затем посылаем сообщение </a:t>
            </a:r>
            <a:r>
              <a:rPr lang="en-US" dirty="0"/>
              <a:t>WM_PAINT - </a:t>
            </a:r>
            <a:r>
              <a:rPr lang="ru-RU" dirty="0"/>
              <a:t>его</a:t>
            </a:r>
          </a:p>
          <a:p>
            <a:r>
              <a:rPr lang="ru-RU" dirty="0"/>
              <a:t> 	// обработчик выведет все на экран.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</a:t>
            </a:r>
            <a:r>
              <a:rPr lang="en-US" dirty="0" err="1"/>
              <a:t>nOldMouseX</a:t>
            </a:r>
            <a:r>
              <a:rPr lang="en-US" dirty="0"/>
              <a:t> = </a:t>
            </a:r>
            <a:r>
              <a:rPr lang="en-US" dirty="0" err="1"/>
              <a:t>nMouseX</a:t>
            </a:r>
            <a:r>
              <a:rPr lang="en-US" dirty="0"/>
              <a:t>; </a:t>
            </a:r>
            <a:r>
              <a:rPr lang="en-US" dirty="0" err="1"/>
              <a:t>nOldMouseY</a:t>
            </a:r>
            <a:r>
              <a:rPr lang="en-US" dirty="0"/>
              <a:t> = </a:t>
            </a:r>
            <a:r>
              <a:rPr lang="en-US" dirty="0" err="1"/>
              <a:t>nMouseY</a:t>
            </a:r>
            <a:r>
              <a:rPr lang="en-US" dirty="0"/>
              <a:t>;</a:t>
            </a:r>
          </a:p>
          <a:p>
            <a:r>
              <a:rPr lang="en-US" dirty="0"/>
              <a:t> 	</a:t>
            </a:r>
            <a:r>
              <a:rPr lang="en-US" dirty="0" err="1"/>
              <a:t>strcpy</a:t>
            </a:r>
            <a:r>
              <a:rPr lang="en-US" dirty="0"/>
              <a:t>(</a:t>
            </a:r>
            <a:r>
              <a:rPr lang="en-US" dirty="0" err="1"/>
              <a:t>pszMouseStr</a:t>
            </a:r>
            <a:r>
              <a:rPr lang="en-US" dirty="0"/>
              <a:t>, "</a:t>
            </a:r>
            <a:r>
              <a:rPr lang="ru-RU" dirty="0"/>
              <a:t>Нажата левая кнопка");</a:t>
            </a:r>
          </a:p>
          <a:p>
            <a:r>
              <a:rPr lang="ru-RU" dirty="0"/>
              <a:t> 	</a:t>
            </a:r>
            <a:r>
              <a:rPr lang="en-US" dirty="0" err="1"/>
              <a:t>nMouseX</a:t>
            </a:r>
            <a:r>
              <a:rPr lang="en-US" dirty="0"/>
              <a:t> = </a:t>
            </a:r>
            <a:r>
              <a:rPr lang="en-US" dirty="0" err="1"/>
              <a:t>loc.x</a:t>
            </a:r>
            <a:r>
              <a:rPr lang="en-US" dirty="0"/>
              <a:t>; </a:t>
            </a:r>
            <a:r>
              <a:rPr lang="en-US" dirty="0" err="1"/>
              <a:t>nMouseY</a:t>
            </a:r>
            <a:r>
              <a:rPr lang="en-US" dirty="0"/>
              <a:t> = </a:t>
            </a:r>
            <a:r>
              <a:rPr lang="en-US" dirty="0" err="1"/>
              <a:t>loc.y</a:t>
            </a:r>
            <a:r>
              <a:rPr lang="en-US" dirty="0"/>
              <a:t>;</a:t>
            </a:r>
          </a:p>
          <a:p>
            <a:r>
              <a:rPr lang="en-US" dirty="0"/>
              <a:t> 	this-&gt;</a:t>
            </a:r>
            <a:r>
              <a:rPr lang="en-US" dirty="0" err="1"/>
              <a:t>InvalidateRect</a:t>
            </a:r>
            <a:r>
              <a:rPr lang="en-US" dirty="0"/>
              <a:t>(0);</a:t>
            </a:r>
          </a:p>
          <a:p>
            <a:r>
              <a:rPr lang="en-US" dirty="0"/>
              <a:t> 	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7404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OnRButtonDown</a:t>
            </a:r>
            <a:r>
              <a:rPr lang="en-US" dirty="0"/>
              <a:t>(UINT, </a:t>
            </a:r>
            <a:r>
              <a:rPr lang="en-US" dirty="0" err="1"/>
              <a:t>CPoint</a:t>
            </a:r>
            <a:r>
              <a:rPr lang="en-US" dirty="0"/>
              <a:t> </a:t>
            </a:r>
            <a:r>
              <a:rPr lang="en-US" dirty="0" err="1"/>
              <a:t>loc</a:t>
            </a:r>
            <a:r>
              <a:rPr lang="en-US" dirty="0"/>
              <a:t>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 	// </a:t>
            </a:r>
            <a:r>
              <a:rPr lang="ru-RU" dirty="0"/>
              <a:t>Запоминаем в переменных класса координаты</a:t>
            </a:r>
          </a:p>
          <a:p>
            <a:r>
              <a:rPr lang="ru-RU" dirty="0"/>
              <a:t> 	// мыши и текст.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// Затем посылаем сообщение </a:t>
            </a:r>
            <a:r>
              <a:rPr lang="en-US" dirty="0"/>
              <a:t>WM_PAINT - </a:t>
            </a:r>
            <a:r>
              <a:rPr lang="ru-RU" dirty="0"/>
              <a:t>его</a:t>
            </a:r>
          </a:p>
          <a:p>
            <a:r>
              <a:rPr lang="ru-RU" dirty="0"/>
              <a:t> 	// обработчик выведет все на экран.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</a:t>
            </a:r>
            <a:r>
              <a:rPr lang="en-US" dirty="0" err="1"/>
              <a:t>nOldMouseX</a:t>
            </a:r>
            <a:r>
              <a:rPr lang="en-US" dirty="0"/>
              <a:t> = </a:t>
            </a:r>
            <a:r>
              <a:rPr lang="en-US" dirty="0" err="1"/>
              <a:t>nMouseX</a:t>
            </a:r>
            <a:r>
              <a:rPr lang="en-US" dirty="0"/>
              <a:t>; </a:t>
            </a:r>
            <a:r>
              <a:rPr lang="en-US" dirty="0" err="1"/>
              <a:t>nOldMouseY</a:t>
            </a:r>
            <a:r>
              <a:rPr lang="en-US" dirty="0"/>
              <a:t> = </a:t>
            </a:r>
            <a:r>
              <a:rPr lang="en-US" dirty="0" err="1"/>
              <a:t>nMouseY</a:t>
            </a:r>
            <a:r>
              <a:rPr lang="en-US" dirty="0"/>
              <a:t>;</a:t>
            </a:r>
          </a:p>
          <a:p>
            <a:r>
              <a:rPr lang="en-US" dirty="0"/>
              <a:t> 	</a:t>
            </a:r>
            <a:r>
              <a:rPr lang="en-US" dirty="0" err="1"/>
              <a:t>strcpy</a:t>
            </a:r>
            <a:r>
              <a:rPr lang="en-US" dirty="0"/>
              <a:t>(</a:t>
            </a:r>
            <a:r>
              <a:rPr lang="en-US" dirty="0" err="1"/>
              <a:t>pszMouseStr</a:t>
            </a:r>
            <a:r>
              <a:rPr lang="en-US" dirty="0"/>
              <a:t>, "</a:t>
            </a:r>
            <a:r>
              <a:rPr lang="ru-RU" dirty="0"/>
              <a:t>Нажата правая кнопка");</a:t>
            </a:r>
          </a:p>
          <a:p>
            <a:r>
              <a:rPr lang="ru-RU" dirty="0"/>
              <a:t> 	</a:t>
            </a:r>
            <a:r>
              <a:rPr lang="en-US" dirty="0" err="1"/>
              <a:t>nMouseX</a:t>
            </a:r>
            <a:r>
              <a:rPr lang="en-US" dirty="0"/>
              <a:t> = </a:t>
            </a:r>
            <a:r>
              <a:rPr lang="en-US" dirty="0" err="1"/>
              <a:t>loc.x</a:t>
            </a:r>
            <a:r>
              <a:rPr lang="en-US" dirty="0"/>
              <a:t>; </a:t>
            </a:r>
            <a:r>
              <a:rPr lang="en-US" dirty="0" err="1"/>
              <a:t>nMouseY</a:t>
            </a:r>
            <a:r>
              <a:rPr lang="en-US" dirty="0"/>
              <a:t> = </a:t>
            </a:r>
            <a:r>
              <a:rPr lang="en-US" dirty="0" err="1"/>
              <a:t>loc.y</a:t>
            </a:r>
            <a:r>
              <a:rPr lang="en-US" dirty="0"/>
              <a:t>;</a:t>
            </a:r>
          </a:p>
          <a:p>
            <a:r>
              <a:rPr lang="en-US" dirty="0"/>
              <a:t> 	this-&gt;</a:t>
            </a:r>
            <a:r>
              <a:rPr lang="en-US" dirty="0" err="1"/>
              <a:t>InvalidateRect</a:t>
            </a:r>
            <a:r>
              <a:rPr lang="en-US" dirty="0"/>
              <a:t>(0);</a:t>
            </a:r>
          </a:p>
          <a:p>
            <a:r>
              <a:rPr lang="en-US" dirty="0"/>
              <a:t> 	}</a:t>
            </a:r>
          </a:p>
          <a:p>
            <a:r>
              <a:rPr lang="en-US" dirty="0"/>
              <a:t> 	</a:t>
            </a:r>
            <a:r>
              <a:rPr lang="en-US" dirty="0" err="1"/>
              <a:t>CApp</a:t>
            </a:r>
            <a:r>
              <a:rPr lang="en-US" dirty="0"/>
              <a:t> App; // </a:t>
            </a:r>
            <a:r>
              <a:rPr lang="ru-RU" dirty="0"/>
              <a:t>Единственный экземпляр приложения</a:t>
            </a:r>
          </a:p>
        </p:txBody>
      </p:sp>
    </p:spTree>
    <p:extLst>
      <p:ext uri="{BB962C8B-B14F-4D97-AF65-F5344CB8AC3E}">
        <p14:creationId xmlns:p14="http://schemas.microsoft.com/office/powerpoint/2010/main" val="38637069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codenet.ru/np-includes/upload/2004/02/16/12933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384425"/>
            <a:ext cx="47625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5002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Графический интерфейс делает приложение более дружественным</a:t>
            </a:r>
          </a:p>
          <a:p>
            <a:r>
              <a:rPr lang="ru-RU" dirty="0" smtClean="0"/>
              <a:t>Важно максимально использовать стандартные средства ОС для автоматизации создания приложения</a:t>
            </a:r>
          </a:p>
          <a:p>
            <a:r>
              <a:rPr lang="ru-RU" dirty="0" smtClean="0"/>
              <a:t>Необходимость назначить значимым события свои обработчики. Для второстепенных событий по умолчанию назначаются </a:t>
            </a:r>
            <a:r>
              <a:rPr lang="ru-RU" smtClean="0"/>
              <a:t>стандартные обработчик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Основа графического приложения</a:t>
            </a:r>
          </a:p>
          <a:p>
            <a:r>
              <a:rPr lang="ru-RU" dirty="0" smtClean="0"/>
              <a:t>Основа средств автоматизации</a:t>
            </a:r>
          </a:p>
          <a:p>
            <a:r>
              <a:rPr lang="ru-RU" dirty="0" smtClean="0"/>
              <a:t>Имеет главную функцию </a:t>
            </a:r>
            <a:r>
              <a:rPr lang="en-US" dirty="0" err="1" smtClean="0"/>
              <a:t>WinMain</a:t>
            </a:r>
            <a:endParaRPr lang="en-US" dirty="0" smtClean="0"/>
          </a:p>
          <a:p>
            <a:r>
              <a:rPr lang="en-US" dirty="0" err="1"/>
              <a:t>int</a:t>
            </a:r>
            <a:r>
              <a:rPr lang="en-US" dirty="0"/>
              <a:t> __</a:t>
            </a:r>
            <a:r>
              <a:rPr lang="en-US" dirty="0" err="1"/>
              <a:t>clrcall</a:t>
            </a:r>
            <a:r>
              <a:rPr lang="en-US" dirty="0"/>
              <a:t> </a:t>
            </a:r>
            <a:r>
              <a:rPr lang="en-US" dirty="0" err="1"/>
              <a:t>WinMain</a:t>
            </a:r>
            <a:r>
              <a:rPr lang="en-US" dirty="0"/>
              <a:t>( </a:t>
            </a:r>
            <a:r>
              <a:rPr lang="en-US" dirty="0" smtClean="0"/>
              <a:t> </a:t>
            </a:r>
            <a:r>
              <a:rPr lang="en-US" dirty="0"/>
              <a:t>HINSTANCE </a:t>
            </a:r>
            <a:r>
              <a:rPr lang="en-US" dirty="0" err="1"/>
              <a:t>hInstance</a:t>
            </a:r>
            <a:r>
              <a:rPr lang="en-US" dirty="0"/>
              <a:t>, </a:t>
            </a:r>
            <a:r>
              <a:rPr lang="en-US" dirty="0" smtClean="0"/>
              <a:t>HINSTANCE </a:t>
            </a:r>
            <a:r>
              <a:rPr lang="en-US" dirty="0" err="1"/>
              <a:t>hPrevInstance</a:t>
            </a:r>
            <a:r>
              <a:rPr lang="en-US" dirty="0"/>
              <a:t>, </a:t>
            </a:r>
            <a:r>
              <a:rPr lang="en-US" dirty="0" smtClean="0"/>
              <a:t>LPSTR </a:t>
            </a:r>
            <a:r>
              <a:rPr lang="en-US" dirty="0" err="1"/>
              <a:t>lpCmdLine</a:t>
            </a:r>
            <a:r>
              <a:rPr lang="en-US" dirty="0"/>
              <a:t>, 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 smtClean="0"/>
              <a:t>nShowCmd</a:t>
            </a:r>
            <a:r>
              <a:rPr lang="en-US" dirty="0" smtClean="0"/>
              <a:t>) { 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869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Входные параметры </a:t>
            </a:r>
            <a:r>
              <a:rPr lang="en-US" dirty="0" err="1" smtClean="0"/>
              <a:t>WinMAin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 </a:t>
            </a:r>
            <a:r>
              <a:rPr lang="en-US" dirty="0" err="1" smtClean="0"/>
              <a:t>hInstance</a:t>
            </a:r>
            <a:r>
              <a:rPr lang="en-US" dirty="0" smtClean="0"/>
              <a:t> – </a:t>
            </a:r>
            <a:r>
              <a:rPr lang="ru-RU" dirty="0" smtClean="0"/>
              <a:t>дескриптор текущего экземпляра приложения</a:t>
            </a:r>
          </a:p>
          <a:p>
            <a:r>
              <a:rPr lang="en-US" dirty="0"/>
              <a:t> </a:t>
            </a:r>
            <a:r>
              <a:rPr lang="en-US" dirty="0" err="1" smtClean="0"/>
              <a:t>hPrevInstance</a:t>
            </a:r>
            <a:r>
              <a:rPr lang="ru-RU" dirty="0" smtClean="0"/>
              <a:t> – дескриптор предыдущего экземпляра приложения – обычно </a:t>
            </a:r>
            <a:r>
              <a:rPr lang="en-US" dirty="0" smtClean="0"/>
              <a:t>NULL</a:t>
            </a:r>
          </a:p>
          <a:p>
            <a:r>
              <a:rPr lang="en-US" dirty="0" smtClean="0"/>
              <a:t>LPSTR – </a:t>
            </a:r>
            <a:r>
              <a:rPr lang="ru-RU" dirty="0" smtClean="0"/>
              <a:t>командная строка приложения</a:t>
            </a:r>
          </a:p>
          <a:p>
            <a:r>
              <a:rPr lang="en-US" dirty="0" err="1" smtClean="0"/>
              <a:t>nShowCmd</a:t>
            </a:r>
            <a:r>
              <a:rPr lang="ru-RU" dirty="0" smtClean="0"/>
              <a:t> – код режима отображения окна</a:t>
            </a:r>
          </a:p>
          <a:p>
            <a:r>
              <a:rPr lang="en-US" dirty="0"/>
              <a:t>#include &lt;</a:t>
            </a:r>
            <a:r>
              <a:rPr lang="en-US" dirty="0" err="1"/>
              <a:t>windows.h</a:t>
            </a:r>
            <a:r>
              <a:rPr lang="en-US" dirty="0"/>
              <a:t>&gt; </a:t>
            </a:r>
            <a:r>
              <a:rPr lang="en-US" dirty="0" err="1"/>
              <a:t>int</a:t>
            </a:r>
            <a:r>
              <a:rPr lang="en-US" dirty="0"/>
              <a:t> APIENTRY </a:t>
            </a:r>
            <a:r>
              <a:rPr lang="en-US" dirty="0" err="1"/>
              <a:t>WinMain</a:t>
            </a:r>
            <a:r>
              <a:rPr lang="en-US" dirty="0"/>
              <a:t>(HINSTANCE </a:t>
            </a:r>
            <a:r>
              <a:rPr lang="en-US" dirty="0" err="1"/>
              <a:t>hInst</a:t>
            </a:r>
            <a:r>
              <a:rPr lang="en-US" dirty="0"/>
              <a:t>, HINSTANCE </a:t>
            </a:r>
            <a:r>
              <a:rPr lang="en-US" dirty="0" err="1"/>
              <a:t>hInstPrev</a:t>
            </a:r>
            <a:r>
              <a:rPr lang="en-US" dirty="0"/>
              <a:t>, PSTR </a:t>
            </a:r>
            <a:r>
              <a:rPr lang="en-US" dirty="0" err="1"/>
              <a:t>cmdline</a:t>
            </a:r>
            <a:r>
              <a:rPr lang="en-US" dirty="0"/>
              <a:t>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cmdshow</a:t>
            </a:r>
            <a:r>
              <a:rPr lang="en-US" dirty="0"/>
              <a:t>) </a:t>
            </a:r>
            <a:endParaRPr lang="ru-RU" dirty="0" smtClean="0"/>
          </a:p>
          <a:p>
            <a:r>
              <a:rPr lang="en-US" dirty="0" smtClean="0"/>
              <a:t>{ </a:t>
            </a:r>
            <a:r>
              <a:rPr lang="en-US" dirty="0"/>
              <a:t>return </a:t>
            </a:r>
            <a:r>
              <a:rPr lang="en-US" dirty="0" err="1"/>
              <a:t>MessageBox</a:t>
            </a:r>
            <a:r>
              <a:rPr lang="en-US" dirty="0"/>
              <a:t>(NULL, "hello, world", "caption", 0); </a:t>
            </a:r>
            <a:endParaRPr lang="ru-RU" dirty="0" smtClean="0"/>
          </a:p>
          <a:p>
            <a:r>
              <a:rPr lang="en-US" dirty="0" smtClean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251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Коды отображения окна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SW_HIDE</a:t>
            </a:r>
            <a:r>
              <a:rPr lang="ru-RU" b="1" dirty="0" smtClean="0"/>
              <a:t>  (0)– скрытое окно</a:t>
            </a:r>
          </a:p>
          <a:p>
            <a:r>
              <a:rPr lang="en-US" b="1" dirty="0" smtClean="0"/>
              <a:t>SW_SHOWNORMAL</a:t>
            </a:r>
            <a:r>
              <a:rPr lang="ru-RU" b="1" dirty="0" smtClean="0"/>
              <a:t>  (1)– нормальное окно</a:t>
            </a:r>
          </a:p>
          <a:p>
            <a:r>
              <a:rPr lang="en-US" b="1" dirty="0" smtClean="0"/>
              <a:t>SW_SHOWMINIMIZED</a:t>
            </a:r>
            <a:r>
              <a:rPr lang="ru-RU" b="1" dirty="0" smtClean="0"/>
              <a:t> (2) – сворачивание</a:t>
            </a:r>
          </a:p>
          <a:p>
            <a:r>
              <a:rPr lang="en-US" b="1" dirty="0" smtClean="0"/>
              <a:t>SW_SHOWMAXIMIZED</a:t>
            </a:r>
            <a:r>
              <a:rPr lang="ru-RU" b="1" dirty="0" smtClean="0"/>
              <a:t>(3) – разворачивание</a:t>
            </a:r>
          </a:p>
          <a:p>
            <a:r>
              <a:rPr lang="en-US" b="1" dirty="0" smtClean="0"/>
              <a:t>SW_SHOW</a:t>
            </a:r>
            <a:r>
              <a:rPr lang="ru-RU" b="1" dirty="0" smtClean="0"/>
              <a:t>(5) – отображение в текущих размерах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414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Функция обработчик событий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LRESULT CALLBACK </a:t>
            </a:r>
            <a:r>
              <a:rPr lang="en-US" dirty="0" err="1"/>
              <a:t>WndProc</a:t>
            </a:r>
            <a:r>
              <a:rPr lang="en-US" dirty="0"/>
              <a:t>( _In_ HWND </a:t>
            </a:r>
            <a:r>
              <a:rPr lang="en-US" dirty="0" err="1"/>
              <a:t>hWnd</a:t>
            </a:r>
            <a:r>
              <a:rPr lang="en-US" dirty="0"/>
              <a:t>, _In_ UINT message, _In_ WPARAM </a:t>
            </a:r>
            <a:r>
              <a:rPr lang="en-US" dirty="0" err="1"/>
              <a:t>wParam</a:t>
            </a:r>
            <a:r>
              <a:rPr lang="en-US" dirty="0"/>
              <a:t>, _In_ LPARAM </a:t>
            </a:r>
            <a:r>
              <a:rPr lang="en-US" dirty="0" err="1"/>
              <a:t>lParam</a:t>
            </a:r>
            <a:r>
              <a:rPr lang="en-US" dirty="0"/>
              <a:t> 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850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Процедуры окна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Каждое окно – член класса окна</a:t>
            </a:r>
          </a:p>
          <a:p>
            <a:r>
              <a:rPr lang="ru-RU" dirty="0" smtClean="0"/>
              <a:t>Класс определяет процедуру окна по умолчанию</a:t>
            </a:r>
          </a:p>
          <a:p>
            <a:r>
              <a:rPr lang="ru-RU" dirty="0" smtClean="0"/>
              <a:t>Приложение регистрирует класс и процедуру окна</a:t>
            </a:r>
          </a:p>
          <a:p>
            <a:r>
              <a:rPr lang="ru-RU" dirty="0" smtClean="0"/>
              <a:t>Параметры процедуры окна</a:t>
            </a:r>
          </a:p>
          <a:p>
            <a:pPr lvl="1"/>
            <a:r>
              <a:rPr lang="ru-RU" dirty="0" smtClean="0"/>
              <a:t>дескриптор окна</a:t>
            </a:r>
          </a:p>
          <a:p>
            <a:pPr lvl="1"/>
            <a:r>
              <a:rPr lang="ru-RU" dirty="0" smtClean="0"/>
              <a:t>сообщение</a:t>
            </a:r>
          </a:p>
          <a:p>
            <a:pPr lvl="1"/>
            <a:r>
              <a:rPr lang="ru-RU" dirty="0" smtClean="0"/>
              <a:t>параметры сообщения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469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>
          <a:tailEnd type="none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2501</TotalTime>
  <Words>1458</Words>
  <Application>Microsoft Office PowerPoint</Application>
  <PresentationFormat>Экран (4:3)</PresentationFormat>
  <Paragraphs>329</Paragraphs>
  <Slides>43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Эркер</vt:lpstr>
      <vt:lpstr>Основы графического программирования</vt:lpstr>
      <vt:lpstr>Исходные предпосылки</vt:lpstr>
      <vt:lpstr>Событийно-ориентированный подход</vt:lpstr>
      <vt:lpstr>Примеры событий</vt:lpstr>
      <vt:lpstr>API</vt:lpstr>
      <vt:lpstr>Входные параметры WinMAin</vt:lpstr>
      <vt:lpstr>Коды отображения окна</vt:lpstr>
      <vt:lpstr>Функция обработчик событий</vt:lpstr>
      <vt:lpstr>Процедуры окна</vt:lpstr>
      <vt:lpstr>Сведения о главном окне</vt:lpstr>
      <vt:lpstr>Процедура главного окна</vt:lpstr>
      <vt:lpstr>Регистрация окна</vt:lpstr>
      <vt:lpstr>Создание окна</vt:lpstr>
      <vt:lpstr>Видимость окна</vt:lpstr>
      <vt:lpstr>Прослушивание сообщений</vt:lpstr>
      <vt:lpstr>Применение специальных библиотек классов (QT, MFC, Windows Forms)</vt:lpstr>
      <vt:lpstr>Средства автоматизации создания приложения</vt:lpstr>
      <vt:lpstr>Параметры, задаваемые при создании приложения</vt:lpstr>
      <vt:lpstr>Типы приложений</vt:lpstr>
      <vt:lpstr>Концепция «документ-представления»</vt:lpstr>
      <vt:lpstr>Диалоговое приложение</vt:lpstr>
      <vt:lpstr>Свойства элементов управления</vt:lpstr>
      <vt:lpstr>Пример графического приложения</vt:lpstr>
      <vt:lpstr>Презентация PowerPoint</vt:lpstr>
      <vt:lpstr>Графические объекты, используемые в приложениях</vt:lpstr>
      <vt:lpstr>Иерархия классов</vt:lpstr>
      <vt:lpstr>Презентация PowerPoint</vt:lpstr>
      <vt:lpstr>Презентация PowerPoint</vt:lpstr>
      <vt:lpstr>BOOL CWnd::ShowWindow(int How); </vt:lpstr>
      <vt:lpstr>Create</vt:lpstr>
      <vt:lpstr>Style</vt:lpstr>
      <vt:lpstr>Пример карты сообщений</vt:lpstr>
      <vt:lpstr>Действия для обработки сообщения</vt:lpstr>
      <vt:lpstr>Примеры прототипов обработчиков</vt:lpstr>
      <vt:lpstr>Вывод сообщения в область окна</vt:lpstr>
      <vt:lpstr>Пример обработки нажатий на кнопки мыши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 (семестр 2)</dc:title>
  <dc:creator>YURY</dc:creator>
  <cp:lastModifiedBy>Admin</cp:lastModifiedBy>
  <cp:revision>560</cp:revision>
  <dcterms:created xsi:type="dcterms:W3CDTF">2017-01-18T13:37:07Z</dcterms:created>
  <dcterms:modified xsi:type="dcterms:W3CDTF">2024-05-06T15:07:45Z</dcterms:modified>
</cp:coreProperties>
</file>