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6"/>
  </p:notesMasterIdLst>
  <p:sldIdLst>
    <p:sldId id="256" r:id="rId2"/>
    <p:sldId id="286" r:id="rId3"/>
    <p:sldId id="257" r:id="rId4"/>
    <p:sldId id="266" r:id="rId5"/>
    <p:sldId id="280" r:id="rId6"/>
    <p:sldId id="281" r:id="rId7"/>
    <p:sldId id="268" r:id="rId8"/>
    <p:sldId id="270" r:id="rId9"/>
    <p:sldId id="269" r:id="rId10"/>
    <p:sldId id="267" r:id="rId11"/>
    <p:sldId id="277" r:id="rId12"/>
    <p:sldId id="278" r:id="rId13"/>
    <p:sldId id="279" r:id="rId14"/>
    <p:sldId id="276" r:id="rId15"/>
    <p:sldId id="282" r:id="rId16"/>
    <p:sldId id="284" r:id="rId17"/>
    <p:sldId id="283" r:id="rId18"/>
    <p:sldId id="285" r:id="rId19"/>
    <p:sldId id="273" r:id="rId20"/>
    <p:sldId id="271" r:id="rId21"/>
    <p:sldId id="272" r:id="rId22"/>
    <p:sldId id="275" r:id="rId23"/>
    <p:sldId id="274" r:id="rId24"/>
    <p:sldId id="287" r:id="rId25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12" autoAdjust="0"/>
  </p:normalViewPr>
  <p:slideViewPr>
    <p:cSldViewPr>
      <p:cViewPr varScale="1">
        <p:scale>
          <a:sx n="62" d="100"/>
          <a:sy n="62" d="100"/>
        </p:scale>
        <p:origin x="-696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9FC2C718-3DAB-4E86-A294-C1421DE9EE1F}" type="datetimeFigureOut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728663"/>
            <a:ext cx="4854575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54EC9BEA-C2EB-4946-B182-7428FFCACE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516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0305F-189B-4156-A0EB-FB72CCC0B22C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F150-CC66-4834-A46E-9041072E45E1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582D-7DAE-4798-8125-124E04A66C9E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ED09D-C49C-4702-8592-EBE48074713A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CD3A-880F-43BB-AF1C-3C83127A53AF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5608-9945-4DF9-AF07-412CC16C3D9C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F1002-479C-47E6-A634-117F00720A61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75E8D-DA29-49D2-82E9-7156BAA62B48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9691B-4C65-43D9-89C0-41997D2FFA5E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FCDF0-975A-47ED-B4C2-C29892260FB9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DB11F-C037-46EF-89EA-72ACC622803F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C3756E-BF4D-41C2-BD69-4E7DB3795A0E}" type="datetime1">
              <a:rPr lang="ru-RU" smtClean="0"/>
              <a:pPr/>
              <a:t>18.03.2020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Прикладная информатика, НГТУ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F173D2C-FA93-496B-914E-4782CCE641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medevel.com/12-free-spss-alternatives-opensource/" TargetMode="External"/><Relationship Id="rId3" Type="http://schemas.openxmlformats.org/officeDocument/2006/relationships/hyperlink" Target="http://statsoft.ru/home/textbook/modules/stanman.html" TargetMode="External"/><Relationship Id="rId7" Type="http://schemas.openxmlformats.org/officeDocument/2006/relationships/hyperlink" Target="http://flogiston.ru/library/gottsdanker" TargetMode="External"/><Relationship Id="rId2" Type="http://schemas.openxmlformats.org/officeDocument/2006/relationships/hyperlink" Target="http://www.machinelearning.ru/wiki/index.php?title=%D0%A0%D0%B5%D0%B3%D1%80%D0%B5%D1%81%D1%81%D0%B8%D0%BE%D0%BD%D0%BD%D1%8B%D0%B9_%D0%B0%D0%BD%D0%B0%D0%BB%D0%B8%D0%B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sychstudio.com/articles/design-notation" TargetMode="External"/><Relationship Id="rId5" Type="http://schemas.openxmlformats.org/officeDocument/2006/relationships/hyperlink" Target="https://psyjournals.ru/exp/2010/n2/29802_full.shtml" TargetMode="External"/><Relationship Id="rId4" Type="http://schemas.openxmlformats.org/officeDocument/2006/relationships/hyperlink" Target="http://statsoft.ru/home/textbook/modules/stfacan.html" TargetMode="External"/><Relationship Id="rId9" Type="http://schemas.openxmlformats.org/officeDocument/2006/relationships/hyperlink" Target="https://cloud.nstu.ru/wik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800368"/>
          </a:xfrm>
        </p:spPr>
        <p:txBody>
          <a:bodyPr>
            <a:normAutofit/>
          </a:bodyPr>
          <a:lstStyle/>
          <a:p>
            <a:r>
              <a:rPr lang="ru-RU" dirty="0" smtClean="0"/>
              <a:t>Планирование </a:t>
            </a:r>
            <a:r>
              <a:rPr lang="ru-RU" dirty="0" smtClean="0"/>
              <a:t>социально-психологических экспериментов.</a:t>
            </a:r>
            <a:br>
              <a:rPr lang="ru-RU" dirty="0" smtClean="0"/>
            </a:br>
            <a:r>
              <a:rPr lang="ru-RU" dirty="0" smtClean="0"/>
              <a:t>Статистический анализ данных.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Максим Александрович Бакаев,</a:t>
            </a:r>
            <a:br>
              <a:rPr lang="ru-RU" sz="2400" dirty="0" smtClean="0"/>
            </a:br>
            <a:r>
              <a:rPr lang="ru-RU" sz="2400" dirty="0" smtClean="0"/>
              <a:t>кафедра АСУ НГТУ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Взаимодействие в </a:t>
            </a:r>
            <a:r>
              <a:rPr lang="ru-RU" dirty="0" err="1" smtClean="0"/>
              <a:t>человеко-компьютерных</a:t>
            </a:r>
            <a:r>
              <a:rPr lang="ru-RU" dirty="0" smtClean="0"/>
              <a:t> системах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 с контр. группами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5877272"/>
            <a:ext cx="8715436" cy="409248"/>
          </a:xfrm>
        </p:spPr>
        <p:txBody>
          <a:bodyPr>
            <a:normAutofit/>
          </a:bodyPr>
          <a:lstStyle/>
          <a:p>
            <a:pPr marL="514350" indent="-514350" algn="r">
              <a:buNone/>
            </a:pPr>
            <a:r>
              <a:rPr lang="en-US" sz="1800" dirty="0" smtClean="0"/>
              <a:t>https://socialresearchmethods.net/kb/introduction-to-design/</a:t>
            </a:r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785794"/>
            <a:ext cx="1905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500330" cy="103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785794"/>
            <a:ext cx="47625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 l="6000" r="3999" b="68009"/>
          <a:stretch>
            <a:fillRect/>
          </a:stretch>
        </p:blipFill>
        <p:spPr bwMode="auto">
          <a:xfrm>
            <a:off x="6072198" y="3143248"/>
            <a:ext cx="21431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572008"/>
            <a:ext cx="26476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5143512"/>
            <a:ext cx="27813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4071942"/>
            <a:ext cx="17811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полученных данных – подготовка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Регистрация данных</a:t>
            </a:r>
          </a:p>
          <a:p>
            <a:pPr marL="788670" lvl="1" indent="-514350"/>
            <a:r>
              <a:rPr lang="ru-RU" sz="2200" dirty="0" smtClean="0"/>
              <a:t>сбор и учёт «первичных документов» (5-7 лет хранения)</a:t>
            </a:r>
          </a:p>
          <a:p>
            <a:pPr marL="514350" indent="-514350"/>
            <a:r>
              <a:rPr lang="ru-RU" sz="2400" dirty="0" smtClean="0"/>
              <a:t>Проверка данных на корректность</a:t>
            </a:r>
          </a:p>
          <a:p>
            <a:pPr marL="788670" lvl="1" indent="-514350"/>
            <a:r>
              <a:rPr lang="ru-RU" sz="2200" dirty="0" smtClean="0"/>
              <a:t>полнота ответов, качество измерений и регистрации</a:t>
            </a:r>
          </a:p>
          <a:p>
            <a:pPr marL="788670" lvl="1" indent="-514350"/>
            <a:r>
              <a:rPr lang="ru-RU" sz="2200" dirty="0" smtClean="0"/>
              <a:t>наличие необходимой сопутствующей информации</a:t>
            </a:r>
          </a:p>
          <a:p>
            <a:pPr marL="514350" indent="-514350"/>
            <a:r>
              <a:rPr lang="ru-RU" sz="2400" dirty="0" smtClean="0"/>
              <a:t>Ввод данных</a:t>
            </a:r>
          </a:p>
          <a:p>
            <a:pPr marL="788670" lvl="1" indent="-514350"/>
            <a:r>
              <a:rPr lang="ru-RU" sz="2200" dirty="0" smtClean="0"/>
              <a:t>выбор/разработка структуры </a:t>
            </a:r>
            <a:r>
              <a:rPr lang="ru-RU" sz="2200" dirty="0" err="1" smtClean="0"/>
              <a:t>эл</a:t>
            </a:r>
            <a:r>
              <a:rPr lang="ru-RU" sz="2200" dirty="0" smtClean="0"/>
              <a:t>. хранения (БД, файл прикладной программы и т.п.), не забыть </a:t>
            </a:r>
            <a:r>
              <a:rPr lang="ru-RU" sz="2200" b="1" dirty="0" smtClean="0"/>
              <a:t>документировать</a:t>
            </a:r>
          </a:p>
          <a:p>
            <a:pPr marL="788670" lvl="1" indent="-514350"/>
            <a:r>
              <a:rPr lang="ru-RU" sz="2200" dirty="0" smtClean="0"/>
              <a:t>выбор инструментов для автоматизации анализа</a:t>
            </a:r>
          </a:p>
          <a:p>
            <a:pPr marL="788670" lvl="1" indent="-514350"/>
            <a:r>
              <a:rPr lang="ru-RU" sz="2200" dirty="0" smtClean="0"/>
              <a:t>ввод данных в </a:t>
            </a:r>
            <a:r>
              <a:rPr lang="ru-RU" sz="2200" dirty="0" err="1" smtClean="0"/>
              <a:t>эл</a:t>
            </a:r>
            <a:r>
              <a:rPr lang="ru-RU" sz="2200" dirty="0" smtClean="0"/>
              <a:t>. вид: ручной (защита от ошибок: «двойной ввод», интеллектуальный контроль), автоматизированный</a:t>
            </a:r>
          </a:p>
          <a:p>
            <a:pPr marL="514350" indent="-514350"/>
            <a:r>
              <a:rPr lang="ru-RU" sz="2400" dirty="0" smtClean="0"/>
              <a:t>Первичная обработка данных</a:t>
            </a:r>
          </a:p>
          <a:p>
            <a:pPr marL="788670" lvl="1" indent="-514350"/>
            <a:r>
              <a:rPr lang="ru-RU" sz="2200" dirty="0" smtClean="0"/>
              <a:t>в т.ч. согласование шкал, масштабирование, </a:t>
            </a:r>
            <a:r>
              <a:rPr lang="ru-RU" sz="2200" b="1" dirty="0" smtClean="0"/>
              <a:t>категоризация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данных – описательная статистика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86874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ОС излагает относительно простые </a:t>
            </a:r>
            <a:r>
              <a:rPr lang="ru-RU" sz="2400" b="1" dirty="0" smtClean="0"/>
              <a:t>важные</a:t>
            </a:r>
            <a:r>
              <a:rPr lang="ru-RU" sz="2400" dirty="0" smtClean="0"/>
              <a:t> факты относительно факторов (выборки) и зависимых переменных:</a:t>
            </a:r>
          </a:p>
          <a:p>
            <a:pPr marL="788670" lvl="1" indent="-514350"/>
            <a:r>
              <a:rPr lang="ru-RU" sz="2200" dirty="0" smtClean="0"/>
              <a:t>Диапазоны, средние значения, дисперсии, отклонения и т.п.</a:t>
            </a:r>
          </a:p>
          <a:p>
            <a:pPr marL="788670" lvl="1" indent="-514350"/>
            <a:r>
              <a:rPr lang="ru-RU" sz="2200" dirty="0" smtClean="0"/>
              <a:t>Частоты, распределение по категориям</a:t>
            </a:r>
          </a:p>
          <a:p>
            <a:pPr marL="788670" lvl="1" indent="-514350"/>
            <a:r>
              <a:rPr lang="ru-RU" sz="2200" dirty="0" smtClean="0"/>
              <a:t>Корреляции между переменными</a:t>
            </a:r>
          </a:p>
          <a:p>
            <a:pPr marL="788670" lvl="1" indent="-514350"/>
            <a:r>
              <a:rPr lang="ru-RU" sz="2200" dirty="0" smtClean="0"/>
              <a:t>Графики (в т.ч. сравнительные)</a:t>
            </a:r>
          </a:p>
          <a:p>
            <a:pPr marL="788670" lvl="1" indent="-514350"/>
            <a:r>
              <a:rPr lang="ru-RU" sz="2200" dirty="0" smtClean="0"/>
              <a:t>Наличие «выбросов» и стратегия их</a:t>
            </a:r>
            <a:br>
              <a:rPr lang="ru-RU" sz="2200" dirty="0" smtClean="0"/>
            </a:br>
            <a:r>
              <a:rPr lang="ru-RU" sz="2200" dirty="0" smtClean="0"/>
              <a:t>обработки или удаления из данных</a:t>
            </a:r>
          </a:p>
          <a:p>
            <a:pPr marL="514350" indent="-514350"/>
            <a:r>
              <a:rPr lang="ru-RU" sz="2400" dirty="0" smtClean="0"/>
              <a:t>Предварительные выводы</a:t>
            </a:r>
          </a:p>
          <a:p>
            <a:pPr marL="788670" lvl="1" indent="-514350"/>
            <a:r>
              <a:rPr lang="ru-RU" sz="2200" dirty="0" smtClean="0"/>
              <a:t>По данным как таковым</a:t>
            </a:r>
          </a:p>
          <a:p>
            <a:pPr marL="788670" lvl="1" indent="-514350"/>
            <a:r>
              <a:rPr lang="ru-RU" sz="2200" dirty="0" smtClean="0"/>
              <a:t>С точки зрения целей/гипотез</a:t>
            </a:r>
          </a:p>
          <a:p>
            <a:pPr marL="788670" lvl="1" indent="-514350"/>
            <a:r>
              <a:rPr lang="ru-RU" sz="2200" dirty="0" smtClean="0"/>
              <a:t>С точки зрения предметной области</a:t>
            </a:r>
          </a:p>
          <a:p>
            <a:pPr marL="788670" lvl="1" indent="-514350"/>
            <a:r>
              <a:rPr lang="ru-RU" sz="2200" dirty="0" smtClean="0"/>
              <a:t>По сравнению с др. исследованиями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906" y="2357430"/>
            <a:ext cx="27622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500570"/>
            <a:ext cx="3000396" cy="213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данных – проверка гипотез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В большинстве экспериментов (кроме описательных) формулируются (</a:t>
            </a:r>
            <a:r>
              <a:rPr lang="ru-RU" sz="2400" b="1" dirty="0" smtClean="0"/>
              <a:t>заранее</a:t>
            </a:r>
            <a:r>
              <a:rPr lang="ru-RU" sz="2400" dirty="0" smtClean="0"/>
              <a:t>) и проверяются </a:t>
            </a:r>
            <a:r>
              <a:rPr lang="ru-RU" sz="2400" b="1" dirty="0" smtClean="0"/>
              <a:t>гипотезы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en-US" sz="2200" dirty="0" smtClean="0"/>
              <a:t>H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 </a:t>
            </a:r>
            <a:r>
              <a:rPr lang="ru-RU" sz="2200" dirty="0" smtClean="0"/>
              <a:t>(«нулевая гипотеза»): взаимосвязи или эффекта нет</a:t>
            </a:r>
          </a:p>
          <a:p>
            <a:pPr marL="788670" lvl="1" indent="-514350"/>
            <a:r>
              <a:rPr lang="en-US" sz="2200" dirty="0" smtClean="0"/>
              <a:t>H</a:t>
            </a:r>
            <a:r>
              <a:rPr lang="en-US" sz="2200" baseline="-25000" dirty="0" smtClean="0"/>
              <a:t>1</a:t>
            </a:r>
            <a:r>
              <a:rPr lang="ru-RU" sz="2200" dirty="0" smtClean="0">
                <a:sym typeface="Wingdings" pitchFamily="2" charset="2"/>
              </a:rPr>
              <a:t>(«альтернативная гипотеза»):</a:t>
            </a:r>
            <a:r>
              <a:rPr lang="en-US" sz="2200" dirty="0" smtClean="0"/>
              <a:t> H</a:t>
            </a:r>
            <a:r>
              <a:rPr lang="en-US" sz="2200" baseline="-25000" dirty="0" smtClean="0"/>
              <a:t>0</a:t>
            </a:r>
            <a:r>
              <a:rPr lang="en-US" sz="2200" dirty="0" smtClean="0"/>
              <a:t> </a:t>
            </a:r>
            <a:r>
              <a:rPr lang="ru-RU" sz="2200" dirty="0" smtClean="0"/>
              <a:t>не верна</a:t>
            </a:r>
          </a:p>
          <a:p>
            <a:pPr marL="788670" lvl="1" indent="-514350"/>
            <a:r>
              <a:rPr lang="ru-RU" sz="2200" dirty="0" smtClean="0"/>
              <a:t>В результате исследования </a:t>
            </a:r>
            <a:r>
              <a:rPr lang="en-US" sz="2200" dirty="0" smtClean="0"/>
              <a:t>H</a:t>
            </a:r>
            <a:r>
              <a:rPr lang="en-US" sz="2200" baseline="-25000" dirty="0" smtClean="0"/>
              <a:t>0</a:t>
            </a:r>
            <a:r>
              <a:rPr lang="ru-RU" sz="2200" dirty="0" smtClean="0"/>
              <a:t> отвергается или нет</a:t>
            </a:r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000" dirty="0" smtClean="0"/>
          </a:p>
          <a:p>
            <a:pPr marL="514350" indent="-514350"/>
            <a:endParaRPr lang="ru-RU" sz="2400" dirty="0" smtClean="0"/>
          </a:p>
          <a:p>
            <a:pPr marL="514350" indent="-514350"/>
            <a:r>
              <a:rPr lang="ru-RU" sz="2400" dirty="0" smtClean="0"/>
              <a:t>Вероятность ошибки </a:t>
            </a:r>
            <a:r>
              <a:rPr lang="en-US" sz="2800" dirty="0" smtClean="0"/>
              <a:t>I</a:t>
            </a:r>
            <a:r>
              <a:rPr lang="ru-RU" sz="2400" dirty="0" smtClean="0"/>
              <a:t> рода: уровень значимости </a:t>
            </a:r>
            <a:r>
              <a:rPr lang="ru-RU" sz="2400" dirty="0" smtClean="0">
                <a:sym typeface="Symbol"/>
              </a:rPr>
              <a:t> (в ЧКВ часто 0.05, в технике – 0.01, при малых выборках – 0.1)</a:t>
            </a:r>
          </a:p>
          <a:p>
            <a:pPr marL="514350" indent="-514350"/>
            <a:r>
              <a:rPr lang="ru-RU" sz="2400" dirty="0" smtClean="0"/>
              <a:t>Мощность критерия: (1-</a:t>
            </a:r>
            <a:r>
              <a:rPr lang="ru-RU" sz="2400" dirty="0" smtClean="0">
                <a:sym typeface="Symbol"/>
              </a:rPr>
              <a:t>),  - вероятность ошибки </a:t>
            </a:r>
            <a:r>
              <a:rPr lang="en-US" sz="2800" dirty="0" smtClean="0"/>
              <a:t>II</a:t>
            </a:r>
            <a:r>
              <a:rPr lang="ru-RU" sz="2400" dirty="0" smtClean="0"/>
              <a:t> рода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56769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6936" y="571480"/>
            <a:ext cx="3395658" cy="225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проверка равенства 2 групп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800" dirty="0" smtClean="0"/>
              <a:t>t</a:t>
            </a:r>
            <a:r>
              <a:rPr lang="ru-RU" sz="2400" dirty="0" smtClean="0"/>
              <a:t>-критерий Стьюдента</a:t>
            </a:r>
            <a:r>
              <a:rPr lang="en-US" sz="2400" dirty="0" smtClean="0"/>
              <a:t> </a:t>
            </a:r>
            <a:r>
              <a:rPr lang="en-US" sz="2800" dirty="0" smtClean="0"/>
              <a:t>(t-test)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ru-RU" sz="2200" dirty="0" smtClean="0"/>
              <a:t>Проверяет, являются ли мат.</a:t>
            </a:r>
            <a:br>
              <a:rPr lang="ru-RU" sz="2200" dirty="0" smtClean="0"/>
            </a:br>
            <a:r>
              <a:rPr lang="ru-RU" sz="2200" dirty="0" smtClean="0"/>
              <a:t>ожидания двух групп</a:t>
            </a:r>
            <a:br>
              <a:rPr lang="ru-RU" sz="2200" dirty="0" smtClean="0"/>
            </a:br>
            <a:r>
              <a:rPr lang="ru-RU" sz="2200" b="1" dirty="0" smtClean="0"/>
              <a:t>статистически</a:t>
            </a:r>
            <a:r>
              <a:rPr lang="ru-RU" sz="2200" dirty="0" smtClean="0"/>
              <a:t> различающимися</a:t>
            </a:r>
            <a:br>
              <a:rPr lang="ru-RU" sz="2200" dirty="0" smtClean="0"/>
            </a:br>
            <a:r>
              <a:rPr lang="ru-RU" sz="2200" dirty="0" smtClean="0"/>
              <a:t>(с учётом дисперсии)</a:t>
            </a:r>
          </a:p>
          <a:p>
            <a:pPr marL="788670" lvl="1" indent="-514350"/>
            <a:r>
              <a:rPr lang="ru-RU" sz="2200" dirty="0" smtClean="0"/>
              <a:t>Критерии: </a:t>
            </a:r>
            <a:r>
              <a:rPr lang="en-US" sz="2800" dirty="0" smtClean="0"/>
              <a:t>t</a:t>
            </a:r>
            <a:r>
              <a:rPr lang="en-US" sz="2800" baseline="-25000" dirty="0" smtClean="0"/>
              <a:t>df</a:t>
            </a:r>
            <a:r>
              <a:rPr lang="en-US" sz="2800" dirty="0" smtClean="0"/>
              <a:t>, p</a:t>
            </a:r>
            <a:endParaRPr lang="ru-RU" sz="2800" dirty="0" smtClean="0"/>
          </a:p>
          <a:p>
            <a:pPr marL="788670" lvl="1" indent="-514350"/>
            <a:r>
              <a:rPr lang="ru-RU" sz="2200" dirty="0" smtClean="0"/>
              <a:t>Требования: нормальность</a:t>
            </a:r>
            <a:br>
              <a:rPr lang="ru-RU" sz="2200" dirty="0" smtClean="0"/>
            </a:br>
            <a:r>
              <a:rPr lang="ru-RU" sz="2200" dirty="0" smtClean="0"/>
              <a:t>распределения, равенство дисперсий</a:t>
            </a:r>
            <a:br>
              <a:rPr lang="ru-RU" sz="2200" dirty="0" smtClean="0"/>
            </a:br>
            <a:r>
              <a:rPr lang="ru-RU" sz="2200" dirty="0" smtClean="0"/>
              <a:t>(для независимых выборок)</a:t>
            </a:r>
          </a:p>
          <a:p>
            <a:pPr marL="788670" lvl="1" indent="-514350"/>
            <a:r>
              <a:rPr lang="ru-RU" sz="2200" dirty="0" smtClean="0"/>
              <a:t>Есть вариация </a:t>
            </a:r>
            <a:r>
              <a:rPr lang="en-US" dirty="0" smtClean="0"/>
              <a:t>t</a:t>
            </a:r>
            <a:r>
              <a:rPr lang="en-US" sz="2200" dirty="0" smtClean="0"/>
              <a:t> </a:t>
            </a:r>
            <a:r>
              <a:rPr lang="ru-RU" sz="2200" dirty="0" smtClean="0"/>
              <a:t>для зависимых («парных») выборок</a:t>
            </a:r>
            <a:endParaRPr lang="en-US" sz="2200" dirty="0" smtClean="0"/>
          </a:p>
          <a:p>
            <a:pPr marL="514350" indent="-514350"/>
            <a:r>
              <a:rPr lang="ru-RU" sz="2400" dirty="0" smtClean="0"/>
              <a:t>Аналогичные результаты дают:</a:t>
            </a:r>
          </a:p>
          <a:p>
            <a:pPr marL="788670" lvl="1" indent="-514350"/>
            <a:r>
              <a:rPr lang="ru-RU" sz="2200" dirty="0" smtClean="0"/>
              <a:t>Дисперсионный анализ (</a:t>
            </a:r>
            <a:r>
              <a:rPr lang="en-US" sz="2200" dirty="0" smtClean="0"/>
              <a:t>ANOVA</a:t>
            </a:r>
            <a:r>
              <a:rPr lang="ru-RU" sz="2200" dirty="0" smtClean="0"/>
              <a:t>) для случая 2 групп (</a:t>
            </a:r>
            <a:r>
              <a:rPr lang="es-ES" dirty="0" smtClean="0"/>
              <a:t>t</a:t>
            </a:r>
            <a:r>
              <a:rPr lang="es-ES" baseline="30000" dirty="0" smtClean="0"/>
              <a:t>2</a:t>
            </a:r>
            <a:r>
              <a:rPr lang="es-ES" dirty="0" smtClean="0"/>
              <a:t> = F</a:t>
            </a:r>
            <a:r>
              <a:rPr lang="ru-RU" sz="2200" dirty="0" smtClean="0"/>
              <a:t>)</a:t>
            </a:r>
          </a:p>
          <a:p>
            <a:pPr marL="788670" lvl="1" indent="-514350"/>
            <a:r>
              <a:rPr lang="ru-RU" sz="2200" dirty="0" smtClean="0"/>
              <a:t>Регрессионный анализ с фиктивной переменной (0/1)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928934"/>
            <a:ext cx="2647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дисперсионный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ДА (</a:t>
            </a:r>
            <a:r>
              <a:rPr lang="en-US" sz="2400" dirty="0" smtClean="0"/>
              <a:t>ANOVA</a:t>
            </a:r>
            <a:r>
              <a:rPr lang="ru-RU" sz="2400" dirty="0" smtClean="0"/>
              <a:t>): поиск зависимостей путём исследования значимости различий в средних значениях (</a:t>
            </a:r>
            <a:r>
              <a:rPr lang="en-US" sz="2400" dirty="0" smtClean="0"/>
              <a:t>≥</a:t>
            </a:r>
            <a:r>
              <a:rPr lang="ru-RU" sz="2400" dirty="0" smtClean="0"/>
              <a:t>2 групп)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ru-RU" sz="2400" dirty="0" smtClean="0"/>
              <a:t>В зависимости от типа и количества переменных:</a:t>
            </a:r>
          </a:p>
          <a:p>
            <a:pPr marL="788670" lvl="1" indent="-514350"/>
            <a:r>
              <a:rPr lang="ru-RU" sz="2200" dirty="0" smtClean="0"/>
              <a:t>однофакторный и многофакторный ДА (одна или несколько независимых переменных);</a:t>
            </a:r>
          </a:p>
          <a:p>
            <a:pPr marL="788670" lvl="1" indent="-514350"/>
            <a:r>
              <a:rPr lang="ru-RU" sz="2200" dirty="0" smtClean="0"/>
              <a:t>одномерный и многомерный ДА (одна или несколько зависимых переменных);</a:t>
            </a:r>
          </a:p>
          <a:p>
            <a:pPr marL="788670" lvl="1" indent="-514350"/>
            <a:r>
              <a:rPr lang="ru-RU" sz="2200" dirty="0" smtClean="0"/>
              <a:t>ДА с повторными измерениями (для зависимых выборок);</a:t>
            </a:r>
          </a:p>
          <a:p>
            <a:pPr marL="788670" lvl="1" indent="-514350"/>
            <a:r>
              <a:rPr lang="ru-RU" sz="2200" dirty="0" smtClean="0"/>
              <a:t>ДА с постоянными факторами, случайными факторами, и смешанные модели с факторами обоих типов.</a:t>
            </a:r>
          </a:p>
          <a:p>
            <a:pPr marL="514350" indent="-514350"/>
            <a:r>
              <a:rPr lang="ru-RU" sz="2400" dirty="0" smtClean="0"/>
              <a:t>Критерии:</a:t>
            </a:r>
            <a:r>
              <a:rPr lang="ru-RU" dirty="0" smtClean="0"/>
              <a:t> </a:t>
            </a:r>
            <a:r>
              <a:rPr lang="en-US" dirty="0" smtClean="0"/>
              <a:t>F</a:t>
            </a:r>
            <a:r>
              <a:rPr lang="en-US" baseline="-25000" dirty="0" smtClean="0"/>
              <a:t>df-bg,df-wg</a:t>
            </a:r>
            <a:r>
              <a:rPr lang="en-US" dirty="0" smtClean="0"/>
              <a:t>, p</a:t>
            </a:r>
          </a:p>
          <a:p>
            <a:pPr marL="514350" indent="-514350"/>
            <a:r>
              <a:rPr lang="ru-RU" sz="2400" dirty="0" smtClean="0"/>
              <a:t>В случае значимости проводится </a:t>
            </a:r>
            <a:r>
              <a:rPr lang="en-US" sz="2800" dirty="0" smtClean="0"/>
              <a:t>post-hoc</a:t>
            </a:r>
            <a:r>
              <a:rPr lang="en-US" sz="2400" dirty="0" smtClean="0"/>
              <a:t> </a:t>
            </a:r>
            <a:r>
              <a:rPr lang="ru-RU" sz="2400" dirty="0" smtClean="0"/>
              <a:t>анализ (</a:t>
            </a:r>
            <a:r>
              <a:rPr lang="en-US" sz="2400" dirty="0" smtClean="0"/>
              <a:t>t-</a:t>
            </a:r>
            <a:r>
              <a:rPr lang="ru-RU" sz="2400" dirty="0" smtClean="0"/>
              <a:t>тесты)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7" y="1643049"/>
            <a:ext cx="2660019" cy="428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9258" y="1643050"/>
            <a:ext cx="2492940" cy="39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дисперсионный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858312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Один из наиболее популярных методов анализа.</a:t>
            </a:r>
          </a:p>
          <a:p>
            <a:pPr marL="514350" indent="-514350"/>
            <a:r>
              <a:rPr lang="ru-RU" sz="2200" dirty="0" smtClean="0"/>
              <a:t>Метод работает с несколькими (2-5) градациями значений факторов: обычно категории или порядковая шкала; зависимые переменные: обычно интервальная или абсолютная шкала.</a:t>
            </a:r>
          </a:p>
          <a:p>
            <a:pPr marL="514350" indent="-514350"/>
            <a:r>
              <a:rPr lang="ru-RU" sz="2200" dirty="0" smtClean="0"/>
              <a:t>Требует соответствующие (факторам и уровням) объемы данных: количество участников и исходов.</a:t>
            </a:r>
          </a:p>
          <a:p>
            <a:pPr marL="514350" indent="-514350"/>
            <a:r>
              <a:rPr lang="ru-RU" sz="2200" dirty="0" smtClean="0"/>
              <a:t>При </a:t>
            </a:r>
            <a:r>
              <a:rPr lang="ru-RU" sz="2200" b="1" dirty="0" smtClean="0"/>
              <a:t>оценке</a:t>
            </a:r>
            <a:r>
              <a:rPr lang="ru-RU" sz="2200" dirty="0" smtClean="0"/>
              <a:t> средних значений метод учитывает взаимное влияние нескольких переменных (например, пола и возраста на скорость реакции и количество ошибок)</a:t>
            </a:r>
          </a:p>
          <a:p>
            <a:pPr marL="514350" indent="-514350"/>
            <a:r>
              <a:rPr lang="ru-RU" sz="2200" dirty="0" smtClean="0"/>
              <a:t>Используется для оценки эффекта факторов на зависимые переменные.</a:t>
            </a:r>
          </a:p>
          <a:p>
            <a:pPr marL="788670" lvl="1" indent="-514350"/>
            <a:r>
              <a:rPr lang="ru-RU" sz="2200" dirty="0" smtClean="0"/>
              <a:t>Пример: влияние пола на скорость набора текста, или национальности – на впечатление о дизайне сайта.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регрессионный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643998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РА – исследование влияния одной или нескольких независимых переменных  на зависимую переменную.</a:t>
            </a:r>
          </a:p>
          <a:p>
            <a:pPr marL="788670" lvl="1" indent="-514350"/>
            <a:r>
              <a:rPr lang="ru-RU" sz="2200" dirty="0" smtClean="0"/>
              <a:t>Предсказание значения зависимой переменной с помощью независимой(-</a:t>
            </a:r>
            <a:r>
              <a:rPr lang="ru-RU" sz="2200" dirty="0" err="1" smtClean="0"/>
              <a:t>ых</a:t>
            </a:r>
            <a:r>
              <a:rPr lang="ru-RU" sz="2200" dirty="0" smtClean="0"/>
              <a:t>).</a:t>
            </a:r>
          </a:p>
          <a:p>
            <a:pPr marL="788670" lvl="1" indent="-514350"/>
            <a:r>
              <a:rPr lang="ru-RU" sz="2200" dirty="0" smtClean="0"/>
              <a:t>Определение вклада отдельных независимых переменных в вариацию зависимой.</a:t>
            </a:r>
          </a:p>
          <a:p>
            <a:pPr marL="514350" indent="-514350"/>
            <a:r>
              <a:rPr lang="ru-RU" sz="2400" dirty="0" smtClean="0"/>
              <a:t>Линейная регрессия – не единственный, но самый популярный вариант.</a:t>
            </a:r>
          </a:p>
          <a:p>
            <a:pPr marL="514350" indent="-514350"/>
            <a:endParaRPr lang="ru-RU" sz="2400" dirty="0" smtClean="0"/>
          </a:p>
          <a:p>
            <a:pPr marL="788670" lvl="1" indent="-514350"/>
            <a:r>
              <a:rPr lang="ru-RU" sz="2200" dirty="0" smtClean="0"/>
              <a:t>Факторы – любая шкала (как можно больше градаций), завис. </a:t>
            </a:r>
            <a:r>
              <a:rPr lang="ru-RU" sz="2200" dirty="0" err="1" smtClean="0"/>
              <a:t>перем</a:t>
            </a:r>
            <a:r>
              <a:rPr lang="ru-RU" sz="2200" dirty="0" smtClean="0"/>
              <a:t>. – абсолютная шкала (иначе лог. регрессия)</a:t>
            </a:r>
          </a:p>
          <a:p>
            <a:pPr marL="514350" indent="-514350"/>
            <a:r>
              <a:rPr lang="ru-RU" sz="2400" dirty="0" smtClean="0"/>
              <a:t>МНК – самый популярный метод оценки (</a:t>
            </a:r>
            <a:r>
              <a:rPr lang="ru-RU" sz="2400" i="1" dirty="0" smtClean="0"/>
              <a:t>предпосылки</a:t>
            </a:r>
            <a:r>
              <a:rPr lang="ru-RU" sz="2400" dirty="0" smtClean="0"/>
              <a:t>).</a:t>
            </a:r>
          </a:p>
          <a:p>
            <a:pPr marL="514350" indent="-514350"/>
            <a:r>
              <a:rPr lang="ru-RU" sz="2400" dirty="0" smtClean="0"/>
              <a:t>Критерии: </a:t>
            </a:r>
            <a:r>
              <a:rPr lang="en-US" sz="2800" dirty="0" smtClean="0"/>
              <a:t>p</a:t>
            </a:r>
            <a:r>
              <a:rPr lang="en-US" sz="2400" dirty="0" smtClean="0"/>
              <a:t> </a:t>
            </a:r>
            <a:r>
              <a:rPr lang="ru-RU" sz="2400" dirty="0" smtClean="0"/>
              <a:t>(для каждого фактора), </a:t>
            </a:r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, 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adj</a:t>
            </a: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929066"/>
            <a:ext cx="394184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Методы: факторный и кластерный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14356"/>
            <a:ext cx="8643998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b="1" dirty="0" smtClean="0"/>
              <a:t>ФА</a:t>
            </a:r>
            <a:r>
              <a:rPr lang="ru-RU" sz="2400" dirty="0" smtClean="0"/>
              <a:t> – для изучения взаимосвязей между значениями переменных:</a:t>
            </a:r>
          </a:p>
          <a:p>
            <a:pPr marL="788670" lvl="1" indent="-514350"/>
            <a:r>
              <a:rPr lang="ru-RU" sz="2200" dirty="0" smtClean="0"/>
              <a:t>определение взаимосвязей между переменными;</a:t>
            </a:r>
          </a:p>
          <a:p>
            <a:pPr marL="788670" lvl="1" indent="-514350"/>
            <a:r>
              <a:rPr lang="ru-RU" sz="2200" dirty="0" smtClean="0"/>
              <a:t>сокращение числа необходимых переменных.</a:t>
            </a:r>
          </a:p>
          <a:p>
            <a:pPr marL="514350" indent="-514350"/>
            <a:r>
              <a:rPr lang="ru-RU" sz="2400" dirty="0" smtClean="0"/>
              <a:t>Метод главных компонент:</a:t>
            </a:r>
          </a:p>
          <a:p>
            <a:pPr marL="788670" lvl="1" indent="-514350"/>
            <a:r>
              <a:rPr lang="ru-RU" sz="2200" dirty="0" smtClean="0"/>
              <a:t>замена коррелированных компонентов некоррелированными факторами (латентные переменные)</a:t>
            </a:r>
          </a:p>
          <a:p>
            <a:pPr marL="788670" lvl="1" indent="-514350"/>
            <a:r>
              <a:rPr lang="ru-RU" sz="2200" dirty="0" smtClean="0"/>
              <a:t>критерии для количества факторов: собственные числа </a:t>
            </a:r>
            <a:r>
              <a:rPr lang="en-US" sz="2200" dirty="0" smtClean="0"/>
              <a:t>&gt;</a:t>
            </a:r>
            <a:r>
              <a:rPr lang="ru-RU" sz="2200" dirty="0" smtClean="0"/>
              <a:t>1, доля объясняемой дисперсии </a:t>
            </a:r>
            <a:r>
              <a:rPr lang="en-US" sz="2200" dirty="0" smtClean="0"/>
              <a:t>&gt;</a:t>
            </a:r>
            <a:r>
              <a:rPr lang="ru-RU" sz="2200" dirty="0" smtClean="0"/>
              <a:t>80%, логика </a:t>
            </a:r>
            <a:r>
              <a:rPr lang="ru-RU" sz="2200" dirty="0" err="1" smtClean="0"/>
              <a:t>предм</a:t>
            </a:r>
            <a:r>
              <a:rPr lang="ru-RU" sz="2200" dirty="0" smtClean="0"/>
              <a:t>. области</a:t>
            </a:r>
          </a:p>
          <a:p>
            <a:pPr marL="514350" indent="-514350"/>
            <a:r>
              <a:rPr lang="ru-RU" sz="2400" b="1" dirty="0" smtClean="0"/>
              <a:t>КА</a:t>
            </a:r>
            <a:r>
              <a:rPr lang="ru-RU" sz="2400" dirty="0" smtClean="0"/>
              <a:t> – упорядочение объектов в однородные группы:</a:t>
            </a:r>
          </a:p>
          <a:p>
            <a:pPr marL="788670" lvl="1" indent="-514350"/>
            <a:r>
              <a:rPr lang="ru-RU" sz="2200" dirty="0" smtClean="0"/>
              <a:t>для классификации, для выдвижения гипотез</a:t>
            </a:r>
          </a:p>
          <a:p>
            <a:pPr marL="788670" lvl="1" indent="-514350"/>
            <a:r>
              <a:rPr lang="ru-RU" sz="2200" dirty="0" smtClean="0"/>
              <a:t>наличие у объектов сходных измеренных характеристик, </a:t>
            </a:r>
          </a:p>
          <a:p>
            <a:pPr marL="788670" lvl="1" indent="-514350"/>
            <a:r>
              <a:rPr lang="ru-RU" sz="2200" dirty="0" smtClean="0"/>
              <a:t>вычисление меры сходства между объектами (кластерами)</a:t>
            </a:r>
          </a:p>
          <a:p>
            <a:pPr marL="788670" lvl="1" indent="-514350"/>
            <a:r>
              <a:rPr lang="ru-RU" sz="2200" dirty="0" smtClean="0"/>
              <a:t>количество кластеров?: логика исследования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статистических выводов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Степень надежности наших выводов о взаимоотношениях, найденных в полученных данных.</a:t>
            </a:r>
          </a:p>
          <a:p>
            <a:pPr marL="514350" indent="-514350"/>
            <a:r>
              <a:rPr lang="ru-RU" sz="2200" dirty="0" smtClean="0"/>
              <a:t>Статистическая значимость (ошибка 1 и 2 рода), </a:t>
            </a:r>
            <a:r>
              <a:rPr lang="el-GR" sz="2200" dirty="0" smtClean="0"/>
              <a:t>α</a:t>
            </a:r>
            <a:r>
              <a:rPr lang="ru-RU" sz="2200" dirty="0" smtClean="0"/>
              <a:t>=0,05, </a:t>
            </a:r>
            <a:r>
              <a:rPr lang="el-GR" sz="2200" dirty="0" smtClean="0"/>
              <a:t>β</a:t>
            </a:r>
            <a:r>
              <a:rPr lang="ru-RU" sz="2200" dirty="0" smtClean="0"/>
              <a:t>=0,8</a:t>
            </a:r>
          </a:p>
          <a:p>
            <a:pPr marL="514350" indent="-514350"/>
            <a:r>
              <a:rPr lang="ru-RU" sz="2200" dirty="0" smtClean="0"/>
              <a:t>Потенциальные проблемы:</a:t>
            </a:r>
          </a:p>
          <a:p>
            <a:pPr marL="788670" lvl="1" indent="-514350"/>
            <a:r>
              <a:rPr lang="ru-RU" sz="2000" dirty="0" smtClean="0"/>
              <a:t>Слишком много «шума» по отношению к «сигналу»: недостаточное количество исходов или участников, некорректные или неточные средства измерения,</a:t>
            </a:r>
            <a:br>
              <a:rPr lang="ru-RU" sz="2000" dirty="0" smtClean="0"/>
            </a:br>
            <a:r>
              <a:rPr lang="ru-RU" sz="2000" dirty="0" smtClean="0"/>
              <a:t>недостаточное ограничение влияния случайных факторов,</a:t>
            </a:r>
            <a:br>
              <a:rPr lang="ru-RU" sz="2000" dirty="0" smtClean="0"/>
            </a:br>
            <a:r>
              <a:rPr lang="ru-RU" sz="2000" dirty="0" smtClean="0"/>
              <a:t>неверный выбор исследуемых факторов,</a:t>
            </a:r>
            <a:br>
              <a:rPr lang="ru-RU" sz="2000" dirty="0" smtClean="0"/>
            </a:br>
            <a:r>
              <a:rPr lang="ru-RU" sz="2000" dirty="0" smtClean="0"/>
              <a:t>неверный выбор исследуемой ген. совокупности.</a:t>
            </a:r>
          </a:p>
          <a:p>
            <a:pPr marL="788670" lvl="1" indent="-514350"/>
            <a:r>
              <a:rPr lang="ru-RU" sz="2000" dirty="0" smtClean="0"/>
              <a:t>Статистические «артефакты» (значимость несуществующего): частичные выборки из результатов («подгон» данных), </a:t>
            </a:r>
            <a:br>
              <a:rPr lang="ru-RU" sz="2000" dirty="0" smtClean="0"/>
            </a:br>
            <a:r>
              <a:rPr lang="ru-RU" sz="2000" dirty="0" smtClean="0"/>
              <a:t>«охота» за значимостью (при множестве факторов),</a:t>
            </a:r>
            <a:br>
              <a:rPr lang="ru-RU" sz="2000" dirty="0" smtClean="0"/>
            </a:br>
            <a:r>
              <a:rPr lang="ru-RU" sz="2000" dirty="0" smtClean="0"/>
              <a:t>неверное применение статистических тестов (предпосылки).</a:t>
            </a:r>
          </a:p>
          <a:p>
            <a:pPr marL="514350" indent="-514350"/>
            <a:r>
              <a:rPr lang="ru-RU" sz="2200" dirty="0" smtClean="0"/>
              <a:t>Необходимо выдвигать гипотезы </a:t>
            </a:r>
            <a:r>
              <a:rPr lang="ru-RU" sz="2200" b="1" dirty="0" smtClean="0"/>
              <a:t>заранее</a:t>
            </a:r>
            <a:r>
              <a:rPr lang="ru-RU" sz="2200" dirty="0" smtClean="0"/>
              <a:t>, на основе </a:t>
            </a:r>
            <a:r>
              <a:rPr lang="ru-RU" sz="2200" b="1" dirty="0" smtClean="0"/>
              <a:t>теории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и подходы в сфере ЧКВ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976738"/>
            <a:ext cx="8643998" cy="530978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Исследование и проектирование </a:t>
            </a:r>
            <a:r>
              <a:rPr lang="ru-RU" sz="2200" dirty="0" err="1" smtClean="0"/>
              <a:t>юзабилити</a:t>
            </a:r>
            <a:r>
              <a:rPr lang="ru-RU" sz="2200" dirty="0" smtClean="0"/>
              <a:t> (практическая, инженерная составляющая):</a:t>
            </a:r>
          </a:p>
          <a:p>
            <a:pPr marL="788670" lvl="1" indent="-514350"/>
            <a:r>
              <a:rPr lang="ru-RU" sz="2000" dirty="0" smtClean="0"/>
              <a:t>Анализ задач</a:t>
            </a:r>
          </a:p>
          <a:p>
            <a:pPr marL="788670" lvl="1" indent="-514350"/>
            <a:r>
              <a:rPr lang="ru-RU" sz="2000" dirty="0" err="1" smtClean="0"/>
              <a:t>Прототипирование</a:t>
            </a:r>
            <a:r>
              <a:rPr lang="ru-RU" sz="2000" dirty="0" smtClean="0"/>
              <a:t> и итерационный дизайн</a:t>
            </a:r>
          </a:p>
          <a:p>
            <a:pPr marL="788670" lvl="1" indent="-514350"/>
            <a:r>
              <a:rPr lang="ru-RU" sz="2000" dirty="0" smtClean="0"/>
              <a:t>Экспертное оценивание («эвристический анализ»)</a:t>
            </a:r>
          </a:p>
          <a:p>
            <a:pPr marL="788670" lvl="1" indent="-514350"/>
            <a:r>
              <a:rPr lang="ru-RU" sz="2000" dirty="0" smtClean="0"/>
              <a:t>Тестирование с реальными пользователям</a:t>
            </a:r>
          </a:p>
          <a:p>
            <a:pPr marL="514350" indent="-514350"/>
            <a:r>
              <a:rPr lang="ru-RU" sz="2400" dirty="0" smtClean="0"/>
              <a:t>ЧКВ </a:t>
            </a:r>
            <a:r>
              <a:rPr lang="ru-RU" sz="2400" dirty="0" smtClean="0"/>
              <a:t>(исследовательская составляющая):</a:t>
            </a:r>
            <a:endParaRPr lang="en-US" sz="2400" dirty="0" smtClean="0"/>
          </a:p>
          <a:p>
            <a:pPr marL="788670" lvl="1" indent="-514350"/>
            <a:r>
              <a:rPr lang="ru-RU" sz="2000" dirty="0" smtClean="0"/>
              <a:t>Количественный </a:t>
            </a:r>
            <a:r>
              <a:rPr lang="ru-RU" sz="2000" dirty="0" smtClean="0"/>
              <a:t>эксперимент (социально-психологические науки)</a:t>
            </a:r>
            <a:r>
              <a:rPr lang="en-US" sz="2000" dirty="0" smtClean="0"/>
              <a:t> </a:t>
            </a:r>
            <a:r>
              <a:rPr lang="ru-RU" sz="2000" dirty="0" smtClean="0"/>
              <a:t>со статистической обработкой данных (дисперсионный анализ, регрессионный анализ, факторный анализ)</a:t>
            </a:r>
          </a:p>
          <a:p>
            <a:pPr marL="788670" lvl="1" indent="-514350"/>
            <a:r>
              <a:rPr lang="ru-RU" sz="2000" dirty="0" smtClean="0"/>
              <a:t>По результатам: </a:t>
            </a:r>
            <a:r>
              <a:rPr lang="ru-RU" sz="2000" dirty="0" smtClean="0"/>
              <a:t>качественные </a:t>
            </a:r>
            <a:r>
              <a:rPr lang="ru-RU" sz="2000" dirty="0" smtClean="0"/>
              <a:t>выводы / </a:t>
            </a:r>
            <a:r>
              <a:rPr lang="ru-RU" sz="2000" dirty="0" smtClean="0"/>
              <a:t>рекомендации</a:t>
            </a:r>
          </a:p>
          <a:p>
            <a:pPr marL="788670" lvl="1" indent="-514350"/>
            <a:r>
              <a:rPr lang="ru-RU" sz="2000" dirty="0" smtClean="0"/>
              <a:t>Данные – «дорогие»: получение данных с участием людей более </a:t>
            </a:r>
            <a:r>
              <a:rPr lang="ru-RU" sz="2000" dirty="0" err="1" smtClean="0"/>
              <a:t>затратно</a:t>
            </a:r>
            <a:r>
              <a:rPr lang="ru-RU" sz="2000" dirty="0" smtClean="0"/>
              <a:t>, чем в чисто технических системах</a:t>
            </a:r>
          </a:p>
          <a:p>
            <a:pPr marL="788670" lvl="1" indent="-514350"/>
            <a:r>
              <a:rPr lang="ru-RU" sz="2000" dirty="0" smtClean="0"/>
              <a:t>Люди – сложные: существует значительное (неограниченное) количество факторов, влияющих на поведени</a:t>
            </a:r>
            <a:r>
              <a:rPr lang="ru-RU" sz="2000" dirty="0" smtClean="0"/>
              <a:t>е человека</a:t>
            </a:r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 (магистратура)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Внешняя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785794"/>
            <a:ext cx="8786874" cy="5500726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sz="2000" dirty="0" smtClean="0"/>
              <a:t>Внешняя </a:t>
            </a:r>
            <a:r>
              <a:rPr lang="ru-RU" sz="2000" dirty="0" err="1" smtClean="0"/>
              <a:t>валидность</a:t>
            </a:r>
            <a:r>
              <a:rPr lang="ru-RU" sz="2000" dirty="0" smtClean="0"/>
              <a:t> – степень, в которой выводы, полученные в эксперименте, могут быть обобщены более широко (на группы людей, время, условия и т.д.).</a:t>
            </a:r>
          </a:p>
          <a:p>
            <a:pPr marL="514350" indent="-514350"/>
            <a:r>
              <a:rPr lang="ru-RU" sz="2000" dirty="0" smtClean="0"/>
              <a:t>Нарушения внешней </a:t>
            </a:r>
            <a:r>
              <a:rPr lang="ru-RU" sz="2000" dirty="0" err="1" smtClean="0"/>
              <a:t>валидности</a:t>
            </a:r>
            <a:r>
              <a:rPr lang="ru-RU" sz="2000" dirty="0" smtClean="0"/>
              <a:t>:</a:t>
            </a:r>
          </a:p>
          <a:p>
            <a:pPr marL="788670" lvl="1" indent="-514350"/>
            <a:r>
              <a:rPr lang="ru-RU" sz="2000" dirty="0" smtClean="0"/>
              <a:t>различия выборки и ген. совокупности</a:t>
            </a:r>
          </a:p>
          <a:p>
            <a:pPr marL="788670" lvl="1" indent="-514350"/>
            <a:r>
              <a:rPr lang="ru-RU" sz="2000" dirty="0" smtClean="0"/>
              <a:t>различия </a:t>
            </a:r>
            <a:r>
              <a:rPr lang="ru-RU" sz="2000" dirty="0" err="1" smtClean="0"/>
              <a:t>эксп</a:t>
            </a:r>
            <a:r>
              <a:rPr lang="ru-RU" sz="2000" dirty="0" smtClean="0"/>
              <a:t>. условий и реальности</a:t>
            </a:r>
            <a:br>
              <a:rPr lang="ru-RU" sz="2000" dirty="0" smtClean="0"/>
            </a:br>
            <a:r>
              <a:rPr lang="ru-RU" sz="2000" dirty="0" smtClean="0"/>
              <a:t>(место проведения, обстановка…)</a:t>
            </a:r>
          </a:p>
          <a:p>
            <a:pPr marL="788670" lvl="1" indent="-514350"/>
            <a:r>
              <a:rPr lang="ru-RU" sz="2000" dirty="0" smtClean="0"/>
              <a:t>особенности времени проведения,</a:t>
            </a:r>
            <a:br>
              <a:rPr lang="ru-RU" sz="2000" dirty="0" smtClean="0"/>
            </a:br>
            <a:r>
              <a:rPr lang="ru-RU" sz="2000" dirty="0" smtClean="0"/>
              <a:t>особенности будущего</a:t>
            </a:r>
          </a:p>
          <a:p>
            <a:pPr marL="514350" indent="-514350"/>
            <a:r>
              <a:rPr lang="ru-RU" sz="2000" dirty="0" smtClean="0"/>
              <a:t>Способы повышения – репрезентативность и случайность выборки:</a:t>
            </a:r>
          </a:p>
          <a:p>
            <a:pPr marL="788670" lvl="1" indent="-514350"/>
            <a:r>
              <a:rPr lang="ru-RU" sz="2000" dirty="0" smtClean="0"/>
              <a:t>выборка должна быть из нужной генеральной совокупности</a:t>
            </a:r>
          </a:p>
          <a:p>
            <a:pPr marL="788670" lvl="1" indent="-514350"/>
            <a:r>
              <a:rPr lang="ru-RU" sz="2000" dirty="0" smtClean="0"/>
              <a:t>случайная выборка – предпочтительнее</a:t>
            </a:r>
          </a:p>
          <a:p>
            <a:pPr marL="788670" lvl="1" indent="-514350"/>
            <a:r>
              <a:rPr lang="ru-RU" sz="2000" dirty="0" smtClean="0"/>
              <a:t>даже случайная выборка может дать нерепрезентативных участников</a:t>
            </a:r>
          </a:p>
          <a:p>
            <a:pPr marL="788670" lvl="1" indent="-514350"/>
            <a:r>
              <a:rPr lang="ru-RU" sz="2000" dirty="0" smtClean="0"/>
              <a:t>«близкая» выборка – необходимо знать ключевые параметры сходства и контролировать их</a:t>
            </a:r>
          </a:p>
          <a:p>
            <a:pPr marL="514350" indent="-514350"/>
            <a:r>
              <a:rPr lang="ru-RU" sz="2000" dirty="0" smtClean="0"/>
              <a:t>Наконец, повторение экспериментов (в т.ч. независимое)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411202"/>
            <a:ext cx="3500462" cy="200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715436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Конструктная</a:t>
            </a:r>
            <a:r>
              <a:rPr lang="ru-RU" dirty="0" smtClean="0"/>
              <a:t> (концептуальная)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715436" cy="528641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Насколько корректно теория воплощена в эксперименте:</a:t>
            </a:r>
          </a:p>
          <a:p>
            <a:pPr marL="788670" lvl="1" indent="-514350"/>
            <a:r>
              <a:rPr lang="ru-RU" sz="2200" dirty="0" smtClean="0"/>
              <a:t>верны и однозначны ли выбранные концепты (например, для шкал измерения)</a:t>
            </a:r>
          </a:p>
          <a:p>
            <a:pPr marL="788670" lvl="1" indent="-514350"/>
            <a:r>
              <a:rPr lang="ru-RU" sz="2200" dirty="0" smtClean="0"/>
              <a:t>что мы меряем в эксперименте (например: самооценка? уверенность в себе? скромность?)</a:t>
            </a:r>
          </a:p>
          <a:p>
            <a:pPr marL="514350" indent="-514350"/>
            <a:r>
              <a:rPr lang="ru-RU" sz="2400" dirty="0" smtClean="0"/>
              <a:t>Способы повышения:</a:t>
            </a:r>
          </a:p>
          <a:p>
            <a:pPr marL="788670" lvl="1" indent="-514350"/>
            <a:r>
              <a:rPr lang="ru-RU" sz="2200" dirty="0" smtClean="0"/>
              <a:t>хорошее знакомство</a:t>
            </a:r>
            <a:br>
              <a:rPr lang="ru-RU" sz="2200" dirty="0" smtClean="0"/>
            </a:br>
            <a:r>
              <a:rPr lang="ru-RU" sz="2200" dirty="0" smtClean="0"/>
              <a:t>исследователя с терминами, </a:t>
            </a:r>
            <a:br>
              <a:rPr lang="ru-RU" sz="2200" dirty="0" smtClean="0"/>
            </a:br>
            <a:r>
              <a:rPr lang="ru-RU" sz="2200" dirty="0" smtClean="0"/>
              <a:t>согласование терминов в ПО</a:t>
            </a:r>
            <a:br>
              <a:rPr lang="ru-RU" sz="2200" dirty="0" smtClean="0"/>
            </a:br>
            <a:r>
              <a:rPr lang="ru-RU" sz="2200" dirty="0" smtClean="0"/>
              <a:t>(онтологии)</a:t>
            </a:r>
          </a:p>
          <a:p>
            <a:pPr marL="788670" lvl="1" indent="-514350"/>
            <a:r>
              <a:rPr lang="ru-RU" sz="2200" dirty="0" smtClean="0"/>
              <a:t>изучение работ</a:t>
            </a:r>
            <a:br>
              <a:rPr lang="ru-RU" sz="2200" dirty="0" smtClean="0"/>
            </a:br>
            <a:r>
              <a:rPr lang="ru-RU" sz="2200" dirty="0" smtClean="0"/>
              <a:t>предшественников (теории,</a:t>
            </a:r>
            <a:br>
              <a:rPr lang="ru-RU" sz="2200" dirty="0" smtClean="0"/>
            </a:br>
            <a:r>
              <a:rPr lang="ru-RU" sz="2200" dirty="0" smtClean="0"/>
              <a:t>эксперименты) и стандартов</a:t>
            </a:r>
          </a:p>
          <a:p>
            <a:pPr marL="788670" lvl="1" indent="-514350"/>
            <a:r>
              <a:rPr lang="ru-RU" sz="2200" dirty="0" smtClean="0"/>
              <a:t>исследование факторов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193" y="3000372"/>
            <a:ext cx="4248839" cy="265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Резюме по планированию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 бывает идеальных экспериментов (</a:t>
            </a:r>
            <a:r>
              <a:rPr lang="ru-RU" sz="2400" dirty="0" err="1" smtClean="0"/>
              <a:t>валидность</a:t>
            </a:r>
            <a:r>
              <a:rPr lang="ru-RU" sz="2400" dirty="0" smtClean="0"/>
              <a:t> не может быть 100%)</a:t>
            </a:r>
          </a:p>
          <a:p>
            <a:pPr marL="514350" indent="-514350"/>
            <a:r>
              <a:rPr lang="ru-RU" sz="2400" dirty="0" smtClean="0"/>
              <a:t>Одновременное увеличение всех видов </a:t>
            </a:r>
            <a:r>
              <a:rPr lang="ru-RU" sz="2400" dirty="0" err="1" smtClean="0"/>
              <a:t>валидности</a:t>
            </a:r>
            <a:r>
              <a:rPr lang="ru-RU" sz="2400" dirty="0" smtClean="0"/>
              <a:t> невозможно</a:t>
            </a:r>
          </a:p>
          <a:p>
            <a:pPr marL="514350" indent="-514350"/>
            <a:r>
              <a:rPr lang="ru-RU" sz="2400" dirty="0" smtClean="0"/>
              <a:t>В </a:t>
            </a:r>
            <a:r>
              <a:rPr lang="ru-RU" sz="2400" dirty="0" err="1" smtClean="0"/>
              <a:t>соц.-псих</a:t>
            </a:r>
            <a:r>
              <a:rPr lang="ru-RU" sz="2400" dirty="0" smtClean="0"/>
              <a:t>. экспериментах планирование происходит на качественном уровне (</a:t>
            </a:r>
            <a:r>
              <a:rPr lang="ru-RU" sz="2400" dirty="0" err="1" smtClean="0"/>
              <a:t>валидность</a:t>
            </a:r>
            <a:r>
              <a:rPr lang="ru-RU" sz="2400" dirty="0" smtClean="0"/>
              <a:t> не выражается количественно), участники слишком </a:t>
            </a:r>
            <a:r>
              <a:rPr lang="ru-RU" sz="2400" dirty="0" err="1" smtClean="0"/>
              <a:t>многофакторны</a:t>
            </a:r>
            <a:endParaRPr lang="ru-RU" sz="2400" dirty="0" smtClean="0"/>
          </a:p>
          <a:p>
            <a:pPr marL="514350" indent="-514350"/>
            <a:r>
              <a:rPr lang="ru-RU" sz="2400" dirty="0" smtClean="0"/>
              <a:t>Эффективные методы повышения </a:t>
            </a:r>
            <a:r>
              <a:rPr lang="ru-RU" sz="2400" dirty="0" err="1" smtClean="0"/>
              <a:t>валидности</a:t>
            </a:r>
            <a:r>
              <a:rPr lang="ru-RU" sz="2400" dirty="0" smtClean="0"/>
              <a:t>:</a:t>
            </a:r>
          </a:p>
          <a:p>
            <a:pPr marL="788670" lvl="1" indent="-514350"/>
            <a:r>
              <a:rPr lang="ru-RU" sz="2200" dirty="0" smtClean="0"/>
              <a:t>выдвижение гипотез и моделей, подкрепленных теориями</a:t>
            </a:r>
          </a:p>
          <a:p>
            <a:pPr marL="788670" lvl="1" indent="-514350"/>
            <a:r>
              <a:rPr lang="ru-RU" sz="2200" dirty="0" smtClean="0"/>
              <a:t>разумное использование контрольных групп</a:t>
            </a:r>
          </a:p>
          <a:p>
            <a:pPr marL="788670" lvl="1" indent="-514350"/>
            <a:r>
              <a:rPr lang="ru-RU" sz="2200" dirty="0" smtClean="0"/>
              <a:t>случайная выборка, рандомизация эксперимента</a:t>
            </a:r>
          </a:p>
          <a:p>
            <a:pPr marL="788670" lvl="1" indent="-514350"/>
            <a:r>
              <a:rPr lang="ru-RU" sz="2200" dirty="0" smtClean="0"/>
              <a:t>обеспечение достаточного объема и разнообразия данных (исходов, участников)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Обработка результатов и 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Обработка результатов включает:</a:t>
            </a:r>
          </a:p>
          <a:p>
            <a:pPr marL="788670" lvl="1" indent="-514350"/>
            <a:r>
              <a:rPr lang="ru-RU" sz="2000" dirty="0" smtClean="0"/>
              <a:t>описательная статистика: диапазоны входных и выходных параметров; средние значения, дисперсии, их доверительные интервалы; графические представления; группирование (если проводится) и т.п.</a:t>
            </a:r>
          </a:p>
          <a:p>
            <a:pPr marL="788670" lvl="1" indent="-514350"/>
            <a:r>
              <a:rPr lang="ru-RU" sz="2000" dirty="0" smtClean="0"/>
              <a:t>проверка на отсутствие ошибочных значений (выбросов), с целью исключения сомнительных результатов из дальнейшего анализа </a:t>
            </a:r>
          </a:p>
          <a:p>
            <a:pPr marL="788670" lvl="1" indent="-514350"/>
            <a:r>
              <a:rPr lang="ru-RU" sz="2000" dirty="0" smtClean="0"/>
              <a:t>тестирование экспериментальных гипотез: проверка соответствия данных закону распределения (например, на нормальность); анализ влияния факторов (дисперсионный анализ); </a:t>
            </a:r>
            <a:r>
              <a:rPr lang="ru-RU" sz="2000" dirty="0" err="1" smtClean="0"/>
              <a:t>анализ</a:t>
            </a:r>
            <a:r>
              <a:rPr lang="ru-RU" sz="2000" dirty="0" smtClean="0"/>
              <a:t> структуры и взаимосвязи факторов (факторный анализ, корреляции); построение моделей (регрессионный анализ) и др.</a:t>
            </a:r>
          </a:p>
          <a:p>
            <a:pPr marL="514350" indent="-514350"/>
            <a:r>
              <a:rPr lang="ru-RU" sz="2400" dirty="0" smtClean="0"/>
              <a:t>Выводы и обсуждение</a:t>
            </a:r>
          </a:p>
          <a:p>
            <a:pPr marL="788670" lvl="1" indent="-514350"/>
            <a:r>
              <a:rPr lang="ru-RU" sz="2000" dirty="0" smtClean="0"/>
              <a:t>объяснение полученных результатов в качественных терминах</a:t>
            </a:r>
          </a:p>
          <a:p>
            <a:pPr marL="788670" lvl="1" indent="-514350"/>
            <a:r>
              <a:rPr lang="ru-RU" sz="2000" dirty="0" smtClean="0"/>
              <a:t>рекомендации по использованию, ограничения, перспективы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Прочитать литературу:</a:t>
            </a:r>
            <a:endParaRPr lang="en-US" sz="2400" dirty="0" smtClean="0"/>
          </a:p>
          <a:p>
            <a:pPr marL="788670" lvl="1" indent="-514350"/>
            <a:r>
              <a:rPr lang="ru-RU" sz="2200" dirty="0" smtClean="0">
                <a:hlinkClick r:id="rId2"/>
              </a:rPr>
              <a:t>Регрессионный анализ</a:t>
            </a:r>
            <a:r>
              <a:rPr lang="ru-RU" sz="2200" dirty="0" smtClean="0"/>
              <a:t>, </a:t>
            </a:r>
            <a:r>
              <a:rPr lang="ru-RU" sz="2200" dirty="0" smtClean="0">
                <a:hlinkClick r:id="rId3"/>
              </a:rPr>
              <a:t>дисперсионный анализ</a:t>
            </a:r>
            <a:r>
              <a:rPr lang="ru-RU" sz="2200" dirty="0" smtClean="0"/>
              <a:t>, </a:t>
            </a:r>
            <a:r>
              <a:rPr lang="ru-RU" sz="2200" dirty="0" smtClean="0">
                <a:hlinkClick r:id="rId4"/>
              </a:rPr>
              <a:t>факторный анализ</a:t>
            </a:r>
            <a:r>
              <a:rPr lang="ru-RU" sz="2200" dirty="0" smtClean="0"/>
              <a:t>, (по желанию) </a:t>
            </a:r>
            <a:r>
              <a:rPr lang="ru-RU" sz="2200" dirty="0" smtClean="0">
                <a:hlinkClick r:id="rId5"/>
              </a:rPr>
              <a:t>кластерный анализ</a:t>
            </a:r>
            <a:endParaRPr lang="ru-RU" sz="2200" dirty="0" smtClean="0"/>
          </a:p>
          <a:p>
            <a:pPr marL="788670" lvl="1" indent="-514350"/>
            <a:r>
              <a:rPr lang="en-US" sz="2200" dirty="0" smtClean="0"/>
              <a:t>B. Howell. Learn </a:t>
            </a:r>
            <a:r>
              <a:rPr lang="en-US" sz="2200" dirty="0" smtClean="0"/>
              <a:t>research design notation in 2 </a:t>
            </a:r>
            <a:r>
              <a:rPr lang="en-US" sz="2200" dirty="0" smtClean="0"/>
              <a:t>minutes. </a:t>
            </a:r>
            <a:r>
              <a:rPr lang="en-US" sz="2200" dirty="0" smtClean="0">
                <a:hlinkClick r:id="rId6"/>
              </a:rPr>
              <a:t>https</a:t>
            </a:r>
            <a:r>
              <a:rPr lang="en-US" sz="2200" dirty="0" smtClean="0">
                <a:hlinkClick r:id="rId6"/>
              </a:rPr>
              <a:t>://</a:t>
            </a:r>
            <a:r>
              <a:rPr lang="en-US" sz="2200" dirty="0" smtClean="0">
                <a:hlinkClick r:id="rId6"/>
              </a:rPr>
              <a:t>www.psychstudio.com/articles/design-notation</a:t>
            </a:r>
            <a:endParaRPr lang="ru-RU" sz="2200" dirty="0" smtClean="0"/>
          </a:p>
          <a:p>
            <a:pPr marL="788670" lvl="1" indent="-514350"/>
            <a:r>
              <a:rPr lang="ru-RU" sz="2200" dirty="0" smtClean="0"/>
              <a:t>(по </a:t>
            </a:r>
            <a:r>
              <a:rPr lang="ru-RU" sz="2200" dirty="0" smtClean="0"/>
              <a:t>желанию</a:t>
            </a:r>
            <a:r>
              <a:rPr lang="ru-RU" sz="2200" dirty="0" smtClean="0"/>
              <a:t>) </a:t>
            </a:r>
            <a:r>
              <a:rPr lang="ru-RU" sz="2200" dirty="0" smtClean="0"/>
              <a:t>Р. </a:t>
            </a:r>
            <a:r>
              <a:rPr lang="ru-RU" sz="2200" dirty="0" err="1" smtClean="0"/>
              <a:t>Готтсданкер</a:t>
            </a:r>
            <a:r>
              <a:rPr lang="ru-RU" sz="2200" dirty="0" smtClean="0"/>
              <a:t>. </a:t>
            </a:r>
            <a:r>
              <a:rPr lang="ru-RU" sz="2200" dirty="0" smtClean="0"/>
              <a:t>Основы психологического эксперимента. </a:t>
            </a:r>
            <a:r>
              <a:rPr lang="ru-RU" sz="2200" dirty="0" smtClean="0"/>
              <a:t>Пер. Ч</a:t>
            </a:r>
            <a:r>
              <a:rPr lang="ru-RU" sz="2200" dirty="0" smtClean="0"/>
              <a:t>. А. Измайлова и В. В. </a:t>
            </a:r>
            <a:r>
              <a:rPr lang="ru-RU" sz="2200" dirty="0" smtClean="0"/>
              <a:t>Петухова (1982). </a:t>
            </a:r>
            <a:r>
              <a:rPr lang="en-US" sz="2200" dirty="0" smtClean="0">
                <a:hlinkClick r:id="rId7"/>
              </a:rPr>
              <a:t>http://flogiston.ru/library/gottsdanker</a:t>
            </a:r>
            <a:endParaRPr lang="ru-RU" sz="2200" dirty="0" smtClean="0"/>
          </a:p>
          <a:p>
            <a:pPr marL="514350" indent="-514350"/>
            <a:r>
              <a:rPr lang="ru-RU" sz="2400" dirty="0" smtClean="0"/>
              <a:t>Выбрать </a:t>
            </a:r>
            <a:r>
              <a:rPr lang="ru-RU" sz="2400" dirty="0" smtClean="0"/>
              <a:t>инструмент для </a:t>
            </a:r>
            <a:r>
              <a:rPr lang="ru-RU" sz="2400" dirty="0" smtClean="0"/>
              <a:t>стат. анализа (в РГР):</a:t>
            </a:r>
          </a:p>
          <a:p>
            <a:pPr marL="788670" lvl="1" indent="-514350"/>
            <a:r>
              <a:rPr lang="ru-RU" sz="2200" dirty="0" smtClean="0"/>
              <a:t>SPSS (рекомендуется, но лицензия платная)</a:t>
            </a:r>
          </a:p>
          <a:p>
            <a:pPr marL="1062990" lvl="2" indent="-514350"/>
            <a:r>
              <a:rPr lang="ru-RU" dirty="0" smtClean="0"/>
              <a:t>или </a:t>
            </a:r>
            <a:r>
              <a:rPr lang="ru-RU" dirty="0" smtClean="0"/>
              <a:t>см. </a:t>
            </a:r>
            <a:r>
              <a:rPr lang="ru-RU" dirty="0" smtClean="0">
                <a:hlinkClick r:id="rId8"/>
              </a:rPr>
              <a:t>https://medevel.com/12-free-spss-alternatives-opensource/</a:t>
            </a:r>
            <a:endParaRPr lang="ru-RU" dirty="0" smtClean="0"/>
          </a:p>
          <a:p>
            <a:pPr marL="788670" lvl="1" indent="-514350"/>
            <a:r>
              <a:rPr lang="ru-RU" sz="2200" dirty="0" smtClean="0"/>
              <a:t>На облачном сервисе НГТУ (</a:t>
            </a:r>
            <a:r>
              <a:rPr lang="ru-RU" sz="2200" dirty="0" smtClean="0">
                <a:hlinkClick r:id="rId9"/>
              </a:rPr>
              <a:t>https://cloud.nstu.ru/wiki/</a:t>
            </a:r>
            <a:r>
              <a:rPr lang="ru-RU" sz="2200" dirty="0" smtClean="0"/>
              <a:t>) есть терминальные сервера с </a:t>
            </a:r>
            <a:r>
              <a:rPr lang="ru-RU" sz="2200" dirty="0" err="1" smtClean="0"/>
              <a:t>Matlab</a:t>
            </a:r>
            <a:r>
              <a:rPr lang="ru-RU" sz="2200" dirty="0" smtClean="0"/>
              <a:t>, R </a:t>
            </a:r>
            <a:r>
              <a:rPr lang="ru-RU" sz="2200" dirty="0" err="1" smtClean="0"/>
              <a:t>Studio</a:t>
            </a:r>
            <a:endParaRPr lang="ru-RU" sz="20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4"/>
            <a:ext cx="857256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План лекции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643998" cy="5572164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dirty="0" smtClean="0"/>
              <a:t>Планирование эксперимента</a:t>
            </a:r>
          </a:p>
          <a:p>
            <a:pPr marL="788670" lvl="1" indent="-514350"/>
            <a:r>
              <a:rPr lang="ru-RU" sz="2800" dirty="0" smtClean="0"/>
              <a:t>Этапы планирования эксперимента</a:t>
            </a:r>
          </a:p>
          <a:p>
            <a:pPr marL="788670" lvl="1" indent="-514350"/>
            <a:r>
              <a:rPr lang="ru-RU" sz="2800" dirty="0" smtClean="0"/>
              <a:t>Виды экспериментов</a:t>
            </a:r>
          </a:p>
          <a:p>
            <a:pPr marL="514350" indent="-514350"/>
            <a:r>
              <a:rPr lang="ru-RU" sz="3200" dirty="0" smtClean="0"/>
              <a:t>Понятие </a:t>
            </a:r>
            <a:r>
              <a:rPr lang="ru-RU" sz="3200" dirty="0" err="1" smtClean="0"/>
              <a:t>валидности</a:t>
            </a:r>
            <a:endParaRPr lang="ru-RU" sz="3200" dirty="0" smtClean="0"/>
          </a:p>
          <a:p>
            <a:pPr marL="788670" lvl="1" indent="-514350"/>
            <a:r>
              <a:rPr lang="ru-RU" sz="2800" dirty="0" smtClean="0"/>
              <a:t>Внутренняя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  <a:p>
            <a:pPr marL="1062990" lvl="2" indent="-514350"/>
            <a:r>
              <a:rPr lang="ru-RU" sz="2400" dirty="0" smtClean="0"/>
              <a:t>Использование контрольных групп</a:t>
            </a:r>
          </a:p>
          <a:p>
            <a:pPr marL="788670" lvl="1" indent="-514350"/>
            <a:r>
              <a:rPr lang="ru-RU" sz="2800" dirty="0" err="1" smtClean="0"/>
              <a:t>Валидность</a:t>
            </a:r>
            <a:r>
              <a:rPr lang="ru-RU" sz="2800" dirty="0" smtClean="0"/>
              <a:t> статистических выводов</a:t>
            </a:r>
          </a:p>
          <a:p>
            <a:pPr marL="1062990" lvl="2" indent="-514350"/>
            <a:r>
              <a:rPr lang="ru-RU" sz="2400" dirty="0" smtClean="0"/>
              <a:t>Анализ данных – подготовка, описательная статистика, статистика вывода и основные методы</a:t>
            </a:r>
          </a:p>
          <a:p>
            <a:pPr marL="788670" lvl="1" indent="-514350"/>
            <a:r>
              <a:rPr lang="ru-RU" sz="2800" dirty="0" smtClean="0"/>
              <a:t>Внешняя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  <a:p>
            <a:pPr marL="788670" lvl="1" indent="-514350"/>
            <a:r>
              <a:rPr lang="ru-RU" sz="2800" dirty="0" err="1" smtClean="0"/>
              <a:t>Конструктная</a:t>
            </a:r>
            <a:r>
              <a:rPr lang="ru-RU" sz="2800" dirty="0" smtClean="0"/>
              <a:t> </a:t>
            </a:r>
            <a:r>
              <a:rPr lang="ru-RU" sz="2800" dirty="0" err="1" smtClean="0"/>
              <a:t>валидность</a:t>
            </a:r>
            <a:endParaRPr lang="ru-RU" sz="2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Планирование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Планирование эксперимента – комплекс мероприятий, направленных на эффективную постановку опытов.</a:t>
            </a:r>
          </a:p>
          <a:p>
            <a:pPr marL="788670" lvl="1" indent="-514350"/>
            <a:r>
              <a:rPr lang="ru-RU" sz="2200" dirty="0" smtClean="0"/>
              <a:t>достижение максимальной </a:t>
            </a:r>
            <a:r>
              <a:rPr lang="ru-RU" sz="2200" dirty="0" err="1" smtClean="0"/>
              <a:t>валидности</a:t>
            </a:r>
            <a:r>
              <a:rPr lang="ru-RU" sz="2200" dirty="0" smtClean="0"/>
              <a:t> при минимальном количестве проведенных опытов</a:t>
            </a:r>
          </a:p>
          <a:p>
            <a:pPr marL="514350" indent="-514350"/>
            <a:r>
              <a:rPr lang="ru-RU" sz="2400" dirty="0" smtClean="0"/>
              <a:t>Этапы планирования и проведения эксперимента:</a:t>
            </a:r>
          </a:p>
          <a:p>
            <a:pPr marL="788670" lvl="1" indent="-514350"/>
            <a:r>
              <a:rPr lang="ru-RU" sz="2200" dirty="0" smtClean="0"/>
              <a:t>Установление цели эксперимента и его вида</a:t>
            </a:r>
          </a:p>
          <a:p>
            <a:pPr marL="788670" lvl="1" indent="-514350"/>
            <a:r>
              <a:rPr lang="ru-RU" sz="2200" dirty="0" smtClean="0"/>
              <a:t>Уточнение условий проведения эксперимента, выбор вида испытаний</a:t>
            </a:r>
          </a:p>
          <a:p>
            <a:pPr marL="788670" lvl="1" indent="-514350"/>
            <a:r>
              <a:rPr lang="ru-RU" sz="2200" dirty="0" smtClean="0"/>
              <a:t>Выявление и выбор входных и выходных параметров</a:t>
            </a:r>
          </a:p>
          <a:p>
            <a:pPr marL="788670" lvl="1" indent="-514350"/>
            <a:r>
              <a:rPr lang="ru-RU" sz="2200" dirty="0" smtClean="0"/>
              <a:t>Установление потребной точности результатов измерений</a:t>
            </a:r>
          </a:p>
          <a:p>
            <a:pPr marL="788670" lvl="1" indent="-514350"/>
            <a:r>
              <a:rPr lang="ru-RU" sz="2200" dirty="0" smtClean="0"/>
              <a:t>Составление плана и проведение эксперимента</a:t>
            </a:r>
          </a:p>
          <a:p>
            <a:pPr marL="788670" lvl="1" indent="-514350"/>
            <a:r>
              <a:rPr lang="ru-RU" sz="2200" dirty="0" smtClean="0"/>
              <a:t>Статистическая обработка результатов эксперимента</a:t>
            </a:r>
          </a:p>
          <a:p>
            <a:pPr marL="788670" lvl="1" indent="-514350"/>
            <a:r>
              <a:rPr lang="ru-RU" sz="2200" dirty="0" smtClean="0"/>
              <a:t>Объяснение полученных результатов, выводы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экспериментов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Описательный (часто – различные опросы и рейтинги)</a:t>
            </a:r>
          </a:p>
          <a:p>
            <a:pPr marL="788670" lvl="1" indent="-514350"/>
            <a:r>
              <a:rPr lang="ru-RU" sz="2200" dirty="0" smtClean="0"/>
              <a:t>Например: средняя скорость реакции человека; использование в работе тех или иных </a:t>
            </a:r>
            <a:r>
              <a:rPr lang="ru-RU" sz="2200" dirty="0" err="1" smtClean="0"/>
              <a:t>ИТ-продуктов</a:t>
            </a:r>
            <a:r>
              <a:rPr lang="ru-RU" sz="2200" dirty="0" smtClean="0"/>
              <a:t>; ранжирование сайтов по привлекательности, …</a:t>
            </a:r>
          </a:p>
          <a:p>
            <a:pPr marL="514350" indent="-514350"/>
            <a:r>
              <a:rPr lang="ru-RU" sz="2400" dirty="0" smtClean="0"/>
              <a:t>Поиск взаимосвязей (между 2 или более переменными)</a:t>
            </a:r>
          </a:p>
          <a:p>
            <a:pPr marL="788670" lvl="1" indent="-514350"/>
            <a:r>
              <a:rPr lang="ru-RU" sz="2200" dirty="0" smtClean="0"/>
              <a:t>Например: время реакции в зависимости от пола и возраста; рейтинг доверия сайтов в зависимости от типа дизайна, …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514350" indent="-514350"/>
            <a:r>
              <a:rPr lang="ru-RU" sz="2400" dirty="0" smtClean="0"/>
              <a:t>Причинно-следственный (эффект от воздействия)</a:t>
            </a:r>
          </a:p>
          <a:p>
            <a:pPr marL="788670" lvl="1" indent="-514350"/>
            <a:r>
              <a:rPr lang="ru-RU" sz="2200" dirty="0" smtClean="0"/>
              <a:t>Например: способности студента к научным исследованиям до и после прохождения обучения в магистратуре</a:t>
            </a:r>
          </a:p>
          <a:p>
            <a:pPr marL="788670" lvl="1" indent="-514350"/>
            <a:r>
              <a:rPr lang="ru-RU" sz="2200" dirty="0" smtClean="0"/>
              <a:t>Как правило развёрнуты во времени (несколько измерений)</a:t>
            </a:r>
          </a:p>
          <a:p>
            <a:pPr marL="788670" lvl="1" indent="-514350"/>
            <a:r>
              <a:rPr lang="ru-RU" sz="2200" dirty="0" smtClean="0"/>
              <a:t>Необходимо мочь </a:t>
            </a:r>
            <a:r>
              <a:rPr lang="ru-RU" sz="2200" b="1" dirty="0" smtClean="0"/>
              <a:t>описать</a:t>
            </a:r>
            <a:r>
              <a:rPr lang="ru-RU" sz="2200" dirty="0" smtClean="0"/>
              <a:t> каждую из переменных</a:t>
            </a:r>
          </a:p>
          <a:p>
            <a:pPr marL="788670" lvl="1" indent="-514350"/>
            <a:r>
              <a:rPr lang="ru-RU" sz="2200" dirty="0" smtClean="0"/>
              <a:t>Необходимо показать </a:t>
            </a:r>
            <a:r>
              <a:rPr lang="ru-RU" sz="2200" b="1" dirty="0" smtClean="0"/>
              <a:t>взаимосвязь</a:t>
            </a:r>
            <a:r>
              <a:rPr lang="ru-RU" sz="2200" dirty="0" smtClean="0"/>
              <a:t> между переменными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Шкалы 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Формально шкалой </a:t>
            </a:r>
            <a:r>
              <a:rPr lang="ru-RU" sz="2200" dirty="0"/>
              <a:t>называют кортеж, &lt;X, φ, Y&gt;, где X — реальный объект, φ — отображение, Y — знаковая </a:t>
            </a:r>
            <a:r>
              <a:rPr lang="ru-RU" sz="2200" dirty="0" smtClean="0"/>
              <a:t>система</a:t>
            </a:r>
          </a:p>
          <a:p>
            <a:pPr marL="514350" indent="-514350"/>
            <a:r>
              <a:rPr lang="ru-RU" sz="2200" dirty="0"/>
              <a:t>Шкалы измерений </a:t>
            </a:r>
            <a:r>
              <a:rPr lang="ru-RU" sz="2200" dirty="0" smtClean="0"/>
              <a:t>классифицируют (1946 г., С. </a:t>
            </a:r>
            <a:r>
              <a:rPr lang="ru-RU" sz="2200" dirty="0" err="1" smtClean="0"/>
              <a:t>Стивенс</a:t>
            </a:r>
            <a:r>
              <a:rPr lang="ru-RU" sz="2200" dirty="0" smtClean="0"/>
              <a:t>) </a:t>
            </a:r>
            <a:r>
              <a:rPr lang="ru-RU" sz="2200" dirty="0"/>
              <a:t>по типам измеряемых данных, которые определяют допустимые для данной шкалы математические </a:t>
            </a:r>
            <a:r>
              <a:rPr lang="ru-RU" sz="2200" dirty="0" smtClean="0"/>
              <a:t>преобразования и пр.</a:t>
            </a:r>
          </a:p>
          <a:p>
            <a:pPr marL="788670" lvl="1" indent="-514350"/>
            <a:r>
              <a:rPr lang="ru-RU" sz="2000" dirty="0" smtClean="0"/>
              <a:t>Шкала </a:t>
            </a:r>
            <a:r>
              <a:rPr lang="ru-RU" sz="2000" b="1" dirty="0" smtClean="0"/>
              <a:t>наименований</a:t>
            </a:r>
            <a:r>
              <a:rPr lang="ru-RU" sz="2000" dirty="0" smtClean="0"/>
              <a:t> (номинальная, шкала категорий): для измерения качественных признаков. Пример: названия программных продуктов, пол и т.п. Операции: только проверка совпадения или подсчёт количества.</a:t>
            </a:r>
          </a:p>
          <a:p>
            <a:pPr marL="788670" lvl="1" indent="-514350"/>
            <a:r>
              <a:rPr lang="ru-RU" sz="2000" b="1" dirty="0" smtClean="0"/>
              <a:t>Порядковая</a:t>
            </a:r>
            <a:r>
              <a:rPr lang="ru-RU" sz="2000" dirty="0" smtClean="0"/>
              <a:t> (ранговая) шкала: строится на отношении порядка (объекты ранжируются). Пример: оценки успеваемости («</a:t>
            </a:r>
            <a:r>
              <a:rPr lang="ru-RU" sz="2000" dirty="0" err="1" smtClean="0"/>
              <a:t>отл</a:t>
            </a:r>
            <a:r>
              <a:rPr lang="ru-RU" sz="2000" dirty="0" smtClean="0"/>
              <a:t>.», «хор» и т.д.), субъективные предпочтения дизайнов.</a:t>
            </a:r>
          </a:p>
          <a:p>
            <a:pPr marL="788670" lvl="1" indent="-514350"/>
            <a:r>
              <a:rPr lang="ru-RU" sz="2000" b="1" dirty="0" smtClean="0"/>
              <a:t>Интервальная</a:t>
            </a:r>
            <a:r>
              <a:rPr lang="ru-RU" sz="2000" dirty="0" smtClean="0"/>
              <a:t> шкала (разностей): сравнение с эталоном, начало отчёта – произвольное. Пример: шкала Цельсия.</a:t>
            </a:r>
          </a:p>
          <a:p>
            <a:pPr marL="788670" lvl="1" indent="-514350"/>
            <a:r>
              <a:rPr lang="ru-RU" sz="2000" b="1" dirty="0" smtClean="0"/>
              <a:t>Абсолютная</a:t>
            </a:r>
            <a:r>
              <a:rPr lang="ru-RU" sz="2000" dirty="0" smtClean="0"/>
              <a:t> шкала: интервальная плюс естественный ноль. Пример: масса, размер, возраст. Можно говорить «в </a:t>
            </a:r>
            <a:r>
              <a:rPr lang="en-US" sz="2000" dirty="0" smtClean="0"/>
              <a:t>N </a:t>
            </a:r>
            <a:r>
              <a:rPr lang="ru-RU" sz="2000" dirty="0" smtClean="0"/>
              <a:t>раз больше».</a:t>
            </a:r>
            <a:endParaRPr lang="ru-RU" sz="2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Валидность</a:t>
            </a:r>
            <a:r>
              <a:rPr lang="ru-RU" dirty="0" smtClean="0"/>
              <a:t> в эксперименте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15436" cy="550072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err="1" smtClean="0"/>
              <a:t>Валидность</a:t>
            </a:r>
            <a:r>
              <a:rPr lang="ru-RU" sz="2200" dirty="0" smtClean="0"/>
              <a:t> – мера того, насколько методика и результаты некоторого исследования соответствуют поставленным в нём задачам.</a:t>
            </a:r>
          </a:p>
          <a:p>
            <a:pPr marL="788670" lvl="1" indent="-514350"/>
            <a:r>
              <a:rPr lang="ru-RU" sz="2200" b="1" dirty="0" smtClean="0"/>
              <a:t>Внутренняя</a:t>
            </a:r>
            <a:r>
              <a:rPr lang="ru-RU" sz="2200" dirty="0" smtClean="0"/>
              <a:t>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влияния независимой переменной на зависимую переменную.</a:t>
            </a:r>
          </a:p>
          <a:p>
            <a:pPr marL="788670" lvl="1" indent="-514350"/>
            <a:r>
              <a:rPr lang="ru-RU" sz="2200" dirty="0" err="1" smtClean="0"/>
              <a:t>Валидность</a:t>
            </a:r>
            <a:r>
              <a:rPr lang="ru-RU" sz="2200" dirty="0" smtClean="0"/>
              <a:t> </a:t>
            </a:r>
            <a:r>
              <a:rPr lang="ru-RU" sz="2200" b="1" dirty="0" smtClean="0"/>
              <a:t>статистических выводов</a:t>
            </a:r>
            <a:r>
              <a:rPr lang="ru-RU" sz="2200" dirty="0" smtClean="0"/>
              <a:t> – степень минимизации вероятности неверного статистического решения о нулевой гипотезе или величине эффекта.</a:t>
            </a:r>
          </a:p>
          <a:p>
            <a:pPr marL="788670" lvl="1" indent="-514350"/>
            <a:r>
              <a:rPr lang="ru-RU" sz="2200" b="1" dirty="0" smtClean="0"/>
              <a:t>Внешняя</a:t>
            </a:r>
            <a:r>
              <a:rPr lang="ru-RU" sz="2200" dirty="0" smtClean="0"/>
              <a:t>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возможности распространения результатов конкретного исследования на весь класс подобных ситуаций или объектов.</a:t>
            </a:r>
          </a:p>
          <a:p>
            <a:pPr marL="788670" lvl="1" indent="-514350"/>
            <a:r>
              <a:rPr lang="ru-RU" sz="2200" b="1" dirty="0" err="1" smtClean="0"/>
              <a:t>Конструктная</a:t>
            </a:r>
            <a:r>
              <a:rPr lang="ru-RU" sz="2200" dirty="0" smtClean="0"/>
              <a:t> (концептуальная)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степень адекватности интерпретации экспериментальных данных с теоретической точки зрения, определяемая корректностью использованных терминов.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Внутренняя </a:t>
            </a:r>
            <a:r>
              <a:rPr lang="ru-RU" dirty="0" err="1" smtClean="0"/>
              <a:t>валидность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642918"/>
            <a:ext cx="8715436" cy="564360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200" dirty="0" smtClean="0"/>
              <a:t>«Идеальный эксперимент» (Д. </a:t>
            </a:r>
            <a:r>
              <a:rPr lang="ru-RU" sz="2200" dirty="0" err="1" smtClean="0"/>
              <a:t>Кэмпбелл</a:t>
            </a:r>
            <a:r>
              <a:rPr lang="ru-RU" sz="2200" dirty="0" smtClean="0"/>
              <a:t>):</a:t>
            </a:r>
          </a:p>
          <a:p>
            <a:pPr marL="788670" lvl="1" indent="-514350"/>
            <a:r>
              <a:rPr lang="ru-RU" sz="2000" dirty="0" smtClean="0"/>
              <a:t>только независимая переменная, отсутствие других факторов</a:t>
            </a:r>
          </a:p>
          <a:p>
            <a:pPr marL="788670" lvl="1" indent="-514350"/>
            <a:r>
              <a:rPr lang="ru-RU" sz="2000" dirty="0" smtClean="0"/>
              <a:t>эквивалентность испытуемых, неизменность их характеристик</a:t>
            </a:r>
          </a:p>
          <a:p>
            <a:pPr marL="788670" lvl="1" indent="-514350"/>
            <a:r>
              <a:rPr lang="ru-RU" sz="2000" dirty="0" smtClean="0"/>
              <a:t>«отсутствие» физического времени, возможность проводить эксперимент бесконечно, воздействий – одновременно</a:t>
            </a:r>
          </a:p>
          <a:p>
            <a:pPr marL="514350" indent="-514350"/>
            <a:r>
              <a:rPr lang="ru-RU" sz="2200" dirty="0" smtClean="0"/>
              <a:t>Внутренняя </a:t>
            </a:r>
            <a:r>
              <a:rPr lang="ru-RU" sz="2200" dirty="0" err="1" smtClean="0"/>
              <a:t>валидность</a:t>
            </a:r>
            <a:r>
              <a:rPr lang="ru-RU" sz="2200" dirty="0" smtClean="0"/>
              <a:t> – степени близости реального эксперимента к идеальному, мера влияния именно факторов.</a:t>
            </a:r>
          </a:p>
          <a:p>
            <a:pPr marL="514350" indent="-514350"/>
            <a:r>
              <a:rPr lang="ru-RU" sz="2200" dirty="0" smtClean="0"/>
              <a:t>Основные возможные причины нарушения </a:t>
            </a:r>
            <a:r>
              <a:rPr lang="ru-RU" sz="2200" dirty="0" err="1" smtClean="0"/>
              <a:t>валидности</a:t>
            </a:r>
            <a:r>
              <a:rPr lang="ru-RU" sz="2200" dirty="0" smtClean="0"/>
              <a:t>:</a:t>
            </a:r>
          </a:p>
          <a:p>
            <a:pPr marL="788670" lvl="1" indent="-514350"/>
            <a:r>
              <a:rPr lang="ru-RU" sz="2000" dirty="0" smtClean="0"/>
              <a:t>Экспериментальный отсев</a:t>
            </a:r>
          </a:p>
          <a:p>
            <a:pPr marL="788670" lvl="1" indent="-514350"/>
            <a:r>
              <a:rPr lang="ru-RU" sz="2000" dirty="0" smtClean="0"/>
              <a:t>Естественное развитие</a:t>
            </a:r>
          </a:p>
          <a:p>
            <a:pPr marL="788670" lvl="1" indent="-514350"/>
            <a:r>
              <a:rPr lang="ru-RU" sz="2000" dirty="0" smtClean="0"/>
              <a:t>Эффект «истории»</a:t>
            </a:r>
          </a:p>
          <a:p>
            <a:pPr marL="788670" lvl="1" indent="-514350"/>
            <a:r>
              <a:rPr lang="ru-RU" sz="2000" dirty="0" smtClean="0"/>
              <a:t>Эффект тестирования</a:t>
            </a:r>
          </a:p>
          <a:p>
            <a:pPr marL="788670" lvl="1" indent="-514350"/>
            <a:r>
              <a:rPr lang="ru-RU" sz="2000" dirty="0" smtClean="0"/>
              <a:t>Инструментальная погрешность</a:t>
            </a:r>
          </a:p>
          <a:p>
            <a:pPr marL="514350" indent="-514350"/>
            <a:r>
              <a:rPr lang="ru-RU" sz="2200" dirty="0" smtClean="0"/>
              <a:t>Выход? Использование контрольной группы</a:t>
            </a:r>
          </a:p>
          <a:p>
            <a:pPr marL="788670" lvl="1" indent="-514350"/>
            <a:r>
              <a:rPr lang="ru-RU" sz="2000" dirty="0" smtClean="0"/>
              <a:t>Проблема: неэквивалентность факторов для групп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57256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Контрольные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786874" cy="542928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400" dirty="0" smtClean="0"/>
              <a:t>Неэквивалентность условий:</a:t>
            </a:r>
          </a:p>
          <a:p>
            <a:pPr marL="788670" lvl="1" indent="-514350"/>
            <a:r>
              <a:rPr lang="ru-RU" sz="2000" dirty="0" smtClean="0"/>
              <a:t>развития, «истории», инструментария и т.д.</a:t>
            </a:r>
          </a:p>
          <a:p>
            <a:pPr marL="788670" lvl="1" indent="-514350"/>
            <a:r>
              <a:rPr lang="ru-RU" sz="2000" dirty="0" smtClean="0"/>
              <a:t>предполагаем, что условия влияют на группы случайно</a:t>
            </a:r>
          </a:p>
          <a:p>
            <a:pPr marL="514350" indent="-514350"/>
            <a:r>
              <a:rPr lang="ru-RU" sz="2400" dirty="0" smtClean="0"/>
              <a:t>Неэквивалентность состава групп:</a:t>
            </a:r>
          </a:p>
          <a:p>
            <a:pPr marL="788670" lvl="1" indent="-514350"/>
            <a:r>
              <a:rPr lang="ru-RU" sz="2200" dirty="0" smtClean="0"/>
              <a:t>выборка – испытуемые (случаи, объекты, события, образцы), выбранные из генеральной совокупности</a:t>
            </a:r>
          </a:p>
          <a:p>
            <a:pPr marL="788670" lvl="1" indent="-514350"/>
            <a:r>
              <a:rPr lang="ru-RU" sz="2200" dirty="0" smtClean="0"/>
              <a:t>полностью случайная выборка – не всегда возможна</a:t>
            </a:r>
          </a:p>
          <a:p>
            <a:pPr marL="1062990" lvl="2" indent="-514350"/>
            <a:r>
              <a:rPr lang="ru-RU" dirty="0" smtClean="0"/>
              <a:t>квотная выборка</a:t>
            </a:r>
          </a:p>
          <a:p>
            <a:pPr marL="1062990" lvl="2" indent="-514350"/>
            <a:r>
              <a:rPr lang="ru-RU" dirty="0" smtClean="0"/>
              <a:t>районированная выборка</a:t>
            </a:r>
          </a:p>
          <a:p>
            <a:pPr marL="1062990" lvl="2" indent="-514350"/>
            <a:r>
              <a:rPr lang="ru-RU" dirty="0" smtClean="0"/>
              <a:t>«удобная» выборка («снежный ком», «первый встречный» и т.д.)</a:t>
            </a:r>
          </a:p>
          <a:p>
            <a:pPr marL="788670" lvl="1" indent="-514350"/>
            <a:r>
              <a:rPr lang="ru-RU" sz="2200" dirty="0" smtClean="0"/>
              <a:t>случайное распределение по группам – проще, но не всегда</a:t>
            </a:r>
          </a:p>
          <a:p>
            <a:pPr marL="514350" indent="-514350"/>
            <a:r>
              <a:rPr lang="ru-RU" sz="2400" dirty="0" smtClean="0"/>
              <a:t>Факт наличия нескольких групп:</a:t>
            </a:r>
          </a:p>
          <a:p>
            <a:pPr marL="788670" lvl="1" indent="-514350"/>
            <a:r>
              <a:rPr lang="ru-RU" sz="2200" dirty="0" smtClean="0"/>
              <a:t>взаимодействие групп между собой</a:t>
            </a:r>
          </a:p>
          <a:p>
            <a:pPr marL="788670" lvl="1" indent="-514350"/>
            <a:r>
              <a:rPr lang="ru-RU" sz="2200" dirty="0" smtClean="0"/>
              <a:t>разное отношение проводящего эксперимент</a:t>
            </a:r>
            <a:endParaRPr lang="ru-RU" sz="24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73D2C-FA93-496B-914E-4782CCE6413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57666" cy="457200"/>
          </a:xfrm>
        </p:spPr>
        <p:txBody>
          <a:bodyPr/>
          <a:lstStyle/>
          <a:p>
            <a:r>
              <a:rPr lang="ru-RU" smtClean="0"/>
              <a:t>Прикладная информатика, НГТУ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13951</TotalTime>
  <Words>1930</Words>
  <Application>Microsoft Office PowerPoint</Application>
  <PresentationFormat>Экран (4:3)</PresentationFormat>
  <Paragraphs>273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Справедливость</vt:lpstr>
      <vt:lpstr>Взаимодействие в человеко-компьютерных системах</vt:lpstr>
      <vt:lpstr>Методы и подходы в сфере ЧКВ</vt:lpstr>
      <vt:lpstr>План лекции</vt:lpstr>
      <vt:lpstr>Планирование эксперимента</vt:lpstr>
      <vt:lpstr>Виды экспериментов</vt:lpstr>
      <vt:lpstr>Шкалы данных</vt:lpstr>
      <vt:lpstr>Валидность в эксперименте</vt:lpstr>
      <vt:lpstr>Внутренняя валидность</vt:lpstr>
      <vt:lpstr>Контрольные группы</vt:lpstr>
      <vt:lpstr>Виды экспериментов с контр. группами</vt:lpstr>
      <vt:lpstr>Анализ полученных данных – подготовка</vt:lpstr>
      <vt:lpstr>Анализ данных – описательная статистика</vt:lpstr>
      <vt:lpstr>Анализ данных – проверка гипотез</vt:lpstr>
      <vt:lpstr>Методы: проверка равенства 2 групп</vt:lpstr>
      <vt:lpstr>Методы: дисперсионный анализ</vt:lpstr>
      <vt:lpstr>Методы: дисперсионный анализ</vt:lpstr>
      <vt:lpstr>Методы: регрессионный анализ</vt:lpstr>
      <vt:lpstr>Методы: факторный и кластерный анализ</vt:lpstr>
      <vt:lpstr>Валидность статистических выводов</vt:lpstr>
      <vt:lpstr>Внешняя валидность</vt:lpstr>
      <vt:lpstr>Конструктная (концептуальная) валидность</vt:lpstr>
      <vt:lpstr>Резюме по планированию эксперимента</vt:lpstr>
      <vt:lpstr>Обработка результатов и выводы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коммуникации и семиотика</dc:title>
  <dc:creator>Max Bakaev</dc:creator>
  <cp:lastModifiedBy>Max Bakaev</cp:lastModifiedBy>
  <cp:revision>983</cp:revision>
  <dcterms:created xsi:type="dcterms:W3CDTF">2012-07-06T18:15:12Z</dcterms:created>
  <dcterms:modified xsi:type="dcterms:W3CDTF">2020-03-18T07:36:19Z</dcterms:modified>
</cp:coreProperties>
</file>