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58" r:id="rId5"/>
    <p:sldId id="262" r:id="rId6"/>
    <p:sldId id="261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635"/>
    <a:srgbClr val="9EFF29"/>
    <a:srgbClr val="C80064"/>
    <a:srgbClr val="C33A1F"/>
    <a:srgbClr val="0000CC"/>
    <a:srgbClr val="FF2549"/>
    <a:srgbClr val="007033"/>
    <a:srgbClr val="D6370C"/>
    <a:srgbClr val="1D3A00"/>
    <a:srgbClr val="FF856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-744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7703" y="1784556"/>
            <a:ext cx="8229600" cy="1688688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328" y="3694468"/>
            <a:ext cx="8229600" cy="678426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947" y="224337"/>
            <a:ext cx="8259098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14" y="1312606"/>
            <a:ext cx="8246070" cy="3465870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2106" y="406537"/>
            <a:ext cx="6283782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9238" y="1268361"/>
            <a:ext cx="6304935" cy="3420136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692" y="271648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131" y="1655517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131" y="2127914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7252" y="1655517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7252" y="2127914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55763" y="1895168"/>
            <a:ext cx="4208914" cy="144533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Интеллектуальные информационные системы в медицине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13701" y="3753458"/>
            <a:ext cx="3643601" cy="73004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Новый профиль магистратуры ССОД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8081" y="224337"/>
            <a:ext cx="4902964" cy="7635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Изменение профиля магистратуры ССОД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14" y="1312606"/>
            <a:ext cx="3806069" cy="3465870"/>
          </a:xfrm>
        </p:spPr>
        <p:txBody>
          <a:bodyPr/>
          <a:lstStyle/>
          <a:p>
            <a:r>
              <a:rPr lang="ru-RU" dirty="0" err="1" smtClean="0"/>
              <a:t>Бакалавриат</a:t>
            </a:r>
            <a:endParaRPr lang="ru-RU" dirty="0" smtClean="0"/>
          </a:p>
          <a:p>
            <a:pPr lvl="1"/>
            <a:r>
              <a:rPr lang="ru-RU" dirty="0" smtClean="0"/>
              <a:t>Биотехнические </a:t>
            </a:r>
            <a:r>
              <a:rPr lang="ru-RU" dirty="0" smtClean="0"/>
              <a:t>системы и </a:t>
            </a:r>
            <a:r>
              <a:rPr lang="ru-RU" dirty="0" smtClean="0"/>
              <a:t>технологии (АО)</a:t>
            </a:r>
            <a:endParaRPr lang="en-US" dirty="0"/>
          </a:p>
          <a:p>
            <a:pPr lvl="1"/>
            <a:r>
              <a:rPr lang="ru-RU" dirty="0" smtClean="0"/>
              <a:t>Информационные системы и </a:t>
            </a:r>
            <a:r>
              <a:rPr lang="ru-RU" dirty="0" smtClean="0"/>
              <a:t>технологии (АТ)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040880" y="1294528"/>
            <a:ext cx="3806069" cy="3465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Магистратура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ru-RU" sz="2000" dirty="0" smtClean="0">
                <a:solidFill>
                  <a:schemeClr val="bg1"/>
                </a:solidFill>
              </a:rPr>
              <a:t>медико-биологические аппараты, системы и </a:t>
            </a:r>
            <a:r>
              <a:rPr lang="ru-RU" sz="2000" dirty="0" smtClean="0">
                <a:solidFill>
                  <a:schemeClr val="bg1"/>
                </a:solidFill>
              </a:rPr>
              <a:t>комплексы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Интеллектуальные информационные системы в медицине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3967567" y="2115519"/>
            <a:ext cx="1410345" cy="41845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988232" y="3709262"/>
            <a:ext cx="1410345" cy="41845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1827007">
            <a:off x="3907130" y="2872824"/>
            <a:ext cx="1687430" cy="41845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2106" y="65581"/>
            <a:ext cx="6283782" cy="725349"/>
          </a:xfrm>
        </p:spPr>
        <p:txBody>
          <a:bodyPr>
            <a:normAutofit/>
          </a:bodyPr>
          <a:lstStyle/>
          <a:p>
            <a:r>
              <a:rPr lang="ru-RU" dirty="0" smtClean="0"/>
              <a:t>НГТУ: Приоритет 2030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89238" y="772425"/>
            <a:ext cx="6537786" cy="1366351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Стратегический </a:t>
            </a:r>
            <a:r>
              <a:rPr lang="ru-RU" sz="2400" dirty="0" smtClean="0"/>
              <a:t>проект</a:t>
            </a:r>
            <a:br>
              <a:rPr lang="ru-RU" sz="2400" dirty="0" smtClean="0"/>
            </a:br>
            <a:r>
              <a:rPr lang="ru-RU" sz="2400" dirty="0" smtClean="0"/>
              <a:t>«</a:t>
            </a:r>
            <a:r>
              <a:rPr lang="ru-RU" sz="2400" dirty="0" smtClean="0"/>
              <a:t>Новые инженерные решения и искусственный интеллект для биомедицины</a:t>
            </a:r>
            <a:r>
              <a:rPr lang="ru-RU" sz="2400" dirty="0" smtClean="0"/>
              <a:t>»</a:t>
            </a:r>
            <a:endParaRPr lang="en-US" sz="2400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2407608" y="2023541"/>
            <a:ext cx="6283782" cy="725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Специальность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2394487" y="2714887"/>
            <a:ext cx="6509289" cy="20740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Содержание: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выявление и использование закономерностей в биомедицинских данных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Должность:</a:t>
            </a:r>
            <a:r>
              <a:rPr lang="ru-RU" sz="2400" dirty="0" smtClean="0">
                <a:solidFill>
                  <a:srgbClr val="002060"/>
                </a:solidFill>
              </a:rPr>
              <a:t> заместитель </a:t>
            </a:r>
            <a:r>
              <a:rPr lang="ru-RU" sz="2400" dirty="0" smtClean="0">
                <a:solidFill>
                  <a:srgbClr val="002060"/>
                </a:solidFill>
              </a:rPr>
              <a:t>главного врача по информационно-технологическому обеспечению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Актуальность:</a:t>
            </a:r>
            <a:r>
              <a:rPr lang="ru-RU" sz="2400" dirty="0" smtClean="0">
                <a:solidFill>
                  <a:srgbClr val="002060"/>
                </a:solidFill>
              </a:rPr>
              <a:t> современная доказательная медицина – это статистика и анализ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56860" y="271648"/>
            <a:ext cx="5377913" cy="763525"/>
          </a:xfrm>
        </p:spPr>
        <p:txBody>
          <a:bodyPr>
            <a:normAutofit/>
          </a:bodyPr>
          <a:lstStyle/>
          <a:p>
            <a:r>
              <a:rPr lang="ru-RU" dirty="0" smtClean="0"/>
              <a:t>Изучаемые дисциплины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28402" y="1616771"/>
            <a:ext cx="4040188" cy="479822"/>
          </a:xfrm>
        </p:spPr>
        <p:txBody>
          <a:bodyPr/>
          <a:lstStyle/>
          <a:p>
            <a:r>
              <a:rPr lang="ru-RU" dirty="0" smtClean="0"/>
              <a:t>Искусственный интеллект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28402" y="2089167"/>
            <a:ext cx="4034372" cy="2909035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/>
              <a:t>Цифровая обработка биомедицинских </a:t>
            </a:r>
            <a:r>
              <a:rPr lang="ru-RU" sz="2000" dirty="0" smtClean="0"/>
              <a:t>сигналов</a:t>
            </a:r>
          </a:p>
          <a:p>
            <a:pPr algn="l"/>
            <a:r>
              <a:rPr lang="ru-RU" sz="2000" dirty="0" smtClean="0"/>
              <a:t>Нейронные сети и машинное обучение</a:t>
            </a:r>
          </a:p>
          <a:p>
            <a:pPr algn="l"/>
            <a:r>
              <a:rPr lang="ru-RU" sz="2000" dirty="0" smtClean="0"/>
              <a:t>Технологии </a:t>
            </a:r>
            <a:r>
              <a:rPr lang="ru-RU" sz="2000" dirty="0" smtClean="0"/>
              <a:t>компьютерного </a:t>
            </a:r>
            <a:r>
              <a:rPr lang="ru-RU" sz="2000" dirty="0" smtClean="0"/>
              <a:t>зрения</a:t>
            </a:r>
          </a:p>
          <a:p>
            <a:pPr algn="l"/>
            <a:r>
              <a:rPr lang="ru-RU" sz="2000" dirty="0" smtClean="0"/>
              <a:t>Распознавание биомедицинских </a:t>
            </a:r>
            <a:r>
              <a:rPr lang="ru-RU" sz="2000" dirty="0" smtClean="0"/>
              <a:t>изображений</a:t>
            </a:r>
            <a:endParaRPr lang="en-US" sz="2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805222" y="1616772"/>
            <a:ext cx="4041775" cy="479822"/>
          </a:xfrm>
        </p:spPr>
        <p:txBody>
          <a:bodyPr/>
          <a:lstStyle/>
          <a:p>
            <a:r>
              <a:rPr lang="ru-RU" dirty="0" err="1" smtClean="0"/>
              <a:t>Биотех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05222" y="2089169"/>
            <a:ext cx="4041775" cy="2754052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/>
              <a:t>Проектирование медицинских информационных систем</a:t>
            </a:r>
          </a:p>
          <a:p>
            <a:pPr algn="l"/>
            <a:r>
              <a:rPr lang="ru-RU" sz="2000" dirty="0" smtClean="0"/>
              <a:t>Лицензирование </a:t>
            </a:r>
            <a:r>
              <a:rPr lang="ru-RU" sz="2000" dirty="0" smtClean="0"/>
              <a:t>и сертификация в области биотехнических </a:t>
            </a:r>
            <a:r>
              <a:rPr lang="ru-RU" sz="2000" dirty="0" smtClean="0"/>
              <a:t>систем</a:t>
            </a:r>
          </a:p>
          <a:p>
            <a:pPr algn="l"/>
            <a:r>
              <a:rPr lang="ru-RU" sz="2000" dirty="0" err="1" smtClean="0"/>
              <a:t>Телемедицинские</a:t>
            </a:r>
            <a:r>
              <a:rPr lang="ru-RU" sz="2000" dirty="0" smtClean="0"/>
              <a:t> системы</a:t>
            </a:r>
          </a:p>
          <a:p>
            <a:pPr algn="l"/>
            <a:r>
              <a:rPr lang="ru-RU" sz="2000" dirty="0" smtClean="0"/>
              <a:t>Внедрение и обслуживание медицинской техники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Поступление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27664" y="1609021"/>
            <a:ext cx="4040188" cy="479822"/>
          </a:xfrm>
        </p:spPr>
        <p:txBody>
          <a:bodyPr/>
          <a:lstStyle/>
          <a:p>
            <a:r>
              <a:rPr lang="ru-RU" dirty="0" smtClean="0"/>
              <a:t>Конкурс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7663" y="2081417"/>
            <a:ext cx="4375333" cy="2754053"/>
          </a:xfrm>
        </p:spPr>
        <p:txBody>
          <a:bodyPr/>
          <a:lstStyle/>
          <a:p>
            <a:pPr algn="l"/>
            <a:r>
              <a:rPr lang="ru-RU" dirty="0" smtClean="0"/>
              <a:t>Бюджетных мест</a:t>
            </a:r>
            <a:br>
              <a:rPr lang="ru-RU" dirty="0" smtClean="0"/>
            </a:br>
            <a:r>
              <a:rPr lang="ru-RU" dirty="0" smtClean="0"/>
              <a:t>в 2022 г.: 10</a:t>
            </a:r>
          </a:p>
          <a:p>
            <a:pPr lvl="1" algn="l"/>
            <a:r>
              <a:rPr lang="ru-RU" dirty="0" smtClean="0"/>
              <a:t>Средний балл диплома</a:t>
            </a:r>
          </a:p>
          <a:p>
            <a:pPr lvl="1" algn="l"/>
            <a:r>
              <a:rPr lang="ru-RU" dirty="0" smtClean="0"/>
              <a:t>Средний балл экзаменов (математика, информатика, английский язык)</a:t>
            </a:r>
          </a:p>
          <a:p>
            <a:pPr lvl="1" algn="l"/>
            <a:r>
              <a:rPr lang="ru-RU" dirty="0" smtClean="0"/>
              <a:t>Индивидуальные достижения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913713" y="1609022"/>
            <a:ext cx="4041775" cy="479822"/>
          </a:xfrm>
        </p:spPr>
        <p:txBody>
          <a:bodyPr/>
          <a:lstStyle/>
          <a:p>
            <a:r>
              <a:rPr lang="ru-RU" dirty="0" smtClean="0"/>
              <a:t>Процесс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913713" y="2081418"/>
            <a:ext cx="4041775" cy="2653313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Подача документов:</a:t>
            </a:r>
            <a:br>
              <a:rPr lang="ru-RU" dirty="0" smtClean="0"/>
            </a:br>
            <a:r>
              <a:rPr lang="ru-RU" dirty="0" smtClean="0"/>
              <a:t>июнь-август</a:t>
            </a:r>
          </a:p>
          <a:p>
            <a:pPr algn="l"/>
            <a:r>
              <a:rPr lang="ru-RU" dirty="0" smtClean="0"/>
              <a:t>Вступительные экзамены: </a:t>
            </a:r>
            <a:r>
              <a:rPr lang="ru-RU" dirty="0" smtClean="0"/>
              <a:t>июль-август</a:t>
            </a:r>
          </a:p>
          <a:p>
            <a:pPr algn="l"/>
            <a:r>
              <a:rPr lang="ru-RU" dirty="0" smtClean="0"/>
              <a:t>Правила поступления</a:t>
            </a:r>
          </a:p>
          <a:p>
            <a:pPr algn="l">
              <a:buNone/>
            </a:pPr>
            <a:r>
              <a:rPr lang="en-US" sz="1500" u="sng" dirty="0" smtClean="0"/>
              <a:t>https://www.nstu.ru/entrance/committee/rules</a:t>
            </a:r>
            <a:endParaRPr lang="en-US" sz="1500" u="sng" dirty="0"/>
          </a:p>
        </p:txBody>
      </p:sp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51329" y="271648"/>
            <a:ext cx="4774728" cy="763525"/>
          </a:xfrm>
        </p:spPr>
        <p:txBody>
          <a:bodyPr>
            <a:normAutofit/>
          </a:bodyPr>
          <a:lstStyle/>
          <a:p>
            <a:r>
              <a:rPr lang="ru-RU" dirty="0" smtClean="0"/>
              <a:t>Вопросы?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74156" y="1585774"/>
            <a:ext cx="4615557" cy="479822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Максим Александрович Бакаев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19914" y="2058171"/>
            <a:ext cx="4040188" cy="2276294"/>
          </a:xfrm>
        </p:spPr>
        <p:txBody>
          <a:bodyPr/>
          <a:lstStyle/>
          <a:p>
            <a:pPr algn="l"/>
            <a:r>
              <a:rPr lang="en-US" u="sng" dirty="0" smtClean="0"/>
              <a:t>bakaev@corp.nstu.ru</a:t>
            </a:r>
            <a:endParaRPr lang="en-US" u="sn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310717" y="2965120"/>
            <a:ext cx="4041775" cy="479822"/>
          </a:xfrm>
        </p:spPr>
        <p:txBody>
          <a:bodyPr/>
          <a:lstStyle/>
          <a:p>
            <a:pPr algn="l"/>
            <a:r>
              <a:rPr lang="ru-RU" dirty="0" smtClean="0"/>
              <a:t>Приёмная комиссия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310717" y="3437517"/>
            <a:ext cx="6059086" cy="1064741"/>
          </a:xfrm>
        </p:spPr>
        <p:txBody>
          <a:bodyPr/>
          <a:lstStyle/>
          <a:p>
            <a:pPr algn="l"/>
            <a:r>
              <a:rPr lang="en-US" u="sng" dirty="0" smtClean="0"/>
              <a:t>https://</a:t>
            </a:r>
            <a:r>
              <a:rPr lang="en-US" u="sng" dirty="0" smtClean="0"/>
              <a:t>www.nstu.ru/entrance/committee</a:t>
            </a:r>
            <a:endParaRPr lang="ru-RU" u="sng" dirty="0" smtClean="0"/>
          </a:p>
          <a:p>
            <a:pPr algn="l"/>
            <a:r>
              <a:rPr lang="ru-RU" dirty="0" smtClean="0"/>
              <a:t>+7 (383) 346-02-31</a:t>
            </a:r>
            <a:endParaRPr lang="en-US" dirty="0"/>
          </a:p>
        </p:txBody>
      </p:sp>
      <p:pic>
        <p:nvPicPr>
          <p:cNvPr id="2050" name="Picture 2" descr="https://i1.rgstatic.net/ii/profile.image/292437919584257-1446734041755_Q128/Maxim-Bakaev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7424281" y="1613572"/>
            <a:ext cx="1219200" cy="121920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</Words>
  <Application>Microsoft Office PowerPoint</Application>
  <PresentationFormat>Экран (16:9)</PresentationFormat>
  <Paragraphs>43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Интеллектуальные информационные системы в медицине</vt:lpstr>
      <vt:lpstr>Изменение профиля магистратуры ССОД</vt:lpstr>
      <vt:lpstr>НГТУ: Приоритет 2030</vt:lpstr>
      <vt:lpstr>Изучаемые дисциплины</vt:lpstr>
      <vt:lpstr>Поступление</vt:lpstr>
      <vt:lpstr>Вопросы?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2021-12-16T05:24:06Z</dcterms:modified>
</cp:coreProperties>
</file>