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9" r:id="rId4"/>
    <p:sldId id="258" r:id="rId5"/>
    <p:sldId id="262" r:id="rId6"/>
    <p:sldId id="261" r:id="rId7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3635"/>
    <a:srgbClr val="9EFF29"/>
    <a:srgbClr val="C80064"/>
    <a:srgbClr val="C33A1F"/>
    <a:srgbClr val="0000CC"/>
    <a:srgbClr val="FF2549"/>
    <a:srgbClr val="007033"/>
    <a:srgbClr val="D6370C"/>
    <a:srgbClr val="1D3A00"/>
    <a:srgbClr val="FF856D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-744" y="-7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6370338" cy="15637033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D18E60-4300-4729-A0D7-6AB984C3922D}" type="datetimeFigureOut">
              <a:rPr lang="en-US" smtClean="0"/>
              <a:pPr/>
              <a:t>12/16/2021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533E96-F078-4B3D-A8F4-F1AF21EBC35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443001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27703" y="1784556"/>
            <a:ext cx="8229600" cy="1688688"/>
          </a:xfr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r">
              <a:defRPr sz="3600">
                <a:solidFill>
                  <a:srgbClr val="0070C0"/>
                </a:solidFill>
              </a:defRPr>
            </a:lvl1pPr>
          </a:lstStyle>
          <a:p>
            <a:r>
              <a:rPr lang="en-US" dirty="0"/>
              <a:t>Click to edit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Master </a:t>
            </a:r>
            <a:r>
              <a:rPr lang="en-US" dirty="0"/>
              <a:t>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0328" y="3694468"/>
            <a:ext cx="8229600" cy="678426"/>
          </a:xfrm>
        </p:spPr>
        <p:txBody>
          <a:bodyPr>
            <a:normAutofit/>
          </a:bodyPr>
          <a:lstStyle>
            <a:lvl1pPr marL="0" indent="0" algn="r">
              <a:buNone/>
              <a:defRPr sz="2800" b="0" i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</a:t>
            </a:r>
            <a:r>
              <a:rPr lang="en-US" dirty="0" smtClean="0"/>
              <a:t>Master </a:t>
            </a:r>
            <a:r>
              <a:rPr lang="en-US" dirty="0"/>
              <a:t>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E:\websites\free-power-point-templates\2012\logos.png">
            <a:extLst>
              <a:ext uri="{FF2B5EF4-FFF2-40B4-BE49-F238E27FC236}">
                <a16:creationId xmlns:a16="http://schemas.microsoft.com/office/drawing/2014/main" xmlns="" id="{08B89D22-1D6E-450B-881F-4D2A4C527F7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3808475" y="2326213"/>
            <a:ext cx="1463784" cy="526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947" y="224337"/>
            <a:ext cx="8259098" cy="763526"/>
          </a:xfrm>
        </p:spPr>
        <p:txBody>
          <a:bodyPr>
            <a:normAutofit/>
          </a:bodyPr>
          <a:lstStyle>
            <a:lvl1pPr algn="r">
              <a:defRPr sz="3600" baseline="0">
                <a:solidFill>
                  <a:srgbClr val="0070C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3714" y="1312606"/>
            <a:ext cx="8246070" cy="3465870"/>
          </a:xfrm>
        </p:spPr>
        <p:txBody>
          <a:bodyPr/>
          <a:lstStyle>
            <a:lvl1pPr algn="l">
              <a:defRPr sz="2800">
                <a:solidFill>
                  <a:schemeClr val="bg1"/>
                </a:solidFill>
              </a:defRPr>
            </a:lvl1pPr>
            <a:lvl2pPr algn="l">
              <a:defRPr>
                <a:solidFill>
                  <a:schemeClr val="bg1"/>
                </a:solidFill>
              </a:defRPr>
            </a:lvl2pPr>
            <a:lvl3pPr algn="l">
              <a:defRPr>
                <a:solidFill>
                  <a:schemeClr val="bg1"/>
                </a:solidFill>
              </a:defRPr>
            </a:lvl3pPr>
            <a:lvl4pPr algn="l">
              <a:defRPr>
                <a:solidFill>
                  <a:schemeClr val="bg1"/>
                </a:solidFill>
              </a:defRPr>
            </a:lvl4pPr>
            <a:lvl5pPr algn="l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2106" y="406537"/>
            <a:ext cx="6283782" cy="725349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0070C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9238" y="1268361"/>
            <a:ext cx="6304935" cy="3420136"/>
          </a:xfrm>
        </p:spPr>
        <p:txBody>
          <a:bodyPr/>
          <a:lstStyle>
            <a:lvl1pPr>
              <a:defRPr sz="2800">
                <a:solidFill>
                  <a:srgbClr val="002060"/>
                </a:solidFill>
              </a:defRPr>
            </a:lvl1pPr>
            <a:lvl2pPr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  <a:lvl5pPr>
              <a:defRPr>
                <a:solidFill>
                  <a:srgbClr val="00206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2692" y="271648"/>
            <a:ext cx="8093365" cy="763525"/>
          </a:xfrm>
        </p:spPr>
        <p:txBody>
          <a:bodyPr>
            <a:normAutofit/>
          </a:bodyPr>
          <a:lstStyle>
            <a:lvl1pPr algn="r">
              <a:defRPr sz="3600" baseline="0">
                <a:solidFill>
                  <a:srgbClr val="0070C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2131" y="1655517"/>
            <a:ext cx="4040188" cy="47982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2131" y="2127914"/>
            <a:ext cx="4040188" cy="2276294"/>
          </a:xfrm>
        </p:spPr>
        <p:txBody>
          <a:bodyPr/>
          <a:lstStyle>
            <a:lvl1pPr algn="ctr">
              <a:defRPr sz="2400">
                <a:solidFill>
                  <a:schemeClr val="bg1"/>
                </a:solidFill>
              </a:defRPr>
            </a:lvl1pPr>
            <a:lvl2pPr algn="ctr">
              <a:defRPr sz="20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  <a:lvl4pPr algn="ctr">
              <a:defRPr sz="1600">
                <a:solidFill>
                  <a:schemeClr val="bg1"/>
                </a:solidFill>
              </a:defRPr>
            </a:lvl4pPr>
            <a:lvl5pPr algn="ctr"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57252" y="1655517"/>
            <a:ext cx="4041775" cy="47982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57252" y="2127914"/>
            <a:ext cx="4041775" cy="2276294"/>
          </a:xfrm>
        </p:spPr>
        <p:txBody>
          <a:bodyPr/>
          <a:lstStyle>
            <a:lvl1pPr algn="ctr">
              <a:defRPr sz="2400">
                <a:solidFill>
                  <a:schemeClr val="bg1"/>
                </a:solidFill>
              </a:defRPr>
            </a:lvl1pPr>
            <a:lvl2pPr algn="ctr">
              <a:defRPr sz="20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  <a:lvl4pPr algn="ctr">
              <a:defRPr sz="1600">
                <a:solidFill>
                  <a:schemeClr val="bg1"/>
                </a:solidFill>
              </a:defRPr>
            </a:lvl4pPr>
            <a:lvl5pPr algn="ctr"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12/16/2021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12/16/2021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12/16/2021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11E867DF-3DCA-4725-94F0-F2B6BD747A82}"/>
              </a:ext>
            </a:extLst>
          </p:cNvPr>
          <p:cNvSpPr txBox="1"/>
          <p:nvPr userDrawn="1"/>
        </p:nvSpPr>
        <p:spPr>
          <a:xfrm>
            <a:off x="-9150" y="5213747"/>
            <a:ext cx="83896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This presentation uses a free template provided by FPPT.com</a:t>
            </a:r>
          </a:p>
          <a:p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www.free-power-point-templates.com</a:t>
            </a:r>
          </a:p>
        </p:txBody>
      </p:sp>
    </p:spTree>
    <p:extLst>
      <p:ext uri="{BB962C8B-B14F-4D97-AF65-F5344CB8AC3E}">
        <p14:creationId xmlns:p14="http://schemas.microsoft.com/office/powerpoint/2010/main" xmlns="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55763" y="1895168"/>
            <a:ext cx="4208914" cy="1445337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Интеллектуальные информационные системы в медицине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13701" y="3753458"/>
            <a:ext cx="3643601" cy="730043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Новый профиль магистратуры ССОД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392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28081" y="224337"/>
            <a:ext cx="4902964" cy="76352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Изменение профиля магистратуры ССОД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3714" y="1312606"/>
            <a:ext cx="3806069" cy="3465870"/>
          </a:xfrm>
        </p:spPr>
        <p:txBody>
          <a:bodyPr/>
          <a:lstStyle/>
          <a:p>
            <a:r>
              <a:rPr lang="ru-RU" dirty="0" err="1" smtClean="0"/>
              <a:t>Бакалавриат</a:t>
            </a:r>
            <a:endParaRPr lang="ru-RU" dirty="0" smtClean="0"/>
          </a:p>
          <a:p>
            <a:pPr lvl="1"/>
            <a:r>
              <a:rPr lang="ru-RU" dirty="0" smtClean="0"/>
              <a:t>Биотехнические </a:t>
            </a:r>
            <a:r>
              <a:rPr lang="ru-RU" dirty="0" smtClean="0"/>
              <a:t>системы и </a:t>
            </a:r>
            <a:r>
              <a:rPr lang="ru-RU" dirty="0" smtClean="0"/>
              <a:t>технологии (АО)</a:t>
            </a:r>
            <a:endParaRPr lang="en-US" dirty="0"/>
          </a:p>
          <a:p>
            <a:pPr lvl="1"/>
            <a:r>
              <a:rPr lang="ru-RU" dirty="0" smtClean="0"/>
              <a:t>Информационные системы и </a:t>
            </a:r>
            <a:r>
              <a:rPr lang="ru-RU" dirty="0" smtClean="0"/>
              <a:t>технологии (АТ)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040880" y="1294528"/>
            <a:ext cx="3806069" cy="34658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Магистратура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lang="ru-RU" sz="2000" dirty="0" smtClean="0">
                <a:solidFill>
                  <a:schemeClr val="bg1"/>
                </a:solidFill>
              </a:rPr>
              <a:t>медико-биологические аппараты, системы и </a:t>
            </a:r>
            <a:r>
              <a:rPr lang="ru-RU" sz="2000" dirty="0" smtClean="0">
                <a:solidFill>
                  <a:schemeClr val="bg1"/>
                </a:solidFill>
              </a:rPr>
              <a:t>комплексы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Интеллектуальные информационные системы в медицине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Стрелка вправо 4"/>
          <p:cNvSpPr/>
          <p:nvPr/>
        </p:nvSpPr>
        <p:spPr>
          <a:xfrm>
            <a:off x="3967567" y="2115519"/>
            <a:ext cx="1410345" cy="418454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Стрелка вправо 5"/>
          <p:cNvSpPr/>
          <p:nvPr/>
        </p:nvSpPr>
        <p:spPr>
          <a:xfrm>
            <a:off x="3988232" y="3709262"/>
            <a:ext cx="1410345" cy="418454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Стрелка вправо 6"/>
          <p:cNvSpPr/>
          <p:nvPr/>
        </p:nvSpPr>
        <p:spPr>
          <a:xfrm rot="1827007">
            <a:off x="3907130" y="2872824"/>
            <a:ext cx="1687430" cy="418454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03309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92106" y="65581"/>
            <a:ext cx="6283782" cy="725349"/>
          </a:xfrm>
        </p:spPr>
        <p:txBody>
          <a:bodyPr>
            <a:normAutofit/>
          </a:bodyPr>
          <a:lstStyle/>
          <a:p>
            <a:r>
              <a:rPr lang="ru-RU" dirty="0" smtClean="0"/>
              <a:t>НГТУ: Приоритет 2030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389238" y="772425"/>
            <a:ext cx="6537786" cy="1366351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Стратегический </a:t>
            </a:r>
            <a:r>
              <a:rPr lang="ru-RU" sz="2400" dirty="0" smtClean="0"/>
              <a:t>проект</a:t>
            </a:r>
            <a:br>
              <a:rPr lang="ru-RU" sz="2400" dirty="0" smtClean="0"/>
            </a:br>
            <a:r>
              <a:rPr lang="ru-RU" sz="2400" dirty="0" smtClean="0"/>
              <a:t>«</a:t>
            </a:r>
            <a:r>
              <a:rPr lang="ru-RU" sz="2400" dirty="0" smtClean="0"/>
              <a:t>Новые инженерные решения и искусственный интеллект для биомедицины</a:t>
            </a:r>
            <a:r>
              <a:rPr lang="ru-RU" sz="2400" dirty="0" smtClean="0"/>
              <a:t>»</a:t>
            </a:r>
            <a:endParaRPr lang="en-US" sz="2400" dirty="0"/>
          </a:p>
        </p:txBody>
      </p:sp>
      <p:sp>
        <p:nvSpPr>
          <p:cNvPr id="6" name="Title 3"/>
          <p:cNvSpPr txBox="1">
            <a:spLocks/>
          </p:cNvSpPr>
          <p:nvPr/>
        </p:nvSpPr>
        <p:spPr>
          <a:xfrm>
            <a:off x="2407608" y="2023541"/>
            <a:ext cx="6283782" cy="7253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Специальность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Content Placeholder 4"/>
          <p:cNvSpPr txBox="1">
            <a:spLocks/>
          </p:cNvSpPr>
          <p:nvPr/>
        </p:nvSpPr>
        <p:spPr>
          <a:xfrm>
            <a:off x="2394487" y="2714887"/>
            <a:ext cx="6509289" cy="207409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Содержание: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выявление и использование закономерностей в биомедицинских данных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2060"/>
                </a:solidFill>
              </a:rPr>
              <a:t>Должность:</a:t>
            </a:r>
            <a:r>
              <a:rPr lang="ru-RU" sz="2400" dirty="0" smtClean="0">
                <a:solidFill>
                  <a:srgbClr val="002060"/>
                </a:solidFill>
              </a:rPr>
              <a:t> заместитель </a:t>
            </a:r>
            <a:r>
              <a:rPr lang="ru-RU" sz="2400" dirty="0" smtClean="0">
                <a:solidFill>
                  <a:srgbClr val="002060"/>
                </a:solidFill>
              </a:rPr>
              <a:t>главного врача по информационно-технологическому обеспечению</a:t>
            </a: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2400" b="1" dirty="0" smtClean="0">
                <a:solidFill>
                  <a:srgbClr val="002060"/>
                </a:solidFill>
              </a:rPr>
              <a:t>Актуальность:</a:t>
            </a:r>
            <a:r>
              <a:rPr lang="ru-RU" sz="2400" dirty="0" smtClean="0">
                <a:solidFill>
                  <a:srgbClr val="002060"/>
                </a:solidFill>
              </a:rPr>
              <a:t> современная доказательная медицина – это статистика и анализ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01633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556860" y="271648"/>
            <a:ext cx="5377913" cy="763525"/>
          </a:xfrm>
        </p:spPr>
        <p:txBody>
          <a:bodyPr>
            <a:normAutofit/>
          </a:bodyPr>
          <a:lstStyle/>
          <a:p>
            <a:r>
              <a:rPr lang="ru-RU" dirty="0" smtClean="0"/>
              <a:t>Изучаемые дисциплины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328402" y="1616771"/>
            <a:ext cx="4040188" cy="479822"/>
          </a:xfrm>
        </p:spPr>
        <p:txBody>
          <a:bodyPr/>
          <a:lstStyle/>
          <a:p>
            <a:r>
              <a:rPr lang="ru-RU" dirty="0" smtClean="0"/>
              <a:t>Искусственный интеллект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328402" y="2089167"/>
            <a:ext cx="4034372" cy="2909035"/>
          </a:xfrm>
        </p:spPr>
        <p:txBody>
          <a:bodyPr>
            <a:normAutofit/>
          </a:bodyPr>
          <a:lstStyle/>
          <a:p>
            <a:pPr algn="l"/>
            <a:r>
              <a:rPr lang="ru-RU" sz="2000" dirty="0" smtClean="0"/>
              <a:t>Цифровая обработка биомедицинских </a:t>
            </a:r>
            <a:r>
              <a:rPr lang="ru-RU" sz="2000" dirty="0" smtClean="0"/>
              <a:t>сигналов</a:t>
            </a:r>
          </a:p>
          <a:p>
            <a:pPr algn="l"/>
            <a:r>
              <a:rPr lang="ru-RU" sz="2000" dirty="0" smtClean="0"/>
              <a:t>Нейронные сети и машинное обучение</a:t>
            </a:r>
          </a:p>
          <a:p>
            <a:pPr algn="l"/>
            <a:r>
              <a:rPr lang="ru-RU" sz="2000" dirty="0" smtClean="0"/>
              <a:t>Технологии </a:t>
            </a:r>
            <a:r>
              <a:rPr lang="ru-RU" sz="2000" dirty="0" smtClean="0"/>
              <a:t>компьютерного </a:t>
            </a:r>
            <a:r>
              <a:rPr lang="ru-RU" sz="2000" dirty="0" smtClean="0"/>
              <a:t>зрения</a:t>
            </a:r>
          </a:p>
          <a:p>
            <a:pPr algn="l"/>
            <a:r>
              <a:rPr lang="ru-RU" sz="2000" dirty="0" smtClean="0"/>
              <a:t>Распознавание биомедицинских </a:t>
            </a:r>
            <a:r>
              <a:rPr lang="ru-RU" sz="2000" dirty="0" smtClean="0"/>
              <a:t>изображений</a:t>
            </a:r>
            <a:endParaRPr lang="en-US" sz="200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xfrm>
            <a:off x="4805222" y="1616772"/>
            <a:ext cx="4041775" cy="479822"/>
          </a:xfrm>
        </p:spPr>
        <p:txBody>
          <a:bodyPr/>
          <a:lstStyle/>
          <a:p>
            <a:r>
              <a:rPr lang="ru-RU" dirty="0" err="1" smtClean="0"/>
              <a:t>Биотех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4805222" y="2089169"/>
            <a:ext cx="4041775" cy="2754052"/>
          </a:xfrm>
        </p:spPr>
        <p:txBody>
          <a:bodyPr>
            <a:normAutofit/>
          </a:bodyPr>
          <a:lstStyle/>
          <a:p>
            <a:pPr algn="l"/>
            <a:r>
              <a:rPr lang="ru-RU" sz="2000" dirty="0" smtClean="0"/>
              <a:t>Проектирование медицинских информационных систем</a:t>
            </a:r>
          </a:p>
          <a:p>
            <a:pPr algn="l"/>
            <a:r>
              <a:rPr lang="ru-RU" sz="2000" dirty="0" smtClean="0"/>
              <a:t>Лицензирование </a:t>
            </a:r>
            <a:r>
              <a:rPr lang="ru-RU" sz="2000" dirty="0" smtClean="0"/>
              <a:t>и сертификация в области биотехнических </a:t>
            </a:r>
            <a:r>
              <a:rPr lang="ru-RU" sz="2000" dirty="0" smtClean="0"/>
              <a:t>систем</a:t>
            </a:r>
          </a:p>
          <a:p>
            <a:pPr algn="l"/>
            <a:r>
              <a:rPr lang="ru-RU" sz="2000" dirty="0" err="1" smtClean="0"/>
              <a:t>Телемедицинские</a:t>
            </a:r>
            <a:r>
              <a:rPr lang="ru-RU" sz="2000" dirty="0" smtClean="0"/>
              <a:t> системы</a:t>
            </a:r>
          </a:p>
          <a:p>
            <a:pPr algn="l"/>
            <a:r>
              <a:rPr lang="ru-RU" sz="2000" dirty="0" smtClean="0"/>
              <a:t>Внедрение и обслуживание медицинской техники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xmlns="" val="4170783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Поступление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227664" y="1609021"/>
            <a:ext cx="4040188" cy="479822"/>
          </a:xfrm>
        </p:spPr>
        <p:txBody>
          <a:bodyPr/>
          <a:lstStyle/>
          <a:p>
            <a:r>
              <a:rPr lang="ru-RU" dirty="0" smtClean="0"/>
              <a:t>Конкурс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227663" y="2081417"/>
            <a:ext cx="4375333" cy="2754053"/>
          </a:xfrm>
        </p:spPr>
        <p:txBody>
          <a:bodyPr/>
          <a:lstStyle/>
          <a:p>
            <a:pPr algn="l"/>
            <a:r>
              <a:rPr lang="ru-RU" dirty="0" smtClean="0"/>
              <a:t>Бюджетных мест</a:t>
            </a:r>
            <a:br>
              <a:rPr lang="ru-RU" dirty="0" smtClean="0"/>
            </a:br>
            <a:r>
              <a:rPr lang="ru-RU" dirty="0" smtClean="0"/>
              <a:t>в 2022 г.: 10</a:t>
            </a:r>
          </a:p>
          <a:p>
            <a:pPr lvl="1" algn="l"/>
            <a:r>
              <a:rPr lang="ru-RU" dirty="0" smtClean="0"/>
              <a:t>Средний балл диплома</a:t>
            </a:r>
          </a:p>
          <a:p>
            <a:pPr lvl="1" algn="l"/>
            <a:r>
              <a:rPr lang="ru-RU" dirty="0" smtClean="0"/>
              <a:t>Средний балл экзаменов (математика, информатика, английский язык)</a:t>
            </a:r>
          </a:p>
          <a:p>
            <a:pPr lvl="1" algn="l"/>
            <a:r>
              <a:rPr lang="ru-RU" dirty="0" smtClean="0"/>
              <a:t>Индивидуальные достижения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xfrm>
            <a:off x="4913713" y="1609022"/>
            <a:ext cx="4041775" cy="479822"/>
          </a:xfrm>
        </p:spPr>
        <p:txBody>
          <a:bodyPr/>
          <a:lstStyle/>
          <a:p>
            <a:r>
              <a:rPr lang="ru-RU" dirty="0" smtClean="0"/>
              <a:t>Процесс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4913713" y="2081418"/>
            <a:ext cx="4041775" cy="2653313"/>
          </a:xfrm>
        </p:spPr>
        <p:txBody>
          <a:bodyPr>
            <a:normAutofit/>
          </a:bodyPr>
          <a:lstStyle/>
          <a:p>
            <a:pPr algn="l"/>
            <a:r>
              <a:rPr lang="ru-RU" dirty="0" smtClean="0"/>
              <a:t>Подача документов:</a:t>
            </a:r>
            <a:br>
              <a:rPr lang="ru-RU" dirty="0" smtClean="0"/>
            </a:br>
            <a:r>
              <a:rPr lang="ru-RU" dirty="0" smtClean="0"/>
              <a:t>июнь-август</a:t>
            </a:r>
          </a:p>
          <a:p>
            <a:pPr algn="l"/>
            <a:r>
              <a:rPr lang="ru-RU" dirty="0" smtClean="0"/>
              <a:t>Вступительные экзамены: </a:t>
            </a:r>
            <a:r>
              <a:rPr lang="ru-RU" dirty="0" smtClean="0"/>
              <a:t>июль-август</a:t>
            </a:r>
          </a:p>
          <a:p>
            <a:pPr algn="l"/>
            <a:r>
              <a:rPr lang="ru-RU" dirty="0" smtClean="0"/>
              <a:t>Правила поступления</a:t>
            </a:r>
          </a:p>
          <a:p>
            <a:pPr algn="l">
              <a:buNone/>
            </a:pPr>
            <a:r>
              <a:rPr lang="en-US" sz="1500" u="sng" dirty="0" smtClean="0"/>
              <a:t>https://www.nstu.ru/entrance/committee/rules</a:t>
            </a:r>
            <a:endParaRPr lang="en-US" sz="1500" u="sng" dirty="0"/>
          </a:p>
        </p:txBody>
      </p:sp>
    </p:spTree>
    <p:extLst>
      <p:ext uri="{BB962C8B-B14F-4D97-AF65-F5344CB8AC3E}">
        <p14:creationId xmlns:p14="http://schemas.microsoft.com/office/powerpoint/2010/main" xmlns="" val="4170783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51329" y="271648"/>
            <a:ext cx="4774728" cy="763525"/>
          </a:xfrm>
        </p:spPr>
        <p:txBody>
          <a:bodyPr>
            <a:normAutofit/>
          </a:bodyPr>
          <a:lstStyle/>
          <a:p>
            <a:r>
              <a:rPr lang="ru-RU" dirty="0" smtClean="0"/>
              <a:t>Вопросы?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274156" y="1585774"/>
            <a:ext cx="4615557" cy="479822"/>
          </a:xfrm>
        </p:spPr>
        <p:txBody>
          <a:bodyPr>
            <a:normAutofit/>
          </a:bodyPr>
          <a:lstStyle/>
          <a:p>
            <a:pPr algn="l"/>
            <a:r>
              <a:rPr lang="ru-RU" dirty="0" smtClean="0"/>
              <a:t>Максим Александрович Бакаев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219914" y="2058171"/>
            <a:ext cx="4040188" cy="2276294"/>
          </a:xfrm>
        </p:spPr>
        <p:txBody>
          <a:bodyPr/>
          <a:lstStyle/>
          <a:p>
            <a:pPr algn="l"/>
            <a:r>
              <a:rPr lang="en-US" u="sng" dirty="0" smtClean="0"/>
              <a:t>bakaev@corp.nstu.ru</a:t>
            </a:r>
            <a:endParaRPr lang="en-US" u="sng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xfrm>
            <a:off x="310717" y="2965120"/>
            <a:ext cx="4041775" cy="479822"/>
          </a:xfrm>
        </p:spPr>
        <p:txBody>
          <a:bodyPr/>
          <a:lstStyle/>
          <a:p>
            <a:pPr algn="l"/>
            <a:r>
              <a:rPr lang="ru-RU" dirty="0" smtClean="0"/>
              <a:t>Приёмная комиссия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310717" y="3437517"/>
            <a:ext cx="6059086" cy="1064741"/>
          </a:xfrm>
        </p:spPr>
        <p:txBody>
          <a:bodyPr/>
          <a:lstStyle/>
          <a:p>
            <a:pPr algn="l"/>
            <a:r>
              <a:rPr lang="en-US" u="sng" dirty="0" smtClean="0"/>
              <a:t>https://</a:t>
            </a:r>
            <a:r>
              <a:rPr lang="en-US" u="sng" dirty="0" smtClean="0"/>
              <a:t>www.nstu.ru/entrance/committee</a:t>
            </a:r>
            <a:endParaRPr lang="ru-RU" u="sng" dirty="0" smtClean="0"/>
          </a:p>
          <a:p>
            <a:pPr algn="l"/>
            <a:r>
              <a:rPr lang="ru-RU" dirty="0" smtClean="0"/>
              <a:t>+7 (383) 346-02-31</a:t>
            </a:r>
            <a:endParaRPr lang="en-US" dirty="0"/>
          </a:p>
        </p:txBody>
      </p:sp>
      <p:pic>
        <p:nvPicPr>
          <p:cNvPr id="2050" name="Picture 2" descr="https://i1.rgstatic.net/ii/profile.image/292437919584257-1446734041755_Q128/Maxim-Bakaev.jpg"/>
          <p:cNvPicPr>
            <a:picLocks noChangeAspect="1" noChangeArrowheads="1"/>
          </p:cNvPicPr>
          <p:nvPr/>
        </p:nvPicPr>
        <p:blipFill>
          <a:blip r:embed="rId2" cstate="print">
            <a:lum contrast="10000"/>
          </a:blip>
          <a:srcRect/>
          <a:stretch>
            <a:fillRect/>
          </a:stretch>
        </p:blipFill>
        <p:spPr bwMode="auto">
          <a:xfrm>
            <a:off x="7424281" y="1613572"/>
            <a:ext cx="1219200" cy="1219201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4170783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137</Words>
  <Application>Microsoft Office PowerPoint</Application>
  <PresentationFormat>Экран (16:9)</PresentationFormat>
  <Paragraphs>43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Office Theme</vt:lpstr>
      <vt:lpstr>Интеллектуальные информационные системы в медицине</vt:lpstr>
      <vt:lpstr>Изменение профиля магистратуры ССОД</vt:lpstr>
      <vt:lpstr>НГТУ: Приоритет 2030</vt:lpstr>
      <vt:lpstr>Изучаемые дисциплины</vt:lpstr>
      <vt:lpstr>Поступление</vt:lpstr>
      <vt:lpstr>Вопросы?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2017-08-01T15:40:51Z</dcterms:created>
  <dcterms:modified xsi:type="dcterms:W3CDTF">2021-12-16T05:24:06Z</dcterms:modified>
</cp:coreProperties>
</file>