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41"/>
  </p:notesMasterIdLst>
  <p:sldIdLst>
    <p:sldId id="256" r:id="rId2"/>
    <p:sldId id="352" r:id="rId3"/>
    <p:sldId id="306" r:id="rId4"/>
    <p:sldId id="345" r:id="rId5"/>
    <p:sldId id="346" r:id="rId6"/>
    <p:sldId id="347" r:id="rId7"/>
    <p:sldId id="348" r:id="rId8"/>
    <p:sldId id="315" r:id="rId9"/>
    <p:sldId id="344" r:id="rId10"/>
    <p:sldId id="316" r:id="rId11"/>
    <p:sldId id="317" r:id="rId12"/>
    <p:sldId id="318" r:id="rId13"/>
    <p:sldId id="323" r:id="rId14"/>
    <p:sldId id="324" r:id="rId15"/>
    <p:sldId id="325" r:id="rId16"/>
    <p:sldId id="326" r:id="rId17"/>
    <p:sldId id="330" r:id="rId18"/>
    <p:sldId id="327" r:id="rId19"/>
    <p:sldId id="328" r:id="rId20"/>
    <p:sldId id="351" r:id="rId21"/>
    <p:sldId id="319" r:id="rId22"/>
    <p:sldId id="304" r:id="rId23"/>
    <p:sldId id="329" r:id="rId24"/>
    <p:sldId id="321" r:id="rId25"/>
    <p:sldId id="322" r:id="rId26"/>
    <p:sldId id="312" r:id="rId27"/>
    <p:sldId id="331" r:id="rId28"/>
    <p:sldId id="332" r:id="rId29"/>
    <p:sldId id="333" r:id="rId30"/>
    <p:sldId id="334" r:id="rId31"/>
    <p:sldId id="335" r:id="rId32"/>
    <p:sldId id="336" r:id="rId33"/>
    <p:sldId id="337" r:id="rId34"/>
    <p:sldId id="338" r:id="rId35"/>
    <p:sldId id="339" r:id="rId36"/>
    <p:sldId id="340" r:id="rId37"/>
    <p:sldId id="341" r:id="rId38"/>
    <p:sldId id="342" r:id="rId39"/>
    <p:sldId id="343" r:id="rId40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7" autoAdjust="0"/>
    <p:restoredTop sz="94612" autoAdjust="0"/>
  </p:normalViewPr>
  <p:slideViewPr>
    <p:cSldViewPr>
      <p:cViewPr varScale="1">
        <p:scale>
          <a:sx n="62" d="100"/>
          <a:sy n="62" d="100"/>
        </p:scale>
        <p:origin x="-131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26.02.2024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FE30-2EE1-4D21-902F-7FA2E61B5ECD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67D16-21B6-42DA-909C-D05F1690AFF7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5641-46DA-409A-BF30-64600245FF3F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7FE59-98FE-49F7-87CE-34739AA3307A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D7EFC-E59E-4558-9F03-934F83173898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661D6-588D-4467-BEF3-91CB9C9378C0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DA0C-FE85-47FD-8774-059FB6101882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4A179-27D3-45C1-AFFD-0213AC3ABD7C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74FA2-D7CB-44A1-9EB3-CB5E2A2689DB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9689A-A826-447A-BC5F-687912FD11B7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92AA-6AA3-47C9-91E2-2649AE6FB499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BE90A54-4F86-4204-9707-BE7447BA04FA}" type="datetime1">
              <a:rPr lang="ru-RU" smtClean="0"/>
              <a:pPr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200400"/>
            <a:ext cx="7488832" cy="2964904"/>
          </a:xfrm>
        </p:spPr>
        <p:txBody>
          <a:bodyPr>
            <a:normAutofit/>
          </a:bodyPr>
          <a:lstStyle/>
          <a:p>
            <a:r>
              <a:rPr lang="ru-RU" dirty="0" smtClean="0"/>
              <a:t>Лекция 2</a:t>
            </a:r>
            <a:br>
              <a:rPr lang="ru-RU" dirty="0" smtClean="0"/>
            </a:br>
            <a:r>
              <a:rPr lang="ru-RU" dirty="0" smtClean="0"/>
              <a:t>Структура знаний в сфере ЧКВ.</a:t>
            </a:r>
            <a:br>
              <a:rPr lang="ru-RU" dirty="0" smtClean="0"/>
            </a:br>
            <a:r>
              <a:rPr lang="ru-RU" dirty="0" smtClean="0"/>
              <a:t>Основные методы анализа и проектирования пользовательских интерфейсов.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Максим Александрович Бакаев,</a:t>
            </a:r>
            <a:br>
              <a:rPr lang="ru-RU" sz="2400" dirty="0" smtClean="0"/>
            </a:br>
            <a:r>
              <a:rPr lang="ru-RU" sz="2400" dirty="0" smtClean="0"/>
              <a:t>АВТФ, НГТУ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Взаимодействие в </a:t>
            </a:r>
            <a:r>
              <a:rPr lang="ru-RU" dirty="0" err="1" smtClean="0"/>
              <a:t>человеко-компьютерных</a:t>
            </a:r>
            <a:r>
              <a:rPr lang="ru-RU" dirty="0" smtClean="0"/>
              <a:t> системах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14"/>
            <a:ext cx="8858280" cy="796908"/>
          </a:xfrm>
        </p:spPr>
        <p:txBody>
          <a:bodyPr>
            <a:normAutofit/>
          </a:bodyPr>
          <a:lstStyle/>
          <a:p>
            <a:r>
              <a:rPr lang="ru-RU" dirty="0" err="1" smtClean="0"/>
              <a:t>Изучаемость</a:t>
            </a:r>
            <a:r>
              <a:rPr lang="ru-RU" dirty="0" smtClean="0"/>
              <a:t> и запоминаемость</a:t>
            </a:r>
            <a:endParaRPr lang="ru-RU" dirty="0"/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sz="quarter" idx="1"/>
          </p:nvPr>
        </p:nvGraphicFramePr>
        <p:xfrm>
          <a:off x="142843" y="857232"/>
          <a:ext cx="8849911" cy="3857651"/>
        </p:xfrm>
        <a:graphic>
          <a:graphicData uri="http://schemas.openxmlformats.org/drawingml/2006/table">
            <a:tbl>
              <a:tblPr/>
              <a:tblGrid>
                <a:gridCol w="1125956"/>
                <a:gridCol w="1472223"/>
                <a:gridCol w="1545790"/>
                <a:gridCol w="4705942"/>
              </a:tblGrid>
              <a:tr h="1149878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 качества интерфейса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характеристика пользователя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Задействованные аспекты взаимодействия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Примечание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292">
                <a:tc rowSpan="5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Изучаемость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Возраст влияет на внимание, возможности рабочей памяти и т.д.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9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Эмоциональный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Возраст влияет на уровень мотивации к использованию веб-приложения и на самооценку пользователя.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Опыт в ИТ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Более высокий уровень опыта в ИТ, как правило, позволяет быстрее осваивать новые интерфейсы.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5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Опыт в предметной области (ПО)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Более высокий уровень опыта в ПО позволяет быстрее освоить выполнение задач на профильных веб-сайтах.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9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Образование (грамотность)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Более высокий уровень образования (грамотности) позволяет лучше воспринимать сложные тексты и терминологию.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205" marR="712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42844" y="4964920"/>
          <a:ext cx="8858312" cy="1107286"/>
        </p:xfrm>
        <a:graphic>
          <a:graphicData uri="http://schemas.openxmlformats.org/drawingml/2006/table">
            <a:tbl>
              <a:tblPr/>
              <a:tblGrid>
                <a:gridCol w="1423443"/>
                <a:gridCol w="849053"/>
                <a:gridCol w="1359414"/>
                <a:gridCol w="5226402"/>
              </a:tblGrid>
              <a:tr h="442914"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Запоминаемость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9788" marR="79788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9788" marR="79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9788" marR="79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 влияет на возможности долговременной памяти.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9788" marR="79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3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Опыт в ПО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9788" marR="79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9788" marR="79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Более высокий уровень опыта в ПО, как правило, позволяет пользователям лучше запоминать способы выполнения типичных задач в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веб-приложениях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9788" marR="797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14"/>
            <a:ext cx="885828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Эффективность: время и ошибки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142843" y="928671"/>
          <a:ext cx="8749637" cy="2541984"/>
        </p:xfrm>
        <a:graphic>
          <a:graphicData uri="http://schemas.openxmlformats.org/drawingml/2006/table">
            <a:tbl>
              <a:tblPr/>
              <a:tblGrid>
                <a:gridCol w="1435433"/>
                <a:gridCol w="1041879"/>
                <a:gridCol w="1302348"/>
                <a:gridCol w="4969977"/>
              </a:tblGrid>
              <a:tr h="630912">
                <a:tc rowSpan="5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Эффективность (затрачиваемое время)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Физический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Возраст влияет на моторную координацию и способность совершать точные прицельные движения.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 может влиять на скорость обработки информации в рабочей памяти.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Опыт в ИТ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Физический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Более высокий уровень опыта в ИТ, как правило, увеличивает скорость взаимодействия.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Опыт в ПО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Более высокий уровень опыта в ПО, как правило, позволяет быстрее выполнять типовые задачи.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Пол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Физический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Пол может влиять на скорость выполнения задач, однако природа такого влияния представляется неоднозначной.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285" marR="772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4" y="3644454"/>
          <a:ext cx="8821644" cy="2424293"/>
        </p:xfrm>
        <a:graphic>
          <a:graphicData uri="http://schemas.openxmlformats.org/drawingml/2006/table">
            <a:tbl>
              <a:tblPr/>
              <a:tblGrid>
                <a:gridCol w="1377449"/>
                <a:gridCol w="1033086"/>
                <a:gridCol w="1291359"/>
                <a:gridCol w="5119750"/>
              </a:tblGrid>
              <a:tr h="661171">
                <a:tc row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Ошибки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Физический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Возраст может влиять на количество допускаемых ошибок, однако природа такого влияния является неоднозначной.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7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 влияет на поддержание внимания, возможности рабочей памяти и т.д.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Опыт в ИТ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Физический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Опыт в ИТ может оказывать влияние на количество допускаемых ошибок, однако природа такого влияния является неоднозначной.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Опыт в ПО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Когнитивный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Более высокий уровень опыта в ПО может позволять пользователям совершать меньше ошибок при выполнении типичных задач.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6133" marR="761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14"/>
            <a:ext cx="885828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Восприятие и уровень доверия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12</a:t>
            </a:fld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142843" y="1071546"/>
          <a:ext cx="8715437" cy="4071966"/>
        </p:xfrm>
        <a:graphic>
          <a:graphicData uri="http://schemas.openxmlformats.org/drawingml/2006/table">
            <a:tbl>
              <a:tblPr/>
              <a:tblGrid>
                <a:gridCol w="1266834"/>
                <a:gridCol w="1447810"/>
                <a:gridCol w="1628786"/>
                <a:gridCol w="4372007"/>
              </a:tblGrid>
              <a:tr h="226220">
                <a:tc rowSpan="4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Субъективное эстетическое восприятие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Эмоциональный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 может влиять на эстетическое восприятие.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Пол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Эмоциональный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Пол может влиять на эстетическое восприятие любых продуктов, в т.ч. веб-приложений.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Национальность (культура)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Эмоциональный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Национальные или культурные различия могут влиять на эстетическое восприятие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веб-приложений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Социоэкономи-ческая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группа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Эмоциональный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Социоэкономические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факторы, например, уровень образования, могут влиять на эстетическое восприятие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веб-приложений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1">
                <a:tc row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Субъективная оценка доверия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Эмоциональный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Возраст может влиять на субъективную оценку доверия по отношению к веб-приложениям.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6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Национальность (культура)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Эмоциональный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Национальные или культурные различия могут влиять на субъективную оценку доверия по отношению к веб-приложениям.</a:t>
                      </a:r>
                      <a:endParaRPr lang="ru-RU" sz="15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8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Социоэкономи-ческая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группа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Эмоциональный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Социоэкономические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факторы, например, уровень образования или дохода, могут влиять на субъективную оценку доверия по отношению к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веб-приложениям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3135" marR="8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Знания и опыт в сфере ЧКВ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0" y="908720"/>
            <a:ext cx="5256584" cy="45315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dirty="0" smtClean="0"/>
              <a:t>РЕКОМЕНДАЦИИ,</a:t>
            </a:r>
            <a:br>
              <a:rPr lang="ru-RU" dirty="0" smtClean="0"/>
            </a:br>
            <a:r>
              <a:rPr lang="ru-RU" dirty="0" smtClean="0"/>
              <a:t>ШАБЛОНЫ ПРОЕКТИРОВАНИЯ</a:t>
            </a:r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331640" y="908720"/>
            <a:ext cx="2592288" cy="2234731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1"/>
          <a:lstStyle/>
          <a:p>
            <a:pPr algn="ctr"/>
            <a:r>
              <a:rPr lang="ru-RU" sz="2000" dirty="0" smtClean="0"/>
              <a:t>ЗАКОНЫ</a:t>
            </a:r>
            <a:endParaRPr lang="ru-RU" sz="2000" dirty="0"/>
          </a:p>
        </p:txBody>
      </p:sp>
      <p:sp>
        <p:nvSpPr>
          <p:cNvPr id="10" name="Трапеция 9"/>
          <p:cNvSpPr/>
          <p:nvPr/>
        </p:nvSpPr>
        <p:spPr>
          <a:xfrm>
            <a:off x="539552" y="3140967"/>
            <a:ext cx="4176464" cy="1385372"/>
          </a:xfrm>
          <a:prstGeom prst="trapezoid">
            <a:avLst>
              <a:gd name="adj" fmla="val 5772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ПРИНЦИПЫ</a:t>
            </a:r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sz="quarter" idx="1"/>
          </p:nvPr>
        </p:nvSpPr>
        <p:spPr>
          <a:xfrm>
            <a:off x="4139952" y="857232"/>
            <a:ext cx="4896544" cy="559610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ru-RU" sz="2000" b="1" dirty="0" smtClean="0"/>
              <a:t>Законы</a:t>
            </a:r>
            <a:r>
              <a:rPr lang="ru-RU" sz="2000" dirty="0" smtClean="0"/>
              <a:t> – высокоуровневые теоретические построения, описывающие какие-либо существенные аспекты во взаимодействии или его участников</a:t>
            </a:r>
          </a:p>
          <a:p>
            <a:pPr marL="514350" indent="-514350">
              <a:buNone/>
            </a:pPr>
            <a:r>
              <a:rPr lang="ru-RU" sz="2000" b="1" dirty="0" smtClean="0"/>
              <a:t>Принципы</a:t>
            </a:r>
            <a:r>
              <a:rPr lang="ru-RU" sz="2000" dirty="0" smtClean="0"/>
              <a:t> (</a:t>
            </a:r>
            <a:r>
              <a:rPr lang="ru-RU" sz="2000" dirty="0" err="1" smtClean="0"/>
              <a:t>principles</a:t>
            </a:r>
            <a:r>
              <a:rPr lang="ru-RU" sz="2000" dirty="0" smtClean="0"/>
              <a:t>) - более или менее универсальные правила, касающиеся решений, принимаемых при проектировании интерфейсов, или процесса проектирования в целом</a:t>
            </a:r>
          </a:p>
          <a:p>
            <a:pPr marL="514350" indent="-514350">
              <a:buNone/>
            </a:pPr>
            <a:r>
              <a:rPr lang="ru-RU" sz="2000" b="1" dirty="0" smtClean="0"/>
              <a:t>Рекомендации</a:t>
            </a:r>
            <a:r>
              <a:rPr lang="ru-RU" sz="2000" dirty="0" smtClean="0"/>
              <a:t> (</a:t>
            </a:r>
            <a:r>
              <a:rPr lang="ru-RU" sz="2000" dirty="0" err="1" smtClean="0"/>
              <a:t>guidelines</a:t>
            </a:r>
            <a:r>
              <a:rPr lang="ru-RU" sz="2000" dirty="0" smtClean="0"/>
              <a:t>), шаблоны проектирования (</a:t>
            </a:r>
            <a:r>
              <a:rPr lang="en-US" sz="2000" dirty="0" smtClean="0">
                <a:latin typeface="Cambria" pitchFamily="18" charset="0"/>
              </a:rPr>
              <a:t>design patterns</a:t>
            </a:r>
            <a:r>
              <a:rPr lang="ru-RU" sz="2000" dirty="0" smtClean="0"/>
              <a:t>) – практические советы или напоминания, в основном направленные на разрешение конкретных затруднений, которые могут возникать при проектировании, или на предотвращение потенциальных ошибок</a:t>
            </a:r>
          </a:p>
        </p:txBody>
      </p:sp>
    </p:spTree>
    <p:extLst>
      <p:ext uri="{BB962C8B-B14F-4D97-AF65-F5344CB8AC3E}">
        <p14:creationId xmlns="" xmlns:p14="http://schemas.microsoft.com/office/powerpoint/2010/main" val="264102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Законы в сфере ЧКВ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496" y="764704"/>
            <a:ext cx="8964488" cy="54520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Описывают человека (нежели компьютерные технологии), основываясь на его объективных физических и когнитивных возможностях человека (выявлены в рамках когнитивной психологии, бихевиоризма и т.д.)</a:t>
            </a:r>
          </a:p>
          <a:p>
            <a:pPr marL="514350" indent="-514350"/>
            <a:r>
              <a:rPr lang="ru-RU" dirty="0" smtClean="0"/>
              <a:t>Время простой реакции человека:</a:t>
            </a:r>
          </a:p>
          <a:p>
            <a:pPr marL="788670" lvl="1" indent="-514350"/>
            <a:r>
              <a:rPr lang="ru-RU" sz="2000" dirty="0" smtClean="0"/>
              <a:t>0.05 с – достаточно, чтобы составить представление о </a:t>
            </a:r>
            <a:r>
              <a:rPr lang="ru-RU" sz="2000" dirty="0" err="1" smtClean="0"/>
              <a:t>веб-странице</a:t>
            </a:r>
            <a:endParaRPr lang="ru-RU" sz="2000" dirty="0" smtClean="0"/>
          </a:p>
          <a:p>
            <a:pPr marL="788670" lvl="1" indent="-514350"/>
            <a:r>
              <a:rPr lang="en-US" sz="2000" dirty="0" smtClean="0">
                <a:latin typeface="Cambria" pitchFamily="18" charset="0"/>
              </a:rPr>
              <a:t>&lt; </a:t>
            </a:r>
            <a:r>
              <a:rPr lang="ru-RU" sz="2000" dirty="0" smtClean="0">
                <a:latin typeface="Cambria" pitchFamily="18" charset="0"/>
              </a:rPr>
              <a:t>0.1 с – немедленное действие, эффект «прямого управления»</a:t>
            </a:r>
            <a:endParaRPr lang="ru-RU" sz="2200" dirty="0" smtClean="0">
              <a:latin typeface="Cambria" pitchFamily="18" charset="0"/>
            </a:endParaRPr>
          </a:p>
          <a:p>
            <a:pPr marL="788670" lvl="1" indent="-514350"/>
            <a:r>
              <a:rPr lang="en-US" sz="2000" dirty="0" smtClean="0">
                <a:latin typeface="Cambria" pitchFamily="18" charset="0"/>
              </a:rPr>
              <a:t>&lt; </a:t>
            </a:r>
            <a:r>
              <a:rPr lang="ru-RU" sz="2000" dirty="0" smtClean="0">
                <a:latin typeface="Cambria" pitchFamily="18" charset="0"/>
              </a:rPr>
              <a:t>1 с – задержка не кажется значительной, но эффект «компьютер отвечает мне»</a:t>
            </a:r>
          </a:p>
          <a:p>
            <a:pPr marL="788670" lvl="1" indent="-514350"/>
            <a:r>
              <a:rPr lang="en-US" sz="2000" dirty="0" smtClean="0">
                <a:latin typeface="Cambria" pitchFamily="18" charset="0"/>
              </a:rPr>
              <a:t>&lt; </a:t>
            </a:r>
            <a:r>
              <a:rPr lang="ru-RU" sz="2000" dirty="0" smtClean="0">
                <a:latin typeface="Cambria" pitchFamily="18" charset="0"/>
              </a:rPr>
              <a:t>10 с – внимание не переключается с задачи (остаётся в кратковременной памяти), но эффект «компьютер тормозит»</a:t>
            </a:r>
          </a:p>
          <a:p>
            <a:pPr marL="788670" lvl="1" indent="-514350"/>
            <a:r>
              <a:rPr lang="ru-RU" sz="2000" dirty="0" smtClean="0">
                <a:latin typeface="Cambria" pitchFamily="18" charset="0"/>
              </a:rPr>
              <a:t>30 с – среднее время визита на </a:t>
            </a:r>
            <a:r>
              <a:rPr lang="ru-RU" sz="2000" dirty="0" err="1" smtClean="0">
                <a:latin typeface="Cambria" pitchFamily="18" charset="0"/>
              </a:rPr>
              <a:t>веб-сайт</a:t>
            </a:r>
            <a:endParaRPr lang="ru-RU" sz="2000" dirty="0" smtClean="0">
              <a:latin typeface="Cambria" pitchFamily="18" charset="0"/>
            </a:endParaRPr>
          </a:p>
          <a:p>
            <a:pPr marL="788670" lvl="1" indent="-514350"/>
            <a:r>
              <a:rPr lang="ru-RU" sz="2000" dirty="0" smtClean="0">
                <a:latin typeface="Cambria" pitchFamily="18" charset="0"/>
              </a:rPr>
              <a:t>1 мин – лимит терпения на большинство несложных задач</a:t>
            </a:r>
          </a:p>
          <a:p>
            <a:pPr marL="788670" lvl="1" indent="-514350"/>
            <a:r>
              <a:rPr lang="ru-RU" sz="2000" dirty="0" smtClean="0">
                <a:latin typeface="Cambria" pitchFamily="18" charset="0"/>
              </a:rPr>
              <a:t>2-4 мин – среднее время состоявшегося визита на сайт (если уход, то через 10 с)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878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79690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Принципы </a:t>
            </a:r>
            <a:r>
              <a:rPr lang="ru-RU" sz="3600" dirty="0" smtClean="0"/>
              <a:t>(</a:t>
            </a:r>
            <a:r>
              <a:rPr lang="en-US" sz="3600" dirty="0" smtClean="0">
                <a:solidFill>
                  <a:srgbClr val="FF0000"/>
                </a:solidFill>
              </a:rPr>
              <a:t>heuristics</a:t>
            </a:r>
            <a:r>
              <a:rPr lang="en-US" sz="3600" dirty="0" smtClean="0"/>
              <a:t>) </a:t>
            </a:r>
            <a:r>
              <a:rPr lang="ru-RU" sz="3600" dirty="0" smtClean="0"/>
              <a:t>Я</a:t>
            </a:r>
            <a:r>
              <a:rPr lang="ru-RU" sz="3600" dirty="0" smtClean="0"/>
              <a:t>. </a:t>
            </a:r>
            <a:r>
              <a:rPr lang="ru-RU" sz="3600" dirty="0" err="1" smtClean="0"/>
              <a:t>Нильсена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836712"/>
            <a:ext cx="8858312" cy="528641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100" b="1" dirty="0" smtClean="0"/>
              <a:t>Состояние </a:t>
            </a:r>
            <a:r>
              <a:rPr lang="ru-RU" sz="2100" b="1" dirty="0"/>
              <a:t>системы</a:t>
            </a:r>
            <a:r>
              <a:rPr lang="ru-RU" sz="2100" dirty="0"/>
              <a:t> должно быть всегда понятно для пользователя.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dirty="0" smtClean="0"/>
              <a:t>Система </a:t>
            </a:r>
            <a:r>
              <a:rPr lang="ru-RU" sz="2100" dirty="0"/>
              <a:t>должна использовать обычный человеческий язык, термины и понятия, существующие в </a:t>
            </a:r>
            <a:r>
              <a:rPr lang="ru-RU" sz="2100" b="1" dirty="0"/>
              <a:t>реальном мире</a:t>
            </a:r>
            <a:r>
              <a:rPr lang="ru-RU" sz="2100" dirty="0"/>
              <a:t>, а не принятые только внутри самой системы.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dirty="0" smtClean="0"/>
              <a:t>Пользователь </a:t>
            </a:r>
            <a:r>
              <a:rPr lang="ru-RU" sz="2100" dirty="0"/>
              <a:t>должен </a:t>
            </a:r>
            <a:r>
              <a:rPr lang="ru-RU" sz="2100" b="1" dirty="0"/>
              <a:t>свободно управлять системой</a:t>
            </a:r>
            <a:r>
              <a:rPr lang="ru-RU" sz="2100" dirty="0"/>
              <a:t>, а не наоборот: пользователи часто ошибаются, поэтому всегда должна быть возможность быстрой отмены нежелательного действия.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b="1" dirty="0" smtClean="0"/>
              <a:t>Последовательность </a:t>
            </a:r>
            <a:r>
              <a:rPr lang="ru-RU" sz="2100" b="1" dirty="0"/>
              <a:t>и единообразие </a:t>
            </a:r>
            <a:r>
              <a:rPr lang="ru-RU" sz="2100" dirty="0"/>
              <a:t>в системе: пользователь не должен гадать, могут ли разные слова, ситуации или действия означать одно и то же</a:t>
            </a:r>
            <a:r>
              <a:rPr lang="ru-RU" sz="21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100" dirty="0" smtClean="0"/>
              <a:t>Тщательный </a:t>
            </a:r>
            <a:r>
              <a:rPr lang="ru-RU" sz="2100" dirty="0"/>
              <a:t>дизайн, </a:t>
            </a:r>
            <a:r>
              <a:rPr lang="ru-RU" sz="2100" b="1" dirty="0"/>
              <a:t>предотвращающий возникновение ошибок</a:t>
            </a:r>
            <a:r>
              <a:rPr lang="ru-RU" sz="2100" dirty="0"/>
              <a:t>, гораздо лучше, чем выдача сообщений о них. Нужно либо исключить возможность появления ошибок, либо обеспечить проверку их наличия и требовать </a:t>
            </a:r>
            <a:r>
              <a:rPr lang="ru-RU" sz="2100" dirty="0" smtClean="0"/>
              <a:t>подтверждения </a:t>
            </a:r>
            <a:r>
              <a:rPr lang="ru-RU" sz="2100" dirty="0"/>
              <a:t>сомнительных действий.</a:t>
            </a:r>
            <a:endParaRPr lang="ru-RU" sz="21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077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79690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Принципы Я. </a:t>
            </a:r>
            <a:r>
              <a:rPr lang="ru-RU" sz="3600" dirty="0" err="1" smtClean="0"/>
              <a:t>Нильсена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908720"/>
            <a:ext cx="8858312" cy="528641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ru-RU" sz="2000" dirty="0" smtClean="0"/>
              <a:t>Лучше </a:t>
            </a:r>
            <a:r>
              <a:rPr lang="ru-RU" sz="2000" b="1" dirty="0"/>
              <a:t>понимать, чем вспоминать</a:t>
            </a:r>
            <a:r>
              <a:rPr lang="ru-RU" sz="2000" dirty="0"/>
              <a:t>. Пользователь должен видеть все объекты и опции, а не держать их в памяти. Инструкции по использованию системы должны быть видны либо легкодоступны.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ru-RU" sz="2000" b="1" dirty="0" smtClean="0"/>
              <a:t>Гибкость </a:t>
            </a:r>
            <a:r>
              <a:rPr lang="ru-RU" sz="2000" b="1" dirty="0"/>
              <a:t>и эффективность использования</a:t>
            </a:r>
            <a:r>
              <a:rPr lang="ru-RU" sz="2000" dirty="0"/>
              <a:t>. В системе могут быть ускорители взаимодействия, доступные экспертам, но не мешающие неопытным пользователям.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ru-RU" sz="2000" b="1" dirty="0" smtClean="0"/>
              <a:t>Эстетичный </a:t>
            </a:r>
            <a:r>
              <a:rPr lang="ru-RU" sz="2000" b="1" dirty="0"/>
              <a:t>и </a:t>
            </a:r>
            <a:r>
              <a:rPr lang="ru-RU" sz="2000" b="1" dirty="0" err="1"/>
              <a:t>минималистичный</a:t>
            </a:r>
            <a:r>
              <a:rPr lang="ru-RU" sz="2000" b="1" dirty="0"/>
              <a:t> дизайн</a:t>
            </a:r>
            <a:r>
              <a:rPr lang="ru-RU" sz="2000" dirty="0"/>
              <a:t>. В диалогах не должно быть ненужной или редко используемой информации. Каждый блок дополнительной информации в диалоге конкурирует с действительно необходимой и мешает воспринимать её.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ru-RU" sz="2000" dirty="0" smtClean="0"/>
              <a:t>Система </a:t>
            </a:r>
            <a:r>
              <a:rPr lang="ru-RU" sz="2000" dirty="0"/>
              <a:t>помогает </a:t>
            </a:r>
            <a:r>
              <a:rPr lang="ru-RU" sz="2000" b="1" dirty="0"/>
              <a:t>распознавать и устранять ошибки</a:t>
            </a:r>
            <a:r>
              <a:rPr lang="ru-RU" sz="2000" dirty="0"/>
              <a:t>. Сообщения об ошибках должны быть изложены ясным языком, точно указывать на проблему и предлагать конструктивное решение.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ru-RU" sz="2000" b="1" dirty="0" smtClean="0"/>
              <a:t>Справка </a:t>
            </a:r>
            <a:r>
              <a:rPr lang="ru-RU" sz="2000" b="1" dirty="0"/>
              <a:t>и документация</a:t>
            </a:r>
            <a:r>
              <a:rPr lang="ru-RU" sz="2000" dirty="0"/>
              <a:t>. Лучше всего, если системой можно пользоваться, не читая документацию, но при необходимости нужно обеспечить простой контекстно связанный поиск по </a:t>
            </a:r>
            <a:r>
              <a:rPr lang="ru-RU" sz="2000" dirty="0" smtClean="0"/>
              <a:t>справке.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694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Принципы дизайна для ошибок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dirty="0" smtClean="0"/>
              <a:t>Принципы Д. </a:t>
            </a:r>
            <a:r>
              <a:rPr lang="ru-RU" dirty="0" err="1" smtClean="0"/>
              <a:t>Нормана</a:t>
            </a:r>
            <a:r>
              <a:rPr lang="ru-RU" dirty="0" smtClean="0"/>
              <a:t>:</a:t>
            </a:r>
          </a:p>
          <a:p>
            <a:pPr marL="788670" lvl="1" indent="-514350"/>
            <a:r>
              <a:rPr lang="ru-RU" sz="2200" dirty="0" smtClean="0"/>
              <a:t>учет возможностей человека (память, нагрузка, …)</a:t>
            </a:r>
          </a:p>
          <a:p>
            <a:pPr marL="788670" lvl="1" indent="-514350"/>
            <a:r>
              <a:rPr lang="ru-RU" sz="2200" dirty="0" smtClean="0"/>
              <a:t>последовательность поведения системы (концепт. модель)</a:t>
            </a:r>
          </a:p>
          <a:p>
            <a:pPr marL="788670" lvl="1" indent="-514350"/>
            <a:r>
              <a:rPr lang="ru-RU" sz="2200" dirty="0" smtClean="0"/>
              <a:t>видимые, обозримые варианты и последствия действий</a:t>
            </a:r>
          </a:p>
          <a:p>
            <a:pPr marL="788670" lvl="1" indent="-514350"/>
            <a:r>
              <a:rPr lang="ru-RU" sz="2200" dirty="0" smtClean="0"/>
              <a:t>представление информации в виде, поддерживающих все типы действий (</a:t>
            </a:r>
            <a:r>
              <a:rPr lang="en-US" dirty="0" smtClean="0"/>
              <a:t>Skill, Rule, Knowledge</a:t>
            </a:r>
            <a:r>
              <a:rPr lang="ru-RU" sz="2200" dirty="0" smtClean="0"/>
              <a:t>), предоставление пользователю «внешней» памяти (технологии, схемы, …)</a:t>
            </a:r>
          </a:p>
          <a:p>
            <a:pPr marL="788670" lvl="1" indent="-514350"/>
            <a:r>
              <a:rPr lang="ru-RU" sz="2200" dirty="0" smtClean="0"/>
              <a:t>отображение статуса системы, немедленная обратная связь</a:t>
            </a:r>
          </a:p>
          <a:p>
            <a:pPr marL="788670" lvl="1" indent="-514350"/>
            <a:r>
              <a:rPr lang="ru-RU" sz="2200" dirty="0" smtClean="0"/>
              <a:t>использование ограничений, «ведение» пользователя</a:t>
            </a:r>
          </a:p>
          <a:p>
            <a:pPr marL="788670" lvl="1" indent="-514350"/>
            <a:r>
              <a:rPr lang="ru-RU" sz="2200" dirty="0" smtClean="0"/>
              <a:t>но предоставление возможностей для экспериментирования</a:t>
            </a:r>
          </a:p>
          <a:p>
            <a:pPr marL="788670" lvl="1" indent="-514350"/>
            <a:r>
              <a:rPr lang="ru-RU" sz="2200" dirty="0" smtClean="0"/>
              <a:t>признание неизбежности ошибок, разработка механизмов их исправления (отменить действие – просто, совершить что-то необратимое – сложно)</a:t>
            </a:r>
          </a:p>
          <a:p>
            <a:pPr marL="788670" lvl="1" indent="-514350"/>
            <a:r>
              <a:rPr lang="ru-RU" sz="2200" dirty="0" smtClean="0"/>
              <a:t>стандартизация (в крайнем случае, т.к. удобство – важнее)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84509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Рекомендации (шаблоны, эвристики)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750776" cy="5429288"/>
          </a:xfrm>
        </p:spPr>
        <p:txBody>
          <a:bodyPr>
            <a:normAutofit fontScale="92500" lnSpcReduction="10000"/>
          </a:bodyPr>
          <a:lstStyle/>
          <a:p>
            <a:pPr marL="514350" indent="-514350"/>
            <a:r>
              <a:rPr lang="ru-RU" sz="2400" dirty="0" smtClean="0"/>
              <a:t>Знание наиболее конкретного и практического характера</a:t>
            </a:r>
          </a:p>
          <a:p>
            <a:pPr marL="788670" lvl="1" indent="-514350"/>
            <a:r>
              <a:rPr lang="ru-RU" sz="2200" dirty="0" smtClean="0"/>
              <a:t>Во многих случаях следуют из законов, принципов или эмпирических исследований</a:t>
            </a:r>
          </a:p>
          <a:p>
            <a:pPr marL="788670" lvl="1" indent="-514350"/>
            <a:r>
              <a:rPr lang="ru-RU" sz="2200" dirty="0" smtClean="0"/>
              <a:t>Учитывают стоящую перед проектировщиком задачу (например, привлечение внимания пользователя к сообщению об ошибке системы).</a:t>
            </a:r>
          </a:p>
          <a:p>
            <a:pPr marL="788670" lvl="1" indent="-514350"/>
            <a:r>
              <a:rPr lang="ru-RU" sz="2200" dirty="0" smtClean="0"/>
              <a:t>Учитывают контекст дизайна (например, назначение и тип разрабатываемой программной системы, индивидуальные характеристики пользователей и т.д.)</a:t>
            </a:r>
          </a:p>
          <a:p>
            <a:pPr marL="514350" indent="-514350"/>
            <a:r>
              <a:rPr lang="ru-RU" sz="2400" dirty="0" smtClean="0"/>
              <a:t>Проблемы:</a:t>
            </a:r>
          </a:p>
          <a:p>
            <a:pPr marL="788670" lvl="1" indent="-514350"/>
            <a:r>
              <a:rPr lang="ru-RU" sz="2200" dirty="0" smtClean="0"/>
              <a:t>Значительное количество при слабой организации (затраты на поиск и применение одной – 15 мин) – необходима классификация (категории, теги и т.п.)</a:t>
            </a:r>
          </a:p>
          <a:p>
            <a:pPr marL="788670" lvl="1" indent="-514350"/>
            <a:r>
              <a:rPr lang="ru-RU" sz="2200" dirty="0" smtClean="0"/>
              <a:t>Соотнесение с контекстом (сложности с интерпретацией в 30% случаев)</a:t>
            </a:r>
          </a:p>
          <a:p>
            <a:pPr marL="788670" lvl="1" indent="-514350"/>
            <a:r>
              <a:rPr lang="ru-RU" sz="2200" dirty="0" smtClean="0"/>
              <a:t>Полнота и непротиворечивость</a:t>
            </a:r>
          </a:p>
          <a:p>
            <a:pPr marL="788670" lvl="1" indent="-514350"/>
            <a:r>
              <a:rPr lang="ru-RU" sz="2200" dirty="0" smtClean="0"/>
              <a:t>Конкретность и объективность (желательны ссылки на источник)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9718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Рекомендации и «эвристики» (примеры)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52040"/>
            <a:ext cx="8643998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«Эвристики» – перечень некоторых рекомендаций (реже – шаблонов или принципов), которым должен соответствовать качественный интерфейс или </a:t>
            </a:r>
            <a:r>
              <a:rPr lang="ru-RU" sz="2200" dirty="0" err="1" smtClean="0"/>
              <a:t>веб-сайт</a:t>
            </a:r>
            <a:r>
              <a:rPr lang="ru-RU" sz="2200" dirty="0" smtClean="0"/>
              <a:t>.</a:t>
            </a:r>
          </a:p>
          <a:p>
            <a:pPr marL="514350" indent="-514350"/>
            <a:r>
              <a:rPr lang="ru-RU" sz="2200" dirty="0" smtClean="0"/>
              <a:t>Плохие «эвристики» (примеры):</a:t>
            </a:r>
          </a:p>
          <a:p>
            <a:pPr marL="788670" lvl="1" indent="-514350"/>
            <a:r>
              <a:rPr lang="ru-RU" sz="2000" dirty="0" smtClean="0"/>
              <a:t>«Сайт должен быть удобен для пользователя»</a:t>
            </a:r>
          </a:p>
          <a:p>
            <a:pPr marL="788670" lvl="1" indent="-514350"/>
            <a:r>
              <a:rPr lang="ru-RU" sz="2000" dirty="0" smtClean="0"/>
              <a:t>«Дизайн сайта воспринимается позитивно»</a:t>
            </a:r>
          </a:p>
          <a:p>
            <a:pPr marL="788670" lvl="1" indent="-514350"/>
            <a:r>
              <a:rPr lang="ru-RU" sz="2000" dirty="0" smtClean="0"/>
              <a:t>«Каждый объект имеет понятное пользователю назначение»</a:t>
            </a:r>
          </a:p>
          <a:p>
            <a:pPr marL="514350" indent="-514350"/>
            <a:r>
              <a:rPr lang="ru-RU" sz="2200" dirty="0" smtClean="0"/>
              <a:t>Хорошие «эвристики» (примеры)</a:t>
            </a:r>
          </a:p>
          <a:p>
            <a:pPr marL="788670" lvl="1" indent="-514350"/>
            <a:r>
              <a:rPr lang="ru-RU" sz="2000" dirty="0" smtClean="0"/>
              <a:t>«Оформление ссылок позволяет понять, что это ссылка»</a:t>
            </a:r>
          </a:p>
          <a:p>
            <a:pPr marL="788670" lvl="1" indent="-514350"/>
            <a:r>
              <a:rPr lang="ru-RU" sz="2000" dirty="0" smtClean="0"/>
              <a:t>«Название пунктов навигации адекватно отражает содержание соответствующих </a:t>
            </a:r>
            <a:r>
              <a:rPr lang="ru-RU" sz="2000" dirty="0" err="1" smtClean="0"/>
              <a:t>веб-страниц</a:t>
            </a:r>
            <a:r>
              <a:rPr lang="ru-RU" sz="2000" dirty="0" smtClean="0"/>
              <a:t>»</a:t>
            </a:r>
          </a:p>
          <a:p>
            <a:pPr marL="788670" lvl="1" indent="-514350"/>
            <a:r>
              <a:rPr lang="ru-RU" sz="2000" dirty="0" smtClean="0"/>
              <a:t>«В системе однотипные функции и элементы выглядят одинаково»</a:t>
            </a:r>
          </a:p>
          <a:p>
            <a:pPr marL="788670" lvl="1" indent="-514350"/>
            <a:r>
              <a:rPr lang="ru-RU" sz="2000" dirty="0" smtClean="0"/>
              <a:t>«Есть доступная функция по работе с обращениями клиентов»</a:t>
            </a:r>
            <a:endParaRPr lang="en-US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0122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График работы по дисциплине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643998" cy="5357850"/>
          </a:xfrm>
        </p:spPr>
        <p:txBody>
          <a:bodyPr>
            <a:normAutofit/>
          </a:bodyPr>
          <a:lstStyle/>
          <a:p>
            <a:pPr marL="514350" indent="-514350"/>
            <a:endParaRPr lang="ru-RU" sz="2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75" y="826343"/>
            <a:ext cx="7334250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3635896" y="2492896"/>
            <a:ext cx="3168352" cy="288032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72560" cy="648072"/>
          </a:xfrm>
        </p:spPr>
        <p:txBody>
          <a:bodyPr>
            <a:noAutofit/>
          </a:bodyPr>
          <a:lstStyle/>
          <a:p>
            <a:r>
              <a:rPr lang="ru-RU" dirty="0" smtClean="0"/>
              <a:t>Шаблоны </a:t>
            </a:r>
            <a:r>
              <a:rPr lang="ru-RU" dirty="0" smtClean="0"/>
              <a:t>взаимодействия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880032"/>
            <a:ext cx="8858312" cy="564531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95000"/>
              </a:lnSpc>
            </a:pPr>
            <a:r>
              <a:rPr lang="ru-RU" sz="2200" dirty="0" smtClean="0"/>
              <a:t>Рекомендуемая структура шаблона </a:t>
            </a:r>
            <a:r>
              <a:rPr lang="ru-RU" sz="2200" dirty="0" smtClean="0"/>
              <a:t>взаимодействия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sz="2200" dirty="0" smtClean="0"/>
              <a:t>(</a:t>
            </a:r>
            <a:r>
              <a:rPr lang="en-US" sz="2200" dirty="0" smtClean="0"/>
              <a:t>Interaction Design Pattern</a:t>
            </a:r>
            <a:r>
              <a:rPr lang="ru-RU" sz="2200" dirty="0" smtClean="0"/>
              <a:t>):</a:t>
            </a:r>
            <a:endParaRPr lang="ru-RU" sz="2200" dirty="0" smtClean="0"/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проблема – где в использовании ПО возникает, кого затрагивает</a:t>
            </a:r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применимость – задачи, пользователи, контекст использования</a:t>
            </a:r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принципы – теоретические обоснования (эргономика, обработка информации человеком, работа памяти, …)</a:t>
            </a:r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решение – признанное эффективное решение проблемы, без чрезмерного уточнения деталей</a:t>
            </a:r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анализ эффективности – как влияет на юзабилити (что улучшает, что может ухудшить) и почему</a:t>
            </a:r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конкретные примеры – часто со скриншотом и описанием</a:t>
            </a:r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примеры реализации (опционально)</a:t>
            </a:r>
          </a:p>
          <a:p>
            <a:pPr marL="514350" indent="-514350">
              <a:lnSpc>
                <a:spcPct val="95000"/>
              </a:lnSpc>
            </a:pPr>
            <a:r>
              <a:rPr lang="ru-RU" sz="2200" dirty="0" smtClean="0"/>
              <a:t>Некоторые группы шаблонов взаимодействия:</a:t>
            </a:r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ввод данных (веб-формы)</a:t>
            </a:r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навигация (элементы, иерархия, организация меню)</a:t>
            </a:r>
          </a:p>
          <a:p>
            <a:pPr marL="788670" lvl="1" indent="-514350">
              <a:lnSpc>
                <a:spcPct val="95000"/>
              </a:lnSpc>
            </a:pPr>
            <a:r>
              <a:rPr lang="ru-RU" sz="2000" dirty="0" smtClean="0"/>
              <a:t>визуализация (рез. поиска, табличные данные, изображения)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37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643998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Проектирование Ю. в </a:t>
            </a:r>
            <a:r>
              <a:rPr lang="ru-RU" dirty="0" err="1" smtClean="0"/>
              <a:t>ИТ-компаниях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085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000" dirty="0" smtClean="0"/>
              <a:t>Стадии зрелости компании (по Я. </a:t>
            </a:r>
            <a:r>
              <a:rPr lang="ru-RU" sz="2000" dirty="0" err="1" smtClean="0"/>
              <a:t>Нильсену</a:t>
            </a:r>
            <a:r>
              <a:rPr lang="ru-RU" sz="2000" dirty="0" smtClean="0"/>
              <a:t>):</a:t>
            </a:r>
          </a:p>
          <a:p>
            <a:pPr marL="788670" lvl="1" indent="-514350">
              <a:buFont typeface="+mj-lt"/>
              <a:buAutoNum type="arabicPeriod"/>
            </a:pPr>
            <a:r>
              <a:rPr lang="ru-RU" sz="1800" dirty="0" smtClean="0"/>
              <a:t>Враждебность к </a:t>
            </a:r>
            <a:r>
              <a:rPr lang="ru-RU" sz="1800" dirty="0" err="1" smtClean="0"/>
              <a:t>юзабилити</a:t>
            </a:r>
            <a:r>
              <a:rPr lang="ru-RU" sz="1800" dirty="0" smtClean="0"/>
              <a:t>. «Лучший </a:t>
            </a:r>
            <a:r>
              <a:rPr lang="ru-RU" sz="1800" dirty="0" err="1" smtClean="0"/>
              <a:t>юзер</a:t>
            </a:r>
            <a:r>
              <a:rPr lang="ru-RU" sz="1800" dirty="0" smtClean="0"/>
              <a:t> – мертвый </a:t>
            </a:r>
            <a:r>
              <a:rPr lang="ru-RU" sz="1800" dirty="0" err="1" smtClean="0"/>
              <a:t>юзер</a:t>
            </a:r>
            <a:r>
              <a:rPr lang="ru-RU" sz="1800" dirty="0" smtClean="0"/>
              <a:t>!». Ну, или как минимум безрукий.</a:t>
            </a:r>
          </a:p>
          <a:p>
            <a:pPr marL="788670" lvl="1" indent="-514350">
              <a:buFont typeface="+mj-lt"/>
              <a:buAutoNum type="arabicPeriod"/>
            </a:pPr>
            <a:r>
              <a:rPr lang="ru-RU" sz="1800" dirty="0" err="1" smtClean="0"/>
              <a:t>Юзабилити</a:t>
            </a:r>
            <a:r>
              <a:rPr lang="ru-RU" sz="1800" dirty="0" smtClean="0"/>
              <a:t> от разработчиков. Проектировщики полагаются на собственную интуицию при разработке интерфейсов.</a:t>
            </a:r>
          </a:p>
          <a:p>
            <a:pPr marL="788670" lvl="1" indent="-514350">
              <a:buFont typeface="+mj-lt"/>
              <a:buAutoNum type="arabicPeriod"/>
            </a:pPr>
            <a:r>
              <a:rPr lang="ru-RU" sz="1800" dirty="0" smtClean="0"/>
              <a:t>Отрывочное проектирование </a:t>
            </a:r>
            <a:r>
              <a:rPr lang="ru-RU" sz="1800" dirty="0" err="1" smtClean="0"/>
              <a:t>юзабилити</a:t>
            </a:r>
            <a:r>
              <a:rPr lang="ru-RU" sz="1800" dirty="0" smtClean="0"/>
              <a:t>. Важность проектирования Ю. осознаётся, но процесса и бюджета нет.</a:t>
            </a:r>
          </a:p>
          <a:p>
            <a:pPr marL="788670" lvl="1" indent="-514350">
              <a:buFont typeface="+mj-lt"/>
              <a:buAutoNum type="arabicPeriod"/>
            </a:pPr>
            <a:r>
              <a:rPr lang="ru-RU" sz="1800" dirty="0" smtClean="0"/>
              <a:t>Выделенный </a:t>
            </a:r>
            <a:r>
              <a:rPr lang="ru-RU" sz="1800" dirty="0" err="1" smtClean="0"/>
              <a:t>юзабилити-бюджет</a:t>
            </a:r>
            <a:r>
              <a:rPr lang="ru-RU" sz="1800" dirty="0" smtClean="0"/>
              <a:t>. В основном для </a:t>
            </a:r>
            <a:r>
              <a:rPr lang="ru-RU" sz="1800" dirty="0" err="1" smtClean="0"/>
              <a:t>юзабилити-тестирования</a:t>
            </a:r>
            <a:r>
              <a:rPr lang="ru-RU" sz="1800" dirty="0" smtClean="0"/>
              <a:t>, которое применяется ближе к концу процесса разработки («магический дезодорант»).</a:t>
            </a:r>
          </a:p>
          <a:p>
            <a:pPr marL="788670" lvl="1" indent="-514350">
              <a:buFont typeface="+mj-lt"/>
              <a:buAutoNum type="arabicPeriod"/>
            </a:pPr>
            <a:r>
              <a:rPr lang="ru-RU" sz="1800" dirty="0" smtClean="0"/>
              <a:t>Управляемое Ю.  Появление </a:t>
            </a:r>
            <a:r>
              <a:rPr lang="ru-RU" sz="1800" dirty="0" err="1" smtClean="0"/>
              <a:t>юзабилити-менеджера</a:t>
            </a:r>
            <a:r>
              <a:rPr lang="ru-RU" sz="1800" dirty="0" smtClean="0"/>
              <a:t> для применения и пропаганды Ю., архива </a:t>
            </a:r>
            <a:r>
              <a:rPr lang="ru-RU" sz="1800" dirty="0" err="1" smtClean="0"/>
              <a:t>юзабилити-отчётов</a:t>
            </a:r>
            <a:r>
              <a:rPr lang="ru-RU" sz="1800" dirty="0" smtClean="0"/>
              <a:t> и т.д.</a:t>
            </a:r>
          </a:p>
          <a:p>
            <a:pPr marL="788670" lvl="1" indent="-514350">
              <a:buFont typeface="+mj-lt"/>
              <a:buAutoNum type="arabicPeriod"/>
            </a:pPr>
            <a:r>
              <a:rPr lang="ru-RU" sz="1800" dirty="0" smtClean="0"/>
              <a:t>Систематический </a:t>
            </a:r>
            <a:r>
              <a:rPr lang="ru-RU" sz="1800" dirty="0" err="1" smtClean="0"/>
              <a:t>Ю.-процесс</a:t>
            </a:r>
            <a:r>
              <a:rPr lang="ru-RU" sz="1800" dirty="0" smtClean="0"/>
              <a:t>. Тестирование на ранних этапах, наличие централизованных стандартов и рекомендаций для проектирования, отслеживание показателей качества взаимодействия, связь с бизнесом.</a:t>
            </a:r>
          </a:p>
          <a:p>
            <a:pPr marL="788670" lvl="1" indent="-514350">
              <a:buFont typeface="+mj-lt"/>
              <a:buAutoNum type="arabicPeriod"/>
            </a:pPr>
            <a:r>
              <a:rPr lang="ru-RU" sz="1800" dirty="0" smtClean="0"/>
              <a:t>Интегрированный дизайн, направленный на пользователя.</a:t>
            </a:r>
          </a:p>
          <a:p>
            <a:pPr marL="788670" lvl="1" indent="-514350">
              <a:buFont typeface="+mj-lt"/>
              <a:buAutoNum type="arabicPeriod"/>
            </a:pPr>
            <a:r>
              <a:rPr lang="ru-RU" sz="1800" dirty="0" smtClean="0"/>
              <a:t>Компания, направленная на пользователя.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Методы и подходы в сфере ЧКВ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76738"/>
            <a:ext cx="8643998" cy="530978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ЧКВ/</a:t>
            </a:r>
            <a:r>
              <a:rPr lang="en-US" sz="2800" dirty="0" smtClean="0"/>
              <a:t>HCI</a:t>
            </a:r>
            <a:r>
              <a:rPr lang="ru-RU" sz="2400" dirty="0" smtClean="0"/>
              <a:t> (исследовательская составляющая):</a:t>
            </a:r>
            <a:endParaRPr lang="en-US" sz="2400" dirty="0" smtClean="0"/>
          </a:p>
          <a:p>
            <a:pPr marL="788670" lvl="1" indent="-514350"/>
            <a:r>
              <a:rPr lang="ru-RU" sz="2000" dirty="0" smtClean="0"/>
              <a:t>количественный эксперимент (социально-психологические науки)</a:t>
            </a:r>
            <a:r>
              <a:rPr lang="en-US" sz="2000" dirty="0" smtClean="0"/>
              <a:t> </a:t>
            </a:r>
            <a:r>
              <a:rPr lang="ru-RU" sz="2000" dirty="0" smtClean="0"/>
              <a:t>со статистической обработкой данных (дисперсионный анализ, регрессионный анализ, факторный анализ)</a:t>
            </a:r>
          </a:p>
          <a:p>
            <a:pPr marL="788670" lvl="1" indent="-514350"/>
            <a:r>
              <a:rPr lang="ru-RU" sz="2000" dirty="0" smtClean="0"/>
              <a:t>качественные выводы / рекомендации</a:t>
            </a:r>
          </a:p>
          <a:p>
            <a:pPr marL="514350" indent="-514350"/>
            <a:r>
              <a:rPr lang="ru-RU" sz="2200" dirty="0" smtClean="0"/>
              <a:t>Исследование и проектирование </a:t>
            </a:r>
            <a:r>
              <a:rPr lang="ru-RU" sz="2200" dirty="0" err="1" smtClean="0"/>
              <a:t>юзабилити</a:t>
            </a:r>
            <a:r>
              <a:rPr lang="ru-RU" sz="2200" dirty="0" smtClean="0"/>
              <a:t> (практическая, инженерная составляющая):</a:t>
            </a:r>
          </a:p>
          <a:p>
            <a:pPr marL="788670" lvl="1" indent="-514350"/>
            <a:r>
              <a:rPr lang="ru-RU" sz="2000" dirty="0" smtClean="0"/>
              <a:t>Анализ задач</a:t>
            </a:r>
          </a:p>
          <a:p>
            <a:pPr marL="788670" lvl="1" indent="-514350"/>
            <a:r>
              <a:rPr lang="ru-RU" sz="2000" dirty="0" err="1" smtClean="0"/>
              <a:t>Прототипирование</a:t>
            </a:r>
            <a:r>
              <a:rPr lang="ru-RU" sz="2000" dirty="0" smtClean="0"/>
              <a:t> и итерационный дизайн</a:t>
            </a:r>
          </a:p>
          <a:p>
            <a:pPr marL="788670" lvl="1" indent="-514350"/>
            <a:r>
              <a:rPr lang="ru-RU" sz="2000" dirty="0" smtClean="0"/>
              <a:t>Экспертное оценивание («эвристический анализ»)</a:t>
            </a:r>
          </a:p>
          <a:p>
            <a:pPr marL="788670" lvl="1" indent="-514350"/>
            <a:r>
              <a:rPr lang="ru-RU" sz="2000" dirty="0" smtClean="0"/>
              <a:t>Тестирование с реальными пользователям</a:t>
            </a:r>
          </a:p>
          <a:p>
            <a:pPr marL="514350" indent="-514350"/>
            <a:r>
              <a:rPr lang="ru-RU" sz="2200" dirty="0" smtClean="0"/>
              <a:t>Методы ПЮ должны быть </a:t>
            </a:r>
            <a:r>
              <a:rPr lang="ru-RU" sz="2200" b="1" dirty="0" smtClean="0"/>
              <a:t>встроены</a:t>
            </a:r>
            <a:r>
              <a:rPr lang="ru-RU" sz="2200" dirty="0" smtClean="0"/>
              <a:t> в процесс разработки ПО: на стадиях анализа требований, проектирования, тестирования, внедрения.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79690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Классические стадии проектирования И.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071546"/>
            <a:ext cx="8858312" cy="5286412"/>
          </a:xfrm>
        </p:spPr>
        <p:txBody>
          <a:bodyPr>
            <a:normAutofit lnSpcReduction="10000"/>
          </a:bodyPr>
          <a:lstStyle/>
          <a:p>
            <a:pPr marL="514350" indent="-514350"/>
            <a:endParaRPr lang="ru-RU" sz="2200" dirty="0" smtClean="0"/>
          </a:p>
          <a:p>
            <a:pPr marL="514350" indent="-514350"/>
            <a:endParaRPr lang="ru-RU" sz="2200" dirty="0"/>
          </a:p>
          <a:p>
            <a:pPr marL="514350" indent="-514350"/>
            <a:endParaRPr lang="ru-RU" sz="2200" dirty="0" smtClean="0"/>
          </a:p>
          <a:p>
            <a:pPr marL="514350" indent="-514350"/>
            <a:endParaRPr lang="ru-RU" sz="2200" dirty="0"/>
          </a:p>
          <a:p>
            <a:pPr marL="514350" indent="-514350"/>
            <a:endParaRPr lang="ru-RU" sz="2200" dirty="0" smtClean="0"/>
          </a:p>
          <a:p>
            <a:pPr marL="514350" indent="-514350"/>
            <a:endParaRPr lang="ru-RU" sz="2200" dirty="0"/>
          </a:p>
          <a:p>
            <a:pPr marL="514350" indent="-514350"/>
            <a:endParaRPr lang="ru-RU" sz="2200" dirty="0" smtClean="0"/>
          </a:p>
          <a:p>
            <a:pPr marL="514350" indent="-514350"/>
            <a:endParaRPr lang="ru-RU" sz="2200" dirty="0"/>
          </a:p>
          <a:p>
            <a:pPr marL="514350" indent="-514350"/>
            <a:endParaRPr lang="ru-RU" sz="2200" dirty="0" smtClean="0"/>
          </a:p>
          <a:p>
            <a:pPr marL="514350" indent="-514350"/>
            <a:endParaRPr lang="ru-RU" sz="2200" dirty="0"/>
          </a:p>
          <a:p>
            <a:pPr marL="514350" indent="-514350"/>
            <a:endParaRPr lang="ru-RU" sz="2200" dirty="0" smtClean="0"/>
          </a:p>
          <a:p>
            <a:pPr marL="514350" indent="-514350"/>
            <a:endParaRPr lang="ru-RU" sz="2200" dirty="0"/>
          </a:p>
          <a:p>
            <a:pPr marL="514350" indent="-514350"/>
            <a:r>
              <a:rPr lang="ru-RU" sz="2200" dirty="0" smtClean="0"/>
              <a:t>В современных методиках разработки процесс итеративный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928992" cy="4295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2241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Популярные методы в ЧКВ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64704"/>
            <a:ext cx="8858312" cy="5595534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ru-RU" sz="2400" dirty="0" smtClean="0"/>
              <a:t>С привлечением пользователя:</a:t>
            </a:r>
          </a:p>
          <a:p>
            <a:pPr marL="788670" lvl="1" indent="-514350"/>
            <a:r>
              <a:rPr lang="ru-RU" sz="2200" dirty="0" smtClean="0"/>
              <a:t>Наблюдение за пользователем (</a:t>
            </a:r>
            <a:r>
              <a:rPr lang="ru-RU" sz="2200" dirty="0" err="1" smtClean="0"/>
              <a:t>Observation</a:t>
            </a:r>
            <a:r>
              <a:rPr lang="ru-RU" sz="2200" dirty="0" smtClean="0"/>
              <a:t>) – смотреть, как пользователь работает в своей привычной обстановке.</a:t>
            </a:r>
          </a:p>
          <a:p>
            <a:pPr marL="788670" lvl="1" indent="-514350"/>
            <a:r>
              <a:rPr lang="ru-RU" sz="2200" dirty="0" err="1" smtClean="0"/>
              <a:t>Юзабилити-тестирование</a:t>
            </a:r>
            <a:r>
              <a:rPr lang="ru-RU" sz="2200" dirty="0" smtClean="0"/>
              <a:t> – запланированный эксперимент для пользователя (качественный уровень).</a:t>
            </a:r>
          </a:p>
          <a:p>
            <a:pPr marL="788670" lvl="1" indent="-514350"/>
            <a:r>
              <a:rPr lang="ru-RU" sz="2200" dirty="0" smtClean="0"/>
              <a:t>Непрямые методы:</a:t>
            </a:r>
          </a:p>
          <a:p>
            <a:pPr marL="1062990" lvl="2" indent="-514350"/>
            <a:r>
              <a:rPr lang="ru-RU" sz="1900" dirty="0" smtClean="0"/>
              <a:t>Опросы (</a:t>
            </a:r>
            <a:r>
              <a:rPr lang="ru-RU" sz="1900" dirty="0" err="1" smtClean="0"/>
              <a:t>Surveys</a:t>
            </a:r>
            <a:r>
              <a:rPr lang="ru-RU" sz="1900" dirty="0" smtClean="0"/>
              <a:t>/</a:t>
            </a:r>
            <a:r>
              <a:rPr lang="ru-RU" sz="1900" dirty="0" err="1" smtClean="0"/>
              <a:t>questionnaires</a:t>
            </a:r>
            <a:r>
              <a:rPr lang="ru-RU" sz="1900" dirty="0" smtClean="0"/>
              <a:t>) и интервью (</a:t>
            </a:r>
            <a:r>
              <a:rPr lang="ru-RU" sz="1900" dirty="0" err="1" smtClean="0"/>
              <a:t>Interviews</a:t>
            </a:r>
            <a:r>
              <a:rPr lang="ru-RU" sz="1900" dirty="0" smtClean="0"/>
              <a:t>)</a:t>
            </a:r>
          </a:p>
          <a:p>
            <a:pPr marL="1062990" lvl="2" indent="-514350"/>
            <a:r>
              <a:rPr lang="ru-RU" sz="1900" dirty="0" err="1" smtClean="0"/>
              <a:t>Фокус-группы</a:t>
            </a:r>
            <a:r>
              <a:rPr lang="ru-RU" sz="1900" dirty="0" smtClean="0"/>
              <a:t> (</a:t>
            </a:r>
            <a:r>
              <a:rPr lang="ru-RU" sz="1900" dirty="0" err="1" smtClean="0"/>
              <a:t>Focus</a:t>
            </a:r>
            <a:r>
              <a:rPr lang="ru-RU" sz="1900" dirty="0" smtClean="0"/>
              <a:t> </a:t>
            </a:r>
            <a:r>
              <a:rPr lang="ru-RU" sz="1900" dirty="0" err="1" smtClean="0"/>
              <a:t>groups</a:t>
            </a:r>
            <a:r>
              <a:rPr lang="ru-RU" sz="1900" dirty="0" smtClean="0"/>
              <a:t>)</a:t>
            </a:r>
          </a:p>
          <a:p>
            <a:pPr marL="788670" lvl="1" indent="-514350"/>
            <a:r>
              <a:rPr lang="ru-RU" sz="2200" dirty="0" smtClean="0"/>
              <a:t>Протоколирование (для веб-аналитики):</a:t>
            </a:r>
          </a:p>
          <a:p>
            <a:pPr marL="1062990" lvl="2" indent="-514350"/>
            <a:r>
              <a:rPr lang="ru-RU" sz="1900" dirty="0" smtClean="0"/>
              <a:t>Самостоятельное или автоматическое (</a:t>
            </a:r>
            <a:r>
              <a:rPr lang="ru-RU" sz="1900" dirty="0" err="1" smtClean="0"/>
              <a:t>Яндекс.Метрика</a:t>
            </a:r>
            <a:r>
              <a:rPr lang="ru-RU" sz="1900" dirty="0" smtClean="0"/>
              <a:t>, .</a:t>
            </a:r>
            <a:r>
              <a:rPr lang="ru-RU" sz="1900" dirty="0" err="1" smtClean="0"/>
              <a:t>Вебвизор</a:t>
            </a:r>
            <a:r>
              <a:rPr lang="ru-RU" sz="1900" dirty="0" smtClean="0"/>
              <a:t>)</a:t>
            </a:r>
          </a:p>
          <a:p>
            <a:pPr marL="788670" lvl="1" indent="-514350"/>
            <a:r>
              <a:rPr lang="ru-RU" sz="2200" dirty="0" smtClean="0"/>
              <a:t>Количественные методы (соц.-псих эксперименты)</a:t>
            </a:r>
          </a:p>
          <a:p>
            <a:pPr marL="514350" indent="-514350"/>
            <a:r>
              <a:rPr lang="ru-RU" sz="2400" dirty="0" smtClean="0"/>
              <a:t>Экспертные методы:</a:t>
            </a:r>
          </a:p>
          <a:p>
            <a:pPr marL="788670" lvl="1" indent="-514350"/>
            <a:r>
              <a:rPr lang="ru-RU" sz="2200" dirty="0" smtClean="0"/>
              <a:t>Эвристическое обследование Ю. – 3-5 экспертов проверяют интерфейс на соответствия общепринятым принципам проектирования («эвристикам»).</a:t>
            </a:r>
          </a:p>
          <a:p>
            <a:pPr marL="788670" lvl="1" indent="-514350"/>
            <a:r>
              <a:rPr lang="ru-RU" sz="2200" dirty="0" smtClean="0"/>
              <a:t>Анализ задач, «персонажи», сценарии использования, …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70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Процесс разработки ПО и 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643998" cy="542928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200" b="1" dirty="0" smtClean="0"/>
              <a:t>Начало проекта и анализ требований</a:t>
            </a:r>
          </a:p>
          <a:p>
            <a:pPr marL="788670" lvl="1" indent="-514350"/>
            <a:r>
              <a:rPr lang="ru-RU" sz="2000" dirty="0" smtClean="0"/>
              <a:t>анализ контекста использования</a:t>
            </a:r>
          </a:p>
          <a:p>
            <a:pPr marL="788670" lvl="1" indent="-514350"/>
            <a:r>
              <a:rPr lang="ru-RU" sz="2000" dirty="0" smtClean="0"/>
              <a:t>анализ конкурентов (аналогов, существующих решений)</a:t>
            </a:r>
          </a:p>
          <a:p>
            <a:pPr marL="788670" lvl="1" indent="-514350"/>
            <a:r>
              <a:rPr lang="ru-RU" sz="2000" dirty="0" smtClean="0"/>
              <a:t>анализ задач пользователя</a:t>
            </a:r>
          </a:p>
          <a:p>
            <a:pPr marL="788670" lvl="1" indent="-514350"/>
            <a:r>
              <a:rPr lang="ru-RU" sz="2000" dirty="0" smtClean="0"/>
              <a:t>сценарии (прецеденты) использования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dirty="0" smtClean="0"/>
              <a:t>Проектирование</a:t>
            </a:r>
          </a:p>
          <a:p>
            <a:pPr marL="788670" lvl="1" indent="-514350"/>
            <a:r>
              <a:rPr lang="ru-RU" sz="2000" dirty="0" err="1" smtClean="0"/>
              <a:t>прототипирование</a:t>
            </a:r>
            <a:r>
              <a:rPr lang="ru-RU" sz="2000" dirty="0" smtClean="0"/>
              <a:t> и итеративный дизайн</a:t>
            </a:r>
          </a:p>
          <a:p>
            <a:pPr marL="788670" lvl="1" indent="-514350"/>
            <a:r>
              <a:rPr lang="ru-RU" sz="2000" dirty="0" smtClean="0"/>
              <a:t>рекомендации и шаблоны проектирования</a:t>
            </a:r>
          </a:p>
          <a:p>
            <a:pPr marL="788670" lvl="1" indent="-514350"/>
            <a:r>
              <a:rPr lang="ru-RU" sz="2000" dirty="0" smtClean="0"/>
              <a:t>эвристический анализ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dirty="0" smtClean="0"/>
              <a:t>Реализация</a:t>
            </a:r>
          </a:p>
          <a:p>
            <a:pPr marL="788670" lvl="1" indent="-514350"/>
            <a:r>
              <a:rPr lang="ru-RU" sz="2000" dirty="0" smtClean="0"/>
              <a:t>таблицы стилей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b="1" dirty="0" smtClean="0"/>
              <a:t>Тестирование и оценка</a:t>
            </a:r>
          </a:p>
          <a:p>
            <a:pPr marL="788670" lvl="1" indent="-514350"/>
            <a:r>
              <a:rPr lang="ru-RU" sz="2000" dirty="0" err="1" smtClean="0"/>
              <a:t>юзабилити-тестирование</a:t>
            </a: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200" b="1" dirty="0" smtClean="0"/>
              <a:t>После релиза (внедрения)</a:t>
            </a:r>
          </a:p>
          <a:p>
            <a:pPr marL="788670" lvl="1" indent="-514350"/>
            <a:r>
              <a:rPr lang="ru-RU" sz="2000" dirty="0" smtClean="0"/>
              <a:t>«удалённые» тестирование и оценка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808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Методы </a:t>
            </a:r>
            <a:r>
              <a:rPr lang="ru-RU" dirty="0" err="1" smtClean="0"/>
              <a:t>исслед</a:t>
            </a:r>
            <a:r>
              <a:rPr lang="ru-RU" dirty="0" smtClean="0"/>
              <a:t>. и проект. </a:t>
            </a:r>
            <a:r>
              <a:rPr lang="ru-RU" dirty="0" err="1" smtClean="0"/>
              <a:t>юзабилити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643998" cy="5429288"/>
          </a:xfrm>
        </p:spPr>
        <p:txBody>
          <a:bodyPr>
            <a:normAutofit/>
          </a:bodyPr>
          <a:lstStyle/>
          <a:p>
            <a:pPr marL="514350" indent="-514350"/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667" y="800097"/>
            <a:ext cx="8398613" cy="584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Анализ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643998" cy="5429288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ru-RU" sz="2400" dirty="0" smtClean="0"/>
              <a:t>Понять, как пользователи достигают </a:t>
            </a:r>
            <a:r>
              <a:rPr lang="ru-RU" sz="2400" b="1" dirty="0" smtClean="0"/>
              <a:t>своих</a:t>
            </a:r>
            <a:r>
              <a:rPr lang="ru-RU" sz="2400" dirty="0" smtClean="0"/>
              <a:t> целей</a:t>
            </a:r>
          </a:p>
          <a:p>
            <a:pPr marL="788670" lvl="1" indent="-514350"/>
            <a:r>
              <a:rPr lang="ru-RU" sz="2200" dirty="0" smtClean="0"/>
              <a:t>Каковы цели пользователей, чего они хотят достичь</a:t>
            </a:r>
          </a:p>
          <a:p>
            <a:pPr marL="788670" lvl="1" indent="-514350"/>
            <a:r>
              <a:rPr lang="ru-RU" sz="2200" dirty="0" smtClean="0"/>
              <a:t>Что они делают, чтобы этого достичь (процесс работы)</a:t>
            </a:r>
          </a:p>
          <a:p>
            <a:pPr marL="788670" lvl="1" indent="-514350"/>
            <a:r>
              <a:rPr lang="ru-RU" sz="2200" dirty="0" smtClean="0"/>
              <a:t>Как на пользователей влияют обстановка, знания, опыт</a:t>
            </a:r>
          </a:p>
          <a:p>
            <a:pPr marL="514350" indent="-514350"/>
            <a:r>
              <a:rPr lang="ru-RU" sz="2400" dirty="0" smtClean="0"/>
              <a:t>Технология анализа:</a:t>
            </a:r>
          </a:p>
          <a:p>
            <a:pPr marL="788670" lvl="1" indent="-514350"/>
            <a:r>
              <a:rPr lang="ru-RU" sz="2200" dirty="0" smtClean="0"/>
              <a:t>Смотреть глазами пользователя!</a:t>
            </a:r>
          </a:p>
          <a:p>
            <a:pPr marL="788670" lvl="1" indent="-514350"/>
            <a:r>
              <a:rPr lang="ru-RU" sz="2200" dirty="0" smtClean="0"/>
              <a:t>Выделить цель, затем 4-8 задач, каждая из которых имеет подцель (иногда: цель – задача – действия/операции)</a:t>
            </a:r>
          </a:p>
          <a:p>
            <a:pPr marL="788670" lvl="1" indent="-514350"/>
            <a:r>
              <a:rPr lang="ru-RU" sz="2200" dirty="0" smtClean="0"/>
              <a:t>Определить последовательность выполнения задач, взаимодействие с системой и коллегами, проблемы</a:t>
            </a:r>
          </a:p>
          <a:p>
            <a:pPr marL="788670" lvl="1" indent="-514350"/>
            <a:r>
              <a:rPr lang="ru-RU" sz="2200" dirty="0" err="1" smtClean="0"/>
              <a:t>Задокументировать</a:t>
            </a:r>
            <a:r>
              <a:rPr lang="ru-RU" sz="2200" dirty="0" smtClean="0"/>
              <a:t> (диаграммы), сверить корректность</a:t>
            </a:r>
          </a:p>
          <a:p>
            <a:pPr marL="514350" indent="-514350"/>
            <a:r>
              <a:rPr lang="ru-RU" sz="2400" dirty="0" smtClean="0"/>
              <a:t>Проще всего – наблюдение за пользователями</a:t>
            </a:r>
          </a:p>
          <a:p>
            <a:pPr marL="788670" lvl="1" indent="-514350"/>
            <a:r>
              <a:rPr lang="ru-RU" sz="2200" dirty="0" smtClean="0"/>
              <a:t>Возможно, если есть доступ к пользователям</a:t>
            </a:r>
          </a:p>
          <a:p>
            <a:pPr marL="788670" lvl="1" indent="-514350"/>
            <a:r>
              <a:rPr lang="ru-RU" sz="2200" dirty="0" smtClean="0"/>
              <a:t>Прямое или удалённое (например, через видео)</a:t>
            </a:r>
          </a:p>
          <a:p>
            <a:pPr marL="788670" lvl="1" indent="-514350"/>
            <a:r>
              <a:rPr lang="ru-RU" sz="2200" dirty="0" smtClean="0"/>
              <a:t>Главная проблема – не внести искажения присутствием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035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«Персонажи» («персоны»)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836712"/>
            <a:ext cx="8750206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Преимущества использования:</a:t>
            </a:r>
          </a:p>
          <a:p>
            <a:pPr marL="788670" lvl="2" indent="-514350">
              <a:spcBef>
                <a:spcPts val="580"/>
              </a:spcBef>
              <a:buClr>
                <a:schemeClr val="accent1"/>
              </a:buClr>
            </a:pPr>
            <a:r>
              <a:rPr lang="ru-RU" dirty="0" smtClean="0"/>
              <a:t>Помогают определить желаемый функционал и особенности сайта</a:t>
            </a:r>
          </a:p>
          <a:p>
            <a:pPr marL="788670" lvl="2" indent="-514350">
              <a:spcBef>
                <a:spcPts val="580"/>
              </a:spcBef>
              <a:buClr>
                <a:schemeClr val="accent1"/>
              </a:buClr>
            </a:pPr>
            <a:r>
              <a:rPr lang="ru-RU" dirty="0" smtClean="0"/>
              <a:t>Помогают обсуждению вариантов дизайна и принятию решений</a:t>
            </a:r>
          </a:p>
          <a:p>
            <a:pPr marL="788670" lvl="2" indent="-514350">
              <a:spcBef>
                <a:spcPts val="580"/>
              </a:spcBef>
              <a:buClr>
                <a:schemeClr val="accent1"/>
              </a:buClr>
            </a:pPr>
            <a:r>
              <a:rPr lang="ru-RU" dirty="0" smtClean="0"/>
              <a:t>Помогают корректно разработать тексты, ключевые слова</a:t>
            </a:r>
          </a:p>
          <a:p>
            <a:pPr marL="514350" indent="-514350"/>
            <a:r>
              <a:rPr lang="ru-RU" sz="2400" dirty="0" smtClean="0"/>
              <a:t>Качественно разработанные персонажи (</a:t>
            </a:r>
            <a:r>
              <a:rPr lang="en-US" sz="2400" dirty="0" smtClean="0"/>
              <a:t>personas</a:t>
            </a:r>
            <a:r>
              <a:rPr lang="ru-RU" sz="2400" dirty="0" smtClean="0"/>
              <a:t>)</a:t>
            </a:r>
          </a:p>
          <a:p>
            <a:pPr marL="788670" lvl="1" indent="-514350"/>
            <a:r>
              <a:rPr lang="ru-RU" sz="2000" dirty="0" smtClean="0"/>
              <a:t>Описывают реальных людей: с биографией, окружением, ценностями. Должны быть запоминающимися.</a:t>
            </a:r>
          </a:p>
          <a:p>
            <a:pPr marL="788670" lvl="1" indent="-514350"/>
            <a:r>
              <a:rPr lang="ru-RU" sz="2000" dirty="0" smtClean="0"/>
              <a:t>Основываются на качественном анализе (исследование пользователей), иногда и количественном (</a:t>
            </a:r>
            <a:r>
              <a:rPr lang="ru-RU" sz="2000" dirty="0" err="1" smtClean="0"/>
              <a:t>веб-статистика</a:t>
            </a:r>
            <a:r>
              <a:rPr lang="ru-RU" sz="2000" dirty="0" smtClean="0"/>
              <a:t>).</a:t>
            </a:r>
          </a:p>
          <a:p>
            <a:pPr marL="788670" lvl="1" indent="-514350"/>
            <a:r>
              <a:rPr lang="ru-RU" sz="2000" dirty="0" smtClean="0"/>
              <a:t>Представляют целевую группу пользователей сайта (обычно не более 3-4), отражают ей основные цели, чего она ожидает от сайта и как, вероятнее всего, будет его использовать.</a:t>
            </a:r>
          </a:p>
          <a:p>
            <a:pPr marL="514350" indent="-514350"/>
            <a:r>
              <a:rPr lang="ru-RU" sz="2200" dirty="0" smtClean="0"/>
              <a:t>Элементы персонажа: название/целевая группа, имя (можно и фото), род деятельности и проф. обязанности, демография (возраст, пол, образование), цели и задачи на сайте, окружение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6063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14"/>
            <a:ext cx="8858312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Сценарии (прецеденты) использования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643998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Сценарии (прецеденты) использования – </a:t>
            </a:r>
            <a:r>
              <a:rPr lang="en-US" sz="2400" dirty="0" smtClean="0"/>
              <a:t>Use cases</a:t>
            </a:r>
            <a:r>
              <a:rPr lang="ru-RU" sz="2400" dirty="0" smtClean="0"/>
              <a:t>:</a:t>
            </a:r>
          </a:p>
          <a:p>
            <a:pPr marL="788670" lvl="1" indent="-514350"/>
            <a:r>
              <a:rPr lang="ru-RU" sz="2200" dirty="0" smtClean="0"/>
              <a:t>Относятся к функциональным требованиям, соответствуют нижним (рабочим) уровням иерархии задач пользователя</a:t>
            </a:r>
          </a:p>
          <a:p>
            <a:pPr marL="788670" lvl="1" indent="-514350"/>
            <a:r>
              <a:rPr lang="ru-RU" sz="2200" dirty="0" smtClean="0"/>
              <a:t>Описание поведения системы, её реакции на внешние запросы – кто («</a:t>
            </a:r>
            <a:r>
              <a:rPr lang="ru-RU" sz="2200" dirty="0" err="1" smtClean="0"/>
              <a:t>актор</a:t>
            </a:r>
            <a:r>
              <a:rPr lang="ru-RU" sz="2200" dirty="0" smtClean="0"/>
              <a:t>») и что с ней может делать</a:t>
            </a:r>
          </a:p>
          <a:p>
            <a:pPr marL="788670" lvl="1" indent="-514350"/>
            <a:r>
              <a:rPr lang="ru-RU" sz="2200" dirty="0" smtClean="0"/>
              <a:t>не затрагивает реализацию (не «как»! – «чёрный ящик»)</a:t>
            </a:r>
          </a:p>
          <a:p>
            <a:pPr marL="788670" lvl="1" indent="-514350"/>
            <a:r>
              <a:rPr lang="ru-RU" sz="2200" dirty="0" smtClean="0"/>
              <a:t>не описывает пользовательские интерфейсы</a:t>
            </a:r>
          </a:p>
          <a:p>
            <a:pPr marL="788670" lvl="1" indent="-514350"/>
            <a:r>
              <a:rPr lang="ru-RU" sz="2200" dirty="0" smtClean="0"/>
              <a:t>могут записываться в специализированных нотациях (</a:t>
            </a:r>
            <a:r>
              <a:rPr lang="en-US" sz="2200" dirty="0" smtClean="0"/>
              <a:t>UML</a:t>
            </a:r>
            <a:r>
              <a:rPr lang="ru-RU" sz="2200" dirty="0" smtClean="0"/>
              <a:t>) или обычным текстом, на языке пользователя!</a:t>
            </a:r>
          </a:p>
          <a:p>
            <a:pPr marL="1062990" lvl="2" indent="-514350"/>
            <a:r>
              <a:rPr lang="ru-RU" sz="2000" dirty="0" smtClean="0"/>
              <a:t>номер и название, цель (задача)</a:t>
            </a:r>
          </a:p>
          <a:p>
            <a:pPr marL="1062990" lvl="2" indent="-514350"/>
            <a:r>
              <a:rPr lang="ru-RU" dirty="0" smtClean="0"/>
              <a:t>роли (</a:t>
            </a:r>
            <a:r>
              <a:rPr lang="ru-RU" dirty="0" err="1" smtClean="0"/>
              <a:t>акторы</a:t>
            </a:r>
            <a:r>
              <a:rPr lang="ru-RU" dirty="0" smtClean="0"/>
              <a:t>, персоны), заинтересованные лица (</a:t>
            </a:r>
            <a:r>
              <a:rPr lang="en-US" dirty="0" smtClean="0"/>
              <a:t>stakeholders</a:t>
            </a:r>
            <a:r>
              <a:rPr lang="ru-RU" dirty="0" smtClean="0"/>
              <a:t>)</a:t>
            </a:r>
          </a:p>
          <a:p>
            <a:pPr marL="1062990" lvl="2" indent="-514350"/>
            <a:r>
              <a:rPr lang="ru-RU" dirty="0" smtClean="0"/>
              <a:t>предусловия, активаторы</a:t>
            </a:r>
          </a:p>
          <a:p>
            <a:pPr marL="1062990" lvl="2" indent="-514350"/>
            <a:r>
              <a:rPr lang="ru-RU" dirty="0" smtClean="0"/>
              <a:t>основной сценарий и результат</a:t>
            </a:r>
          </a:p>
          <a:p>
            <a:pPr marL="1062990" lvl="2" indent="-514350"/>
            <a:r>
              <a:rPr lang="ru-RU" sz="2000" dirty="0" smtClean="0"/>
              <a:t>альтернативные пути и исключения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538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857232"/>
            <a:ext cx="8352928" cy="552409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dirty="0" smtClean="0"/>
              <a:t>Показатели и аспекты взаимодействия</a:t>
            </a:r>
          </a:p>
          <a:p>
            <a:pPr marL="514350" indent="-514350"/>
            <a:r>
              <a:rPr lang="ru-RU" sz="3200" dirty="0" smtClean="0"/>
              <a:t>Структура знаний в сфере ЧКВ</a:t>
            </a:r>
          </a:p>
          <a:p>
            <a:pPr marL="788670" lvl="1" indent="-514350"/>
            <a:r>
              <a:rPr lang="ru-RU" sz="2800" dirty="0" smtClean="0"/>
              <a:t>Законы, принципы, рекомендации (эвристики)</a:t>
            </a:r>
          </a:p>
          <a:p>
            <a:pPr marL="514350" indent="-514350"/>
            <a:r>
              <a:rPr lang="ru-RU" sz="3200" dirty="0" smtClean="0"/>
              <a:t>Подходы и методы в сфере ЧКВ</a:t>
            </a:r>
            <a:endParaRPr lang="en-US" sz="3200" dirty="0" smtClean="0"/>
          </a:p>
          <a:p>
            <a:pPr marL="788670" lvl="1" indent="-514350"/>
            <a:r>
              <a:rPr lang="ru-RU" sz="2800" dirty="0" smtClean="0"/>
              <a:t>«Стадии зрелости» </a:t>
            </a:r>
            <a:r>
              <a:rPr lang="ru-RU" sz="2800" dirty="0" err="1" smtClean="0"/>
              <a:t>ИТ-компаний</a:t>
            </a:r>
            <a:endParaRPr lang="ru-RU" sz="2800" dirty="0" smtClean="0"/>
          </a:p>
          <a:p>
            <a:pPr marL="788670" lvl="1" indent="-514350"/>
            <a:r>
              <a:rPr lang="ru-RU" sz="2800" dirty="0" smtClean="0"/>
              <a:t>Процесс разработки ПО и методы анализа и проектирования И.</a:t>
            </a:r>
          </a:p>
          <a:p>
            <a:pPr marL="788670" lvl="1" indent="-514350"/>
            <a:r>
              <a:rPr lang="ru-RU" sz="2800" dirty="0" smtClean="0"/>
              <a:t>Анализ </a:t>
            </a:r>
            <a:r>
              <a:rPr lang="ru-RU" sz="2800" dirty="0" smtClean="0"/>
              <a:t>задач и </a:t>
            </a:r>
            <a:r>
              <a:rPr lang="ru-RU" sz="2800" dirty="0" smtClean="0"/>
              <a:t>прецеденты использования (</a:t>
            </a:r>
            <a:r>
              <a:rPr lang="en-US" sz="2800" dirty="0" smtClean="0"/>
              <a:t>Use cases</a:t>
            </a:r>
            <a:r>
              <a:rPr lang="ru-RU" sz="2800" dirty="0" smtClean="0"/>
              <a:t>)</a:t>
            </a:r>
          </a:p>
          <a:p>
            <a:pPr marL="788670" lvl="1" indent="-514350"/>
            <a:r>
              <a:rPr lang="ru-RU" sz="2800" dirty="0" err="1" smtClean="0"/>
              <a:t>Юзабилити-тестирование</a:t>
            </a:r>
            <a:endParaRPr lang="ru-RU" sz="2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30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1448" y="142852"/>
            <a:ext cx="8472518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сценария использования</a:t>
            </a:r>
            <a:endParaRPr lang="ru-RU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b="46258"/>
          <a:stretch>
            <a:fillRect/>
          </a:stretch>
        </p:blipFill>
        <p:spPr bwMode="auto">
          <a:xfrm>
            <a:off x="71406" y="1285860"/>
            <a:ext cx="4786314" cy="484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 t="53583"/>
          <a:stretch>
            <a:fillRect/>
          </a:stretch>
        </p:blipFill>
        <p:spPr bwMode="auto">
          <a:xfrm>
            <a:off x="4857752" y="2895389"/>
            <a:ext cx="4286248" cy="3748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643998" cy="135732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Покупка билета в автомате</a:t>
            </a:r>
          </a:p>
        </p:txBody>
      </p:sp>
    </p:spTree>
    <p:extLst>
      <p:ext uri="{BB962C8B-B14F-4D97-AF65-F5344CB8AC3E}">
        <p14:creationId xmlns="" xmlns:p14="http://schemas.microsoft.com/office/powerpoint/2010/main" val="425498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en-US" dirty="0" smtClean="0"/>
              <a:t>A/B </a:t>
            </a:r>
            <a:r>
              <a:rPr lang="ru-RU" dirty="0" smtClean="0"/>
              <a:t>тестирование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858312" cy="5429288"/>
          </a:xfrm>
        </p:spPr>
        <p:txBody>
          <a:bodyPr>
            <a:normAutofit/>
          </a:bodyPr>
          <a:lstStyle/>
          <a:p>
            <a:pPr marL="514350" indent="-514350"/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31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6" y="737646"/>
            <a:ext cx="7786710" cy="612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en-US" dirty="0" smtClean="0"/>
              <a:t>A/B </a:t>
            </a:r>
            <a:r>
              <a:rPr lang="ru-RU" dirty="0" smtClean="0"/>
              <a:t>тестирование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858312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Фактически – эксперимент со случайным распределением участников по группам (вариантам дизайна – </a:t>
            </a:r>
            <a:r>
              <a:rPr lang="en-US" sz="2200" dirty="0" smtClean="0"/>
              <a:t>A </a:t>
            </a:r>
            <a:r>
              <a:rPr lang="ru-RU" sz="2200" dirty="0" smtClean="0"/>
              <a:t>и </a:t>
            </a:r>
            <a:r>
              <a:rPr lang="en-US" sz="2200" dirty="0" smtClean="0"/>
              <a:t>B</a:t>
            </a:r>
            <a:r>
              <a:rPr lang="ru-RU" sz="2200" dirty="0" smtClean="0"/>
              <a:t>)</a:t>
            </a:r>
          </a:p>
          <a:p>
            <a:pPr marL="788670" lvl="1" indent="-514350"/>
            <a:r>
              <a:rPr lang="ru-RU" sz="2000" dirty="0" smtClean="0"/>
              <a:t>Применимы методы статистики (чтобы определить значимость различий между вариантами)</a:t>
            </a:r>
            <a:endParaRPr lang="en-US" sz="2000" dirty="0" smtClean="0"/>
          </a:p>
          <a:p>
            <a:pPr marL="514350" indent="-514350"/>
            <a:r>
              <a:rPr lang="ru-RU" sz="2200" dirty="0" smtClean="0"/>
              <a:t>Обычно отличия вариантов не очень значимы (иначе затруднительно определить повлиявший фактор и тенденции)</a:t>
            </a:r>
          </a:p>
          <a:p>
            <a:pPr marL="514350" indent="-514350"/>
            <a:r>
              <a:rPr lang="ru-RU" sz="2200" dirty="0" smtClean="0"/>
              <a:t>Необходимы готовые (завершённые) дизайны</a:t>
            </a:r>
          </a:p>
          <a:p>
            <a:pPr marL="514350" indent="-514350"/>
            <a:r>
              <a:rPr lang="ru-RU" sz="2200" dirty="0" smtClean="0"/>
              <a:t>Необходимы достаточность и однородность аудитории</a:t>
            </a:r>
          </a:p>
          <a:p>
            <a:pPr marL="514350" indent="-514350"/>
            <a:r>
              <a:rPr lang="ru-RU" sz="2200" dirty="0" smtClean="0"/>
              <a:t>Необходима измеримость </a:t>
            </a:r>
            <a:r>
              <a:rPr lang="en-US" sz="2200" dirty="0" smtClean="0"/>
              <a:t>KPI </a:t>
            </a:r>
            <a:r>
              <a:rPr lang="ru-RU" sz="2200" dirty="0" smtClean="0"/>
              <a:t>(желательно, автоматическая)</a:t>
            </a:r>
          </a:p>
          <a:p>
            <a:pPr marL="514350" indent="-514350"/>
            <a:r>
              <a:rPr lang="ru-RU" sz="2200" dirty="0" smtClean="0"/>
              <a:t>Улучшения </a:t>
            </a:r>
            <a:r>
              <a:rPr lang="en-US" sz="2200" dirty="0" smtClean="0"/>
              <a:t>KPI</a:t>
            </a:r>
            <a:r>
              <a:rPr lang="ru-RU" sz="2200" dirty="0" smtClean="0"/>
              <a:t> обычно</a:t>
            </a:r>
            <a:br>
              <a:rPr lang="ru-RU" sz="2200" dirty="0" smtClean="0"/>
            </a:br>
            <a:r>
              <a:rPr lang="ru-RU" sz="2200" dirty="0" smtClean="0"/>
              <a:t>не превышают 10%</a:t>
            </a:r>
            <a:endParaRPr lang="en-US" sz="2200" dirty="0" smtClean="0"/>
          </a:p>
          <a:p>
            <a:pPr marL="514350" indent="-514350"/>
            <a:r>
              <a:rPr lang="ru-RU" sz="2200" dirty="0" smtClean="0"/>
              <a:t>Метод применим для</a:t>
            </a:r>
            <a:br>
              <a:rPr lang="ru-RU" sz="2200" dirty="0" smtClean="0"/>
            </a:br>
            <a:r>
              <a:rPr lang="ru-RU" sz="2200" dirty="0" smtClean="0"/>
              <a:t>относительно мелких</a:t>
            </a:r>
            <a:br>
              <a:rPr lang="ru-RU" sz="2200" dirty="0" smtClean="0"/>
            </a:br>
            <a:r>
              <a:rPr lang="ru-RU" sz="2200" dirty="0" smtClean="0"/>
              <a:t>элементов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32</a:t>
            </a:fld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4214818"/>
            <a:ext cx="5029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6632"/>
            <a:ext cx="857256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Юзабилити-тестирование (ЮТ)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57216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000" dirty="0" smtClean="0"/>
              <a:t>Цели ЮТ:</a:t>
            </a:r>
          </a:p>
          <a:p>
            <a:pPr marL="788670" lvl="1" indent="-514350"/>
            <a:r>
              <a:rPr lang="ru-RU" sz="1800" dirty="0" smtClean="0"/>
              <a:t>выявление сильных и слабых мест в интерфейсе для дальнейшего улучшения его в ходе итерационного процесса разработки. Типичный способ – техника «</a:t>
            </a:r>
            <a:r>
              <a:rPr lang="ru-RU" sz="1800" dirty="0" err="1" smtClean="0"/>
              <a:t>думание</a:t>
            </a:r>
            <a:r>
              <a:rPr lang="ru-RU" sz="1800" dirty="0" smtClean="0"/>
              <a:t> вслух».</a:t>
            </a:r>
          </a:p>
          <a:p>
            <a:pPr marL="788670" lvl="1" indent="-514350"/>
            <a:r>
              <a:rPr lang="ru-RU" sz="1800" dirty="0" smtClean="0"/>
              <a:t>оценка общего качества интерфейса – например, для выбора одного из двух возможных вариантов. Типичный способ – измерение </a:t>
            </a:r>
            <a:r>
              <a:rPr lang="ru-RU" sz="1800" dirty="0" err="1" smtClean="0"/>
              <a:t>юзабилити</a:t>
            </a:r>
            <a:r>
              <a:rPr lang="ru-RU" sz="1800" dirty="0" smtClean="0"/>
              <a:t>.</a:t>
            </a:r>
          </a:p>
          <a:p>
            <a:pPr marL="514350" indent="-514350"/>
            <a:r>
              <a:rPr lang="ru-RU" sz="2000" dirty="0" smtClean="0"/>
              <a:t>ЮТ не является формальным математическим экспериментом; оно не является даже социологическим исследованием.</a:t>
            </a:r>
          </a:p>
          <a:p>
            <a:pPr marL="514350" indent="-514350"/>
            <a:r>
              <a:rPr lang="ru-RU" sz="2000" dirty="0" smtClean="0"/>
              <a:t>ЮТ – метод исследования </a:t>
            </a:r>
            <a:r>
              <a:rPr lang="ru-RU" sz="2000" dirty="0" err="1" smtClean="0"/>
              <a:t>юзабилити</a:t>
            </a:r>
            <a:r>
              <a:rPr lang="ru-RU" sz="2000" dirty="0" smtClean="0"/>
              <a:t> продукта, основанный на привлечении пользователей в качестве тестирующих. Участники, максимально приближенные к реальным пользователям, выполняют типичные для пользователей задачи путем </a:t>
            </a:r>
            <a:r>
              <a:rPr lang="ru-RU" sz="2000" dirty="0" err="1" smtClean="0"/>
              <a:t>взаимо-действия</a:t>
            </a:r>
            <a:r>
              <a:rPr lang="ru-RU" sz="2000" dirty="0" smtClean="0"/>
              <a:t> с интерфейсом системы.</a:t>
            </a:r>
          </a:p>
          <a:p>
            <a:pPr marL="514350" indent="-514350"/>
            <a:r>
              <a:rPr lang="ru-RU" sz="2000" dirty="0" smtClean="0"/>
              <a:t>Методы удешевления (с 90-х годов):</a:t>
            </a:r>
          </a:p>
          <a:p>
            <a:pPr marL="788670" lvl="1" indent="-514350"/>
            <a:r>
              <a:rPr lang="ru-RU" sz="1800" dirty="0" smtClean="0"/>
              <a:t>упрощение понятия </a:t>
            </a:r>
            <a:r>
              <a:rPr lang="ru-RU" sz="1800" dirty="0" err="1" smtClean="0"/>
              <a:t>юзабилити</a:t>
            </a:r>
            <a:endParaRPr lang="ru-RU" sz="1800" dirty="0" smtClean="0"/>
          </a:p>
          <a:p>
            <a:pPr marL="788670" lvl="1" indent="-514350"/>
            <a:r>
              <a:rPr lang="ru-RU" sz="1800" dirty="0" smtClean="0"/>
              <a:t>отказ от сбора количественных данных</a:t>
            </a:r>
          </a:p>
          <a:p>
            <a:pPr marL="788670" lvl="1" indent="-514350"/>
            <a:r>
              <a:rPr lang="ru-RU" sz="1800" dirty="0" smtClean="0"/>
              <a:t>снижение стоимости оборудования</a:t>
            </a:r>
          </a:p>
          <a:p>
            <a:pPr marL="514350" indent="-514350"/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ЮТ – планирование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57216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000" dirty="0" smtClean="0"/>
              <a:t>Цель</a:t>
            </a:r>
          </a:p>
          <a:p>
            <a:pPr marL="514350" indent="-514350"/>
            <a:r>
              <a:rPr lang="ru-RU" sz="2000" dirty="0" smtClean="0"/>
              <a:t>Время и место</a:t>
            </a:r>
          </a:p>
          <a:p>
            <a:pPr marL="514350" indent="-514350"/>
            <a:r>
              <a:rPr lang="ru-RU" sz="2000" dirty="0" smtClean="0"/>
              <a:t>Продолжительность</a:t>
            </a:r>
          </a:p>
          <a:p>
            <a:pPr marL="514350" indent="-514350"/>
            <a:r>
              <a:rPr lang="ru-RU" sz="2000" dirty="0" smtClean="0"/>
              <a:t>Необходимое оборудование и софт</a:t>
            </a:r>
          </a:p>
          <a:p>
            <a:pPr marL="514350" indent="-514350"/>
            <a:r>
              <a:rPr lang="ru-RU" sz="2000" dirty="0" smtClean="0"/>
              <a:t>Дополнительные настройки оборудования и софта (начальные экраны, время реакции)</a:t>
            </a:r>
          </a:p>
          <a:p>
            <a:pPr marL="514350" indent="-514350"/>
            <a:r>
              <a:rPr lang="ru-RU" sz="2000" dirty="0" smtClean="0"/>
              <a:t>Ответственный за проведение тестирования</a:t>
            </a:r>
          </a:p>
          <a:p>
            <a:pPr marL="514350" indent="-514350"/>
            <a:r>
              <a:rPr lang="ru-RU" sz="2000" dirty="0" smtClean="0"/>
              <a:t>Количество и состав участников и где их взять</a:t>
            </a:r>
          </a:p>
          <a:p>
            <a:pPr marL="514350" indent="-514350"/>
            <a:r>
              <a:rPr lang="ru-RU" sz="2000" dirty="0" smtClean="0"/>
              <a:t>Количество и состав заданий</a:t>
            </a:r>
          </a:p>
          <a:p>
            <a:pPr marL="514350" indent="-514350"/>
            <a:r>
              <a:rPr lang="ru-RU" sz="2000" dirty="0" smtClean="0"/>
              <a:t>Возможность использования вспомогательных материалов для выполнения заданий</a:t>
            </a:r>
          </a:p>
          <a:p>
            <a:pPr marL="514350" indent="-514350"/>
            <a:r>
              <a:rPr lang="ru-RU" sz="2000" dirty="0" smtClean="0"/>
              <a:t>Признаки успешного и ошибочного выполнения заданий</a:t>
            </a:r>
          </a:p>
          <a:p>
            <a:pPr marL="514350" indent="-514350"/>
            <a:r>
              <a:rPr lang="ru-RU" sz="2000" dirty="0" smtClean="0"/>
              <a:t>Степень допустимого участия (подсказок) со стороны проводящего тестирование</a:t>
            </a:r>
          </a:p>
          <a:p>
            <a:pPr marL="514350" indent="-514350"/>
            <a:r>
              <a:rPr lang="ru-RU" sz="2000" dirty="0" smtClean="0"/>
              <a:t>Набор количественных данных и способы их сбора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ЮТ – участники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57216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Количество участников:</a:t>
            </a:r>
          </a:p>
          <a:p>
            <a:pPr marL="788670" lvl="1" indent="-514350"/>
            <a:r>
              <a:rPr lang="ru-RU" sz="2200" dirty="0" smtClean="0"/>
              <a:t>оптимальное: 3-5</a:t>
            </a:r>
          </a:p>
          <a:p>
            <a:pPr marL="788670" lvl="1" indent="-514350"/>
            <a:r>
              <a:rPr lang="ru-RU" sz="2200" dirty="0" smtClean="0"/>
              <a:t>если больше, разбить на</a:t>
            </a:r>
            <a:br>
              <a:rPr lang="ru-RU" sz="2200" dirty="0" smtClean="0"/>
            </a:br>
            <a:r>
              <a:rPr lang="ru-RU" sz="2200" dirty="0" smtClean="0"/>
              <a:t>итерации – проверить</a:t>
            </a:r>
            <a:br>
              <a:rPr lang="ru-RU" sz="2200" dirty="0" smtClean="0"/>
            </a:br>
            <a:r>
              <a:rPr lang="ru-RU" sz="2200" dirty="0" smtClean="0"/>
              <a:t>внесенные изменения, </a:t>
            </a:r>
            <a:br>
              <a:rPr lang="ru-RU" sz="2200" dirty="0" smtClean="0"/>
            </a:br>
            <a:r>
              <a:rPr lang="ru-RU" sz="2200" dirty="0" smtClean="0"/>
              <a:t>предлагать более сложные</a:t>
            </a:r>
            <a:br>
              <a:rPr lang="ru-RU" sz="2200" dirty="0" smtClean="0"/>
            </a:br>
            <a:r>
              <a:rPr lang="ru-RU" sz="2200" dirty="0" smtClean="0"/>
              <a:t>задания.</a:t>
            </a:r>
          </a:p>
          <a:p>
            <a:pPr marL="514350" indent="-514350"/>
            <a:r>
              <a:rPr lang="ru-RU" sz="2400" dirty="0" smtClean="0"/>
              <a:t>Качество участников:</a:t>
            </a:r>
          </a:p>
          <a:p>
            <a:pPr marL="788670" lvl="1" indent="-514350"/>
            <a:r>
              <a:rPr lang="ru-RU" sz="2200" dirty="0" smtClean="0"/>
              <a:t>максимальное соответствие портрету целевых пользователей продукта (пол, возраст, опыт, </a:t>
            </a:r>
            <a:r>
              <a:rPr lang="ru-RU" sz="2200" dirty="0" err="1" smtClean="0"/>
              <a:t>социо-экономическое</a:t>
            </a:r>
            <a:r>
              <a:rPr lang="ru-RU" sz="2200" dirty="0" smtClean="0"/>
              <a:t> положение и т.д.)</a:t>
            </a:r>
          </a:p>
          <a:p>
            <a:pPr marL="788670" lvl="1" indent="-514350"/>
            <a:r>
              <a:rPr lang="ru-RU" sz="2200" dirty="0" smtClean="0"/>
              <a:t>эмоциональная открытость (</a:t>
            </a:r>
            <a:r>
              <a:rPr lang="ru-RU" sz="2200" dirty="0" err="1" smtClean="0"/>
              <a:t>думание</a:t>
            </a:r>
            <a:r>
              <a:rPr lang="ru-RU" sz="2200" dirty="0" smtClean="0"/>
              <a:t> вслух)</a:t>
            </a:r>
          </a:p>
          <a:p>
            <a:pPr marL="788670" lvl="1" indent="-514350"/>
            <a:r>
              <a:rPr lang="ru-RU" sz="2200" dirty="0" smtClean="0"/>
              <a:t>большой опыт в ЮТ – нежелателен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35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785794"/>
            <a:ext cx="3427417" cy="205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ЮТ –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57216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Качество заданий:</a:t>
            </a:r>
          </a:p>
          <a:p>
            <a:pPr marL="788670" lvl="1" indent="-514350"/>
            <a:r>
              <a:rPr lang="ru-RU" sz="2000" dirty="0" smtClean="0"/>
              <a:t>максимально приближены к</a:t>
            </a:r>
            <a:br>
              <a:rPr lang="ru-RU" sz="2000" dirty="0" smtClean="0"/>
            </a:br>
            <a:r>
              <a:rPr lang="ru-RU" sz="2000" dirty="0" smtClean="0"/>
              <a:t>реальным действиям</a:t>
            </a:r>
            <a:br>
              <a:rPr lang="ru-RU" sz="2000" dirty="0" smtClean="0"/>
            </a:br>
            <a:r>
              <a:rPr lang="ru-RU" sz="2000" dirty="0" smtClean="0"/>
              <a:t>пользователя с продуктом</a:t>
            </a:r>
          </a:p>
          <a:p>
            <a:pPr marL="788670" lvl="1" indent="-514350"/>
            <a:r>
              <a:rPr lang="ru-RU" sz="2000" dirty="0" smtClean="0"/>
              <a:t>охват наиболее важных частей</a:t>
            </a:r>
            <a:br>
              <a:rPr lang="ru-RU" sz="2000" dirty="0" smtClean="0"/>
            </a:br>
            <a:r>
              <a:rPr lang="ru-RU" sz="2000" dirty="0" smtClean="0"/>
              <a:t>интерфейса</a:t>
            </a:r>
          </a:p>
          <a:p>
            <a:pPr marL="788670" lvl="1" indent="-514350"/>
            <a:r>
              <a:rPr lang="ru-RU" sz="2000" dirty="0" smtClean="0"/>
              <a:t>достаточно небольшие (общее время ЮТ 40-90 мин), но не тривиальные, возможны «сценарии»</a:t>
            </a:r>
          </a:p>
          <a:p>
            <a:pPr marL="788670" lvl="1" indent="-514350"/>
            <a:r>
              <a:rPr lang="ru-RU" sz="2000" dirty="0" smtClean="0"/>
              <a:t>продуманные и опробованные (особо учесть ещё не готовые аспекты), возможны </a:t>
            </a:r>
            <a:r>
              <a:rPr lang="ru-RU" sz="2000" dirty="0" err="1" smtClean="0"/>
              <a:t>пилотные</a:t>
            </a:r>
            <a:r>
              <a:rPr lang="ru-RU" sz="2000" dirty="0" smtClean="0"/>
              <a:t> сессии</a:t>
            </a:r>
          </a:p>
          <a:p>
            <a:pPr marL="514350" indent="-514350"/>
            <a:r>
              <a:rPr lang="ru-RU" sz="2400" dirty="0" smtClean="0"/>
              <a:t>Откуда брать задания?</a:t>
            </a:r>
          </a:p>
          <a:p>
            <a:pPr marL="788670" lvl="1" indent="-514350"/>
            <a:r>
              <a:rPr lang="ru-RU" sz="2000" dirty="0" smtClean="0"/>
              <a:t>из анализа задач</a:t>
            </a:r>
          </a:p>
          <a:p>
            <a:pPr marL="788670" lvl="1" indent="-514350"/>
            <a:r>
              <a:rPr lang="ru-RU" sz="2000" dirty="0" smtClean="0"/>
              <a:t>из наблюдения за пользователем</a:t>
            </a:r>
          </a:p>
          <a:p>
            <a:pPr marL="514350" indent="-514350"/>
            <a:r>
              <a:rPr lang="ru-RU" sz="2200" dirty="0" smtClean="0"/>
              <a:t>«</a:t>
            </a:r>
            <a:r>
              <a:rPr lang="ru-RU" sz="2200" dirty="0" err="1" smtClean="0"/>
              <a:t>Думание</a:t>
            </a:r>
            <a:r>
              <a:rPr lang="ru-RU" sz="2200" dirty="0" smtClean="0"/>
              <a:t> вслух» участником</a:t>
            </a:r>
          </a:p>
          <a:p>
            <a:pPr marL="514350" indent="-514350"/>
            <a:r>
              <a:rPr lang="ru-RU" sz="2200" dirty="0" smtClean="0"/>
              <a:t>«Молчание про себя» инструктором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36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687" y="214290"/>
            <a:ext cx="354446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ЮТ – проведение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572164"/>
          </a:xfrm>
        </p:spPr>
        <p:txBody>
          <a:bodyPr>
            <a:normAutofit fontScale="92500" lnSpcReduction="10000"/>
          </a:bodyPr>
          <a:lstStyle/>
          <a:p>
            <a:pPr marL="514350" indent="-514350"/>
            <a:r>
              <a:rPr lang="ru-RU" sz="2200" dirty="0" smtClean="0"/>
              <a:t>Оборудование</a:t>
            </a:r>
          </a:p>
          <a:p>
            <a:pPr marL="788670" lvl="1" indent="-514350"/>
            <a:r>
              <a:rPr lang="ru-RU" sz="2000" dirty="0" smtClean="0"/>
              <a:t>Компьютер, </a:t>
            </a:r>
            <a:r>
              <a:rPr lang="ru-RU" sz="2000" dirty="0" err="1" smtClean="0"/>
              <a:t>веб-камера</a:t>
            </a:r>
            <a:r>
              <a:rPr lang="ru-RU" sz="2000" dirty="0" smtClean="0"/>
              <a:t>, микрофон (особенно для «</a:t>
            </a:r>
            <a:r>
              <a:rPr lang="ru-RU" sz="2000" dirty="0" err="1" smtClean="0"/>
              <a:t>думания</a:t>
            </a:r>
            <a:r>
              <a:rPr lang="ru-RU" sz="2000" dirty="0" smtClean="0"/>
              <a:t> вслух»</a:t>
            </a:r>
          </a:p>
          <a:p>
            <a:pPr marL="788670" lvl="1" indent="-514350"/>
            <a:r>
              <a:rPr lang="ru-RU" sz="2000" dirty="0" smtClean="0"/>
              <a:t>Программа записи содержимого экрана (</a:t>
            </a:r>
            <a:r>
              <a:rPr lang="ru-RU" sz="2000" dirty="0" err="1" smtClean="0"/>
              <a:t>TechSmith</a:t>
            </a:r>
            <a:r>
              <a:rPr lang="ru-RU" sz="2000" dirty="0" smtClean="0"/>
              <a:t> </a:t>
            </a:r>
            <a:r>
              <a:rPr lang="ru-RU" sz="2000" dirty="0" err="1" smtClean="0"/>
              <a:t>Camtasia</a:t>
            </a:r>
            <a:r>
              <a:rPr lang="ru-RU" sz="2000" dirty="0" smtClean="0"/>
              <a:t> или </a:t>
            </a:r>
            <a:r>
              <a:rPr lang="ru-RU" sz="2000" dirty="0" err="1" smtClean="0"/>
              <a:t>Morae</a:t>
            </a:r>
            <a:r>
              <a:rPr lang="ru-RU" sz="2000" dirty="0" smtClean="0"/>
              <a:t>), секундомер (если нет в программе)</a:t>
            </a:r>
          </a:p>
          <a:p>
            <a:pPr marL="514350" indent="-514350"/>
            <a:r>
              <a:rPr lang="ru-RU" sz="2200" dirty="0" smtClean="0"/>
              <a:t>Стадии тестирования:</a:t>
            </a:r>
          </a:p>
          <a:p>
            <a:pPr marL="788670" lvl="1" indent="-514350"/>
            <a:r>
              <a:rPr lang="ru-RU" sz="2000" dirty="0" smtClean="0"/>
              <a:t>Подготовка</a:t>
            </a:r>
          </a:p>
          <a:p>
            <a:pPr marL="788670" lvl="1" indent="-514350"/>
            <a:r>
              <a:rPr lang="ru-RU" sz="2000" dirty="0" smtClean="0"/>
              <a:t>Введение</a:t>
            </a:r>
          </a:p>
          <a:p>
            <a:pPr marL="788670" lvl="1" indent="-514350"/>
            <a:r>
              <a:rPr lang="ru-RU" sz="2000" dirty="0" smtClean="0"/>
              <a:t>Непосредственно тестирование</a:t>
            </a:r>
          </a:p>
          <a:p>
            <a:pPr marL="788670" lvl="1" indent="-514350"/>
            <a:r>
              <a:rPr lang="ru-RU" sz="2000" dirty="0" smtClean="0"/>
              <a:t>«Разбор полетов»</a:t>
            </a:r>
          </a:p>
          <a:p>
            <a:pPr marL="514350" indent="-514350"/>
            <a:r>
              <a:rPr lang="ru-RU" sz="2200" dirty="0" smtClean="0"/>
              <a:t>Пример содержания отчета о тестировании:</a:t>
            </a:r>
          </a:p>
          <a:p>
            <a:pPr marL="788670" lvl="1" indent="-514350"/>
            <a:r>
              <a:rPr lang="ru-RU" sz="2000" dirty="0" smtClean="0"/>
              <a:t>Резюме</a:t>
            </a:r>
          </a:p>
          <a:p>
            <a:pPr marL="788670" lvl="1" indent="-514350"/>
            <a:r>
              <a:rPr lang="ru-RU" sz="2000" dirty="0" smtClean="0"/>
              <a:t>Основные проблемы</a:t>
            </a:r>
          </a:p>
          <a:p>
            <a:pPr marL="788670" lvl="1" indent="-514350"/>
            <a:r>
              <a:rPr lang="ru-RU" sz="2000" dirty="0" smtClean="0"/>
              <a:t>Частные проблемы</a:t>
            </a:r>
          </a:p>
          <a:p>
            <a:pPr marL="788670" lvl="1" indent="-514350"/>
            <a:r>
              <a:rPr lang="ru-RU" sz="2000" dirty="0" smtClean="0"/>
              <a:t>Количественные данные (если они собирались)</a:t>
            </a:r>
          </a:p>
          <a:p>
            <a:pPr marL="788670" lvl="1" indent="-514350"/>
            <a:r>
              <a:rPr lang="ru-RU" sz="2000" dirty="0" smtClean="0"/>
              <a:t>Приложение 1. Методика эксперимента и условия теста </a:t>
            </a:r>
          </a:p>
          <a:p>
            <a:pPr marL="788670" lvl="1" indent="-514350"/>
            <a:r>
              <a:rPr lang="ru-RU" sz="2000" dirty="0" smtClean="0"/>
              <a:t>Приложение 2. Описание тестовых сценариев </a:t>
            </a:r>
          </a:p>
          <a:p>
            <a:pPr marL="788670" lvl="1" indent="-514350"/>
            <a:r>
              <a:rPr lang="ru-RU" sz="2000" dirty="0" smtClean="0"/>
              <a:t>Приложение 3. Описание участников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Подробнее о ЮТ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643602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ru-RU" sz="2200" dirty="0" smtClean="0"/>
              <a:t>Самая ответственная часть ЮТ (проще всего испортить) – это разработка заданий</a:t>
            </a:r>
            <a:endParaRPr lang="ru-RU" sz="2000" dirty="0" smtClean="0"/>
          </a:p>
          <a:p>
            <a:pPr marL="514350" indent="-514350"/>
            <a:r>
              <a:rPr lang="ru-RU" sz="2200" dirty="0" smtClean="0"/>
              <a:t>Важная часть – </a:t>
            </a:r>
            <a:r>
              <a:rPr lang="ru-RU" sz="2200" dirty="0" err="1" smtClean="0"/>
              <a:t>простимулировать</a:t>
            </a:r>
            <a:r>
              <a:rPr lang="ru-RU" sz="2200" dirty="0" smtClean="0"/>
              <a:t> участника «думать вслух»</a:t>
            </a:r>
          </a:p>
          <a:p>
            <a:pPr marL="788670" lvl="1" indent="-514350"/>
            <a:r>
              <a:rPr lang="ru-RU" sz="2000" dirty="0" smtClean="0"/>
              <a:t>Чтобы тот понял и не стеснялся начать, Я. </a:t>
            </a:r>
            <a:r>
              <a:rPr lang="ru-RU" sz="2000" dirty="0" err="1" smtClean="0"/>
              <a:t>Нильсен</a:t>
            </a:r>
            <a:r>
              <a:rPr lang="ru-RU" sz="2000" dirty="0" smtClean="0"/>
              <a:t> рекомендует показать обучающее видео (1 минута – достаточно)</a:t>
            </a:r>
          </a:p>
          <a:p>
            <a:pPr marL="788670" lvl="1" indent="-514350"/>
            <a:r>
              <a:rPr lang="ru-RU" sz="2000" dirty="0" smtClean="0"/>
              <a:t>Не совсем обычная ситуация. Раскрываются не все типы людей.</a:t>
            </a:r>
          </a:p>
          <a:p>
            <a:pPr marL="788670" lvl="1" indent="-514350"/>
            <a:r>
              <a:rPr lang="ru-RU" sz="2000" dirty="0" smtClean="0"/>
              <a:t>Необходимо, чтобы пользователь «раскрывал душу», говоря потоком, а не обдумывал, как лучше и красивее сформулировать</a:t>
            </a:r>
          </a:p>
          <a:p>
            <a:pPr marL="788670" lvl="1" indent="-514350"/>
            <a:r>
              <a:rPr lang="ru-RU" sz="2000" dirty="0" smtClean="0"/>
              <a:t>«Эхо» – повтор фраз пользователя. «Бумеранг» – «ну а как вы сами думаете?». Коломбо» – «то есть вы спрашиваете… </a:t>
            </a:r>
            <a:r>
              <a:rPr lang="ru-RU" sz="2000" dirty="0" err="1" smtClean="0"/>
              <a:t>эээ</a:t>
            </a:r>
            <a:r>
              <a:rPr lang="ru-RU" sz="2000" dirty="0" smtClean="0"/>
              <a:t>…»</a:t>
            </a:r>
          </a:p>
          <a:p>
            <a:pPr marL="514350" indent="-514350"/>
            <a:r>
              <a:rPr lang="ru-RU" sz="2200" dirty="0" smtClean="0"/>
              <a:t>Написание отчёта по ЮТ</a:t>
            </a:r>
          </a:p>
          <a:p>
            <a:pPr marL="788670" lvl="1" indent="-514350"/>
            <a:r>
              <a:rPr lang="ru-RU" sz="2000" dirty="0" smtClean="0"/>
              <a:t>Результаты ЮТ должны быть </a:t>
            </a:r>
            <a:r>
              <a:rPr lang="ru-RU" sz="2000" dirty="0" err="1" smtClean="0"/>
              <a:t>юзабельны</a:t>
            </a:r>
            <a:r>
              <a:rPr lang="ru-RU" sz="2000" dirty="0" smtClean="0"/>
              <a:t> (для разработчиков)</a:t>
            </a:r>
          </a:p>
          <a:p>
            <a:pPr marL="788670" lvl="1" indent="-514350"/>
            <a:r>
              <a:rPr lang="ru-RU" sz="2000" dirty="0" smtClean="0"/>
              <a:t>Описывать конкретно (не просто «пользователь затруднился», «пользователь не смог»)</a:t>
            </a:r>
          </a:p>
          <a:p>
            <a:pPr marL="788670" lvl="1" indent="-514350"/>
            <a:r>
              <a:rPr lang="ru-RU" sz="2000" dirty="0" smtClean="0"/>
              <a:t>Пытаться охватить не только детали, но и общую картину (например, процесс взаимодействия с сайтом в целом)</a:t>
            </a:r>
          </a:p>
          <a:p>
            <a:pPr marL="788670" lvl="1" indent="-514350"/>
            <a:r>
              <a:rPr lang="ru-RU" sz="2000" dirty="0" smtClean="0"/>
              <a:t>Расставлять приоритеты (критичности) проблем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Дистанционное ЮТ (</a:t>
            </a:r>
            <a:r>
              <a:rPr lang="en-US" dirty="0" smtClean="0"/>
              <a:t>remote UT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643602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05000"/>
              </a:lnSpc>
            </a:pPr>
            <a:r>
              <a:rPr lang="ru-RU" sz="2200" dirty="0" smtClean="0"/>
              <a:t>Существуют сервисы для проведения удалённого ЮТ (хотя «личное» ЮТ, как правило, предпочтительнее – но могут быть проблемы со временем, бюджетом, удалённостью): </a:t>
            </a:r>
            <a:r>
              <a:rPr lang="es-ES" sz="2200" dirty="0" smtClean="0"/>
              <a:t>Loop11</a:t>
            </a:r>
            <a:r>
              <a:rPr lang="ru-RU" sz="2200" dirty="0" smtClean="0"/>
              <a:t>, </a:t>
            </a:r>
            <a:r>
              <a:rPr lang="es-ES" sz="2200" dirty="0" smtClean="0"/>
              <a:t>OpenHallway</a:t>
            </a:r>
            <a:r>
              <a:rPr lang="ru-RU" sz="2200" dirty="0" smtClean="0"/>
              <a:t>, </a:t>
            </a:r>
            <a:r>
              <a:rPr lang="es-ES" sz="2200" dirty="0" smtClean="0"/>
              <a:t>TryMyUI</a:t>
            </a:r>
            <a:r>
              <a:rPr lang="ru-RU" sz="2200" dirty="0" smtClean="0"/>
              <a:t>, </a:t>
            </a:r>
            <a:r>
              <a:rPr lang="es-ES" sz="2200" dirty="0" smtClean="0"/>
              <a:t>Userlytics</a:t>
            </a:r>
            <a:r>
              <a:rPr lang="ru-RU" sz="2200" dirty="0" smtClean="0"/>
              <a:t>, </a:t>
            </a:r>
            <a:r>
              <a:rPr lang="es-ES" sz="2200" dirty="0" smtClean="0"/>
              <a:t>Usertesting.com</a:t>
            </a:r>
            <a:r>
              <a:rPr lang="ru-RU" sz="2200" dirty="0" smtClean="0"/>
              <a:t>, </a:t>
            </a:r>
            <a:r>
              <a:rPr lang="es-ES" sz="2200" dirty="0" smtClean="0"/>
              <a:t>www.fabuza.ru</a:t>
            </a:r>
            <a:r>
              <a:rPr lang="ru-RU" sz="2200" dirty="0" smtClean="0"/>
              <a:t>, …</a:t>
            </a:r>
          </a:p>
          <a:p>
            <a:pPr marL="514350" indent="-514350">
              <a:lnSpc>
                <a:spcPct val="105000"/>
              </a:lnSpc>
            </a:pPr>
            <a:r>
              <a:rPr lang="ru-RU" sz="2200" dirty="0" smtClean="0"/>
              <a:t>ДЮТ: </a:t>
            </a:r>
            <a:r>
              <a:rPr lang="ru-RU" sz="2200" dirty="0" err="1" smtClean="0"/>
              <a:t>модерируемое</a:t>
            </a:r>
            <a:r>
              <a:rPr lang="ru-RU" sz="2200" dirty="0" smtClean="0"/>
              <a:t> (инструктор «смотрит» за участником в реальном времени) и </a:t>
            </a:r>
            <a:r>
              <a:rPr lang="ru-RU" sz="2200" dirty="0" err="1" smtClean="0"/>
              <a:t>немодерируемое</a:t>
            </a:r>
            <a:endParaRPr lang="ru-RU" sz="2200" dirty="0" smtClean="0"/>
          </a:p>
          <a:p>
            <a:pPr marL="514350" indent="-514350">
              <a:lnSpc>
                <a:spcPct val="105000"/>
              </a:lnSpc>
            </a:pPr>
            <a:r>
              <a:rPr lang="ru-RU" sz="2200" dirty="0" smtClean="0"/>
              <a:t>Проблема набора релевантных участников</a:t>
            </a:r>
          </a:p>
          <a:p>
            <a:pPr marL="788670" lvl="1" indent="-514350">
              <a:lnSpc>
                <a:spcPct val="105000"/>
              </a:lnSpc>
            </a:pPr>
            <a:r>
              <a:rPr lang="ru-RU" sz="2000" dirty="0" smtClean="0"/>
              <a:t>Некоторые современные инструменты ДЮТ предоставляют базу потенциальных участников и возможность выборки из неё</a:t>
            </a:r>
          </a:p>
          <a:p>
            <a:pPr marL="788670" lvl="1" indent="-514350">
              <a:lnSpc>
                <a:spcPct val="105000"/>
              </a:lnSpc>
            </a:pPr>
            <a:r>
              <a:rPr lang="ru-RU" sz="2000" dirty="0" smtClean="0"/>
              <a:t>Но человек слишком много раз проходивший ЮТ перестаёт быть репрезентативным пользователем</a:t>
            </a:r>
          </a:p>
          <a:p>
            <a:pPr marL="788670" lvl="1" indent="-514350">
              <a:lnSpc>
                <a:spcPct val="105000"/>
              </a:lnSpc>
            </a:pPr>
            <a:r>
              <a:rPr lang="ru-RU" sz="2000" dirty="0" smtClean="0"/>
              <a:t>Как правило </a:t>
            </a:r>
            <a:r>
              <a:rPr lang="en-US" sz="2000" dirty="0" smtClean="0"/>
              <a:t>B2B </a:t>
            </a:r>
            <a:r>
              <a:rPr lang="ru-RU" sz="2000" dirty="0" smtClean="0"/>
              <a:t>сайты должны находить участников сами</a:t>
            </a:r>
          </a:p>
          <a:p>
            <a:pPr marL="788670" lvl="1" indent="-514350">
              <a:lnSpc>
                <a:spcPct val="105000"/>
              </a:lnSpc>
            </a:pPr>
            <a:r>
              <a:rPr lang="ru-RU" sz="2000" dirty="0" smtClean="0"/>
              <a:t>«Запас» участников – некоторые могут отказаться или «выпасть»</a:t>
            </a:r>
          </a:p>
          <a:p>
            <a:pPr marL="514350" indent="-514350">
              <a:lnSpc>
                <a:spcPct val="105000"/>
              </a:lnSpc>
            </a:pPr>
            <a:r>
              <a:rPr lang="ru-RU" sz="2200" dirty="0" smtClean="0"/>
              <a:t>Проблема более высоких требований к заданиям</a:t>
            </a:r>
          </a:p>
          <a:p>
            <a:pPr marL="788670" lvl="1" indent="-514350">
              <a:lnSpc>
                <a:spcPct val="105000"/>
              </a:lnSpc>
            </a:pPr>
            <a:r>
              <a:rPr lang="ru-RU" sz="2000" dirty="0" smtClean="0"/>
              <a:t>Инструктору сложнее скорректировать неправильное понимание пользователем задания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Введение – 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85794"/>
            <a:ext cx="8643998" cy="5381220"/>
          </a:xfrm>
        </p:spPr>
        <p:txBody>
          <a:bodyPr>
            <a:noAutofit/>
          </a:bodyPr>
          <a:lstStyle/>
          <a:p>
            <a:pPr marL="514350" indent="-514350"/>
            <a:r>
              <a:rPr lang="ru-RU" sz="2400" dirty="0" smtClean="0"/>
              <a:t>Отсутствие выделения интерфейса (взаимодействия) при работе с компьютерами: до 1960-х.</a:t>
            </a:r>
          </a:p>
          <a:p>
            <a:pPr marL="514350" indent="-514350"/>
            <a:r>
              <a:rPr lang="ru-RU" sz="2400" dirty="0" smtClean="0"/>
              <a:t>Развитие и внедрение интерфейсов и устройств:</a:t>
            </a:r>
          </a:p>
          <a:p>
            <a:pPr marL="788670" lvl="1" indent="-514350"/>
            <a:r>
              <a:rPr lang="ru-RU" dirty="0" smtClean="0"/>
              <a:t>Командная строка</a:t>
            </a:r>
          </a:p>
          <a:p>
            <a:pPr marL="788670" lvl="1" indent="-514350"/>
            <a:r>
              <a:rPr lang="ru-RU" dirty="0" smtClean="0"/>
              <a:t>Шаровой манипулятор (1949), мышь (1965)</a:t>
            </a:r>
          </a:p>
          <a:p>
            <a:pPr marL="788670" lvl="1" indent="-514350"/>
            <a:r>
              <a:rPr lang="ru-RU" dirty="0" smtClean="0"/>
              <a:t>Световое перо (1954)</a:t>
            </a:r>
          </a:p>
          <a:p>
            <a:pPr marL="788670" lvl="1" indent="-514350"/>
            <a:r>
              <a:rPr lang="ru-RU" dirty="0" smtClean="0"/>
              <a:t>Видеодисплеи с векторной графикой (</a:t>
            </a:r>
            <a:r>
              <a:rPr lang="en-US" dirty="0" smtClean="0"/>
              <a:t>PDP-1</a:t>
            </a:r>
            <a:r>
              <a:rPr lang="ru-RU" dirty="0" smtClean="0"/>
              <a:t>, 1961)</a:t>
            </a:r>
          </a:p>
          <a:p>
            <a:pPr marL="788670" lvl="1" indent="-514350"/>
            <a:r>
              <a:rPr lang="ru-RU" dirty="0" smtClean="0"/>
              <a:t>«</a:t>
            </a:r>
            <a:r>
              <a:rPr lang="ru-RU" dirty="0" err="1" smtClean="0"/>
              <a:t>Скетчпад</a:t>
            </a:r>
            <a:r>
              <a:rPr lang="ru-RU" dirty="0" smtClean="0"/>
              <a:t>» (1963)</a:t>
            </a:r>
          </a:p>
          <a:p>
            <a:pPr marL="788670" lvl="1" indent="-514350"/>
            <a:r>
              <a:rPr lang="ru-RU" dirty="0" smtClean="0"/>
              <a:t>Графический интерфейс пользователя (</a:t>
            </a:r>
            <a:r>
              <a:rPr lang="ru-RU" sz="2000" dirty="0" err="1" smtClean="0"/>
              <a:t>Xerox</a:t>
            </a:r>
            <a:r>
              <a:rPr lang="ru-RU" sz="2000" dirty="0" smtClean="0"/>
              <a:t> </a:t>
            </a:r>
            <a:r>
              <a:rPr lang="ru-RU" sz="2000" dirty="0" err="1" smtClean="0"/>
              <a:t>Alto</a:t>
            </a:r>
            <a:r>
              <a:rPr lang="ru-RU" sz="2000" dirty="0" smtClean="0"/>
              <a:t>, 1973)</a:t>
            </a:r>
          </a:p>
          <a:p>
            <a:pPr marL="514350" indent="-514350"/>
            <a:r>
              <a:rPr lang="ru-RU" sz="2400" dirty="0" smtClean="0"/>
              <a:t>Проектирование </a:t>
            </a:r>
            <a:r>
              <a:rPr lang="ru-RU" sz="2400" dirty="0" err="1" smtClean="0"/>
              <a:t>юзабилити</a:t>
            </a:r>
            <a:r>
              <a:rPr lang="ru-RU" sz="2400" dirty="0" smtClean="0"/>
              <a:t> – «</a:t>
            </a:r>
            <a:r>
              <a:rPr lang="ru-RU" sz="2400" dirty="0" err="1" smtClean="0"/>
              <a:t>низкобюджетное</a:t>
            </a:r>
            <a:r>
              <a:rPr lang="ru-RU" sz="2400" dirty="0" smtClean="0"/>
              <a:t>» ЧКВ, Я. </a:t>
            </a:r>
            <a:r>
              <a:rPr lang="ru-RU" sz="2400" dirty="0" err="1" smtClean="0"/>
              <a:t>Нильсен</a:t>
            </a:r>
            <a:r>
              <a:rPr lang="ru-RU" sz="2400" dirty="0" smtClean="0"/>
              <a:t> (середина 1990-х).</a:t>
            </a:r>
          </a:p>
          <a:p>
            <a:pPr marL="514350" indent="-514350"/>
            <a:r>
              <a:rPr lang="ru-RU" sz="2400" dirty="0" smtClean="0"/>
              <a:t>«Универсальный дизайн»: с 2000-х .</a:t>
            </a:r>
          </a:p>
          <a:p>
            <a:pPr marL="514350" indent="-514350"/>
            <a:r>
              <a:rPr lang="ru-RU" sz="2400" dirty="0" smtClean="0"/>
              <a:t>Современный рост качества интерфейсов: 6% в год.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Введение – терминология в ЧКВ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928670"/>
            <a:ext cx="8858312" cy="530978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За рубежом:</a:t>
            </a:r>
          </a:p>
          <a:p>
            <a:pPr marL="788670" lvl="1" indent="-514350"/>
            <a:r>
              <a:rPr lang="en-US" dirty="0" smtClean="0"/>
              <a:t>man-machine interaction</a:t>
            </a:r>
            <a:r>
              <a:rPr lang="ru-RU" dirty="0" smtClean="0"/>
              <a:t>, </a:t>
            </a:r>
            <a:r>
              <a:rPr lang="en-US" dirty="0" smtClean="0"/>
              <a:t>computer-human interaction</a:t>
            </a:r>
            <a:r>
              <a:rPr lang="ru-RU" dirty="0" smtClean="0"/>
              <a:t>, </a:t>
            </a:r>
            <a:r>
              <a:rPr lang="en-US" b="1" dirty="0" smtClean="0"/>
              <a:t>human-computer interaction</a:t>
            </a:r>
            <a:r>
              <a:rPr lang="ru-RU" b="1" dirty="0" smtClean="0"/>
              <a:t> (</a:t>
            </a:r>
            <a:r>
              <a:rPr lang="en-US" b="1" dirty="0" smtClean="0"/>
              <a:t>HCI</a:t>
            </a:r>
            <a:r>
              <a:rPr lang="ru-RU" b="1" dirty="0" smtClean="0"/>
              <a:t>)</a:t>
            </a:r>
            <a:r>
              <a:rPr lang="ru-RU" dirty="0" smtClean="0"/>
              <a:t>, </a:t>
            </a:r>
            <a:r>
              <a:rPr lang="en-US" dirty="0" smtClean="0">
                <a:sym typeface="Symbol"/>
              </a:rPr>
              <a:t></a:t>
            </a:r>
            <a:r>
              <a:rPr lang="ru-RU" dirty="0" smtClean="0">
                <a:sym typeface="Symbol"/>
              </a:rPr>
              <a:t> </a:t>
            </a:r>
            <a:r>
              <a:rPr lang="en-US" dirty="0" smtClean="0"/>
              <a:t>human factors</a:t>
            </a:r>
            <a:r>
              <a:rPr lang="ru-RU" dirty="0" smtClean="0"/>
              <a:t> (</a:t>
            </a:r>
            <a:r>
              <a:rPr lang="en-US" dirty="0" smtClean="0"/>
              <a:t>in computer systems</a:t>
            </a:r>
            <a:r>
              <a:rPr lang="ru-RU" dirty="0" smtClean="0"/>
              <a:t>)</a:t>
            </a:r>
          </a:p>
          <a:p>
            <a:pPr marL="514350" indent="-514350"/>
            <a:r>
              <a:rPr lang="ru-RU" sz="2400" dirty="0" smtClean="0"/>
              <a:t>В СССР (более системный подход, сейчас подзабытый):</a:t>
            </a:r>
            <a:endParaRPr lang="en-US" sz="2400" dirty="0" smtClean="0"/>
          </a:p>
          <a:p>
            <a:pPr marL="788670" lvl="1" indent="-514350"/>
            <a:r>
              <a:rPr lang="ru-RU" sz="2000" dirty="0" smtClean="0"/>
              <a:t>эргономика</a:t>
            </a:r>
            <a:r>
              <a:rPr lang="en-US" sz="2000" dirty="0" smtClean="0"/>
              <a:t> (</a:t>
            </a:r>
            <a:r>
              <a:rPr lang="ru-RU" sz="2000" dirty="0" smtClean="0"/>
              <a:t>в автоматизированных системах человек-техника, в АСУ), человеко-машинное взаимодействие/общение, инженерная психология</a:t>
            </a:r>
          </a:p>
          <a:p>
            <a:pPr marL="514350" indent="-514350"/>
            <a:r>
              <a:rPr lang="ru-RU" sz="2400" dirty="0" smtClean="0"/>
              <a:t>Дисциплина, изучающая проектирование, оценивание и воплощение интерактивных компьютерных систем, предназначенных для использования человеком, а также сопутствующие аспекты.</a:t>
            </a:r>
          </a:p>
          <a:p>
            <a:pPr marL="514350" indent="-514350"/>
            <a:r>
              <a:rPr lang="ru-RU" sz="2200" dirty="0" smtClean="0"/>
              <a:t>Предмет исследования: </a:t>
            </a:r>
            <a:r>
              <a:rPr lang="ru-RU" sz="2200" b="1" dirty="0" smtClean="0"/>
              <a:t>человеко-машинный интерфейс </a:t>
            </a:r>
            <a:r>
              <a:rPr lang="ru-RU" sz="2200" dirty="0" smtClean="0"/>
              <a:t>(ПИ)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Система человек-компьютер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28670"/>
            <a:ext cx="8643998" cy="530978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Человек (оператор):</a:t>
            </a:r>
          </a:p>
          <a:p>
            <a:pPr marL="788670" lvl="1" indent="-514350"/>
            <a:r>
              <a:rPr lang="ru-RU" sz="2000" dirty="0" smtClean="0"/>
              <a:t>Органы чувств – каналы получения информации</a:t>
            </a:r>
          </a:p>
          <a:p>
            <a:pPr marL="1062990" lvl="2" indent="-514350"/>
            <a:r>
              <a:rPr lang="ru-RU" sz="1800" dirty="0" smtClean="0"/>
              <a:t>Визуальный</a:t>
            </a:r>
          </a:p>
          <a:p>
            <a:pPr marL="1062990" lvl="2" indent="-514350"/>
            <a:r>
              <a:rPr lang="ru-RU" sz="1800" dirty="0" smtClean="0"/>
              <a:t>Слуховой</a:t>
            </a:r>
          </a:p>
          <a:p>
            <a:pPr marL="788670" lvl="1" indent="-514350"/>
            <a:r>
              <a:rPr lang="ru-RU" sz="2000" dirty="0" smtClean="0"/>
              <a:t>Ввод информации</a:t>
            </a:r>
          </a:p>
          <a:p>
            <a:pPr marL="788670" lvl="1" indent="-514350"/>
            <a:r>
              <a:rPr lang="ru-RU" sz="2000" dirty="0" smtClean="0"/>
              <a:t>Переработка информации</a:t>
            </a:r>
          </a:p>
          <a:p>
            <a:pPr marL="788670" lvl="1" indent="-514350"/>
            <a:r>
              <a:rPr lang="ru-RU" sz="2000" dirty="0" smtClean="0"/>
              <a:t>Модель устройства и характеристики памяти</a:t>
            </a:r>
          </a:p>
          <a:p>
            <a:pPr marL="514350" indent="-514350"/>
            <a:r>
              <a:rPr lang="ru-RU" sz="2200" dirty="0" smtClean="0"/>
              <a:t>Компьютер (технические средства АС/АСУ):</a:t>
            </a:r>
          </a:p>
          <a:p>
            <a:pPr marL="788670" lvl="1" indent="-514350"/>
            <a:r>
              <a:rPr lang="ru-RU" sz="2000" dirty="0" smtClean="0"/>
              <a:t>Интерфейсные устройства</a:t>
            </a:r>
          </a:p>
          <a:p>
            <a:pPr marL="788670" lvl="1" indent="-514350"/>
            <a:r>
              <a:rPr lang="ru-RU" sz="2000" dirty="0" smtClean="0"/>
              <a:t>Программный слой взаимодействия</a:t>
            </a:r>
          </a:p>
          <a:p>
            <a:pPr marL="514350" indent="-514350"/>
            <a:r>
              <a:rPr lang="ru-RU" sz="2200" dirty="0" smtClean="0"/>
              <a:t>Окружающая среда</a:t>
            </a:r>
          </a:p>
          <a:p>
            <a:pPr marL="788670" lvl="1" indent="-514350"/>
            <a:r>
              <a:rPr lang="ru-RU" sz="2000" dirty="0" smtClean="0"/>
              <a:t>Факторы внешней среды</a:t>
            </a:r>
          </a:p>
          <a:p>
            <a:pPr marL="788670" lvl="1" indent="-514350"/>
            <a:r>
              <a:rPr lang="ru-RU" sz="2000" dirty="0" smtClean="0"/>
              <a:t>Контекст взаимодействия</a:t>
            </a:r>
          </a:p>
          <a:p>
            <a:pPr marL="514350" indent="-514350"/>
            <a:r>
              <a:rPr lang="ru-RU" sz="2200" dirty="0" smtClean="0"/>
              <a:t>Показатели качества взаимодействия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Взаимодействие и интерфейс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81172"/>
            <a:ext cx="8643998" cy="5572164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ru-RU" sz="2400" dirty="0" smtClean="0"/>
              <a:t>Интерфейс – совокупность средств и правил, согласно которым происходит взаимодействие</a:t>
            </a:r>
          </a:p>
          <a:p>
            <a:pPr marL="788670" lvl="1" indent="-514350"/>
            <a:r>
              <a:rPr lang="ru-RU" sz="2000" dirty="0" smtClean="0"/>
              <a:t>Аппаратные средства: устройства ввода-вывода (интерфейсные устройства)</a:t>
            </a:r>
          </a:p>
          <a:p>
            <a:pPr marL="788670" lvl="1" indent="-514350"/>
            <a:r>
              <a:rPr lang="ru-RU" sz="2000" dirty="0" smtClean="0"/>
              <a:t>Программные средства: «интерфейсный слой» компьютерных программ (</a:t>
            </a:r>
            <a:r>
              <a:rPr lang="en-US" sz="2000" dirty="0" smtClean="0"/>
              <a:t>user interface layer</a:t>
            </a:r>
            <a:r>
              <a:rPr lang="ru-RU" sz="2000" dirty="0" smtClean="0"/>
              <a:t>) – совокупность элементов, которые могут оказывать влияние на взаимодействие пользователя с программой (её функциями)</a:t>
            </a:r>
          </a:p>
          <a:p>
            <a:pPr marL="788670" lvl="1" indent="-514350"/>
            <a:r>
              <a:rPr lang="ru-RU" sz="2000" dirty="0" smtClean="0"/>
              <a:t>Правила: язык общения (знаковая система), протокол обмена (коммуникация)</a:t>
            </a:r>
          </a:p>
          <a:p>
            <a:pPr marL="514350" indent="-514350"/>
            <a:r>
              <a:rPr lang="ru-RU" sz="2400" dirty="0" smtClean="0"/>
              <a:t>Условия выполнения оператором функций в АСУ (СССР):</a:t>
            </a:r>
          </a:p>
          <a:p>
            <a:pPr marL="788670" lvl="1" indent="-514350"/>
            <a:r>
              <a:rPr lang="ru-RU" sz="2000" dirty="0" smtClean="0"/>
              <a:t>наличие информации об управляемом объекте</a:t>
            </a:r>
          </a:p>
          <a:p>
            <a:pPr marL="788670" lvl="1" indent="-514350"/>
            <a:r>
              <a:rPr lang="ru-RU" sz="2000" dirty="0" smtClean="0"/>
              <a:t>наличие средств отображения этой информации</a:t>
            </a:r>
          </a:p>
          <a:p>
            <a:pPr marL="788670" lvl="1" indent="-514350"/>
            <a:r>
              <a:rPr lang="ru-RU" sz="2000" dirty="0" smtClean="0"/>
              <a:t>наличие причинной связи между действиями оператора и реакцией объекта, обратной связи</a:t>
            </a:r>
          </a:p>
          <a:p>
            <a:pPr marL="788670" lvl="1" indent="-514350"/>
            <a:r>
              <a:rPr lang="ru-RU" sz="2000" dirty="0" smtClean="0"/>
              <a:t>наличие цели управления, возможность однозначной реализации управляющего воздействия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Аспекты взаимодействия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643998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000" dirty="0" smtClean="0"/>
              <a:t>Физический (с 1940-х годов, в частности в рамках эргономики):</a:t>
            </a:r>
          </a:p>
          <a:p>
            <a:pPr marL="788670" lvl="1" indent="-514350"/>
            <a:r>
              <a:rPr lang="ru-RU" sz="1800" dirty="0" smtClean="0"/>
              <a:t>Интерфейсные устройства как объекты реального мира</a:t>
            </a:r>
          </a:p>
          <a:p>
            <a:pPr marL="788670" lvl="1" indent="-514350"/>
            <a:r>
              <a:rPr lang="ru-RU" sz="1800" dirty="0" smtClean="0"/>
              <a:t>Воздействие компьютерной системы на органы чувств человека</a:t>
            </a:r>
          </a:p>
          <a:p>
            <a:pPr marL="788670" lvl="1" indent="-514350"/>
            <a:r>
              <a:rPr lang="ru-RU" sz="1800" dirty="0" smtClean="0"/>
              <a:t>Пределы выносливости (утомляемость) при различных условиях работы</a:t>
            </a:r>
          </a:p>
          <a:p>
            <a:pPr marL="514350" indent="-514350"/>
            <a:r>
              <a:rPr lang="ru-RU" sz="2000" dirty="0" smtClean="0"/>
              <a:t>Когнитивный (с 1960-х годов: инженерная психология когнитивная психология, лингвистика, бихевиоризм):</a:t>
            </a:r>
          </a:p>
          <a:p>
            <a:pPr marL="788670" lvl="1" indent="-514350"/>
            <a:r>
              <a:rPr lang="ru-RU" sz="1800" dirty="0" smtClean="0"/>
              <a:t>Восприятие и обработка информации</a:t>
            </a:r>
          </a:p>
          <a:p>
            <a:pPr marL="788670" lvl="1" indent="-514350"/>
            <a:r>
              <a:rPr lang="ru-RU" sz="1800" dirty="0" smtClean="0"/>
              <a:t>Особенности устройства и работы памяти человека</a:t>
            </a:r>
          </a:p>
          <a:p>
            <a:pPr marL="788670" lvl="1" indent="-514350"/>
            <a:r>
              <a:rPr lang="ru-RU" sz="1800" dirty="0" smtClean="0"/>
              <a:t>Организация языка общения, понятийной структуры пользователя</a:t>
            </a:r>
          </a:p>
          <a:p>
            <a:pPr marL="788670" lvl="1" indent="-514350"/>
            <a:r>
              <a:rPr lang="ru-RU" sz="1800" dirty="0" smtClean="0"/>
              <a:t>Обучение, мотивация и т.д.</a:t>
            </a:r>
          </a:p>
          <a:p>
            <a:pPr marL="514350" indent="-514350"/>
            <a:r>
              <a:rPr lang="ru-RU" sz="2000" dirty="0" smtClean="0"/>
              <a:t>Эмоциональный (с 1980-х, в частности, «эмоциональная инженерия»)</a:t>
            </a:r>
          </a:p>
          <a:p>
            <a:pPr marL="788670" lvl="1" indent="-514350"/>
            <a:r>
              <a:rPr lang="ru-RU" sz="1800" dirty="0" smtClean="0"/>
              <a:t>Субъективные впечатления, возникающие у пользователя (причины возникновения, влияние на работу)</a:t>
            </a:r>
          </a:p>
          <a:p>
            <a:pPr marL="788670" lvl="1" indent="-514350"/>
            <a:r>
              <a:rPr lang="ru-RU" sz="1800" dirty="0" smtClean="0"/>
              <a:t>«Эмоциональный дизайн», «удовлетворенность пользователя», «проектирование впечатлений пользователя» (</a:t>
            </a:r>
            <a:r>
              <a:rPr lang="en-US" sz="2000" dirty="0" smtClean="0"/>
              <a:t>User experience design</a:t>
            </a:r>
            <a:r>
              <a:rPr lang="ru-RU" sz="1800" dirty="0" smtClean="0"/>
              <a:t>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Показатели взаимодействия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857232"/>
            <a:ext cx="8643998" cy="5429288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en-US" sz="2400" dirty="0" smtClean="0"/>
              <a:t>ISO/IEC TR 9126 – Quality in use</a:t>
            </a:r>
            <a:r>
              <a:rPr lang="ru-RU" sz="2400" dirty="0" smtClean="0"/>
              <a:t>:</a:t>
            </a:r>
            <a:endParaRPr lang="en-US" sz="2400" dirty="0" smtClean="0"/>
          </a:p>
          <a:p>
            <a:pPr marL="788670" lvl="1" indent="-514350"/>
            <a:r>
              <a:rPr lang="ru-RU" sz="1800" dirty="0" smtClean="0"/>
              <a:t>эффективность (</a:t>
            </a:r>
            <a:r>
              <a:rPr lang="ru-RU" sz="1800" dirty="0" err="1" smtClean="0"/>
              <a:t>effectiveness</a:t>
            </a:r>
            <a:r>
              <a:rPr lang="ru-RU" sz="1800" dirty="0" smtClean="0"/>
              <a:t>)</a:t>
            </a:r>
          </a:p>
          <a:p>
            <a:pPr marL="788670" lvl="1" indent="-514350"/>
            <a:r>
              <a:rPr lang="ru-RU" sz="1800" dirty="0" smtClean="0"/>
              <a:t>производительность (</a:t>
            </a:r>
            <a:r>
              <a:rPr lang="ru-RU" sz="1800" dirty="0" err="1" smtClean="0"/>
              <a:t>productivity</a:t>
            </a:r>
            <a:r>
              <a:rPr lang="ru-RU" sz="1800" dirty="0" smtClean="0"/>
              <a:t>)</a:t>
            </a:r>
          </a:p>
          <a:p>
            <a:pPr marL="788670" lvl="1" indent="-514350"/>
            <a:r>
              <a:rPr lang="ru-RU" sz="1800" dirty="0" smtClean="0"/>
              <a:t>безопасность (</a:t>
            </a:r>
            <a:r>
              <a:rPr lang="ru-RU" sz="1800" dirty="0" err="1" smtClean="0"/>
              <a:t>safety</a:t>
            </a:r>
            <a:r>
              <a:rPr lang="ru-RU" sz="1800" dirty="0" smtClean="0"/>
              <a:t>)</a:t>
            </a:r>
          </a:p>
          <a:p>
            <a:pPr marL="788670" lvl="1" indent="-514350"/>
            <a:r>
              <a:rPr lang="ru-RU" sz="1800" dirty="0" smtClean="0"/>
              <a:t>удовлетворенность пользователя (</a:t>
            </a:r>
            <a:r>
              <a:rPr lang="ru-RU" sz="1800" dirty="0" err="1" smtClean="0"/>
              <a:t>satisfaction</a:t>
            </a:r>
            <a:r>
              <a:rPr lang="ru-RU" sz="1800" dirty="0" smtClean="0"/>
              <a:t>)</a:t>
            </a:r>
          </a:p>
          <a:p>
            <a:pPr marL="514350" indent="-514350"/>
            <a:r>
              <a:rPr lang="ru-RU" sz="2000" dirty="0" err="1" smtClean="0"/>
              <a:t>Якоб</a:t>
            </a:r>
            <a:r>
              <a:rPr lang="ru-RU" sz="2000" dirty="0" smtClean="0"/>
              <a:t> </a:t>
            </a:r>
            <a:r>
              <a:rPr lang="ru-RU" sz="2000" dirty="0" err="1" smtClean="0"/>
              <a:t>Нильсен</a:t>
            </a:r>
            <a:r>
              <a:rPr lang="ru-RU" sz="2000" dirty="0" smtClean="0"/>
              <a:t> (качественные характеристики):</a:t>
            </a:r>
          </a:p>
          <a:p>
            <a:pPr marL="788670" lvl="1" indent="-514350"/>
            <a:r>
              <a:rPr lang="ru-RU" sz="1800" dirty="0" err="1" smtClean="0"/>
              <a:t>изучаемость</a:t>
            </a:r>
            <a:r>
              <a:rPr lang="ru-RU" sz="1800" dirty="0" smtClean="0"/>
              <a:t> (</a:t>
            </a:r>
            <a:r>
              <a:rPr lang="es-ES" sz="2000" dirty="0" smtClean="0"/>
              <a:t>learnability</a:t>
            </a:r>
            <a:r>
              <a:rPr lang="ru-RU" sz="1800" dirty="0" smtClean="0"/>
              <a:t>)</a:t>
            </a:r>
            <a:endParaRPr lang="es-ES" sz="1800" dirty="0" smtClean="0"/>
          </a:p>
          <a:p>
            <a:pPr marL="788670" lvl="1" indent="-514350"/>
            <a:r>
              <a:rPr lang="ru-RU" sz="1800" dirty="0" smtClean="0"/>
              <a:t>эффективность (</a:t>
            </a:r>
            <a:r>
              <a:rPr lang="es-ES" sz="2000" dirty="0" smtClean="0"/>
              <a:t>efficiency</a:t>
            </a:r>
            <a:r>
              <a:rPr lang="ru-RU" sz="1800" dirty="0" smtClean="0"/>
              <a:t>)</a:t>
            </a:r>
            <a:endParaRPr lang="es-ES" sz="1800" dirty="0" smtClean="0"/>
          </a:p>
          <a:p>
            <a:pPr marL="788670" lvl="1" indent="-514350"/>
            <a:r>
              <a:rPr lang="ru-RU" sz="1800" dirty="0" smtClean="0"/>
              <a:t>запоминаемость (</a:t>
            </a:r>
            <a:r>
              <a:rPr lang="es-ES" sz="2000" dirty="0" smtClean="0"/>
              <a:t>memorability</a:t>
            </a:r>
            <a:r>
              <a:rPr lang="ru-RU" sz="1800" dirty="0" smtClean="0"/>
              <a:t>)</a:t>
            </a:r>
            <a:endParaRPr lang="es-ES" sz="1800" dirty="0" smtClean="0"/>
          </a:p>
          <a:p>
            <a:pPr marL="788670" lvl="1" indent="-514350"/>
            <a:r>
              <a:rPr lang="ru-RU" sz="1800" dirty="0" smtClean="0"/>
              <a:t>ошибки (</a:t>
            </a:r>
            <a:r>
              <a:rPr lang="es-ES" sz="2000" dirty="0" smtClean="0"/>
              <a:t>errors</a:t>
            </a:r>
            <a:r>
              <a:rPr lang="ru-RU" sz="1800" dirty="0" smtClean="0"/>
              <a:t>)</a:t>
            </a:r>
            <a:endParaRPr lang="es-ES" sz="1800" dirty="0" smtClean="0"/>
          </a:p>
          <a:p>
            <a:pPr marL="788670" lvl="1" indent="-514350"/>
            <a:r>
              <a:rPr lang="ru-RU" sz="1800" dirty="0" smtClean="0"/>
              <a:t>удовлетворенность (</a:t>
            </a:r>
            <a:r>
              <a:rPr lang="es-ES" sz="2000" dirty="0" smtClean="0"/>
              <a:t>satisfaction</a:t>
            </a:r>
            <a:r>
              <a:rPr lang="ru-RU" sz="1800" dirty="0" smtClean="0"/>
              <a:t>)</a:t>
            </a:r>
            <a:endParaRPr lang="es-ES" sz="1800" dirty="0" smtClean="0"/>
          </a:p>
          <a:p>
            <a:pPr marL="514350" indent="-514350"/>
            <a:r>
              <a:rPr lang="ru-RU" sz="2000" dirty="0" smtClean="0"/>
              <a:t>Количественные характеристики (стандарт ISO/IEC 25062:2006):</a:t>
            </a:r>
          </a:p>
          <a:p>
            <a:pPr marL="788670" lvl="1" indent="-514350"/>
            <a:r>
              <a:rPr lang="ru-RU" sz="1800" dirty="0" smtClean="0"/>
              <a:t>процент успешного выполнения задач пользователем (</a:t>
            </a:r>
            <a:r>
              <a:rPr lang="ru-RU" sz="1800" dirty="0" err="1" smtClean="0"/>
              <a:t>success</a:t>
            </a:r>
            <a:r>
              <a:rPr lang="ru-RU" sz="1800" dirty="0" smtClean="0"/>
              <a:t> </a:t>
            </a:r>
            <a:r>
              <a:rPr lang="ru-RU" sz="1800" dirty="0" err="1" smtClean="0"/>
              <a:t>rate</a:t>
            </a:r>
            <a:r>
              <a:rPr lang="ru-RU" sz="1800" dirty="0" smtClean="0"/>
              <a:t>)</a:t>
            </a:r>
          </a:p>
          <a:p>
            <a:pPr marL="788670" lvl="1" indent="-514350"/>
            <a:r>
              <a:rPr lang="ru-RU" sz="1800" dirty="0" smtClean="0"/>
              <a:t>затраченное на выполнение задач время (</a:t>
            </a:r>
            <a:r>
              <a:rPr lang="ru-RU" sz="1800" dirty="0" err="1" smtClean="0"/>
              <a:t>performance</a:t>
            </a:r>
            <a:r>
              <a:rPr lang="ru-RU" sz="1800" dirty="0" smtClean="0"/>
              <a:t> </a:t>
            </a:r>
            <a:r>
              <a:rPr lang="ru-RU" sz="1800" dirty="0" err="1" smtClean="0"/>
              <a:t>time</a:t>
            </a:r>
            <a:r>
              <a:rPr lang="ru-RU" sz="1800" dirty="0" smtClean="0"/>
              <a:t>)</a:t>
            </a:r>
          </a:p>
          <a:p>
            <a:pPr marL="788670" lvl="1" indent="-514350"/>
            <a:r>
              <a:rPr lang="ru-RU" sz="1800" dirty="0" smtClean="0"/>
              <a:t>уровень ошибок, допускаемых в процессе выполнения (</a:t>
            </a:r>
            <a:r>
              <a:rPr lang="ru-RU" sz="1800" dirty="0" err="1" smtClean="0"/>
              <a:t>error</a:t>
            </a:r>
            <a:r>
              <a:rPr lang="ru-RU" sz="1800" dirty="0" smtClean="0"/>
              <a:t> </a:t>
            </a:r>
            <a:r>
              <a:rPr lang="ru-RU" sz="1800" dirty="0" err="1" smtClean="0"/>
              <a:t>rate</a:t>
            </a:r>
            <a:r>
              <a:rPr lang="ru-RU" sz="1800" dirty="0" smtClean="0"/>
              <a:t>)</a:t>
            </a:r>
          </a:p>
          <a:p>
            <a:pPr marL="788670" lvl="1" indent="-514350"/>
            <a:r>
              <a:rPr lang="ru-RU" sz="1800" dirty="0" smtClean="0"/>
              <a:t>субъективная удовлетворенность пользователя (</a:t>
            </a:r>
            <a:r>
              <a:rPr lang="ru-RU" sz="1800" dirty="0" err="1" smtClean="0"/>
              <a:t>subjective</a:t>
            </a:r>
            <a:r>
              <a:rPr lang="ru-RU" sz="1800" dirty="0" smtClean="0"/>
              <a:t> </a:t>
            </a:r>
            <a:r>
              <a:rPr lang="ru-RU" sz="1800" dirty="0" err="1" smtClean="0"/>
              <a:t>satisfaction</a:t>
            </a:r>
            <a:r>
              <a:rPr lang="ru-RU" sz="1800" dirty="0" smtClean="0"/>
              <a:t>)</a:t>
            </a:r>
          </a:p>
          <a:p>
            <a:pPr marL="514350" indent="-514350"/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9796</TotalTime>
  <Words>3295</Words>
  <Application>Microsoft Office PowerPoint</Application>
  <PresentationFormat>Экран (4:3)</PresentationFormat>
  <Paragraphs>474</Paragraphs>
  <Slides>39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Справедливость</vt:lpstr>
      <vt:lpstr>Взаимодействие в человеко-компьютерных системах</vt:lpstr>
      <vt:lpstr>График работы по дисциплине</vt:lpstr>
      <vt:lpstr>План лекции</vt:lpstr>
      <vt:lpstr>Введение – история</vt:lpstr>
      <vt:lpstr>Введение – терминология в ЧКВ</vt:lpstr>
      <vt:lpstr>Система человек-компьютер</vt:lpstr>
      <vt:lpstr>Взаимодействие и интерфейс</vt:lpstr>
      <vt:lpstr>Аспекты взаимодействия</vt:lpstr>
      <vt:lpstr>Показатели взаимодействия</vt:lpstr>
      <vt:lpstr>Изучаемость и запоминаемость</vt:lpstr>
      <vt:lpstr>Эффективность: время и ошибки</vt:lpstr>
      <vt:lpstr>Восприятие и уровень доверия</vt:lpstr>
      <vt:lpstr>Знания и опыт в сфере ЧКВ</vt:lpstr>
      <vt:lpstr>Законы в сфере ЧКВ</vt:lpstr>
      <vt:lpstr>Принципы (heuristics) Я. Нильсена</vt:lpstr>
      <vt:lpstr>Принципы Я. Нильсена</vt:lpstr>
      <vt:lpstr>Принципы дизайна для ошибок</vt:lpstr>
      <vt:lpstr>Рекомендации (шаблоны, эвристики)</vt:lpstr>
      <vt:lpstr>Рекомендации и «эвристики» (примеры)</vt:lpstr>
      <vt:lpstr>Шаблоны взаимодействия</vt:lpstr>
      <vt:lpstr>Проектирование Ю. в ИТ-компаниях</vt:lpstr>
      <vt:lpstr>Методы и подходы в сфере ЧКВ</vt:lpstr>
      <vt:lpstr>Классические стадии проектирования И.</vt:lpstr>
      <vt:lpstr>Популярные методы в ЧКВ</vt:lpstr>
      <vt:lpstr>Процесс разработки ПО и методы</vt:lpstr>
      <vt:lpstr>Методы исслед. и проект. юзабилити</vt:lpstr>
      <vt:lpstr>Анализ задач</vt:lpstr>
      <vt:lpstr>«Персонажи» («персоны»)</vt:lpstr>
      <vt:lpstr>Сценарии (прецеденты) использования</vt:lpstr>
      <vt:lpstr>Пример сценария использования</vt:lpstr>
      <vt:lpstr>A/B тестирование</vt:lpstr>
      <vt:lpstr>A/B тестирование</vt:lpstr>
      <vt:lpstr>Юзабилити-тестирование (ЮТ)</vt:lpstr>
      <vt:lpstr>ЮТ – планирование</vt:lpstr>
      <vt:lpstr>ЮТ – участники</vt:lpstr>
      <vt:lpstr>ЮТ – задания</vt:lpstr>
      <vt:lpstr>ЮТ – проведение</vt:lpstr>
      <vt:lpstr>Подробнее о ЮТ</vt:lpstr>
      <vt:lpstr>Дистанционное ЮТ (remote UT)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коммуникации и семиотика</dc:title>
  <dc:creator>Max Bakaev</dc:creator>
  <cp:lastModifiedBy>Max Bakaev</cp:lastModifiedBy>
  <cp:revision>811</cp:revision>
  <dcterms:created xsi:type="dcterms:W3CDTF">2012-07-06T18:15:12Z</dcterms:created>
  <dcterms:modified xsi:type="dcterms:W3CDTF">2024-02-26T05:50:21Z</dcterms:modified>
</cp:coreProperties>
</file>