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Default Extension="emf" ContentType="image/x-emf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24" r:id="rId1"/>
  </p:sldMasterIdLst>
  <p:notesMasterIdLst>
    <p:notesMasterId r:id="rId30"/>
  </p:notesMasterIdLst>
  <p:sldIdLst>
    <p:sldId id="256" r:id="rId2"/>
    <p:sldId id="376" r:id="rId3"/>
    <p:sldId id="350" r:id="rId4"/>
    <p:sldId id="351" r:id="rId5"/>
    <p:sldId id="355" r:id="rId6"/>
    <p:sldId id="353" r:id="rId7"/>
    <p:sldId id="362" r:id="rId8"/>
    <p:sldId id="363" r:id="rId9"/>
    <p:sldId id="368" r:id="rId10"/>
    <p:sldId id="369" r:id="rId11"/>
    <p:sldId id="372" r:id="rId12"/>
    <p:sldId id="373" r:id="rId13"/>
    <p:sldId id="358" r:id="rId14"/>
    <p:sldId id="359" r:id="rId15"/>
    <p:sldId id="378" r:id="rId16"/>
    <p:sldId id="356" r:id="rId17"/>
    <p:sldId id="374" r:id="rId18"/>
    <p:sldId id="354" r:id="rId19"/>
    <p:sldId id="380" r:id="rId20"/>
    <p:sldId id="379" r:id="rId21"/>
    <p:sldId id="381" r:id="rId22"/>
    <p:sldId id="352" r:id="rId23"/>
    <p:sldId id="377" r:id="rId24"/>
    <p:sldId id="341" r:id="rId25"/>
    <p:sldId id="357" r:id="rId26"/>
    <p:sldId id="361" r:id="rId27"/>
    <p:sldId id="360" r:id="rId28"/>
    <p:sldId id="375" r:id="rId29"/>
  </p:sldIdLst>
  <p:sldSz cx="9144000" cy="6858000" type="screen4x3"/>
  <p:notesSz cx="6881813" cy="97107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07" autoAdjust="0"/>
    <p:restoredTop sz="94612" autoAdjust="0"/>
  </p:normalViewPr>
  <p:slideViewPr>
    <p:cSldViewPr>
      <p:cViewPr varScale="1">
        <p:scale>
          <a:sx n="102" d="100"/>
          <a:sy n="102" d="100"/>
        </p:scale>
        <p:origin x="-152" y="-5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2119" cy="485537"/>
          </a:xfrm>
          <a:prstGeom prst="rect">
            <a:avLst/>
          </a:prstGeom>
        </p:spPr>
        <p:txBody>
          <a:bodyPr vert="horz" lIns="94814" tIns="47407" rIns="94814" bIns="47407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98102" y="0"/>
            <a:ext cx="2982119" cy="485537"/>
          </a:xfrm>
          <a:prstGeom prst="rect">
            <a:avLst/>
          </a:prstGeom>
        </p:spPr>
        <p:txBody>
          <a:bodyPr vert="horz" lIns="94814" tIns="47407" rIns="94814" bIns="47407" rtlCol="0"/>
          <a:lstStyle>
            <a:lvl1pPr algn="r">
              <a:defRPr sz="1200"/>
            </a:lvl1pPr>
          </a:lstStyle>
          <a:p>
            <a:fld id="{9FC2C718-3DAB-4E86-A294-C1421DE9EE1F}" type="datetimeFigureOut">
              <a:rPr lang="ru-RU" smtClean="0"/>
              <a:pPr/>
              <a:t>01.09.2025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014413" y="728663"/>
            <a:ext cx="4854575" cy="36417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814" tIns="47407" rIns="94814" bIns="47407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8182" y="4612601"/>
            <a:ext cx="5505450" cy="4369832"/>
          </a:xfrm>
          <a:prstGeom prst="rect">
            <a:avLst/>
          </a:prstGeom>
        </p:spPr>
        <p:txBody>
          <a:bodyPr vert="horz" lIns="94814" tIns="47407" rIns="94814" bIns="47407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223516"/>
            <a:ext cx="2982119" cy="485537"/>
          </a:xfrm>
          <a:prstGeom prst="rect">
            <a:avLst/>
          </a:prstGeom>
        </p:spPr>
        <p:txBody>
          <a:bodyPr vert="horz" lIns="94814" tIns="47407" rIns="94814" bIns="47407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98102" y="9223516"/>
            <a:ext cx="2982119" cy="485537"/>
          </a:xfrm>
          <a:prstGeom prst="rect">
            <a:avLst/>
          </a:prstGeom>
        </p:spPr>
        <p:txBody>
          <a:bodyPr vert="horz" lIns="94814" tIns="47407" rIns="94814" bIns="47407" rtlCol="0" anchor="b"/>
          <a:lstStyle>
            <a:lvl1pPr algn="r">
              <a:defRPr sz="1200"/>
            </a:lvl1pPr>
          </a:lstStyle>
          <a:p>
            <a:fld id="{54EC9BEA-C2EB-4946-B182-7428FFCACEF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5214940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2758F48-72A1-46F2-9079-5CBE75120947}" type="slidenum">
              <a:rPr lang="zh-TW" altLang="ru-RU"/>
              <a:pPr/>
              <a:t>7</a:t>
            </a:fld>
            <a:endParaRPr lang="ru-RU" altLang="zh-TW"/>
          </a:p>
        </p:txBody>
      </p:sp>
      <p:sp>
        <p:nvSpPr>
          <p:cNvPr id="389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2758F48-72A1-46F2-9079-5CBE75120947}" type="slidenum">
              <a:rPr lang="zh-TW" altLang="ru-RU"/>
              <a:pPr/>
              <a:t>8</a:t>
            </a:fld>
            <a:endParaRPr lang="ru-RU" altLang="zh-TW"/>
          </a:p>
        </p:txBody>
      </p:sp>
      <p:sp>
        <p:nvSpPr>
          <p:cNvPr id="389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2758F48-72A1-46F2-9079-5CBE75120947}" type="slidenum">
              <a:rPr lang="zh-TW" altLang="ru-RU"/>
              <a:pPr/>
              <a:t>9</a:t>
            </a:fld>
            <a:endParaRPr lang="ru-RU" altLang="zh-TW"/>
          </a:p>
        </p:txBody>
      </p:sp>
      <p:sp>
        <p:nvSpPr>
          <p:cNvPr id="389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2758F48-72A1-46F2-9079-5CBE75120947}" type="slidenum">
              <a:rPr lang="zh-TW" altLang="ru-RU"/>
              <a:pPr/>
              <a:t>10</a:t>
            </a:fld>
            <a:endParaRPr lang="ru-RU" altLang="zh-TW"/>
          </a:p>
        </p:txBody>
      </p:sp>
      <p:sp>
        <p:nvSpPr>
          <p:cNvPr id="389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2758F48-72A1-46F2-9079-5CBE75120947}" type="slidenum">
              <a:rPr lang="zh-TW" altLang="ru-RU"/>
              <a:pPr/>
              <a:t>11</a:t>
            </a:fld>
            <a:endParaRPr lang="ru-RU" altLang="zh-TW"/>
          </a:p>
        </p:txBody>
      </p:sp>
      <p:sp>
        <p:nvSpPr>
          <p:cNvPr id="389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2758F48-72A1-46F2-9079-5CBE75120947}" type="slidenum">
              <a:rPr lang="zh-TW" altLang="ru-RU"/>
              <a:pPr/>
              <a:t>12</a:t>
            </a:fld>
            <a:endParaRPr lang="ru-RU" altLang="zh-TW"/>
          </a:p>
        </p:txBody>
      </p:sp>
      <p:sp>
        <p:nvSpPr>
          <p:cNvPr id="389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Скругленный прямоугольник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AC060-6C23-4661-BE48-206C142AF7D2}" type="datetime1">
              <a:rPr lang="ru-RU" smtClean="0"/>
              <a:pPr/>
              <a:t>01.09.2025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Магистратура, НГТУ</a:t>
            </a:r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2F173D2C-FA93-496B-914E-4782CCE6413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14CC3-25A5-47FC-B935-D00D9F745B27}" type="datetime1">
              <a:rPr lang="ru-RU" smtClean="0"/>
              <a:pPr/>
              <a:t>01.09.2025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Магистратура, НГТУ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73D2C-FA93-496B-914E-4782CCE6413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4E3EC-9573-4A68-AF5B-9631098D2AC3}" type="datetime1">
              <a:rPr lang="ru-RU" smtClean="0"/>
              <a:pPr/>
              <a:t>01.09.2025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Магистратура, НГТУ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73D2C-FA93-496B-914E-4782CCE6413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208C1-E263-4D84-B35C-C671454FD6EE}" type="datetime1">
              <a:rPr lang="ru-RU" smtClean="0"/>
              <a:pPr/>
              <a:t>01.09.2025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Магистратура, НГТУ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73D2C-FA93-496B-914E-4782CCE6413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Скругленный прямоугольник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E11A69-FC6C-47DB-961B-410580653C02}" type="datetime1">
              <a:rPr lang="ru-RU" smtClean="0"/>
              <a:pPr/>
              <a:t>01.09.2025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r>
              <a:rPr lang="ru-RU" smtClean="0"/>
              <a:t>Магистратура, НГТУ</a:t>
            </a:r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2F173D2C-FA93-496B-914E-4782CCE6413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CEF490-5237-48BF-AB88-E408A6AB8FCE}" type="datetime1">
              <a:rPr lang="ru-RU" smtClean="0"/>
              <a:pPr/>
              <a:t>01.09.2025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Магистратура, НГТУ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73D2C-FA93-496B-914E-4782CCE6413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9C318-0011-4DDA-A7C7-0EC9383B73FF}" type="datetime1">
              <a:rPr lang="ru-RU" smtClean="0"/>
              <a:pPr/>
              <a:t>01.09.2025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Магистратура, НГТУ</a:t>
            </a: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73D2C-FA93-496B-914E-4782CCE6413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A88A3-0B8F-4B8E-98DD-AF96AC47CD53}" type="datetime1">
              <a:rPr lang="ru-RU" smtClean="0"/>
              <a:pPr/>
              <a:t>01.09.2025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Магистратура, НГТУ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73D2C-FA93-496B-914E-4782CCE6413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5324-485F-4C66-A080-48E4FE305370}" type="datetime1">
              <a:rPr lang="ru-RU" smtClean="0"/>
              <a:pPr/>
              <a:t>01.09.2025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Магистратура, НГТУ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73D2C-FA93-496B-914E-4782CCE6413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Скругленный прямоугольник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D86E1D-5926-48EE-B8EB-28F8664333BE}" type="datetime1">
              <a:rPr lang="ru-RU" smtClean="0"/>
              <a:pPr/>
              <a:t>01.09.2025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Магистратура, НГТУ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73D2C-FA93-496B-914E-4782CCE6413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5191D-A7DA-49F4-80B1-B57BE6001911}" type="datetime1">
              <a:rPr lang="ru-RU" smtClean="0"/>
              <a:pPr/>
              <a:t>01.09.2025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r>
              <a:rPr lang="ru-RU" smtClean="0"/>
              <a:t>Магистратура, НГТУ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2F173D2C-FA93-496B-914E-4782CCE6413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Скругленный прямоугольник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03CCB2C6-7028-43CD-8459-6FDC5F0DC96D}" type="datetime1">
              <a:rPr lang="ru-RU" smtClean="0"/>
              <a:pPr/>
              <a:t>01.09.2025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Магистратура, НГТУ</a:t>
            </a:r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2F173D2C-FA93-496B-914E-4782CCE6413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25" r:id="rId1"/>
    <p:sldLayoutId id="2147483926" r:id="rId2"/>
    <p:sldLayoutId id="2147483927" r:id="rId3"/>
    <p:sldLayoutId id="2147483928" r:id="rId4"/>
    <p:sldLayoutId id="2147483929" r:id="rId5"/>
    <p:sldLayoutId id="2147483930" r:id="rId6"/>
    <p:sldLayoutId id="2147483931" r:id="rId7"/>
    <p:sldLayoutId id="2147483932" r:id="rId8"/>
    <p:sldLayoutId id="2147483933" r:id="rId9"/>
    <p:sldLayoutId id="2147483934" r:id="rId10"/>
    <p:sldLayoutId id="2147483935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mailto:bakaev@corp.nstu.ru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7" Type="http://schemas.openxmlformats.org/officeDocument/2006/relationships/image" Target="../media/image26.jpeg"/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emf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em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hyperlink" Target="mailto:bakaev@corp.nstu.ru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95400" y="3416424"/>
            <a:ext cx="6400800" cy="3180928"/>
          </a:xfrm>
        </p:spPr>
        <p:txBody>
          <a:bodyPr>
            <a:normAutofit lnSpcReduction="10000"/>
          </a:bodyPr>
          <a:lstStyle/>
          <a:p>
            <a:r>
              <a:rPr lang="ru-RU" sz="3200" b="1" dirty="0"/>
              <a:t>Направления научной работы</a:t>
            </a:r>
          </a:p>
          <a:p>
            <a:endParaRPr lang="ru-RU" sz="1600" dirty="0" smtClean="0"/>
          </a:p>
          <a:p>
            <a:r>
              <a:rPr lang="ru-RU" sz="3200" dirty="0" smtClean="0"/>
              <a:t>Максим Александрович Бакаев,</a:t>
            </a:r>
            <a:br>
              <a:rPr lang="ru-RU" sz="3200" dirty="0" smtClean="0"/>
            </a:br>
            <a:r>
              <a:rPr lang="ru-RU" sz="3200" dirty="0" smtClean="0"/>
              <a:t>к.т.н., доцент, АВТФ НГТУ</a:t>
            </a:r>
            <a:r>
              <a:rPr lang="en-US" sz="3200" dirty="0" smtClean="0"/>
              <a:t/>
            </a:r>
            <a:br>
              <a:rPr lang="en-US" sz="3200" dirty="0" smtClean="0"/>
            </a:br>
            <a:endParaRPr lang="ru-RU" sz="2200" dirty="0" smtClean="0"/>
          </a:p>
          <a:p>
            <a:r>
              <a:rPr lang="en-US" sz="3000" dirty="0" smtClean="0">
                <a:hlinkClick r:id="rId2"/>
              </a:rPr>
              <a:t>bakaev@corp.nstu.ru</a:t>
            </a:r>
            <a:endParaRPr lang="ru-RU" sz="3000" dirty="0" smtClean="0"/>
          </a:p>
          <a:p>
            <a:r>
              <a:rPr lang="en-US" sz="3000" dirty="0" smtClean="0">
                <a:hlinkClick r:id="rId2"/>
              </a:rPr>
              <a:t>researchgate.net/profile/Maxim-Bakaev</a:t>
            </a:r>
            <a:endParaRPr lang="en-US" sz="3000" dirty="0">
              <a:hlinkClick r:id="rId2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6563072" cy="1470025"/>
          </a:xfrm>
        </p:spPr>
        <p:txBody>
          <a:bodyPr>
            <a:normAutofit fontScale="90000"/>
          </a:bodyPr>
          <a:lstStyle/>
          <a:p>
            <a:r>
              <a:rPr lang="ru-RU" dirty="0"/>
              <a:t>Выбор </a:t>
            </a:r>
            <a:r>
              <a:rPr lang="ru-RU" dirty="0" smtClean="0"/>
              <a:t>научного руководителя</a:t>
            </a:r>
            <a:br>
              <a:rPr lang="ru-RU" dirty="0" smtClean="0"/>
            </a:br>
            <a:r>
              <a:rPr lang="ru-RU" dirty="0" smtClean="0"/>
              <a:t>в </a:t>
            </a:r>
            <a:r>
              <a:rPr lang="ru-RU" dirty="0"/>
              <a:t>магистратуре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73D2C-FA93-496B-914E-4782CCE64131}" type="slidenum">
              <a:rPr lang="ru-RU" smtClean="0"/>
              <a:pPr/>
              <a:t>1</a:t>
            </a:fld>
            <a:endParaRPr lang="ru-RU" dirty="0"/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1196752"/>
            <a:ext cx="2088232" cy="208823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3233750" cy="457200"/>
          </a:xfrm>
        </p:spPr>
        <p:txBody>
          <a:bodyPr/>
          <a:lstStyle/>
          <a:p>
            <a:r>
              <a:rPr lang="en-GB" altLang="en-US" smtClean="0"/>
              <a:t>TMPA 2021</a:t>
            </a:r>
            <a:endParaRPr lang="ru-RU" altLang="en-US" dirty="0"/>
          </a:p>
        </p:txBody>
      </p:sp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846931"/>
          </a:xfrm>
        </p:spPr>
        <p:txBody>
          <a:bodyPr/>
          <a:lstStyle/>
          <a:p>
            <a:r>
              <a:rPr lang="en-US" b="1" dirty="0" smtClean="0"/>
              <a:t>Algorithm</a:t>
            </a:r>
            <a:r>
              <a:rPr lang="ru-RU" b="1" dirty="0" smtClean="0"/>
              <a:t> – </a:t>
            </a:r>
            <a:r>
              <a:rPr lang="en-US" b="1" dirty="0" smtClean="0"/>
              <a:t>1) Edge Detection</a:t>
            </a:r>
            <a:endParaRPr lang="ru-RU" altLang="zh-TW" b="1" dirty="0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57158" y="908720"/>
            <a:ext cx="8572560" cy="5184576"/>
          </a:xfrm>
        </p:spPr>
        <p:txBody>
          <a:bodyPr/>
          <a:lstStyle/>
          <a:p>
            <a:endParaRPr lang="en-US" sz="2000" dirty="0" smtClean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0"/>
            <a:ext cx="8136904" cy="68395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000497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3233750" cy="457200"/>
          </a:xfrm>
        </p:spPr>
        <p:txBody>
          <a:bodyPr/>
          <a:lstStyle/>
          <a:p>
            <a:r>
              <a:rPr lang="en-GB" altLang="en-US" smtClean="0"/>
              <a:t>TMPA 2021</a:t>
            </a:r>
            <a:endParaRPr lang="ru-RU" altLang="en-US" dirty="0"/>
          </a:p>
        </p:txBody>
      </p:sp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846931"/>
          </a:xfrm>
        </p:spPr>
        <p:txBody>
          <a:bodyPr/>
          <a:lstStyle/>
          <a:p>
            <a:r>
              <a:rPr lang="en-US" b="1" dirty="0" smtClean="0"/>
              <a:t>Algorithm</a:t>
            </a:r>
            <a:r>
              <a:rPr lang="ru-RU" b="1" dirty="0" smtClean="0"/>
              <a:t> – </a:t>
            </a:r>
            <a:r>
              <a:rPr lang="en-US" b="1" dirty="0" smtClean="0"/>
              <a:t>1) Edge Detection</a:t>
            </a:r>
            <a:endParaRPr lang="ru-RU" altLang="zh-TW" b="1" dirty="0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57158" y="908720"/>
            <a:ext cx="8572560" cy="5184576"/>
          </a:xfrm>
        </p:spPr>
        <p:txBody>
          <a:bodyPr/>
          <a:lstStyle/>
          <a:p>
            <a:endParaRPr lang="en-US" sz="2000" dirty="0" smtClean="0"/>
          </a:p>
        </p:txBody>
      </p:sp>
      <p:pic>
        <p:nvPicPr>
          <p:cNvPr id="8" name="Рисунок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23528" y="35475"/>
            <a:ext cx="8117507" cy="6824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696664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3233750" cy="457200"/>
          </a:xfrm>
        </p:spPr>
        <p:txBody>
          <a:bodyPr/>
          <a:lstStyle/>
          <a:p>
            <a:r>
              <a:rPr lang="en-GB" altLang="en-US" smtClean="0"/>
              <a:t>TMPA 2021</a:t>
            </a:r>
            <a:endParaRPr lang="ru-RU" altLang="en-US" dirty="0"/>
          </a:p>
        </p:txBody>
      </p:sp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846931"/>
          </a:xfrm>
        </p:spPr>
        <p:txBody>
          <a:bodyPr/>
          <a:lstStyle/>
          <a:p>
            <a:r>
              <a:rPr lang="en-US" b="1" dirty="0" smtClean="0"/>
              <a:t>Algorithm</a:t>
            </a:r>
            <a:r>
              <a:rPr lang="ru-RU" b="1" dirty="0" smtClean="0"/>
              <a:t> – </a:t>
            </a:r>
            <a:r>
              <a:rPr lang="en-US" b="1" dirty="0" smtClean="0"/>
              <a:t>1) Edge Detection</a:t>
            </a:r>
            <a:endParaRPr lang="ru-RU" altLang="zh-TW" b="1" dirty="0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57158" y="908720"/>
            <a:ext cx="8572560" cy="5184576"/>
          </a:xfrm>
        </p:spPr>
        <p:txBody>
          <a:bodyPr/>
          <a:lstStyle/>
          <a:p>
            <a:endParaRPr lang="en-US" sz="2000" dirty="0" smtClean="0"/>
          </a:p>
        </p:txBody>
      </p:sp>
      <p:pic>
        <p:nvPicPr>
          <p:cNvPr id="7" name="Рисунок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23528" y="34334"/>
            <a:ext cx="8117507" cy="6823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69708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44624"/>
            <a:ext cx="8572560" cy="792088"/>
          </a:xfrm>
        </p:spPr>
        <p:txBody>
          <a:bodyPr>
            <a:normAutofit/>
          </a:bodyPr>
          <a:lstStyle/>
          <a:p>
            <a:r>
              <a:rPr lang="ru-RU" dirty="0" smtClean="0"/>
              <a:t>Примеры тем и проектов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73D2C-FA93-496B-914E-4782CCE64131}" type="slidenum">
              <a:rPr lang="ru-RU" smtClean="0"/>
              <a:pPr/>
              <a:t>13</a:t>
            </a:fld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07504" y="764704"/>
            <a:ext cx="8712968" cy="5760640"/>
          </a:xfrm>
        </p:spPr>
        <p:txBody>
          <a:bodyPr>
            <a:normAutofit/>
          </a:bodyPr>
          <a:lstStyle/>
          <a:p>
            <a:pPr>
              <a:spcBef>
                <a:spcPts val="500"/>
              </a:spcBef>
            </a:pPr>
            <a:r>
              <a:rPr lang="ru-RU" sz="2200" dirty="0" smtClean="0"/>
              <a:t>Автоматизация</a:t>
            </a:r>
            <a:br>
              <a:rPr lang="ru-RU" sz="2200" dirty="0" smtClean="0"/>
            </a:br>
            <a:r>
              <a:rPr lang="ru-RU" sz="2200" dirty="0" smtClean="0"/>
              <a:t>анализа качества</a:t>
            </a:r>
            <a:br>
              <a:rPr lang="ru-RU" sz="2200" dirty="0" smtClean="0"/>
            </a:br>
            <a:r>
              <a:rPr lang="ru-RU" sz="2200" dirty="0" smtClean="0"/>
              <a:t>ПИ на мобильных</a:t>
            </a:r>
            <a:br>
              <a:rPr lang="ru-RU" sz="2200" dirty="0" smtClean="0"/>
            </a:br>
            <a:r>
              <a:rPr lang="ru-RU" sz="2200" dirty="0" smtClean="0"/>
              <a:t>платформах (</a:t>
            </a:r>
            <a:r>
              <a:rPr lang="en-US" sz="2200" dirty="0" smtClean="0"/>
              <a:t>Google Material</a:t>
            </a:r>
            <a:br>
              <a:rPr lang="en-US" sz="2200" dirty="0" smtClean="0"/>
            </a:br>
            <a:r>
              <a:rPr lang="en-US" sz="2200" dirty="0" smtClean="0"/>
              <a:t>Design, Apple HI</a:t>
            </a:r>
            <a:r>
              <a:rPr lang="ru-RU" sz="2200" dirty="0" smtClean="0"/>
              <a:t> </a:t>
            </a:r>
            <a:r>
              <a:rPr lang="en-US" sz="2200" dirty="0" smtClean="0"/>
              <a:t>Guidelines</a:t>
            </a:r>
            <a:r>
              <a:rPr lang="ru-RU" sz="2200" dirty="0" smtClean="0"/>
              <a:t>)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2610569"/>
            <a:ext cx="7920880" cy="4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lum contrast="10000"/>
          </a:blip>
          <a:srcRect/>
          <a:stretch>
            <a:fillRect/>
          </a:stretch>
        </p:blipFill>
        <p:spPr bwMode="auto">
          <a:xfrm>
            <a:off x="3995936" y="964800"/>
            <a:ext cx="5148064" cy="175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4328148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3816424" cy="1008112"/>
          </a:xfrm>
        </p:spPr>
        <p:txBody>
          <a:bodyPr>
            <a:normAutofit fontScale="90000"/>
          </a:bodyPr>
          <a:lstStyle/>
          <a:p>
            <a:r>
              <a:rPr lang="ru-RU" sz="3600" dirty="0" smtClean="0"/>
              <a:t>Примеры тем</a:t>
            </a:r>
            <a:br>
              <a:rPr lang="ru-RU" sz="3600" dirty="0" smtClean="0"/>
            </a:br>
            <a:r>
              <a:rPr lang="ru-RU" sz="3600" dirty="0" smtClean="0"/>
              <a:t> и проектов</a:t>
            </a:r>
            <a:endParaRPr lang="ru-RU" sz="36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73D2C-FA93-496B-914E-4782CCE64131}" type="slidenum">
              <a:rPr lang="ru-RU" smtClean="0"/>
              <a:pPr/>
              <a:t>14</a:t>
            </a:fld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07504" y="1196752"/>
            <a:ext cx="3168352" cy="5328592"/>
          </a:xfrm>
        </p:spPr>
        <p:txBody>
          <a:bodyPr>
            <a:normAutofit/>
          </a:bodyPr>
          <a:lstStyle/>
          <a:p>
            <a:pPr>
              <a:spcBef>
                <a:spcPts val="500"/>
              </a:spcBef>
            </a:pPr>
            <a:r>
              <a:rPr lang="ru-RU" sz="2200" dirty="0" smtClean="0"/>
              <a:t>Разработка прогнозных</a:t>
            </a:r>
            <a:br>
              <a:rPr lang="ru-RU" sz="2200" dirty="0" smtClean="0"/>
            </a:br>
            <a:r>
              <a:rPr lang="ru-RU" sz="2200" dirty="0" smtClean="0"/>
              <a:t>моделей для рынка труда на основе </a:t>
            </a:r>
            <a:r>
              <a:rPr lang="ru-RU" sz="2200" dirty="0" err="1" smtClean="0"/>
              <a:t>онлайн-данных</a:t>
            </a:r>
            <a:endParaRPr lang="ru-RU" sz="2200" dirty="0" smtClean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20543"/>
          <a:stretch>
            <a:fillRect/>
          </a:stretch>
        </p:blipFill>
        <p:spPr bwMode="auto">
          <a:xfrm>
            <a:off x="3131840" y="44624"/>
            <a:ext cx="5986399" cy="27037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71600" y="3196292"/>
            <a:ext cx="7179047" cy="34010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659155279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01962" y="3924126"/>
            <a:ext cx="6178550" cy="288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85631" y="0"/>
            <a:ext cx="4958369" cy="3573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3816424" cy="1008112"/>
          </a:xfrm>
        </p:spPr>
        <p:txBody>
          <a:bodyPr>
            <a:normAutofit fontScale="90000"/>
          </a:bodyPr>
          <a:lstStyle/>
          <a:p>
            <a:r>
              <a:rPr lang="ru-RU" sz="3600" dirty="0" smtClean="0"/>
              <a:t>Примеры тем</a:t>
            </a:r>
            <a:br>
              <a:rPr lang="ru-RU" sz="3600" dirty="0" smtClean="0"/>
            </a:br>
            <a:r>
              <a:rPr lang="ru-RU" sz="3600" dirty="0" smtClean="0"/>
              <a:t> и проектов</a:t>
            </a:r>
            <a:endParaRPr lang="ru-RU" sz="36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73D2C-FA93-496B-914E-4782CCE64131}" type="slidenum">
              <a:rPr lang="ru-RU" smtClean="0"/>
              <a:pPr/>
              <a:t>15</a:t>
            </a:fld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07504" y="1196752"/>
            <a:ext cx="4248472" cy="5328592"/>
          </a:xfrm>
        </p:spPr>
        <p:txBody>
          <a:bodyPr>
            <a:normAutofit/>
          </a:bodyPr>
          <a:lstStyle/>
          <a:p>
            <a:pPr>
              <a:spcBef>
                <a:spcPts val="500"/>
              </a:spcBef>
            </a:pPr>
            <a:r>
              <a:rPr lang="ru-RU" sz="2200" dirty="0" smtClean="0"/>
              <a:t>Пространственные</a:t>
            </a:r>
            <a:br>
              <a:rPr lang="ru-RU" sz="2200" dirty="0" smtClean="0"/>
            </a:br>
            <a:r>
              <a:rPr lang="ru-RU" sz="2200" dirty="0" smtClean="0"/>
              <a:t>данные и анализ</a:t>
            </a:r>
            <a:br>
              <a:rPr lang="ru-RU" sz="2200" dirty="0" smtClean="0"/>
            </a:br>
            <a:r>
              <a:rPr lang="ru-RU" sz="2200" dirty="0" smtClean="0"/>
              <a:t>показателей</a:t>
            </a:r>
            <a:br>
              <a:rPr lang="ru-RU" sz="2200" dirty="0" smtClean="0"/>
            </a:br>
            <a:r>
              <a:rPr lang="ru-RU" sz="2200" dirty="0" smtClean="0"/>
              <a:t>развития городской среды</a:t>
            </a:r>
          </a:p>
          <a:p>
            <a:pPr>
              <a:spcBef>
                <a:spcPts val="500"/>
              </a:spcBef>
            </a:pPr>
            <a:r>
              <a:rPr lang="ru-RU" sz="2200" dirty="0" smtClean="0"/>
              <a:t>Автоматизация размещения городских сервисов (совместно с центром Дизайна и </a:t>
            </a:r>
            <a:r>
              <a:rPr lang="ru-RU" sz="2200" dirty="0" err="1" smtClean="0"/>
              <a:t>урбанистики</a:t>
            </a:r>
            <a:r>
              <a:rPr lang="ru-RU" sz="2200" dirty="0" smtClean="0"/>
              <a:t> Университета ИТМО)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496" y="4628668"/>
            <a:ext cx="3059832" cy="21847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165915527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44624"/>
            <a:ext cx="8572560" cy="792088"/>
          </a:xfrm>
        </p:spPr>
        <p:txBody>
          <a:bodyPr>
            <a:normAutofit/>
          </a:bodyPr>
          <a:lstStyle/>
          <a:p>
            <a:r>
              <a:rPr lang="ru-RU" dirty="0" smtClean="0"/>
              <a:t>Примеры тем и проектов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73D2C-FA93-496B-914E-4782CCE64131}" type="slidenum">
              <a:rPr lang="ru-RU" smtClean="0"/>
              <a:pPr/>
              <a:t>16</a:t>
            </a:fld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251520" y="764704"/>
            <a:ext cx="8568952" cy="5760640"/>
          </a:xfrm>
        </p:spPr>
        <p:txBody>
          <a:bodyPr>
            <a:normAutofit/>
          </a:bodyPr>
          <a:lstStyle/>
          <a:p>
            <a:r>
              <a:rPr lang="ru-RU" sz="2400" dirty="0" smtClean="0"/>
              <a:t>Мета-анализ публикаций и методов в </a:t>
            </a:r>
            <a:r>
              <a:rPr lang="ru-RU" sz="2400" dirty="0" err="1" smtClean="0"/>
              <a:t>нейронауках</a:t>
            </a:r>
            <a:r>
              <a:rPr lang="ru-RU" sz="2400" dirty="0" smtClean="0"/>
              <a:t> (</a:t>
            </a:r>
            <a:r>
              <a:rPr lang="ru-RU" sz="2400" dirty="0" err="1" smtClean="0"/>
              <a:t>майнинг</a:t>
            </a:r>
            <a:r>
              <a:rPr lang="ru-RU" sz="2400" dirty="0" smtClean="0"/>
              <a:t> </a:t>
            </a:r>
            <a:r>
              <a:rPr lang="en-US" sz="2400" dirty="0" smtClean="0"/>
              <a:t>PubMed.com</a:t>
            </a:r>
            <a:r>
              <a:rPr lang="ru-RU" sz="2400" dirty="0" smtClean="0"/>
              <a:t>)</a:t>
            </a:r>
          </a:p>
          <a:p>
            <a:endParaRPr lang="ru-RU" sz="2400" dirty="0" smtClean="0"/>
          </a:p>
          <a:p>
            <a:endParaRPr lang="ru-RU" sz="2400" dirty="0" smtClean="0"/>
          </a:p>
          <a:p>
            <a:endParaRPr lang="ru-RU" sz="2400" dirty="0" smtClean="0"/>
          </a:p>
          <a:p>
            <a:endParaRPr lang="ru-RU" sz="2400" dirty="0" smtClean="0"/>
          </a:p>
          <a:p>
            <a:endParaRPr lang="ru-RU" sz="2400" dirty="0" smtClean="0"/>
          </a:p>
          <a:p>
            <a:endParaRPr lang="ru-RU" sz="1800" dirty="0" smtClean="0"/>
          </a:p>
          <a:p>
            <a:r>
              <a:rPr lang="ru-RU" sz="2200" dirty="0" smtClean="0"/>
              <a:t>Эффекты </a:t>
            </a:r>
            <a:r>
              <a:rPr lang="ru-RU" sz="2200" dirty="0" err="1" smtClean="0"/>
              <a:t>эко-терапии</a:t>
            </a:r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2200" dirty="0" smtClean="0"/>
              <a:t>в виртуальной</a:t>
            </a:r>
            <a:br>
              <a:rPr lang="ru-RU" sz="2200" dirty="0" smtClean="0"/>
            </a:br>
            <a:r>
              <a:rPr lang="ru-RU" sz="2200" dirty="0" smtClean="0"/>
              <a:t>реальности</a:t>
            </a:r>
            <a:br>
              <a:rPr lang="ru-RU" sz="2200" dirty="0" smtClean="0"/>
            </a:br>
            <a:r>
              <a:rPr lang="ru-RU" sz="2200" dirty="0" smtClean="0"/>
              <a:t>(методы</a:t>
            </a:r>
            <a:br>
              <a:rPr lang="ru-RU" sz="2200" dirty="0" smtClean="0"/>
            </a:br>
            <a:r>
              <a:rPr lang="ru-RU" sz="2200" dirty="0" smtClean="0"/>
              <a:t>ЭЭГ)</a:t>
            </a:r>
          </a:p>
        </p:txBody>
      </p:sp>
      <p:pic>
        <p:nvPicPr>
          <p:cNvPr id="8" name="Рисунок 7"/>
          <p:cNvPicPr/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375" y="1704119"/>
            <a:ext cx="3311521" cy="2156929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12247"/>
          <a:stretch/>
        </p:blipFill>
        <p:spPr>
          <a:xfrm>
            <a:off x="5940152" y="4077072"/>
            <a:ext cx="3096344" cy="26971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75934" y="4245091"/>
            <a:ext cx="1892210" cy="252294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2" descr="https://fb.ru/misc/i/gallery/105618/325287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2181000" y="4869160"/>
            <a:ext cx="1814936" cy="181493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C:\Users\bakaev\Documents\2023\stuff\Приоритет 2030\Козин\MVIMG_20230515_165542_2.jpg"/>
          <p:cNvPicPr>
            <a:picLocks noChangeAspect="1" noChangeArrowheads="1"/>
          </p:cNvPicPr>
          <p:nvPr/>
        </p:nvPicPr>
        <p:blipFill>
          <a:blip r:embed="rId6" cstate="print"/>
          <a:srcRect l="29371" t="15750" r="22007" b="15222"/>
          <a:stretch>
            <a:fillRect/>
          </a:stretch>
        </p:blipFill>
        <p:spPr bwMode="auto">
          <a:xfrm>
            <a:off x="3851920" y="1556792"/>
            <a:ext cx="2161612" cy="23042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Picture 9" descr="SSVEP DATA (LABSP: Hovagim Bakardjian)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084167" y="1412776"/>
            <a:ext cx="2907663" cy="144016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84473120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5760640" cy="720080"/>
          </a:xfrm>
        </p:spPr>
        <p:txBody>
          <a:bodyPr>
            <a:normAutofit/>
          </a:bodyPr>
          <a:lstStyle/>
          <a:p>
            <a:r>
              <a:rPr lang="ru-RU" sz="3600" dirty="0" smtClean="0"/>
              <a:t>Примеры тем и проектов</a:t>
            </a:r>
            <a:endParaRPr lang="ru-RU" sz="36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73D2C-FA93-496B-914E-4782CCE64131}" type="slidenum">
              <a:rPr lang="ru-RU" smtClean="0"/>
              <a:pPr/>
              <a:t>17</a:t>
            </a:fld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323528" y="908720"/>
            <a:ext cx="4968552" cy="5832648"/>
          </a:xfrm>
        </p:spPr>
        <p:txBody>
          <a:bodyPr>
            <a:normAutofit lnSpcReduction="10000"/>
          </a:bodyPr>
          <a:lstStyle/>
          <a:p>
            <a:pPr>
              <a:lnSpc>
                <a:spcPct val="105000"/>
              </a:lnSpc>
              <a:spcBef>
                <a:spcPts val="500"/>
              </a:spcBef>
            </a:pPr>
            <a:r>
              <a:rPr lang="ru-RU" sz="2200" dirty="0" smtClean="0"/>
              <a:t>Общедоступность и читабельность текстов, создаваемых генеративными </a:t>
            </a:r>
            <a:r>
              <a:rPr lang="ru-RU" sz="2200" dirty="0" err="1" smtClean="0"/>
              <a:t>чат-ботами</a:t>
            </a:r>
            <a:endParaRPr lang="ru-RU" sz="2200" dirty="0" smtClean="0"/>
          </a:p>
          <a:p>
            <a:pPr>
              <a:lnSpc>
                <a:spcPct val="105000"/>
              </a:lnSpc>
              <a:spcBef>
                <a:spcPts val="500"/>
              </a:spcBef>
            </a:pPr>
            <a:endParaRPr lang="ru-RU" sz="1600" dirty="0" smtClean="0"/>
          </a:p>
          <a:p>
            <a:pPr>
              <a:lnSpc>
                <a:spcPct val="105000"/>
              </a:lnSpc>
              <a:spcBef>
                <a:spcPts val="500"/>
              </a:spcBef>
            </a:pPr>
            <a:r>
              <a:rPr lang="ru-RU" sz="2200" dirty="0" smtClean="0"/>
              <a:t>Применимость генеративных</a:t>
            </a:r>
            <a:br>
              <a:rPr lang="ru-RU" sz="2200" dirty="0" smtClean="0"/>
            </a:br>
            <a:r>
              <a:rPr lang="ru-RU" sz="2200" dirty="0" smtClean="0"/>
              <a:t>моделей ИИ для различных задач</a:t>
            </a:r>
            <a:br>
              <a:rPr lang="ru-RU" sz="2200" dirty="0" smtClean="0"/>
            </a:br>
            <a:r>
              <a:rPr lang="ru-RU" sz="2200" dirty="0" smtClean="0"/>
              <a:t>(включая дизайн)</a:t>
            </a:r>
          </a:p>
          <a:p>
            <a:pPr>
              <a:lnSpc>
                <a:spcPct val="105000"/>
              </a:lnSpc>
              <a:spcBef>
                <a:spcPts val="500"/>
              </a:spcBef>
            </a:pPr>
            <a:endParaRPr lang="ru-RU" sz="2200" dirty="0" smtClean="0"/>
          </a:p>
          <a:p>
            <a:pPr>
              <a:lnSpc>
                <a:spcPct val="105000"/>
              </a:lnSpc>
              <a:spcBef>
                <a:spcPts val="500"/>
              </a:spcBef>
            </a:pPr>
            <a:r>
              <a:rPr lang="ru-RU" sz="2200" dirty="0" smtClean="0"/>
              <a:t>ИИ как новая парадигма</a:t>
            </a:r>
            <a:br>
              <a:rPr lang="ru-RU" sz="2200" dirty="0" smtClean="0"/>
            </a:br>
            <a:r>
              <a:rPr lang="ru-RU" sz="2200" dirty="0" smtClean="0"/>
              <a:t>человеко-машинного</a:t>
            </a:r>
            <a:br>
              <a:rPr lang="ru-RU" sz="2200" dirty="0" smtClean="0"/>
            </a:br>
            <a:r>
              <a:rPr lang="ru-RU" sz="2200" dirty="0" smtClean="0"/>
              <a:t>взаимодействия</a:t>
            </a:r>
          </a:p>
          <a:p>
            <a:pPr>
              <a:lnSpc>
                <a:spcPct val="105000"/>
              </a:lnSpc>
              <a:spcBef>
                <a:spcPts val="500"/>
              </a:spcBef>
            </a:pPr>
            <a:endParaRPr lang="ru-RU" sz="2200" dirty="0" smtClean="0"/>
          </a:p>
          <a:p>
            <a:pPr>
              <a:lnSpc>
                <a:spcPct val="105000"/>
              </a:lnSpc>
              <a:spcBef>
                <a:spcPts val="500"/>
              </a:spcBef>
            </a:pPr>
            <a:r>
              <a:rPr lang="ru-RU" sz="2200" dirty="0" smtClean="0"/>
              <a:t>Когнитивные и психологические аспекты в использовании ИИ</a:t>
            </a:r>
          </a:p>
          <a:p>
            <a:pPr>
              <a:lnSpc>
                <a:spcPct val="105000"/>
              </a:lnSpc>
              <a:spcBef>
                <a:spcPts val="500"/>
              </a:spcBef>
            </a:pPr>
            <a:endParaRPr lang="ru-RU" sz="2200" dirty="0" smtClean="0"/>
          </a:p>
          <a:p>
            <a:pPr algn="r">
              <a:lnSpc>
                <a:spcPct val="105000"/>
              </a:lnSpc>
              <a:spcBef>
                <a:spcPts val="500"/>
              </a:spcBef>
              <a:buNone/>
            </a:pPr>
            <a:r>
              <a:rPr lang="en-US" sz="1400" dirty="0" smtClean="0">
                <a:latin typeface="Courier New" pitchFamily="49" charset="0"/>
                <a:cs typeface="Courier New" pitchFamily="49" charset="0"/>
              </a:rPr>
              <a:t>[</a:t>
            </a:r>
            <a:r>
              <a:rPr lang="ru-RU" sz="1400" dirty="0" smtClean="0">
                <a:latin typeface="Courier New" pitchFamily="49" charset="0"/>
                <a:cs typeface="Courier New" pitchFamily="49" charset="0"/>
              </a:rPr>
              <a:t>Пример взят из пленарной лекции</a:t>
            </a:r>
            <a:br>
              <a:rPr lang="ru-RU" sz="1400" dirty="0" smtClean="0">
                <a:latin typeface="Courier New" pitchFamily="49" charset="0"/>
                <a:cs typeface="Courier New" pitchFamily="49" charset="0"/>
              </a:rPr>
            </a:br>
            <a:r>
              <a:rPr lang="ru-RU" sz="1400" dirty="0" smtClean="0">
                <a:latin typeface="Courier New" pitchFamily="49" charset="0"/>
                <a:cs typeface="Courier New" pitchFamily="49" charset="0"/>
              </a:rPr>
              <a:t>А. </a:t>
            </a:r>
            <a:r>
              <a:rPr lang="ru-RU" sz="1400" dirty="0" err="1" smtClean="0">
                <a:latin typeface="Courier New" pitchFamily="49" charset="0"/>
                <a:cs typeface="Courier New" pitchFamily="49" charset="0"/>
              </a:rPr>
              <a:t>Бухановского</a:t>
            </a:r>
            <a:r>
              <a:rPr lang="ru-RU" sz="1400" dirty="0" smtClean="0">
                <a:latin typeface="Courier New" pitchFamily="49" charset="0"/>
                <a:cs typeface="Courier New" pitchFamily="49" charset="0"/>
              </a:rPr>
              <a:t> (ИТМО) на </a:t>
            </a:r>
            <a:r>
              <a:rPr lang="en-US" sz="1400" dirty="0" smtClean="0">
                <a:latin typeface="Courier New" pitchFamily="49" charset="0"/>
                <a:cs typeface="Courier New" pitchFamily="49" charset="0"/>
              </a:rPr>
              <a:t>IMS-2023]</a:t>
            </a:r>
            <a:endParaRPr lang="ru-RU" sz="1400" dirty="0" smtClean="0">
              <a:latin typeface="Courier New" pitchFamily="49" charset="0"/>
              <a:cs typeface="Courier New" pitchFamily="49" charset="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36096" y="188640"/>
            <a:ext cx="3600400" cy="244925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 l="7868" t="11829" r="48207"/>
          <a:stretch>
            <a:fillRect/>
          </a:stretch>
        </p:blipFill>
        <p:spPr bwMode="auto">
          <a:xfrm>
            <a:off x="5436096" y="2636912"/>
            <a:ext cx="3600400" cy="40734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165915527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82">
            <a:extLst>
              <a:ext uri="{FF2B5EF4-FFF2-40B4-BE49-F238E27FC236}">
                <a16:creationId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6="http://schemas.microsoft.com/office/drawing/2014/main" xmlns:wps="http://schemas.microsoft.com/office/word/2010/wordprocessingShape" xmlns:wpi="http://schemas.microsoft.com/office/word/2010/wordprocessingInk" xmlns:wpg="http://schemas.microsoft.com/office/word/2010/wordprocessingGroup" xmlns:w16se="http://schemas.microsoft.com/office/word/2015/wordml/symex" xmlns:w16sdtdh="http://schemas.microsoft.com/office/word/2020/wordml/sdtdatahash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el="http://schemas.microsoft.com/office/2019/extlst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xmlns:lc="http://schemas.openxmlformats.org/drawingml/2006/lockedCanvas" id="{1F6E9161-C955-16BB-C2E3-31B1DDF0AC13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665922" y="2780928"/>
            <a:ext cx="3514590" cy="3024336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44624"/>
            <a:ext cx="8572560" cy="792088"/>
          </a:xfrm>
        </p:spPr>
        <p:txBody>
          <a:bodyPr>
            <a:normAutofit/>
          </a:bodyPr>
          <a:lstStyle/>
          <a:p>
            <a:r>
              <a:rPr lang="ru-RU" dirty="0" smtClean="0"/>
              <a:t>Примеры тем и проектов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73D2C-FA93-496B-914E-4782CCE64131}" type="slidenum">
              <a:rPr lang="ru-RU" smtClean="0"/>
              <a:pPr/>
              <a:t>18</a:t>
            </a:fld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323528" y="908720"/>
            <a:ext cx="8568952" cy="5760640"/>
          </a:xfrm>
        </p:spPr>
        <p:txBody>
          <a:bodyPr>
            <a:normAutofit/>
          </a:bodyPr>
          <a:lstStyle/>
          <a:p>
            <a:r>
              <a:rPr lang="ru-RU" sz="2400" dirty="0" smtClean="0"/>
              <a:t>Генерация дизайнов </a:t>
            </a:r>
            <a:r>
              <a:rPr lang="ru-RU" sz="2400" dirty="0" err="1" smtClean="0"/>
              <a:t>веб-сайтов</a:t>
            </a:r>
            <a:r>
              <a:rPr lang="ru-RU" sz="2400" dirty="0" smtClean="0"/>
              <a:t> </a:t>
            </a:r>
            <a:br>
              <a:rPr lang="ru-RU" sz="2400" dirty="0" smtClean="0"/>
            </a:br>
            <a:r>
              <a:rPr lang="ru-RU" sz="2400" dirty="0" smtClean="0"/>
              <a:t>с использованием изображений-примеров</a:t>
            </a:r>
          </a:p>
          <a:p>
            <a:endParaRPr lang="ru-RU" sz="2400" dirty="0" smtClean="0"/>
          </a:p>
          <a:p>
            <a:endParaRPr lang="ru-RU" sz="2400" dirty="0" smtClean="0"/>
          </a:p>
          <a:p>
            <a:endParaRPr lang="ru-RU" sz="2400" dirty="0" smtClean="0"/>
          </a:p>
          <a:p>
            <a:endParaRPr lang="ru-RU" sz="2400" dirty="0" smtClean="0"/>
          </a:p>
          <a:p>
            <a:endParaRPr lang="ru-RU" sz="2400" dirty="0" smtClean="0"/>
          </a:p>
          <a:p>
            <a:endParaRPr lang="ru-RU" sz="2400" dirty="0" smtClean="0"/>
          </a:p>
          <a:p>
            <a:endParaRPr lang="ru-RU" sz="2400" dirty="0" smtClean="0"/>
          </a:p>
          <a:p>
            <a:endParaRPr lang="ru-RU" sz="2400" dirty="0" smtClean="0"/>
          </a:p>
          <a:p>
            <a:endParaRPr lang="ru-RU" sz="2400" dirty="0" smtClean="0"/>
          </a:p>
          <a:p>
            <a:r>
              <a:rPr lang="en-US" sz="2400" dirty="0" err="1" smtClean="0"/>
              <a:t>KreaAI</a:t>
            </a:r>
            <a:r>
              <a:rPr lang="en-US" sz="2400" dirty="0" smtClean="0"/>
              <a:t> &gt; Stable Diffusion &gt; UI/UX </a:t>
            </a:r>
            <a:r>
              <a:rPr lang="en-US" sz="2400" dirty="0" err="1" smtClean="0"/>
              <a:t>LoRA</a:t>
            </a:r>
            <a:endParaRPr lang="ru-RU" sz="2400" dirty="0" smtClean="0"/>
          </a:p>
          <a:p>
            <a:r>
              <a:rPr lang="ru-RU" sz="2400" dirty="0" smtClean="0"/>
              <a:t>картинка «стоила» более 35 слов в </a:t>
            </a:r>
            <a:r>
              <a:rPr lang="ru-RU" sz="2400" dirty="0" err="1" smtClean="0"/>
              <a:t>промпте</a:t>
            </a:r>
            <a:endParaRPr lang="ru-RU" sz="2400" dirty="0" smtClean="0"/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3" cstate="print"/>
          <a:srcRect l="17425" t="8713" r="17231" b="8518"/>
          <a:stretch>
            <a:fillRect/>
          </a:stretch>
        </p:blipFill>
        <p:spPr bwMode="auto">
          <a:xfrm>
            <a:off x="7164288" y="188640"/>
            <a:ext cx="1152128" cy="14594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" name="Picture 81">
            <a:extLst>
              <a:ext uri="{FF2B5EF4-FFF2-40B4-BE49-F238E27FC236}">
                <a16:creationId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6="http://schemas.microsoft.com/office/drawing/2014/main" xmlns:wps="http://schemas.microsoft.com/office/word/2010/wordprocessingShape" xmlns:wpi="http://schemas.microsoft.com/office/word/2010/wordprocessingInk" xmlns:wpg="http://schemas.microsoft.com/office/word/2010/wordprocessingGroup" xmlns:w16se="http://schemas.microsoft.com/office/word/2015/wordml/symex" xmlns:w16sdtdh="http://schemas.microsoft.com/office/word/2020/wordml/sdtdatahash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el="http://schemas.microsoft.com/office/2019/extlst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xmlns:lc="http://schemas.openxmlformats.org/drawingml/2006/lockedCanvas" id="{196F9EE2-6484-A41E-0859-B8CBEFB2A148}"/>
              </a:ext>
            </a:extLst>
          </p:cNvPr>
          <p:cNvPicPr/>
          <p:nvPr/>
        </p:nvPicPr>
        <p:blipFill>
          <a:blip r:embed="rId4" cstate="print"/>
          <a:srcRect t="1242" b="1242"/>
          <a:stretch>
            <a:fillRect/>
          </a:stretch>
        </p:blipFill>
        <p:spPr>
          <a:xfrm>
            <a:off x="2984322" y="2276871"/>
            <a:ext cx="3459566" cy="3024336"/>
          </a:xfrm>
          <a:prstGeom prst="rect">
            <a:avLst/>
          </a:prstGeom>
        </p:spPr>
      </p:pic>
      <p:pic>
        <p:nvPicPr>
          <p:cNvPr id="18" name="Picture 80">
            <a:extLst>
              <a:ext uri="{FF2B5EF4-FFF2-40B4-BE49-F238E27FC236}">
                <a16:creationId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6="http://schemas.microsoft.com/office/drawing/2014/main" xmlns:wps="http://schemas.microsoft.com/office/word/2010/wordprocessingShape" xmlns:wpi="http://schemas.microsoft.com/office/word/2010/wordprocessingInk" xmlns:wpg="http://schemas.microsoft.com/office/word/2010/wordprocessingGroup" xmlns:w16se="http://schemas.microsoft.com/office/word/2015/wordml/symex" xmlns:w16sdtdh="http://schemas.microsoft.com/office/word/2020/wordml/sdtdatahash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el="http://schemas.microsoft.com/office/2019/extlst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xmlns:lc="http://schemas.openxmlformats.org/drawingml/2006/lockedCanvas" id="{F4D4BDE1-6B8E-87E3-6A01-70A948960D4B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-84474" y="1916832"/>
            <a:ext cx="3459668" cy="2592288"/>
          </a:xfrm>
          <a:prstGeom prst="rect">
            <a:avLst/>
          </a:prstGeom>
        </p:spPr>
      </p:pic>
      <p:pic>
        <p:nvPicPr>
          <p:cNvPr id="19" name="Picture 97">
            <a:extLst>
              <a:ext uri="{FF2B5EF4-FFF2-40B4-BE49-F238E27FC236}">
                <a16:creationId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6="http://schemas.microsoft.com/office/drawing/2014/main" xmlns:wps="http://schemas.microsoft.com/office/word/2010/wordprocessingShape" xmlns:wpi="http://schemas.microsoft.com/office/word/2010/wordprocessingInk" xmlns:wpg="http://schemas.microsoft.com/office/word/2010/wordprocessingGroup" xmlns:w16se="http://schemas.microsoft.com/office/word/2015/wordml/symex" xmlns:w16sdtdh="http://schemas.microsoft.com/office/word/2020/wordml/sdtdatahash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el="http://schemas.microsoft.com/office/2019/extlst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xmlns:lc="http://schemas.openxmlformats.org/drawingml/2006/lockedCanvas" id="{0B6C747F-4603-5DF7-C684-F0C1C57D1505}"/>
              </a:ext>
            </a:extLst>
          </p:cNvPr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7884368" y="1677043"/>
            <a:ext cx="997611" cy="88786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846650281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44624"/>
            <a:ext cx="8572560" cy="792088"/>
          </a:xfrm>
        </p:spPr>
        <p:txBody>
          <a:bodyPr>
            <a:normAutofit/>
          </a:bodyPr>
          <a:lstStyle/>
          <a:p>
            <a:r>
              <a:rPr lang="ru-RU" dirty="0" smtClean="0"/>
              <a:t>Примеры тем и проектов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73D2C-FA93-496B-914E-4782CCE64131}" type="slidenum">
              <a:rPr lang="ru-RU" smtClean="0"/>
              <a:pPr/>
              <a:t>19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323528" y="801216"/>
            <a:ext cx="8640960" cy="755576"/>
          </a:xfrm>
        </p:spPr>
        <p:txBody>
          <a:bodyPr/>
          <a:lstStyle/>
          <a:p>
            <a:r>
              <a:rPr lang="ru-RU" sz="2800" dirty="0" smtClean="0"/>
              <a:t>Подключение языковой модели-критика дизайна</a:t>
            </a:r>
          </a:p>
          <a:p>
            <a:endParaRPr lang="ru-RU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6420" y="1340768"/>
            <a:ext cx="8880076" cy="4824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846650281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44624"/>
            <a:ext cx="8572560" cy="720080"/>
          </a:xfrm>
        </p:spPr>
        <p:txBody>
          <a:bodyPr>
            <a:normAutofit/>
          </a:bodyPr>
          <a:lstStyle/>
          <a:p>
            <a:r>
              <a:rPr lang="ru-RU" sz="3200" dirty="0" err="1" smtClean="0"/>
              <a:t>Алетдинова</a:t>
            </a:r>
            <a:r>
              <a:rPr lang="ru-RU" sz="3200" dirty="0" smtClean="0"/>
              <a:t> Анна Александровна, к.т.н., </a:t>
            </a:r>
            <a:r>
              <a:rPr lang="ru-RU" sz="3200" dirty="0" err="1" smtClean="0"/>
              <a:t>д.э.н</a:t>
            </a:r>
            <a:r>
              <a:rPr lang="ru-RU" sz="3200" dirty="0" smtClean="0"/>
              <a:t>.</a:t>
            </a:r>
            <a:endParaRPr lang="ru-RU" sz="32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73D2C-FA93-496B-914E-4782CCE64131}" type="slidenum">
              <a:rPr lang="ru-RU" smtClean="0"/>
              <a:pPr/>
              <a:t>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4157666" cy="457200"/>
          </a:xfrm>
        </p:spPr>
        <p:txBody>
          <a:bodyPr/>
          <a:lstStyle/>
          <a:p>
            <a:r>
              <a:rPr lang="ru-RU" smtClean="0"/>
              <a:t>Прикладная информатика, НГТУ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79512" y="836712"/>
            <a:ext cx="8784976" cy="5544616"/>
          </a:xfrm>
        </p:spPr>
        <p:txBody>
          <a:bodyPr>
            <a:normAutofit fontScale="92500" lnSpcReduction="10000"/>
          </a:bodyPr>
          <a:lstStyle/>
          <a:p>
            <a:r>
              <a:rPr lang="ru-RU" sz="2400" dirty="0" smtClean="0"/>
              <a:t>Области исследований:</a:t>
            </a:r>
          </a:p>
          <a:p>
            <a:pPr lvl="1"/>
            <a:r>
              <a:rPr lang="ru-RU" sz="2200" dirty="0" smtClean="0"/>
              <a:t>Эл. управление и </a:t>
            </a:r>
            <a:r>
              <a:rPr lang="ru-RU" sz="2200" dirty="0" err="1" smtClean="0"/>
              <a:t>цифровизация</a:t>
            </a:r>
            <a:r>
              <a:rPr lang="ru-RU" sz="2200" dirty="0" smtClean="0"/>
              <a:t> экономики</a:t>
            </a:r>
          </a:p>
          <a:p>
            <a:pPr lvl="1"/>
            <a:r>
              <a:rPr lang="ru-RU" sz="2200" dirty="0" smtClean="0"/>
              <a:t>Рынок труда и </a:t>
            </a:r>
            <a:r>
              <a:rPr lang="ru-RU" sz="2200" dirty="0" err="1" smtClean="0"/>
              <a:t>востребованность</a:t>
            </a:r>
            <a:r>
              <a:rPr lang="ru-RU" sz="2200" dirty="0" smtClean="0"/>
              <a:t> специалистов</a:t>
            </a:r>
          </a:p>
          <a:p>
            <a:pPr lvl="1"/>
            <a:r>
              <a:rPr lang="ru-RU" sz="2200" dirty="0" err="1" smtClean="0"/>
              <a:t>Краудсорсинг</a:t>
            </a:r>
            <a:endParaRPr lang="ru-RU" sz="2200" dirty="0" smtClean="0"/>
          </a:p>
          <a:p>
            <a:r>
              <a:rPr lang="ru-RU" sz="2400" dirty="0" smtClean="0"/>
              <a:t>Темы прошлых лет:</a:t>
            </a:r>
          </a:p>
          <a:p>
            <a:pPr lvl="1">
              <a:spcBef>
                <a:spcPts val="600"/>
              </a:spcBef>
            </a:pPr>
            <a:r>
              <a:rPr lang="ru-RU" sz="2200" dirty="0" smtClean="0"/>
              <a:t>Разработка методики </a:t>
            </a:r>
            <a:r>
              <a:rPr lang="ru-RU" sz="2200" dirty="0" err="1" smtClean="0"/>
              <a:t>геймификации</a:t>
            </a:r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2200" dirty="0" smtClean="0"/>
              <a:t>для создания дистанционного курса</a:t>
            </a:r>
          </a:p>
          <a:p>
            <a:pPr lvl="1">
              <a:spcBef>
                <a:spcPts val="600"/>
              </a:spcBef>
            </a:pPr>
            <a:r>
              <a:rPr lang="ru-RU" sz="2200" dirty="0" smtClean="0"/>
              <a:t>Имитационное моделирование структуры </a:t>
            </a:r>
            <a:r>
              <a:rPr lang="ru-RU" sz="2200" dirty="0" err="1" smtClean="0"/>
              <a:t>маш.-тракторного</a:t>
            </a:r>
            <a:r>
              <a:rPr lang="ru-RU" sz="2200" dirty="0" smtClean="0"/>
              <a:t> парка</a:t>
            </a:r>
          </a:p>
          <a:p>
            <a:pPr lvl="1">
              <a:spcBef>
                <a:spcPts val="600"/>
              </a:spcBef>
            </a:pPr>
            <a:r>
              <a:rPr lang="ru-RU" sz="2200" dirty="0" smtClean="0"/>
              <a:t>Методы кластерного анализа больших данных рынка труда</a:t>
            </a:r>
          </a:p>
          <a:p>
            <a:pPr lvl="1">
              <a:spcBef>
                <a:spcPts val="600"/>
              </a:spcBef>
            </a:pPr>
            <a:r>
              <a:rPr lang="ru-RU" sz="2200" dirty="0" smtClean="0"/>
              <a:t>Интеллектуальная оценка человеческого капитала</a:t>
            </a:r>
          </a:p>
          <a:p>
            <a:pPr lvl="1">
              <a:spcBef>
                <a:spcPts val="600"/>
              </a:spcBef>
            </a:pPr>
            <a:r>
              <a:rPr lang="ru-RU" sz="2200" dirty="0" smtClean="0"/>
              <a:t>Разработка инструментария управления </a:t>
            </a:r>
            <a:r>
              <a:rPr lang="ru-RU" sz="2200" dirty="0" err="1" smtClean="0"/>
              <a:t>краудсорсингом</a:t>
            </a:r>
            <a:endParaRPr lang="ru-RU" sz="2200" dirty="0" smtClean="0"/>
          </a:p>
          <a:p>
            <a:pPr lvl="1">
              <a:spcBef>
                <a:spcPts val="600"/>
              </a:spcBef>
            </a:pPr>
            <a:r>
              <a:rPr lang="ru-RU" sz="2200" dirty="0" smtClean="0"/>
              <a:t>Разработка инструментария исследования </a:t>
            </a:r>
            <a:r>
              <a:rPr lang="ru-RU" sz="2200" dirty="0" err="1" smtClean="0"/>
              <a:t>креативного</a:t>
            </a:r>
            <a:r>
              <a:rPr lang="ru-RU" sz="2200" dirty="0" smtClean="0"/>
              <a:t> потенциала студента</a:t>
            </a:r>
          </a:p>
          <a:p>
            <a:pPr lvl="1">
              <a:spcBef>
                <a:spcPts val="600"/>
              </a:spcBef>
            </a:pPr>
            <a:r>
              <a:rPr lang="ru-RU" sz="2200" dirty="0" smtClean="0"/>
              <a:t>Моделирование покупательского спроса на сельскохозяйственную продукцию</a:t>
            </a:r>
          </a:p>
          <a:p>
            <a:pPr lvl="1">
              <a:spcBef>
                <a:spcPts val="600"/>
              </a:spcBef>
            </a:pPr>
            <a:r>
              <a:rPr lang="ru-RU" sz="2200" dirty="0" smtClean="0"/>
              <a:t>Разработка инструментария оценки развития Smart-образования</a:t>
            </a:r>
            <a:endParaRPr lang="ru-RU" sz="2200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6663" t="6425" b="23983"/>
          <a:stretch/>
        </p:blipFill>
        <p:spPr bwMode="auto">
          <a:xfrm>
            <a:off x="6660232" y="836712"/>
            <a:ext cx="2037455" cy="229593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73278312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44624"/>
            <a:ext cx="8572560" cy="792088"/>
          </a:xfrm>
        </p:spPr>
        <p:txBody>
          <a:bodyPr>
            <a:normAutofit/>
          </a:bodyPr>
          <a:lstStyle/>
          <a:p>
            <a:r>
              <a:rPr lang="ru-RU" dirty="0" smtClean="0"/>
              <a:t>Примеры тем и проектов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73D2C-FA93-496B-914E-4782CCE64131}" type="slidenum">
              <a:rPr lang="ru-RU" smtClean="0"/>
              <a:pPr/>
              <a:t>20</a:t>
            </a:fld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79512" y="764704"/>
            <a:ext cx="4176464" cy="5760640"/>
          </a:xfrm>
        </p:spPr>
        <p:txBody>
          <a:bodyPr>
            <a:normAutofit/>
          </a:bodyPr>
          <a:lstStyle/>
          <a:p>
            <a:r>
              <a:rPr lang="ru-RU" sz="2400" dirty="0" smtClean="0"/>
              <a:t>Реализация «персонажей» большими языковыми моделями</a:t>
            </a:r>
            <a:br>
              <a:rPr lang="ru-RU" sz="2400" dirty="0" smtClean="0"/>
            </a:br>
            <a:r>
              <a:rPr lang="ru-RU" sz="2400" dirty="0" smtClean="0"/>
              <a:t>(совместно с кафедрой мат. лингвистики СПбГУ)</a:t>
            </a:r>
          </a:p>
          <a:p>
            <a:pPr lvl="1"/>
            <a:r>
              <a:rPr lang="ru-RU" sz="2100" dirty="0" smtClean="0"/>
              <a:t>возможна ли генерация текстов разных «авторов»?</a:t>
            </a:r>
          </a:p>
        </p:txBody>
      </p:sp>
      <p:pic>
        <p:nvPicPr>
          <p:cNvPr id="5" name="Picture 2" descr="UX Visualization Examples &amp; Tips. via UX Alive, UX Conference &amp; Workshops…  | by UXAlive | Medium"/>
          <p:cNvPicPr>
            <a:picLocks noChangeAspect="1" noChangeArrowheads="1"/>
          </p:cNvPicPr>
          <p:nvPr/>
        </p:nvPicPr>
        <p:blipFill>
          <a:blip r:embed="rId2" cstate="print"/>
          <a:srcRect l="6224" t="18182" r="6647" b="11364"/>
          <a:stretch>
            <a:fillRect/>
          </a:stretch>
        </p:blipFill>
        <p:spPr bwMode="auto">
          <a:xfrm>
            <a:off x="4716016" y="764704"/>
            <a:ext cx="4038293" cy="2449088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755576" y="3717032"/>
            <a:ext cx="799288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/>
              <a:t>Представь, что ты Артём, 25 лет. Он уже несколько лет работает программистом в крупной </a:t>
            </a:r>
            <a:r>
              <a:rPr lang="ru-RU" sz="1600" dirty="0" err="1" smtClean="0"/>
              <a:t>ИТ-компании</a:t>
            </a:r>
            <a:r>
              <a:rPr lang="ru-RU" sz="1600" dirty="0" smtClean="0"/>
              <a:t>, имеет большой опыт в </a:t>
            </a:r>
            <a:r>
              <a:rPr lang="ru-RU" sz="1600" dirty="0" err="1" smtClean="0"/>
              <a:t>веб-разработке</a:t>
            </a:r>
            <a:r>
              <a:rPr lang="ru-RU" sz="1600" dirty="0" smtClean="0"/>
              <a:t>. Только недавно закончил </a:t>
            </a:r>
            <a:r>
              <a:rPr lang="ru-RU" sz="1600" dirty="0" err="1" smtClean="0"/>
              <a:t>бакалавриат</a:t>
            </a:r>
            <a:r>
              <a:rPr lang="ru-RU" sz="1600" dirty="0" smtClean="0"/>
              <a:t> в Новосибирске, поскольку делал перерывы из-за низкой успеваемости. Большинство дисциплин в университете ему были не интересны, а работа отнимала много времени. Но ради получения </a:t>
            </a:r>
            <a:r>
              <a:rPr lang="ru-RU" sz="1600" dirty="0" err="1" smtClean="0"/>
              <a:t>ИТ-диплома</a:t>
            </a:r>
            <a:r>
              <a:rPr lang="ru-RU" sz="1600" dirty="0" smtClean="0"/>
              <a:t> решил всё-таки доучиться и неожиданно вошёл во вкус, увидев новые задачи. Хочет переехать в Петербург, поступив в магистратуру в области разработки программных продуктов или искусственного интеллекта.</a:t>
            </a:r>
          </a:p>
          <a:p>
            <a:r>
              <a:rPr lang="ru-RU" sz="1600" dirty="0" smtClean="0"/>
              <a:t>…</a:t>
            </a:r>
            <a:endParaRPr lang="en-US" sz="1600" dirty="0" smtClean="0"/>
          </a:p>
          <a:p>
            <a:r>
              <a:rPr lang="ru-RU" sz="1600" b="1" dirty="0" smtClean="0"/>
              <a:t>Хорошо, дальнейшие ассоциации я буду придумывать как Артём!</a:t>
            </a:r>
            <a:endParaRPr lang="en-US" sz="1600" b="1" dirty="0" smtClean="0"/>
          </a:p>
        </p:txBody>
      </p:sp>
      <p:pic>
        <p:nvPicPr>
          <p:cNvPr id="2050" name="Picture 2" descr="Файл:ChatGPT-Logo.svg — Википедия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4687401"/>
            <a:ext cx="504056" cy="50405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846650281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44624"/>
            <a:ext cx="8572560" cy="792088"/>
          </a:xfrm>
        </p:spPr>
        <p:txBody>
          <a:bodyPr>
            <a:normAutofit/>
          </a:bodyPr>
          <a:lstStyle/>
          <a:p>
            <a:r>
              <a:rPr lang="ru-RU" dirty="0" smtClean="0"/>
              <a:t>Примеры тем и проектов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73D2C-FA93-496B-914E-4782CCE64131}" type="slidenum">
              <a:rPr lang="ru-RU" smtClean="0"/>
              <a:pPr/>
              <a:t>21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539552" y="836712"/>
            <a:ext cx="8147248" cy="5760640"/>
          </a:xfrm>
        </p:spPr>
        <p:txBody>
          <a:bodyPr>
            <a:normAutofit lnSpcReduction="10000"/>
          </a:bodyPr>
          <a:lstStyle/>
          <a:p>
            <a:r>
              <a:rPr lang="ru-RU" sz="2400" dirty="0" smtClean="0"/>
              <a:t>И люди, и модели генерируют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ru-RU" sz="2400" dirty="0" smtClean="0"/>
              <a:t>разные ассоциации для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ru-RU" sz="2400" b="1" dirty="0" smtClean="0"/>
              <a:t>разных слов</a:t>
            </a:r>
            <a:r>
              <a:rPr lang="ru-RU" sz="2400" dirty="0" smtClean="0"/>
              <a:t>-стимулов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ru-RU" sz="2400" dirty="0" smtClean="0"/>
              <a:t>(«наука», «образование», …)</a:t>
            </a:r>
          </a:p>
          <a:p>
            <a:r>
              <a:rPr lang="ru-RU" sz="2400" b="1" dirty="0" smtClean="0"/>
              <a:t>Разные люди</a:t>
            </a:r>
            <a:r>
              <a:rPr lang="ru-RU" sz="2400" dirty="0" smtClean="0"/>
              <a:t> генерируют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ru-RU" sz="2400" dirty="0" smtClean="0"/>
              <a:t>разные ассоциации</a:t>
            </a:r>
          </a:p>
          <a:p>
            <a:pPr lvl="1"/>
            <a:r>
              <a:rPr lang="ru-RU" sz="2200" dirty="0" smtClean="0"/>
              <a:t>… а вот модели, притворяющиеся</a:t>
            </a:r>
            <a:br>
              <a:rPr lang="ru-RU" sz="2200" dirty="0" smtClean="0"/>
            </a:br>
            <a:r>
              <a:rPr lang="ru-RU" sz="2200" dirty="0" smtClean="0"/>
              <a:t>разными персонажами – пока нет</a:t>
            </a:r>
          </a:p>
          <a:p>
            <a:pPr lvl="2"/>
            <a:r>
              <a:rPr lang="ru-RU" dirty="0" smtClean="0"/>
              <a:t>даже для разных полов (М/Ж) – нет</a:t>
            </a:r>
          </a:p>
          <a:p>
            <a:r>
              <a:rPr lang="ru-RU" dirty="0" smtClean="0"/>
              <a:t>Похоже, что дело в личном опыте</a:t>
            </a:r>
          </a:p>
          <a:p>
            <a:pPr lvl="1"/>
            <a:r>
              <a:rPr lang="ru-RU" dirty="0" smtClean="0"/>
              <a:t>«образование» –</a:t>
            </a:r>
            <a:r>
              <a:rPr lang="en-US" dirty="0" smtClean="0"/>
              <a:t>&gt;</a:t>
            </a:r>
            <a:r>
              <a:rPr lang="ru-RU" dirty="0" smtClean="0"/>
              <a:t> «очередь», «цирк»</a:t>
            </a:r>
            <a:endParaRPr lang="en-US" dirty="0" smtClean="0"/>
          </a:p>
          <a:p>
            <a:r>
              <a:rPr lang="ru-RU" dirty="0" smtClean="0"/>
              <a:t>Надо давать еще более</a:t>
            </a:r>
            <a:br>
              <a:rPr lang="ru-RU" dirty="0" smtClean="0"/>
            </a:br>
            <a:r>
              <a:rPr lang="ru-RU" dirty="0" smtClean="0"/>
              <a:t>длинные биографии</a:t>
            </a:r>
            <a:r>
              <a:rPr lang="en-US" dirty="0" smtClean="0"/>
              <a:t> </a:t>
            </a:r>
            <a:r>
              <a:rPr lang="ru-RU" dirty="0" smtClean="0"/>
              <a:t>персонажей?</a:t>
            </a:r>
          </a:p>
          <a:p>
            <a:endParaRPr lang="en-US" sz="1900" dirty="0" smtClean="0"/>
          </a:p>
          <a:p>
            <a:pPr algn="r">
              <a:buNone/>
            </a:pPr>
            <a:r>
              <a:rPr lang="en-US" sz="1900" dirty="0" smtClean="0"/>
              <a:t>[Bakaev et. al. </a:t>
            </a:r>
            <a:r>
              <a:rPr lang="en-US" sz="1900" i="1" dirty="0" smtClean="0"/>
              <a:t>Who Will Author the Synthetic Texts? Evoking Multiple Personas from Large Language Models to Represent Users’ Associative </a:t>
            </a:r>
            <a:r>
              <a:rPr lang="en-US" sz="1900" i="1" dirty="0" smtClean="0"/>
              <a:t>Thesauri</a:t>
            </a:r>
            <a:r>
              <a:rPr lang="en-US" sz="1900" dirty="0" smtClean="0"/>
              <a:t>, BDCC 2025]</a:t>
            </a:r>
            <a:endParaRPr lang="ru-RU" sz="1900" dirty="0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48264" y="3645024"/>
            <a:ext cx="1368152" cy="136815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92080" y="719461"/>
            <a:ext cx="3672408" cy="22054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846650281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44624"/>
            <a:ext cx="8572560" cy="792088"/>
          </a:xfrm>
        </p:spPr>
        <p:txBody>
          <a:bodyPr>
            <a:normAutofit/>
          </a:bodyPr>
          <a:lstStyle/>
          <a:p>
            <a:r>
              <a:rPr lang="ru-RU" dirty="0" smtClean="0"/>
              <a:t>Примеры тем и проектов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73D2C-FA93-496B-914E-4782CCE64131}" type="slidenum">
              <a:rPr lang="ru-RU" smtClean="0"/>
              <a:pPr/>
              <a:t>22</a:t>
            </a:fld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07504" y="764704"/>
            <a:ext cx="8712968" cy="5760640"/>
          </a:xfrm>
        </p:spPr>
        <p:txBody>
          <a:bodyPr>
            <a:normAutofit/>
          </a:bodyPr>
          <a:lstStyle/>
          <a:p>
            <a:r>
              <a:rPr lang="ru-RU" sz="2400" dirty="0" smtClean="0"/>
              <a:t>Онтологическая модель проектирования веб-интерфейсов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403" y="1268760"/>
            <a:ext cx="6959848" cy="48774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1659155279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44624"/>
            <a:ext cx="8572560" cy="792088"/>
          </a:xfrm>
        </p:spPr>
        <p:txBody>
          <a:bodyPr>
            <a:normAutofit/>
          </a:bodyPr>
          <a:lstStyle/>
          <a:p>
            <a:r>
              <a:rPr lang="ru-RU" dirty="0" smtClean="0"/>
              <a:t>Примеры тем и проектов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73D2C-FA93-496B-914E-4782CCE64131}" type="slidenum">
              <a:rPr lang="ru-RU" smtClean="0"/>
              <a:pPr/>
              <a:t>23</a:t>
            </a:fld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07504" y="764704"/>
            <a:ext cx="8712968" cy="5760640"/>
          </a:xfrm>
        </p:spPr>
        <p:txBody>
          <a:bodyPr>
            <a:normAutofit/>
          </a:bodyPr>
          <a:lstStyle/>
          <a:p>
            <a:r>
              <a:rPr lang="ru-RU" sz="2400" dirty="0" smtClean="0"/>
              <a:t>Онтологическая модель тестов интеллекта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556792"/>
            <a:ext cx="7848872" cy="45929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846650281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44624"/>
            <a:ext cx="8572560" cy="792088"/>
          </a:xfrm>
        </p:spPr>
        <p:txBody>
          <a:bodyPr>
            <a:normAutofit/>
          </a:bodyPr>
          <a:lstStyle/>
          <a:p>
            <a:r>
              <a:rPr lang="ru-RU" dirty="0" smtClean="0"/>
              <a:t>Примеры тем (польз. интерфейсы)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73D2C-FA93-496B-914E-4782CCE64131}" type="slidenum">
              <a:rPr lang="ru-RU" smtClean="0"/>
              <a:pPr/>
              <a:t>24</a:t>
            </a:fld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251520" y="764704"/>
            <a:ext cx="8568952" cy="5616624"/>
          </a:xfrm>
        </p:spPr>
        <p:txBody>
          <a:bodyPr>
            <a:noAutofit/>
          </a:bodyPr>
          <a:lstStyle/>
          <a:p>
            <a:pPr>
              <a:spcBef>
                <a:spcPts val="1200"/>
              </a:spcBef>
            </a:pPr>
            <a:r>
              <a:rPr lang="ru-RU" sz="2200" dirty="0" smtClean="0"/>
              <a:t>Разработка инструментов для </a:t>
            </a:r>
            <a:r>
              <a:rPr lang="ru-RU" sz="2200" b="1" dirty="0" smtClean="0"/>
              <a:t>проектирования ПИ</a:t>
            </a:r>
            <a:r>
              <a:rPr lang="ru-RU" sz="2200" dirty="0" smtClean="0"/>
              <a:t> на основе генеративного искусственного интеллекта</a:t>
            </a:r>
          </a:p>
          <a:p>
            <a:pPr>
              <a:spcBef>
                <a:spcPts val="1200"/>
              </a:spcBef>
            </a:pPr>
            <a:r>
              <a:rPr lang="ru-RU" sz="2200" dirty="0" smtClean="0"/>
              <a:t>Разработка технологий оценки пользовательских интерфейсов на основе </a:t>
            </a:r>
            <a:r>
              <a:rPr lang="ru-RU" sz="2200" b="1" dirty="0" smtClean="0"/>
              <a:t>анализа программного кода</a:t>
            </a:r>
          </a:p>
          <a:p>
            <a:pPr>
              <a:spcBef>
                <a:spcPts val="1200"/>
              </a:spcBef>
            </a:pPr>
            <a:r>
              <a:rPr lang="ru-RU" sz="2200" dirty="0" smtClean="0"/>
              <a:t>Разработка подходов для измерения и обеспечения </a:t>
            </a:r>
            <a:r>
              <a:rPr lang="ru-RU" sz="2200" b="1" dirty="0" smtClean="0"/>
              <a:t>схожести</a:t>
            </a:r>
            <a:r>
              <a:rPr lang="ru-RU" sz="2200" dirty="0" smtClean="0"/>
              <a:t> пользовательских интерфейсов</a:t>
            </a:r>
          </a:p>
          <a:p>
            <a:pPr>
              <a:spcBef>
                <a:spcPts val="1200"/>
              </a:spcBef>
            </a:pPr>
            <a:r>
              <a:rPr lang="ru-RU" sz="2200" dirty="0" smtClean="0"/>
              <a:t>Моделирование поведения пользователей для автоматизации оценки </a:t>
            </a:r>
            <a:r>
              <a:rPr lang="ru-RU" sz="2200" b="1" dirty="0" smtClean="0"/>
              <a:t>удобства и эстетичности </a:t>
            </a:r>
            <a:r>
              <a:rPr lang="ru-RU" sz="2200" dirty="0" err="1" smtClean="0"/>
              <a:t>веб-сайтов</a:t>
            </a:r>
            <a:endParaRPr lang="ru-RU" sz="2200" dirty="0" smtClean="0"/>
          </a:p>
          <a:p>
            <a:r>
              <a:rPr lang="ru-RU" sz="2200" b="1" dirty="0" smtClean="0"/>
              <a:t>Автоматизация тестирования </a:t>
            </a:r>
            <a:r>
              <a:rPr lang="ru-RU" sz="2200" dirty="0" err="1" smtClean="0"/>
              <a:t>веб-интерфейсов</a:t>
            </a:r>
            <a:r>
              <a:rPr lang="ru-RU" sz="2200" dirty="0" smtClean="0"/>
              <a:t> на основе моделей поведения пользователей</a:t>
            </a:r>
          </a:p>
          <a:p>
            <a:r>
              <a:rPr lang="ru-RU" sz="2200" dirty="0" smtClean="0"/>
              <a:t>Разработка механизмов для </a:t>
            </a:r>
            <a:r>
              <a:rPr lang="ru-RU" sz="2200" b="1" dirty="0" smtClean="0"/>
              <a:t>автоматизированной адаптации</a:t>
            </a:r>
            <a:r>
              <a:rPr lang="ru-RU" sz="2200" dirty="0" smtClean="0"/>
              <a:t> </a:t>
            </a:r>
            <a:r>
              <a:rPr lang="ru-RU" sz="2200" dirty="0" err="1" smtClean="0"/>
              <a:t>веб-интерфейсов</a:t>
            </a:r>
            <a:r>
              <a:rPr lang="ru-RU" sz="2200" dirty="0" smtClean="0"/>
              <a:t> для различных категорий пользователей</a:t>
            </a:r>
          </a:p>
          <a:p>
            <a:r>
              <a:rPr lang="ru-RU" sz="2200" dirty="0" smtClean="0"/>
              <a:t>Разработка технологий </a:t>
            </a:r>
            <a:r>
              <a:rPr lang="ru-RU" sz="2200" b="1" dirty="0" smtClean="0"/>
              <a:t>анализа</a:t>
            </a:r>
            <a:r>
              <a:rPr lang="en-US" sz="2200" b="1" dirty="0" smtClean="0"/>
              <a:t> </a:t>
            </a:r>
            <a:r>
              <a:rPr lang="ru-RU" sz="2200" b="1" dirty="0" smtClean="0"/>
              <a:t>поведения пользователей</a:t>
            </a:r>
            <a:r>
              <a:rPr lang="en-US" sz="2200" b="1" dirty="0" smtClean="0"/>
              <a:t> </a:t>
            </a:r>
            <a:r>
              <a:rPr lang="ru-RU" sz="2200" dirty="0" smtClean="0"/>
              <a:t>мобильных приложений на основе</a:t>
            </a:r>
            <a:r>
              <a:rPr lang="en-US" sz="2200" dirty="0" smtClean="0"/>
              <a:t> </a:t>
            </a:r>
            <a:r>
              <a:rPr lang="ru-RU" sz="2200" dirty="0" smtClean="0"/>
              <a:t>компьютерного зрения</a:t>
            </a:r>
            <a:endParaRPr lang="ru-RU" sz="2200" b="1" dirty="0" smtClean="0"/>
          </a:p>
        </p:txBody>
      </p:sp>
    </p:spTree>
    <p:extLst>
      <p:ext uri="{BB962C8B-B14F-4D97-AF65-F5344CB8AC3E}">
        <p14:creationId xmlns="" xmlns:p14="http://schemas.microsoft.com/office/powerpoint/2010/main" val="104191138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44624"/>
            <a:ext cx="8572560" cy="792088"/>
          </a:xfrm>
        </p:spPr>
        <p:txBody>
          <a:bodyPr>
            <a:normAutofit/>
          </a:bodyPr>
          <a:lstStyle/>
          <a:p>
            <a:r>
              <a:rPr lang="ru-RU" dirty="0" smtClean="0"/>
              <a:t>Примеры тем (методы </a:t>
            </a:r>
            <a:r>
              <a:rPr lang="en-US" dirty="0" smtClean="0"/>
              <a:t>AI </a:t>
            </a:r>
            <a:r>
              <a:rPr lang="ru-RU" dirty="0" smtClean="0"/>
              <a:t>и </a:t>
            </a:r>
            <a:r>
              <a:rPr lang="en-US" dirty="0" smtClean="0"/>
              <a:t>ML)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73D2C-FA93-496B-914E-4782CCE64131}" type="slidenum">
              <a:rPr lang="ru-RU" smtClean="0"/>
              <a:pPr/>
              <a:t>25</a:t>
            </a:fld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251520" y="764704"/>
            <a:ext cx="8640960" cy="5472608"/>
          </a:xfrm>
        </p:spPr>
        <p:txBody>
          <a:bodyPr>
            <a:noAutofit/>
          </a:bodyPr>
          <a:lstStyle/>
          <a:p>
            <a:pPr>
              <a:spcBef>
                <a:spcPts val="1200"/>
              </a:spcBef>
            </a:pPr>
            <a:r>
              <a:rPr lang="ru-RU" sz="2200" dirty="0" smtClean="0"/>
              <a:t>Разработка рекомендаций по выбору </a:t>
            </a:r>
            <a:r>
              <a:rPr lang="ru-RU" sz="2200" b="1" dirty="0" smtClean="0"/>
              <a:t>базовых моделей</a:t>
            </a:r>
            <a:r>
              <a:rPr lang="ru-RU" sz="2200" dirty="0" smtClean="0"/>
              <a:t> машинного обучения для различных задач</a:t>
            </a:r>
          </a:p>
          <a:p>
            <a:pPr>
              <a:spcBef>
                <a:spcPts val="1200"/>
              </a:spcBef>
            </a:pPr>
            <a:r>
              <a:rPr lang="ru-RU" sz="2200" dirty="0" smtClean="0"/>
              <a:t>Разработка подходов для оценки и совершенствования </a:t>
            </a:r>
            <a:r>
              <a:rPr lang="ru-RU" sz="2200" b="1" dirty="0" smtClean="0"/>
              <a:t>общедоступности </a:t>
            </a:r>
            <a:r>
              <a:rPr lang="ru-RU" sz="2200" dirty="0" smtClean="0"/>
              <a:t>текстовой выдачи генеративных </a:t>
            </a:r>
            <a:r>
              <a:rPr lang="ru-RU" sz="2200" dirty="0" err="1" smtClean="0"/>
              <a:t>чат-ботов</a:t>
            </a:r>
            <a:endParaRPr lang="ru-RU" sz="2200" dirty="0" smtClean="0"/>
          </a:p>
          <a:p>
            <a:pPr>
              <a:spcBef>
                <a:spcPts val="1200"/>
              </a:spcBef>
            </a:pPr>
            <a:r>
              <a:rPr lang="ru-RU" sz="2200" dirty="0" smtClean="0"/>
              <a:t>Разработка адаптивных инструментов для </a:t>
            </a:r>
            <a:r>
              <a:rPr lang="ru-RU" sz="2200" b="1" dirty="0" smtClean="0"/>
              <a:t>структурирования данных</a:t>
            </a:r>
            <a:r>
              <a:rPr lang="ru-RU" sz="2200" dirty="0" smtClean="0"/>
              <a:t> из онлайн-источников</a:t>
            </a:r>
          </a:p>
          <a:p>
            <a:pPr>
              <a:spcBef>
                <a:spcPts val="1200"/>
              </a:spcBef>
            </a:pPr>
            <a:r>
              <a:rPr lang="ru-RU" sz="2200" b="1" dirty="0" smtClean="0"/>
              <a:t>Отбор признаков для </a:t>
            </a:r>
            <a:r>
              <a:rPr lang="ru-RU" sz="2200" b="1" dirty="0" err="1" smtClean="0"/>
              <a:t>нейросетевых</a:t>
            </a:r>
            <a:r>
              <a:rPr lang="ru-RU" sz="2200" b="1" dirty="0" smtClean="0"/>
              <a:t> моделей</a:t>
            </a:r>
            <a:r>
              <a:rPr lang="ru-RU" sz="2200" dirty="0" smtClean="0"/>
              <a:t> определения визуальной сложности пользовательских интерфейсов</a:t>
            </a:r>
            <a:endParaRPr lang="en-US" sz="2200" b="1" dirty="0" smtClean="0"/>
          </a:p>
          <a:p>
            <a:pPr>
              <a:spcBef>
                <a:spcPts val="1200"/>
              </a:spcBef>
            </a:pPr>
            <a:r>
              <a:rPr lang="ru-RU" sz="2200" dirty="0" smtClean="0"/>
              <a:t>Разработка методик повышения</a:t>
            </a:r>
            <a:r>
              <a:rPr lang="en-US" sz="2200" dirty="0" smtClean="0"/>
              <a:t> </a:t>
            </a:r>
            <a:r>
              <a:rPr lang="ru-RU" sz="2200" dirty="0" smtClean="0"/>
              <a:t>эффективности </a:t>
            </a:r>
            <a:r>
              <a:rPr lang="ru-RU" sz="2200" spc="-40" dirty="0" smtClean="0"/>
              <a:t>использования</a:t>
            </a:r>
            <a:r>
              <a:rPr lang="en-US" sz="2200" spc="-40" dirty="0" smtClean="0"/>
              <a:t> </a:t>
            </a:r>
            <a:r>
              <a:rPr lang="ru-RU" sz="2200" spc="-40" dirty="0" smtClean="0"/>
              <a:t>человеческих ресурсов</a:t>
            </a:r>
            <a:r>
              <a:rPr lang="en-US" sz="2200" spc="-40" dirty="0" smtClean="0"/>
              <a:t> </a:t>
            </a:r>
            <a:r>
              <a:rPr lang="ru-RU" sz="2200" b="1" spc="-40" dirty="0" err="1" smtClean="0"/>
              <a:t>краудсорсинг-платформ</a:t>
            </a:r>
            <a:endParaRPr lang="ru-RU" sz="2200" b="1" spc="-40" dirty="0" smtClean="0"/>
          </a:p>
          <a:p>
            <a:pPr>
              <a:spcBef>
                <a:spcPts val="1200"/>
              </a:spcBef>
            </a:pPr>
            <a:r>
              <a:rPr lang="ru-RU" sz="2200" dirty="0" smtClean="0"/>
              <a:t>Анализ влияния </a:t>
            </a:r>
            <a:r>
              <a:rPr lang="ru-RU" sz="2200" b="1" dirty="0" smtClean="0"/>
              <a:t>качества и объема входных данных </a:t>
            </a:r>
            <a:r>
              <a:rPr lang="ru-RU" sz="2200" dirty="0" smtClean="0"/>
              <a:t>при моделировании поведения пользователей</a:t>
            </a:r>
            <a:endParaRPr lang="en-US" sz="2200" dirty="0" smtClean="0"/>
          </a:p>
          <a:p>
            <a:r>
              <a:rPr lang="ru-RU" sz="2200" dirty="0" smtClean="0"/>
              <a:t>Интеграция технологий ИИ в </a:t>
            </a:r>
            <a:r>
              <a:rPr lang="ru-RU" sz="2200" b="1" dirty="0" smtClean="0"/>
              <a:t>управление проектами</a:t>
            </a:r>
            <a:r>
              <a:rPr lang="ru-RU" sz="2200" dirty="0" smtClean="0"/>
              <a:t> по разработке программного обеспечения</a:t>
            </a:r>
          </a:p>
        </p:txBody>
      </p:sp>
    </p:spTree>
    <p:extLst>
      <p:ext uri="{BB962C8B-B14F-4D97-AF65-F5344CB8AC3E}">
        <p14:creationId xmlns="" xmlns:p14="http://schemas.microsoft.com/office/powerpoint/2010/main" val="104191138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44624"/>
            <a:ext cx="8572560" cy="792088"/>
          </a:xfrm>
        </p:spPr>
        <p:txBody>
          <a:bodyPr>
            <a:normAutofit/>
          </a:bodyPr>
          <a:lstStyle/>
          <a:p>
            <a:r>
              <a:rPr lang="ru-RU" dirty="0" smtClean="0"/>
              <a:t>Примеры тем (прочие)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73D2C-FA93-496B-914E-4782CCE64131}" type="slidenum">
              <a:rPr lang="ru-RU" smtClean="0"/>
              <a:pPr/>
              <a:t>26</a:t>
            </a:fld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79512" y="836712"/>
            <a:ext cx="8640960" cy="5544616"/>
          </a:xfrm>
        </p:spPr>
        <p:txBody>
          <a:bodyPr>
            <a:noAutofit/>
          </a:bodyPr>
          <a:lstStyle/>
          <a:p>
            <a:r>
              <a:rPr lang="ru-RU" sz="2200" b="1" dirty="0" smtClean="0"/>
              <a:t>Виртуальная и дополненная реальность:</a:t>
            </a:r>
          </a:p>
          <a:p>
            <a:pPr lvl="1"/>
            <a:r>
              <a:rPr lang="ru-RU" sz="2000" dirty="0" smtClean="0"/>
              <a:t>Влияние характеристик</a:t>
            </a:r>
            <a:r>
              <a:rPr lang="en-US" sz="2000" dirty="0" smtClean="0"/>
              <a:t> </a:t>
            </a:r>
            <a:r>
              <a:rPr lang="ru-RU" sz="2000" dirty="0" smtClean="0"/>
              <a:t>виртуального </a:t>
            </a:r>
            <a:r>
              <a:rPr lang="ru-RU" sz="2000" dirty="0" err="1" smtClean="0"/>
              <a:t>контента</a:t>
            </a:r>
            <a:r>
              <a:rPr lang="ru-RU" sz="2000" dirty="0" smtClean="0"/>
              <a:t> на</a:t>
            </a:r>
            <a:r>
              <a:rPr lang="en-US" sz="2000" dirty="0" smtClean="0"/>
              <a:t> </a:t>
            </a:r>
            <a:r>
              <a:rPr lang="ru-RU" sz="2000" b="1" dirty="0" smtClean="0"/>
              <a:t>когнитивное и эмоциональное</a:t>
            </a:r>
            <a:r>
              <a:rPr lang="en-US" sz="2000" b="1" dirty="0" smtClean="0"/>
              <a:t> </a:t>
            </a:r>
            <a:r>
              <a:rPr lang="ru-RU" sz="2000" b="1" dirty="0" smtClean="0"/>
              <a:t>состояние </a:t>
            </a:r>
            <a:r>
              <a:rPr lang="ru-RU" sz="2000" dirty="0" smtClean="0"/>
              <a:t>пользователей</a:t>
            </a:r>
          </a:p>
          <a:p>
            <a:pPr lvl="1"/>
            <a:r>
              <a:rPr lang="ru-RU" sz="2000" dirty="0" smtClean="0"/>
              <a:t>Оценка эффекта </a:t>
            </a:r>
            <a:r>
              <a:rPr lang="ru-RU" sz="2000" b="1" dirty="0" smtClean="0"/>
              <a:t>виртуальной </a:t>
            </a:r>
            <a:r>
              <a:rPr lang="ru-RU" sz="2000" b="1" dirty="0" err="1" smtClean="0"/>
              <a:t>эко-терапии</a:t>
            </a:r>
            <a:r>
              <a:rPr lang="ru-RU" sz="2000" b="1" dirty="0" smtClean="0"/>
              <a:t> </a:t>
            </a:r>
            <a:r>
              <a:rPr lang="ru-RU" sz="2000" dirty="0" smtClean="0"/>
              <a:t>для различных демографических групп</a:t>
            </a:r>
          </a:p>
          <a:p>
            <a:r>
              <a:rPr lang="ru-RU" sz="2200" b="1" dirty="0" smtClean="0"/>
              <a:t>Анализ данных и моделирование:</a:t>
            </a:r>
          </a:p>
          <a:p>
            <a:pPr lvl="1"/>
            <a:r>
              <a:rPr lang="ru-RU" sz="2000" dirty="0" smtClean="0"/>
              <a:t>Моделирование взаимосвязи характеристик игроков и уровня любительской хоккейной команды</a:t>
            </a:r>
          </a:p>
          <a:p>
            <a:pPr lvl="1">
              <a:spcBef>
                <a:spcPts val="800"/>
              </a:spcBef>
            </a:pPr>
            <a:r>
              <a:rPr lang="ru-RU" sz="2000" spc="-20" dirty="0" smtClean="0"/>
              <a:t>Разработка подходов для эффективного применения методов ИИ для ограниченных наборов медицинских данных</a:t>
            </a:r>
          </a:p>
          <a:p>
            <a:pPr lvl="1">
              <a:spcBef>
                <a:spcPts val="800"/>
              </a:spcBef>
            </a:pPr>
            <a:r>
              <a:rPr lang="ru-RU" sz="2000" dirty="0" smtClean="0"/>
              <a:t>Сравнительный анализ методов </a:t>
            </a:r>
            <a:r>
              <a:rPr lang="ru-RU" sz="2000" b="1" dirty="0" err="1" smtClean="0"/>
              <a:t>дообучения</a:t>
            </a:r>
            <a:r>
              <a:rPr lang="ru-RU" sz="2000" b="1" dirty="0" smtClean="0"/>
              <a:t> нейронных сетей </a:t>
            </a:r>
            <a:r>
              <a:rPr lang="ru-RU" sz="2000" dirty="0" smtClean="0"/>
              <a:t>для задач </a:t>
            </a:r>
            <a:r>
              <a:rPr lang="ru-RU" sz="2000" dirty="0" err="1" smtClean="0"/>
              <a:t>социо-экономического</a:t>
            </a:r>
            <a:r>
              <a:rPr lang="ru-RU" sz="2000" dirty="0" smtClean="0"/>
              <a:t> прогнозирования </a:t>
            </a:r>
            <a:endParaRPr lang="en-US" sz="2000" dirty="0" smtClean="0"/>
          </a:p>
          <a:p>
            <a:r>
              <a:rPr lang="ru-RU" sz="2200" b="1" dirty="0" smtClean="0"/>
              <a:t>Нейрофизиология и электроэнцефалография:</a:t>
            </a:r>
          </a:p>
          <a:p>
            <a:pPr lvl="1"/>
            <a:r>
              <a:rPr lang="ru-RU" sz="2000" dirty="0" smtClean="0"/>
              <a:t>Моделирование поведения и</a:t>
            </a:r>
            <a:r>
              <a:rPr lang="en-US" sz="2000" dirty="0" smtClean="0"/>
              <a:t> </a:t>
            </a:r>
            <a:r>
              <a:rPr lang="ru-RU" sz="2000" dirty="0" smtClean="0"/>
              <a:t>дифференциация групп</a:t>
            </a:r>
            <a:r>
              <a:rPr lang="en-US" sz="2000" dirty="0" smtClean="0"/>
              <a:t> </a:t>
            </a:r>
            <a:r>
              <a:rPr lang="ru-RU" sz="2000" dirty="0" smtClean="0"/>
              <a:t>пользователей на основе</a:t>
            </a:r>
            <a:r>
              <a:rPr lang="en-US" sz="2000" dirty="0" smtClean="0"/>
              <a:t> </a:t>
            </a:r>
            <a:r>
              <a:rPr lang="ru-RU" sz="2000" b="1" dirty="0" smtClean="0"/>
              <a:t>картирования активности мозга</a:t>
            </a:r>
            <a:endParaRPr lang="ru-RU" sz="2200" b="1" dirty="0" smtClean="0"/>
          </a:p>
        </p:txBody>
      </p:sp>
    </p:spTree>
    <p:extLst>
      <p:ext uri="{BB962C8B-B14F-4D97-AF65-F5344CB8AC3E}">
        <p14:creationId xmlns="" xmlns:p14="http://schemas.microsoft.com/office/powerpoint/2010/main" val="104191138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44624"/>
            <a:ext cx="8572560" cy="792088"/>
          </a:xfrm>
        </p:spPr>
        <p:txBody>
          <a:bodyPr>
            <a:normAutofit/>
          </a:bodyPr>
          <a:lstStyle/>
          <a:p>
            <a:r>
              <a:rPr lang="ru-RU" dirty="0" smtClean="0"/>
              <a:t>Информация на портале НГТУ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73D2C-FA93-496B-914E-4782CCE64131}" type="slidenum">
              <a:rPr lang="ru-RU" smtClean="0"/>
              <a:pPr/>
              <a:t>27</a:t>
            </a:fld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251520" y="836712"/>
            <a:ext cx="8568952" cy="5544616"/>
          </a:xfrm>
        </p:spPr>
        <p:txBody>
          <a:bodyPr>
            <a:noAutofit/>
          </a:bodyPr>
          <a:lstStyle/>
          <a:p>
            <a:pPr>
              <a:spcBef>
                <a:spcPts val="1200"/>
              </a:spcBef>
            </a:pPr>
            <a:endParaRPr lang="en-US" sz="2200" b="1" spc="-40" dirty="0" smtClean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0780" y="764704"/>
            <a:ext cx="6921500" cy="4864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Овал 6"/>
          <p:cNvSpPr/>
          <p:nvPr/>
        </p:nvSpPr>
        <p:spPr>
          <a:xfrm>
            <a:off x="323528" y="2132856"/>
            <a:ext cx="1872208" cy="288032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2195736" y="4077072"/>
            <a:ext cx="2592288" cy="288032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4067944" y="2204864"/>
            <a:ext cx="3096344" cy="360040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041911383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10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44624"/>
            <a:ext cx="8572560" cy="792088"/>
          </a:xfrm>
        </p:spPr>
        <p:txBody>
          <a:bodyPr>
            <a:normAutofit/>
          </a:bodyPr>
          <a:lstStyle/>
          <a:p>
            <a:r>
              <a:rPr lang="ru-RU" dirty="0" smtClean="0"/>
              <a:t>Если заинтересовались…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73D2C-FA93-496B-914E-4782CCE64131}" type="slidenum">
              <a:rPr lang="ru-RU" smtClean="0"/>
              <a:pPr/>
              <a:t>28</a:t>
            </a:fld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251520" y="836712"/>
            <a:ext cx="8568952" cy="5544616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800" b="1" dirty="0" smtClean="0"/>
              <a:t>Написать на </a:t>
            </a:r>
            <a:r>
              <a:rPr lang="ru-RU" sz="2800" b="1" dirty="0" err="1" smtClean="0"/>
              <a:t>эл</a:t>
            </a:r>
            <a:r>
              <a:rPr lang="ru-RU" sz="2800" b="1" dirty="0" smtClean="0"/>
              <a:t>. почту</a:t>
            </a:r>
            <a:r>
              <a:rPr lang="ru-RU" sz="2800" dirty="0" smtClean="0"/>
              <a:t> </a:t>
            </a:r>
            <a:r>
              <a:rPr lang="en-US" sz="2800" dirty="0" smtClean="0">
                <a:hlinkClick r:id="rId2"/>
              </a:rPr>
              <a:t>bakaev@corp.nstu.ru</a:t>
            </a:r>
            <a:endParaRPr lang="en-US" sz="2800" dirty="0" smtClean="0"/>
          </a:p>
          <a:p>
            <a:r>
              <a:rPr lang="ru-RU" sz="3000" dirty="0" smtClean="0"/>
              <a:t>Представиться, рассказать о себе:</a:t>
            </a:r>
          </a:p>
          <a:p>
            <a:pPr lvl="1"/>
            <a:r>
              <a:rPr lang="ru-RU" dirty="0" smtClean="0"/>
              <a:t>Что заканчивали</a:t>
            </a:r>
          </a:p>
          <a:p>
            <a:pPr lvl="1"/>
            <a:r>
              <a:rPr lang="ru-RU" dirty="0" smtClean="0"/>
              <a:t>Что умеете (в ИТ и не только)</a:t>
            </a:r>
          </a:p>
          <a:p>
            <a:pPr lvl="1"/>
            <a:r>
              <a:rPr lang="ru-RU" dirty="0" smtClean="0"/>
              <a:t>Какие проекты выполняли (в т.ч. ВКРБ)</a:t>
            </a:r>
          </a:p>
          <a:p>
            <a:pPr lvl="1"/>
            <a:endParaRPr lang="ru-RU" sz="1200" dirty="0" smtClean="0"/>
          </a:p>
          <a:p>
            <a:pPr>
              <a:spcBef>
                <a:spcPts val="1200"/>
              </a:spcBef>
            </a:pPr>
            <a:r>
              <a:rPr lang="ru-RU" sz="3000" spc="-40" dirty="0" smtClean="0"/>
              <a:t>Рассказать о своих планах и пожеланиях:</a:t>
            </a:r>
          </a:p>
          <a:p>
            <a:pPr lvl="1">
              <a:spcBef>
                <a:spcPts val="1200"/>
              </a:spcBef>
            </a:pPr>
            <a:r>
              <a:rPr lang="ru-RU" spc="-40" dirty="0" smtClean="0"/>
              <a:t>Чего хотите от магистратуры</a:t>
            </a:r>
          </a:p>
          <a:p>
            <a:pPr lvl="1">
              <a:spcBef>
                <a:spcPts val="1200"/>
              </a:spcBef>
            </a:pPr>
            <a:r>
              <a:rPr lang="ru-RU" spc="-40" dirty="0" smtClean="0"/>
              <a:t>Кем хотите быть в ИТ</a:t>
            </a:r>
          </a:p>
          <a:p>
            <a:pPr lvl="1">
              <a:spcBef>
                <a:spcPts val="1200"/>
              </a:spcBef>
            </a:pPr>
            <a:r>
              <a:rPr lang="ru-RU" spc="-40" dirty="0" smtClean="0"/>
              <a:t>Какие области и технологии интересуют</a:t>
            </a:r>
            <a:endParaRPr lang="en-US" spc="-40" dirty="0" smtClean="0"/>
          </a:p>
        </p:txBody>
      </p:sp>
    </p:spTree>
    <p:extLst>
      <p:ext uri="{BB962C8B-B14F-4D97-AF65-F5344CB8AC3E}">
        <p14:creationId xmlns="" xmlns:p14="http://schemas.microsoft.com/office/powerpoint/2010/main" val="1041911383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44624"/>
            <a:ext cx="8572560" cy="792088"/>
          </a:xfrm>
        </p:spPr>
        <p:txBody>
          <a:bodyPr>
            <a:normAutofit/>
          </a:bodyPr>
          <a:lstStyle/>
          <a:p>
            <a:r>
              <a:rPr lang="ru-RU" dirty="0" smtClean="0"/>
              <a:t>Бакаев Максим Александрович, к.т.н.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73D2C-FA93-496B-914E-4782CCE64131}" type="slidenum">
              <a:rPr lang="ru-RU" smtClean="0"/>
              <a:pPr/>
              <a:t>3</a:t>
            </a:fld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251520" y="764704"/>
            <a:ext cx="8640960" cy="5832648"/>
          </a:xfrm>
        </p:spPr>
        <p:txBody>
          <a:bodyPr>
            <a:normAutofit/>
          </a:bodyPr>
          <a:lstStyle/>
          <a:p>
            <a:r>
              <a:rPr lang="ru-RU" sz="2200" b="1" dirty="0" smtClean="0"/>
              <a:t>Пользовательские интерфейсы:</a:t>
            </a:r>
            <a:br>
              <a:rPr lang="ru-RU" sz="2200" b="1" dirty="0" smtClean="0"/>
            </a:br>
            <a:r>
              <a:rPr lang="ru-RU" sz="2200" dirty="0" smtClean="0"/>
              <a:t>проектирование </a:t>
            </a:r>
            <a:r>
              <a:rPr lang="ru-RU" sz="2200" dirty="0" err="1" smtClean="0"/>
              <a:t>юзабилити</a:t>
            </a:r>
            <a:r>
              <a:rPr lang="ru-RU" sz="2200" dirty="0" smtClean="0"/>
              <a:t>, </a:t>
            </a:r>
            <a:r>
              <a:rPr lang="ru-RU" sz="2200" dirty="0" err="1" smtClean="0"/>
              <a:t>веб-дизайн</a:t>
            </a:r>
            <a:r>
              <a:rPr lang="ru-RU" sz="2200" dirty="0" smtClean="0"/>
              <a:t>,</a:t>
            </a:r>
            <a:br>
              <a:rPr lang="ru-RU" sz="2200" dirty="0" smtClean="0"/>
            </a:br>
            <a:r>
              <a:rPr lang="ru-RU" sz="2200" dirty="0" smtClean="0"/>
              <a:t>автоматизированный анализ интерфейсов,</a:t>
            </a:r>
            <a:br>
              <a:rPr lang="ru-RU" sz="2200" dirty="0" smtClean="0"/>
            </a:br>
            <a:r>
              <a:rPr lang="ru-RU" sz="2200" dirty="0" smtClean="0"/>
              <a:t>мобильные платформы, общедоступность,</a:t>
            </a:r>
            <a:br>
              <a:rPr lang="ru-RU" sz="2200" dirty="0" smtClean="0"/>
            </a:br>
            <a:r>
              <a:rPr lang="ru-RU" sz="2200" dirty="0" smtClean="0"/>
              <a:t>взаимодействие человека и ИИ (</a:t>
            </a:r>
            <a:r>
              <a:rPr lang="en-US" sz="2200" dirty="0" smtClean="0"/>
              <a:t>Human-AI</a:t>
            </a:r>
            <a:r>
              <a:rPr lang="ru-RU" sz="2200" dirty="0" smtClean="0"/>
              <a:t>)</a:t>
            </a:r>
          </a:p>
          <a:p>
            <a:r>
              <a:rPr lang="ru-RU" sz="2200" b="1" dirty="0" smtClean="0"/>
              <a:t>Методы искусственного интеллекта:</a:t>
            </a:r>
            <a:br>
              <a:rPr lang="ru-RU" sz="2200" b="1" dirty="0" smtClean="0"/>
            </a:br>
            <a:r>
              <a:rPr lang="ru-RU" sz="2200" dirty="0" smtClean="0"/>
              <a:t>нейронные сети, машинное обучение,</a:t>
            </a:r>
            <a:r>
              <a:rPr lang="en-US" sz="2200" dirty="0" smtClean="0"/>
              <a:t/>
            </a:r>
            <a:br>
              <a:rPr lang="en-US" sz="2200" dirty="0" smtClean="0"/>
            </a:br>
            <a:r>
              <a:rPr lang="ru-RU" sz="2200" dirty="0" smtClean="0"/>
              <a:t>компьютерное зрение, языковые модели и анализ текстов, генеративный ИИ</a:t>
            </a:r>
            <a:r>
              <a:rPr lang="en-US" sz="2200" dirty="0" smtClean="0"/>
              <a:t> </a:t>
            </a:r>
            <a:r>
              <a:rPr lang="ru-RU" sz="2200" dirty="0" smtClean="0"/>
              <a:t>(</a:t>
            </a:r>
            <a:r>
              <a:rPr lang="en-US" sz="2200" dirty="0" err="1" smtClean="0"/>
              <a:t>ChatGPT</a:t>
            </a:r>
            <a:r>
              <a:rPr lang="ru-RU" sz="2200" dirty="0" smtClean="0"/>
              <a:t> и пр.),</a:t>
            </a:r>
            <a:r>
              <a:rPr lang="en-US" sz="2200" dirty="0" smtClean="0"/>
              <a:t/>
            </a:r>
            <a:br>
              <a:rPr lang="en-US" sz="2200" dirty="0" smtClean="0"/>
            </a:br>
            <a:r>
              <a:rPr lang="ru-RU" sz="2200" dirty="0" err="1" smtClean="0"/>
              <a:t>многоагентные</a:t>
            </a:r>
            <a:r>
              <a:rPr lang="ru-RU" sz="2200" dirty="0" smtClean="0"/>
              <a:t> системы </a:t>
            </a:r>
            <a:r>
              <a:rPr lang="ru-RU" sz="2200" dirty="0" err="1" smtClean="0"/>
              <a:t>ИИ-моделей</a:t>
            </a:r>
            <a:r>
              <a:rPr lang="ru-RU" sz="2200" dirty="0" smtClean="0"/>
              <a:t>,</a:t>
            </a:r>
            <a:r>
              <a:rPr lang="en-US" sz="2200" dirty="0" smtClean="0"/>
              <a:t> </a:t>
            </a:r>
            <a:r>
              <a:rPr lang="en-US" sz="2400" dirty="0" smtClean="0"/>
              <a:t>Prompt Engineering</a:t>
            </a:r>
            <a:endParaRPr lang="ru-RU" sz="2400" dirty="0" smtClean="0"/>
          </a:p>
          <a:p>
            <a:r>
              <a:rPr lang="ru-RU" sz="2200" b="1" dirty="0" smtClean="0"/>
              <a:t>Мышление и поведение пользователей:</a:t>
            </a:r>
            <a:br>
              <a:rPr lang="ru-RU" sz="2200" b="1" dirty="0" smtClean="0"/>
            </a:br>
            <a:r>
              <a:rPr lang="ru-RU" sz="2200" dirty="0" smtClean="0"/>
              <a:t>ЭЭГ (активность мозга), модели поведения пользователей, эмоциональный статус, когнитивная нагрузка, психометрия</a:t>
            </a:r>
          </a:p>
          <a:p>
            <a:r>
              <a:rPr lang="ru-RU" sz="2200" b="1" dirty="0" smtClean="0"/>
              <a:t>Сбор и анализ данных:</a:t>
            </a:r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2200" dirty="0" err="1" smtClean="0"/>
              <a:t>краудсорсинг</a:t>
            </a:r>
            <a:r>
              <a:rPr lang="ru-RU" sz="2200" dirty="0" smtClean="0"/>
              <a:t> (качество данных), планирование экспериментов, </a:t>
            </a:r>
            <a:r>
              <a:rPr lang="ru-RU" sz="2200" dirty="0" err="1" smtClean="0"/>
              <a:t>майнинг</a:t>
            </a:r>
            <a:r>
              <a:rPr lang="ru-RU" sz="2200" dirty="0" smtClean="0"/>
              <a:t> </a:t>
            </a:r>
            <a:r>
              <a:rPr lang="ru-RU" sz="2200" dirty="0" err="1" smtClean="0"/>
              <a:t>онлайн-данных</a:t>
            </a:r>
            <a:r>
              <a:rPr lang="ru-RU" sz="2200" dirty="0" smtClean="0"/>
              <a:t>, статистический анализ</a:t>
            </a:r>
          </a:p>
        </p:txBody>
      </p:sp>
      <p:pic>
        <p:nvPicPr>
          <p:cNvPr id="8" name="Picture 2" descr="MIT School of Engineering | » When will AI be smart enough to outsmart  people?"/>
          <p:cNvPicPr>
            <a:picLocks noChangeAspect="1" noChangeArrowheads="1"/>
          </p:cNvPicPr>
          <p:nvPr/>
        </p:nvPicPr>
        <p:blipFill>
          <a:blip r:embed="rId2" cstate="print"/>
          <a:srcRect l="7198" t="7198" r="4024" b="6424"/>
          <a:stretch>
            <a:fillRect/>
          </a:stretch>
        </p:blipFill>
        <p:spPr bwMode="auto">
          <a:xfrm>
            <a:off x="6450209" y="764704"/>
            <a:ext cx="2442271" cy="237626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8596903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44624"/>
            <a:ext cx="8572560" cy="864096"/>
          </a:xfrm>
        </p:spPr>
        <p:txBody>
          <a:bodyPr>
            <a:normAutofit/>
          </a:bodyPr>
          <a:lstStyle/>
          <a:p>
            <a:r>
              <a:rPr lang="ru-RU" dirty="0" smtClean="0"/>
              <a:t>Примеры тем и проектов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73D2C-FA93-496B-914E-4782CCE64131}" type="slidenum">
              <a:rPr lang="ru-RU" smtClean="0"/>
              <a:pPr/>
              <a:t>4</a:t>
            </a:fld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07504" y="764704"/>
            <a:ext cx="8712968" cy="5760640"/>
          </a:xfrm>
        </p:spPr>
        <p:txBody>
          <a:bodyPr>
            <a:normAutofit/>
          </a:bodyPr>
          <a:lstStyle/>
          <a:p>
            <a:r>
              <a:rPr lang="ru-RU" sz="2400" dirty="0" smtClean="0"/>
              <a:t>Анализ изображений интерфейсов (семантически-</a:t>
            </a:r>
            <a:br>
              <a:rPr lang="ru-RU" sz="2400" dirty="0" smtClean="0"/>
            </a:br>
            <a:r>
              <a:rPr lang="ru-RU" sz="2400" dirty="0" smtClean="0"/>
              <a:t>пространственная организация элементов)</a:t>
            </a:r>
          </a:p>
        </p:txBody>
      </p:sp>
      <p:pic>
        <p:nvPicPr>
          <p:cNvPr id="12" name="Рисунок 11"/>
          <p:cNvPicPr/>
          <p:nvPr/>
        </p:nvPicPr>
        <p:blipFill>
          <a:blip r:embed="rId2" cstate="print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sharpenSoften amount="13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1618506"/>
            <a:ext cx="6224121" cy="495493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328148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404664"/>
            <a:ext cx="2558088" cy="165618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Примеры</a:t>
            </a:r>
            <a:br>
              <a:rPr lang="ru-RU" dirty="0" smtClean="0"/>
            </a:br>
            <a:r>
              <a:rPr lang="ru-RU" dirty="0" smtClean="0"/>
              <a:t>тем и</a:t>
            </a:r>
            <a:br>
              <a:rPr lang="ru-RU" dirty="0" smtClean="0"/>
            </a:br>
            <a:r>
              <a:rPr lang="ru-RU" dirty="0" smtClean="0"/>
              <a:t>проектов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73D2C-FA93-496B-914E-4782CCE64131}" type="slidenum">
              <a:rPr lang="ru-RU" smtClean="0"/>
              <a:pPr/>
              <a:t>5</a:t>
            </a:fld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07504" y="2132856"/>
            <a:ext cx="8712968" cy="4392488"/>
          </a:xfrm>
        </p:spPr>
        <p:txBody>
          <a:bodyPr>
            <a:normAutofit/>
          </a:bodyPr>
          <a:lstStyle/>
          <a:p>
            <a:r>
              <a:rPr lang="ru-RU" sz="2200" dirty="0" smtClean="0"/>
              <a:t>Анализ</a:t>
            </a:r>
            <a:br>
              <a:rPr lang="ru-RU" sz="2200" dirty="0" smtClean="0"/>
            </a:br>
            <a:r>
              <a:rPr lang="ru-RU" sz="2200" dirty="0" smtClean="0"/>
              <a:t>изображений</a:t>
            </a:r>
            <a:br>
              <a:rPr lang="ru-RU" sz="2200" dirty="0" smtClean="0"/>
            </a:br>
            <a:r>
              <a:rPr lang="ru-RU" sz="2200" dirty="0" smtClean="0"/>
              <a:t>интерфейсов</a:t>
            </a:r>
            <a:br>
              <a:rPr lang="ru-RU" sz="2200" dirty="0" smtClean="0"/>
            </a:br>
            <a:r>
              <a:rPr lang="ru-RU" sz="2200" dirty="0" smtClean="0"/>
              <a:t>(</a:t>
            </a:r>
            <a:r>
              <a:rPr lang="ru-RU" sz="2200" dirty="0" err="1" smtClean="0"/>
              <a:t>энтропийный</a:t>
            </a:r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2200" dirty="0" smtClean="0"/>
              <a:t>подход)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lum contrast="10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1112" y="476672"/>
            <a:ext cx="6435384" cy="61206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677839305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44624"/>
            <a:ext cx="2990136" cy="1368152"/>
          </a:xfrm>
        </p:spPr>
        <p:txBody>
          <a:bodyPr>
            <a:normAutofit/>
          </a:bodyPr>
          <a:lstStyle/>
          <a:p>
            <a:r>
              <a:rPr lang="ru-RU" sz="3600" dirty="0" smtClean="0"/>
              <a:t>Примеры тем и проектов</a:t>
            </a:r>
            <a:endParaRPr lang="ru-RU" sz="36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73D2C-FA93-496B-914E-4782CCE64131}" type="slidenum">
              <a:rPr lang="ru-RU" smtClean="0"/>
              <a:pPr/>
              <a:t>6</a:t>
            </a:fld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07504" y="764704"/>
            <a:ext cx="8712968" cy="5760640"/>
          </a:xfrm>
        </p:spPr>
        <p:txBody>
          <a:bodyPr>
            <a:normAutofit/>
          </a:bodyPr>
          <a:lstStyle/>
          <a:p>
            <a:endParaRPr lang="ru-RU" sz="2400" dirty="0" smtClean="0"/>
          </a:p>
          <a:p>
            <a:endParaRPr lang="ru-RU" sz="2400" dirty="0" smtClean="0"/>
          </a:p>
          <a:p>
            <a:r>
              <a:rPr lang="ru-RU" sz="2400" dirty="0" smtClean="0"/>
              <a:t>Алгоритм наложения</a:t>
            </a:r>
            <a:br>
              <a:rPr lang="ru-RU" sz="2400" dirty="0" smtClean="0"/>
            </a:br>
            <a:r>
              <a:rPr lang="ru-RU" sz="2400" dirty="0" smtClean="0"/>
              <a:t>сетки расположения</a:t>
            </a:r>
            <a:br>
              <a:rPr lang="ru-RU" sz="2400" dirty="0" smtClean="0"/>
            </a:br>
            <a:r>
              <a:rPr lang="ru-RU" sz="2400" dirty="0" smtClean="0"/>
              <a:t>элементов</a:t>
            </a:r>
            <a:br>
              <a:rPr lang="ru-RU" sz="2400" dirty="0" smtClean="0"/>
            </a:br>
            <a:r>
              <a:rPr lang="ru-RU" sz="2400" dirty="0" smtClean="0"/>
              <a:t>веб-интерфейсов</a:t>
            </a:r>
          </a:p>
        </p:txBody>
      </p:sp>
      <p:pic>
        <p:nvPicPr>
          <p:cNvPr id="7" name="Рисунок 6" descr="Fig - annotators.jp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59929" y="3861048"/>
            <a:ext cx="4914477" cy="2343576"/>
          </a:xfrm>
          <a:prstGeom prst="rect">
            <a:avLst/>
          </a:prstGeom>
        </p:spPr>
      </p:pic>
      <p:pic>
        <p:nvPicPr>
          <p:cNvPr id="8" name="Рисунок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563888" y="116632"/>
            <a:ext cx="5472633" cy="4598982"/>
          </a:xfrm>
          <a:prstGeom prst="rect">
            <a:avLst/>
          </a:prstGeom>
        </p:spPr>
      </p:pic>
      <p:sp>
        <p:nvSpPr>
          <p:cNvPr id="11" name="Стрелка углом 10"/>
          <p:cNvSpPr/>
          <p:nvPr/>
        </p:nvSpPr>
        <p:spPr>
          <a:xfrm rot="16200000" flipV="1">
            <a:off x="5328084" y="4761148"/>
            <a:ext cx="792088" cy="864096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5310173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3233750" cy="457200"/>
          </a:xfrm>
        </p:spPr>
        <p:txBody>
          <a:bodyPr/>
          <a:lstStyle/>
          <a:p>
            <a:r>
              <a:rPr lang="en-GB" altLang="en-US" smtClean="0"/>
              <a:t>TMPA 2021</a:t>
            </a:r>
            <a:endParaRPr lang="ru-RU" altLang="en-US" dirty="0"/>
          </a:p>
        </p:txBody>
      </p:sp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846931"/>
          </a:xfrm>
        </p:spPr>
        <p:txBody>
          <a:bodyPr/>
          <a:lstStyle/>
          <a:p>
            <a:r>
              <a:rPr lang="en-US" b="1" dirty="0" smtClean="0"/>
              <a:t>Algorithm</a:t>
            </a:r>
            <a:r>
              <a:rPr lang="ru-RU" b="1" dirty="0" smtClean="0"/>
              <a:t> – </a:t>
            </a:r>
            <a:r>
              <a:rPr lang="en-US" b="1" dirty="0" smtClean="0"/>
              <a:t>1) Edge Detection</a:t>
            </a:r>
            <a:endParaRPr lang="ru-RU" altLang="zh-TW" b="1" dirty="0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57158" y="908720"/>
            <a:ext cx="8572560" cy="5184576"/>
          </a:xfrm>
        </p:spPr>
        <p:txBody>
          <a:bodyPr/>
          <a:lstStyle/>
          <a:p>
            <a:endParaRPr lang="en-US" sz="2000" dirty="0" smtClean="0"/>
          </a:p>
        </p:txBody>
      </p:sp>
      <p:pic>
        <p:nvPicPr>
          <p:cNvPr id="5" name="Рисунок 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3528" y="8936"/>
            <a:ext cx="8148203" cy="6849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257353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3233750" cy="457200"/>
          </a:xfrm>
        </p:spPr>
        <p:txBody>
          <a:bodyPr/>
          <a:lstStyle/>
          <a:p>
            <a:r>
              <a:rPr lang="en-GB" altLang="en-US" smtClean="0"/>
              <a:t>TMPA 2021</a:t>
            </a:r>
            <a:endParaRPr lang="ru-RU" altLang="en-US" dirty="0"/>
          </a:p>
        </p:txBody>
      </p:sp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846931"/>
          </a:xfrm>
        </p:spPr>
        <p:txBody>
          <a:bodyPr/>
          <a:lstStyle/>
          <a:p>
            <a:r>
              <a:rPr lang="en-US" b="1" dirty="0" smtClean="0"/>
              <a:t>Algorithm</a:t>
            </a:r>
            <a:r>
              <a:rPr lang="ru-RU" b="1" dirty="0" smtClean="0"/>
              <a:t> – </a:t>
            </a:r>
            <a:r>
              <a:rPr lang="en-US" b="1" dirty="0" smtClean="0"/>
              <a:t>1) Edge Detection</a:t>
            </a:r>
            <a:endParaRPr lang="ru-RU" altLang="zh-TW" b="1" dirty="0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57158" y="908720"/>
            <a:ext cx="8572560" cy="5184576"/>
          </a:xfrm>
        </p:spPr>
        <p:txBody>
          <a:bodyPr/>
          <a:lstStyle/>
          <a:p>
            <a:endParaRPr lang="en-US" sz="2000" dirty="0" smtClean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8936"/>
            <a:ext cx="8148203" cy="68485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445075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3233750" cy="457200"/>
          </a:xfrm>
        </p:spPr>
        <p:txBody>
          <a:bodyPr/>
          <a:lstStyle/>
          <a:p>
            <a:r>
              <a:rPr lang="en-GB" altLang="en-US" smtClean="0"/>
              <a:t>TMPA 2021</a:t>
            </a:r>
            <a:endParaRPr lang="ru-RU" altLang="en-US" dirty="0"/>
          </a:p>
        </p:txBody>
      </p:sp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846931"/>
          </a:xfrm>
        </p:spPr>
        <p:txBody>
          <a:bodyPr/>
          <a:lstStyle/>
          <a:p>
            <a:r>
              <a:rPr lang="en-US" b="1" dirty="0" smtClean="0"/>
              <a:t>Algorithm</a:t>
            </a:r>
            <a:r>
              <a:rPr lang="ru-RU" b="1" dirty="0" smtClean="0"/>
              <a:t> – </a:t>
            </a:r>
            <a:r>
              <a:rPr lang="en-US" b="1" dirty="0" smtClean="0"/>
              <a:t>1) Edge Detection</a:t>
            </a:r>
            <a:endParaRPr lang="ru-RU" altLang="zh-TW" b="1" dirty="0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57158" y="908720"/>
            <a:ext cx="8572560" cy="5184576"/>
          </a:xfrm>
        </p:spPr>
        <p:txBody>
          <a:bodyPr/>
          <a:lstStyle/>
          <a:p>
            <a:endParaRPr lang="en-US" sz="2000" dirty="0" smtClean="0"/>
          </a:p>
        </p:txBody>
      </p:sp>
      <p:pic>
        <p:nvPicPr>
          <p:cNvPr id="6" name="Рисунок 5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3528" y="0"/>
            <a:ext cx="8126896" cy="6831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31343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праведливость">
  <a:themeElements>
    <a:clrScheme name="Справедливость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Справедливость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праведливость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13815</TotalTime>
  <Words>630</Words>
  <Application>Microsoft Office PowerPoint</Application>
  <PresentationFormat>Экран (4:3)</PresentationFormat>
  <Paragraphs>173</Paragraphs>
  <Slides>28</Slides>
  <Notes>6</Notes>
  <HiddenSlides>5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29" baseType="lpstr">
      <vt:lpstr>Справедливость</vt:lpstr>
      <vt:lpstr>Выбор научного руководителя в магистратуре</vt:lpstr>
      <vt:lpstr>Алетдинова Анна Александровна, к.т.н., д.э.н.</vt:lpstr>
      <vt:lpstr>Бакаев Максим Александрович, к.т.н.</vt:lpstr>
      <vt:lpstr>Примеры тем и проектов</vt:lpstr>
      <vt:lpstr>Примеры тем и проектов</vt:lpstr>
      <vt:lpstr>Примеры тем и проектов</vt:lpstr>
      <vt:lpstr>Algorithm – 1) Edge Detection</vt:lpstr>
      <vt:lpstr>Algorithm – 1) Edge Detection</vt:lpstr>
      <vt:lpstr>Algorithm – 1) Edge Detection</vt:lpstr>
      <vt:lpstr>Algorithm – 1) Edge Detection</vt:lpstr>
      <vt:lpstr>Algorithm – 1) Edge Detection</vt:lpstr>
      <vt:lpstr>Algorithm – 1) Edge Detection</vt:lpstr>
      <vt:lpstr>Примеры тем и проектов</vt:lpstr>
      <vt:lpstr>Примеры тем  и проектов</vt:lpstr>
      <vt:lpstr>Примеры тем  и проектов</vt:lpstr>
      <vt:lpstr>Примеры тем и проектов</vt:lpstr>
      <vt:lpstr>Примеры тем и проектов</vt:lpstr>
      <vt:lpstr>Примеры тем и проектов</vt:lpstr>
      <vt:lpstr>Примеры тем и проектов</vt:lpstr>
      <vt:lpstr>Примеры тем и проектов</vt:lpstr>
      <vt:lpstr>Примеры тем и проектов</vt:lpstr>
      <vt:lpstr>Примеры тем и проектов</vt:lpstr>
      <vt:lpstr>Примеры тем и проектов</vt:lpstr>
      <vt:lpstr>Примеры тем (польз. интерфейсы)</vt:lpstr>
      <vt:lpstr>Примеры тем (методы AI и ML)</vt:lpstr>
      <vt:lpstr>Примеры тем (прочие)</vt:lpstr>
      <vt:lpstr>Информация на портале НГТУ</vt:lpstr>
      <vt:lpstr>Если заинтересовались…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Теория коммуникации и семиотика</dc:title>
  <dc:creator>Max Bakaev</dc:creator>
  <cp:lastModifiedBy>Max Bakaev</cp:lastModifiedBy>
  <cp:revision>997</cp:revision>
  <dcterms:created xsi:type="dcterms:W3CDTF">2012-07-06T18:15:12Z</dcterms:created>
  <dcterms:modified xsi:type="dcterms:W3CDTF">2025-09-01T11:33:31Z</dcterms:modified>
</cp:coreProperties>
</file>