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30"/>
  </p:notesMasterIdLst>
  <p:sldIdLst>
    <p:sldId id="256" r:id="rId2"/>
    <p:sldId id="376" r:id="rId3"/>
    <p:sldId id="350" r:id="rId4"/>
    <p:sldId id="351" r:id="rId5"/>
    <p:sldId id="355" r:id="rId6"/>
    <p:sldId id="353" r:id="rId7"/>
    <p:sldId id="362" r:id="rId8"/>
    <p:sldId id="363" r:id="rId9"/>
    <p:sldId id="368" r:id="rId10"/>
    <p:sldId id="369" r:id="rId11"/>
    <p:sldId id="372" r:id="rId12"/>
    <p:sldId id="373" r:id="rId13"/>
    <p:sldId id="358" r:id="rId14"/>
    <p:sldId id="359" r:id="rId15"/>
    <p:sldId id="378" r:id="rId16"/>
    <p:sldId id="356" r:id="rId17"/>
    <p:sldId id="374" r:id="rId18"/>
    <p:sldId id="354" r:id="rId19"/>
    <p:sldId id="380" r:id="rId20"/>
    <p:sldId id="379" r:id="rId21"/>
    <p:sldId id="381" r:id="rId22"/>
    <p:sldId id="352" r:id="rId23"/>
    <p:sldId id="377" r:id="rId24"/>
    <p:sldId id="341" r:id="rId25"/>
    <p:sldId id="357" r:id="rId26"/>
    <p:sldId id="361" r:id="rId27"/>
    <p:sldId id="360" r:id="rId28"/>
    <p:sldId id="375" r:id="rId29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-152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01.09.2025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49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7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8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9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10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11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58F48-72A1-46F2-9079-5CBE75120947}" type="slidenum">
              <a:rPr lang="zh-TW" altLang="ru-RU"/>
              <a:pPr/>
              <a:t>12</a:t>
            </a:fld>
            <a:endParaRPr lang="ru-RU" altLang="zh-TW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C060-6C23-4661-BE48-206C142AF7D2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14CC3-25A5-47FC-B935-D00D9F745B27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E3EC-9573-4A68-AF5B-9631098D2AC3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08C1-E263-4D84-B35C-C671454FD6EE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1A69-FC6C-47DB-961B-410580653C02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EF490-5237-48BF-AB88-E408A6AB8FCE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C318-0011-4DDA-A7C7-0EC9383B73FF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A88A3-0B8F-4B8E-98DD-AF96AC47CD53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5324-485F-4C66-A080-48E4FE305370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6E1D-5926-48EE-B8EB-28F8664333BE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5191D-A7DA-49F4-80B1-B57BE6001911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3CCB2C6-7028-43CD-8459-6FDC5F0DC96D}" type="datetime1">
              <a:rPr lang="ru-RU" smtClean="0"/>
              <a:pPr/>
              <a:t>01.09.2025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Магистратура,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akaev@corp.nstu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bakaev@corp.nstu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416424"/>
            <a:ext cx="6400800" cy="3180928"/>
          </a:xfrm>
        </p:spPr>
        <p:txBody>
          <a:bodyPr>
            <a:normAutofit lnSpcReduction="10000"/>
          </a:bodyPr>
          <a:lstStyle/>
          <a:p>
            <a:r>
              <a:rPr lang="ru-RU" sz="3200" b="1" dirty="0"/>
              <a:t>Направления научной работы</a:t>
            </a:r>
          </a:p>
          <a:p>
            <a:endParaRPr lang="ru-RU" sz="1600" dirty="0" smtClean="0"/>
          </a:p>
          <a:p>
            <a:r>
              <a:rPr lang="ru-RU" sz="3200" dirty="0" smtClean="0"/>
              <a:t>Максим Александрович Бакаев,</a:t>
            </a:r>
            <a:br>
              <a:rPr lang="ru-RU" sz="3200" dirty="0" smtClean="0"/>
            </a:br>
            <a:r>
              <a:rPr lang="ru-RU" sz="3200" dirty="0" smtClean="0"/>
              <a:t>к.т.н., доцент, АВТФ НГТУ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ru-RU" sz="2200" dirty="0" smtClean="0"/>
          </a:p>
          <a:p>
            <a:r>
              <a:rPr lang="en-US" sz="3000" dirty="0" smtClean="0">
                <a:hlinkClick r:id="rId2"/>
              </a:rPr>
              <a:t>bakaev@corp.nstu.ru</a:t>
            </a:r>
            <a:endParaRPr lang="ru-RU" sz="3000" dirty="0" smtClean="0"/>
          </a:p>
          <a:p>
            <a:r>
              <a:rPr lang="en-US" sz="3000" dirty="0" smtClean="0">
                <a:hlinkClick r:id="rId2"/>
              </a:rPr>
              <a:t>researchgate.net/profile/Maxim-Bakaev</a:t>
            </a:r>
            <a:endParaRPr lang="en-US" sz="3000" dirty="0">
              <a:hlinkClick r:id="rId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6563072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Выбор </a:t>
            </a:r>
            <a:r>
              <a:rPr lang="ru-RU" dirty="0" smtClean="0"/>
              <a:t>научного руководителя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магистратуре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96752"/>
            <a:ext cx="2088232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136904" cy="683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04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35475"/>
            <a:ext cx="8117507" cy="682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66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8" y="34334"/>
            <a:ext cx="8117507" cy="682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7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12968" cy="5760640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ru-RU" sz="2200" dirty="0" smtClean="0"/>
              <a:t>Автоматизация</a:t>
            </a:r>
            <a:br>
              <a:rPr lang="ru-RU" sz="2200" dirty="0" smtClean="0"/>
            </a:br>
            <a:r>
              <a:rPr lang="ru-RU" sz="2200" dirty="0" smtClean="0"/>
              <a:t>анализа качества</a:t>
            </a:r>
            <a:br>
              <a:rPr lang="ru-RU" sz="2200" dirty="0" smtClean="0"/>
            </a:br>
            <a:r>
              <a:rPr lang="ru-RU" sz="2200" dirty="0" smtClean="0"/>
              <a:t>ПИ на мобильных</a:t>
            </a:r>
            <a:br>
              <a:rPr lang="ru-RU" sz="2200" dirty="0" smtClean="0"/>
            </a:br>
            <a:r>
              <a:rPr lang="ru-RU" sz="2200" dirty="0" smtClean="0"/>
              <a:t>платформах (</a:t>
            </a:r>
            <a:r>
              <a:rPr lang="en-US" sz="2200" dirty="0" smtClean="0"/>
              <a:t>Google Material</a:t>
            </a:r>
            <a:br>
              <a:rPr lang="en-US" sz="2200" dirty="0" smtClean="0"/>
            </a:br>
            <a:r>
              <a:rPr lang="en-US" sz="2200" dirty="0" smtClean="0"/>
              <a:t>Design, Apple HI</a:t>
            </a:r>
            <a:r>
              <a:rPr lang="ru-RU" sz="2200" dirty="0" smtClean="0"/>
              <a:t> </a:t>
            </a:r>
            <a:r>
              <a:rPr lang="en-US" sz="2200" dirty="0" smtClean="0"/>
              <a:t>Guidelines</a:t>
            </a:r>
            <a:r>
              <a:rPr lang="ru-RU" sz="2200" dirty="0" smtClean="0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10569"/>
            <a:ext cx="7920880" cy="4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3995936" y="964800"/>
            <a:ext cx="5148064" cy="17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3281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816424" cy="10081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Примеры тем</a:t>
            </a:r>
            <a:br>
              <a:rPr lang="ru-RU" sz="3600" dirty="0" smtClean="0"/>
            </a:br>
            <a:r>
              <a:rPr lang="ru-RU" sz="3600" dirty="0" smtClean="0"/>
              <a:t> и проектов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96752"/>
            <a:ext cx="3168352" cy="5328592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ru-RU" sz="2200" dirty="0" smtClean="0"/>
              <a:t>Разработка прогнозных</a:t>
            </a:r>
            <a:br>
              <a:rPr lang="ru-RU" sz="2200" dirty="0" smtClean="0"/>
            </a:br>
            <a:r>
              <a:rPr lang="ru-RU" sz="2200" dirty="0" smtClean="0"/>
              <a:t>моделей для рынка труда на основе </a:t>
            </a:r>
            <a:r>
              <a:rPr lang="ru-RU" sz="2200" dirty="0" err="1" smtClean="0"/>
              <a:t>онлайн-данных</a:t>
            </a:r>
            <a:endParaRPr lang="ru-RU" sz="22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543"/>
          <a:stretch>
            <a:fillRect/>
          </a:stretch>
        </p:blipFill>
        <p:spPr bwMode="auto">
          <a:xfrm>
            <a:off x="3131840" y="44624"/>
            <a:ext cx="5986399" cy="270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96292"/>
            <a:ext cx="7179047" cy="340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9155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1962" y="3924126"/>
            <a:ext cx="617855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5631" y="0"/>
            <a:ext cx="4958369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816424" cy="10081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Примеры тем</a:t>
            </a:r>
            <a:br>
              <a:rPr lang="ru-RU" sz="3600" dirty="0" smtClean="0"/>
            </a:br>
            <a:r>
              <a:rPr lang="ru-RU" sz="3600" dirty="0" smtClean="0"/>
              <a:t> и проектов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96752"/>
            <a:ext cx="4248472" cy="5328592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ru-RU" sz="2200" dirty="0" smtClean="0"/>
              <a:t>Пространственные</a:t>
            </a:r>
            <a:br>
              <a:rPr lang="ru-RU" sz="2200" dirty="0" smtClean="0"/>
            </a:br>
            <a:r>
              <a:rPr lang="ru-RU" sz="2200" dirty="0" smtClean="0"/>
              <a:t>данные и анализ</a:t>
            </a:r>
            <a:br>
              <a:rPr lang="ru-RU" sz="2200" dirty="0" smtClean="0"/>
            </a:br>
            <a:r>
              <a:rPr lang="ru-RU" sz="2200" dirty="0" smtClean="0"/>
              <a:t>показателей</a:t>
            </a:r>
            <a:br>
              <a:rPr lang="ru-RU" sz="2200" dirty="0" smtClean="0"/>
            </a:br>
            <a:r>
              <a:rPr lang="ru-RU" sz="2200" dirty="0" smtClean="0"/>
              <a:t>развития городской среды</a:t>
            </a:r>
          </a:p>
          <a:p>
            <a:pPr>
              <a:spcBef>
                <a:spcPts val="500"/>
              </a:spcBef>
            </a:pPr>
            <a:r>
              <a:rPr lang="ru-RU" sz="2200" dirty="0" smtClean="0"/>
              <a:t>Автоматизация размещения городских сервисов (совместно с центром Дизайна и </a:t>
            </a:r>
            <a:r>
              <a:rPr lang="ru-RU" sz="2200" dirty="0" err="1" smtClean="0"/>
              <a:t>урбанистики</a:t>
            </a:r>
            <a:r>
              <a:rPr lang="ru-RU" sz="2200" dirty="0" smtClean="0"/>
              <a:t> Университета ИТМО)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4628668"/>
            <a:ext cx="3059832" cy="218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91552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568952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Мета-анализ публикаций и методов в </a:t>
            </a:r>
            <a:r>
              <a:rPr lang="ru-RU" sz="2400" dirty="0" err="1" smtClean="0"/>
              <a:t>нейронауках</a:t>
            </a:r>
            <a:r>
              <a:rPr lang="ru-RU" sz="2400" dirty="0" smtClean="0"/>
              <a:t> (</a:t>
            </a:r>
            <a:r>
              <a:rPr lang="ru-RU" sz="2400" dirty="0" err="1" smtClean="0"/>
              <a:t>майнинг</a:t>
            </a:r>
            <a:r>
              <a:rPr lang="ru-RU" sz="2400" dirty="0" smtClean="0"/>
              <a:t> </a:t>
            </a:r>
            <a:r>
              <a:rPr lang="en-US" sz="2400" dirty="0" smtClean="0"/>
              <a:t>PubMed.com</a:t>
            </a:r>
            <a:r>
              <a:rPr lang="ru-RU" sz="2400" dirty="0" smtClean="0"/>
              <a:t>)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1800" dirty="0" smtClean="0"/>
          </a:p>
          <a:p>
            <a:r>
              <a:rPr lang="ru-RU" sz="2200" dirty="0" smtClean="0"/>
              <a:t>Эффекты </a:t>
            </a:r>
            <a:r>
              <a:rPr lang="ru-RU" sz="2200" dirty="0" err="1" smtClean="0"/>
              <a:t>эко-терапии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 виртуальной</a:t>
            </a:r>
            <a:br>
              <a:rPr lang="ru-RU" sz="2200" dirty="0" smtClean="0"/>
            </a:br>
            <a:r>
              <a:rPr lang="ru-RU" sz="2200" dirty="0" smtClean="0"/>
              <a:t>реальности</a:t>
            </a:r>
            <a:br>
              <a:rPr lang="ru-RU" sz="2200" dirty="0" smtClean="0"/>
            </a:br>
            <a:r>
              <a:rPr lang="ru-RU" sz="2200" dirty="0" smtClean="0"/>
              <a:t>(методы</a:t>
            </a:r>
            <a:br>
              <a:rPr lang="ru-RU" sz="2200" dirty="0" smtClean="0"/>
            </a:br>
            <a:r>
              <a:rPr lang="ru-RU" sz="2200" dirty="0" smtClean="0"/>
              <a:t>ЭЭГ)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75" y="1704119"/>
            <a:ext cx="3311521" cy="2156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247"/>
          <a:stretch/>
        </p:blipFill>
        <p:spPr>
          <a:xfrm>
            <a:off x="5940152" y="4077072"/>
            <a:ext cx="3096344" cy="2697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5934" y="4245091"/>
            <a:ext cx="1892210" cy="2522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fb.ru/misc/i/gallery/105618/32528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181000" y="4869160"/>
            <a:ext cx="1814936" cy="1814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bakaev\Documents\2023\stuff\Приоритет 2030\Козин\MVIMG_20230515_165542_2.jpg"/>
          <p:cNvPicPr>
            <a:picLocks noChangeAspect="1" noChangeArrowheads="1"/>
          </p:cNvPicPr>
          <p:nvPr/>
        </p:nvPicPr>
        <p:blipFill>
          <a:blip r:embed="rId6" cstate="print"/>
          <a:srcRect l="29371" t="15750" r="22007" b="15222"/>
          <a:stretch>
            <a:fillRect/>
          </a:stretch>
        </p:blipFill>
        <p:spPr bwMode="auto">
          <a:xfrm>
            <a:off x="3851920" y="1556792"/>
            <a:ext cx="216161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9" descr="SSVEP DATA (LABSP: Hovagim Bakardjian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7" y="1412776"/>
            <a:ext cx="2907663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44731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760640" cy="7200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Примеры тем и проектов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4968552" cy="5832648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  <a:spcBef>
                <a:spcPts val="500"/>
              </a:spcBef>
            </a:pPr>
            <a:r>
              <a:rPr lang="ru-RU" sz="2200" dirty="0" smtClean="0"/>
              <a:t>Общедоступность и читабельность текстов, создаваемых генеративными </a:t>
            </a:r>
            <a:r>
              <a:rPr lang="ru-RU" sz="2200" dirty="0" err="1" smtClean="0"/>
              <a:t>чат-ботами</a:t>
            </a:r>
            <a:endParaRPr lang="ru-RU" sz="2200" dirty="0" smtClean="0"/>
          </a:p>
          <a:p>
            <a:pPr>
              <a:lnSpc>
                <a:spcPct val="105000"/>
              </a:lnSpc>
              <a:spcBef>
                <a:spcPts val="500"/>
              </a:spcBef>
            </a:pPr>
            <a:endParaRPr lang="ru-RU" sz="1600" dirty="0" smtClean="0"/>
          </a:p>
          <a:p>
            <a:pPr>
              <a:lnSpc>
                <a:spcPct val="105000"/>
              </a:lnSpc>
              <a:spcBef>
                <a:spcPts val="500"/>
              </a:spcBef>
            </a:pPr>
            <a:r>
              <a:rPr lang="ru-RU" sz="2200" dirty="0" smtClean="0"/>
              <a:t>Применимость генеративных</a:t>
            </a:r>
            <a:br>
              <a:rPr lang="ru-RU" sz="2200" dirty="0" smtClean="0"/>
            </a:br>
            <a:r>
              <a:rPr lang="ru-RU" sz="2200" dirty="0" smtClean="0"/>
              <a:t>моделей ИИ для различных задач</a:t>
            </a:r>
            <a:br>
              <a:rPr lang="ru-RU" sz="2200" dirty="0" smtClean="0"/>
            </a:br>
            <a:r>
              <a:rPr lang="ru-RU" sz="2200" dirty="0" smtClean="0"/>
              <a:t>(включая дизайн)</a:t>
            </a:r>
          </a:p>
          <a:p>
            <a:pPr>
              <a:lnSpc>
                <a:spcPct val="105000"/>
              </a:lnSpc>
              <a:spcBef>
                <a:spcPts val="500"/>
              </a:spcBef>
            </a:pPr>
            <a:endParaRPr lang="ru-RU" sz="2200" dirty="0" smtClean="0"/>
          </a:p>
          <a:p>
            <a:pPr>
              <a:lnSpc>
                <a:spcPct val="105000"/>
              </a:lnSpc>
              <a:spcBef>
                <a:spcPts val="500"/>
              </a:spcBef>
            </a:pPr>
            <a:r>
              <a:rPr lang="ru-RU" sz="2200" dirty="0" smtClean="0"/>
              <a:t>ИИ как новая парадигма</a:t>
            </a:r>
            <a:br>
              <a:rPr lang="ru-RU" sz="2200" dirty="0" smtClean="0"/>
            </a:br>
            <a:r>
              <a:rPr lang="ru-RU" sz="2200" dirty="0" smtClean="0"/>
              <a:t>человеко-машинного</a:t>
            </a:r>
            <a:br>
              <a:rPr lang="ru-RU" sz="2200" dirty="0" smtClean="0"/>
            </a:br>
            <a:r>
              <a:rPr lang="ru-RU" sz="2200" dirty="0" smtClean="0"/>
              <a:t>взаимодействия</a:t>
            </a:r>
          </a:p>
          <a:p>
            <a:pPr>
              <a:lnSpc>
                <a:spcPct val="105000"/>
              </a:lnSpc>
              <a:spcBef>
                <a:spcPts val="500"/>
              </a:spcBef>
            </a:pPr>
            <a:endParaRPr lang="ru-RU" sz="2200" dirty="0" smtClean="0"/>
          </a:p>
          <a:p>
            <a:pPr>
              <a:lnSpc>
                <a:spcPct val="105000"/>
              </a:lnSpc>
              <a:spcBef>
                <a:spcPts val="500"/>
              </a:spcBef>
            </a:pPr>
            <a:r>
              <a:rPr lang="ru-RU" sz="2200" dirty="0" smtClean="0"/>
              <a:t>Когнитивные и психологические аспекты в использовании ИИ</a:t>
            </a:r>
          </a:p>
          <a:p>
            <a:pPr>
              <a:lnSpc>
                <a:spcPct val="105000"/>
              </a:lnSpc>
              <a:spcBef>
                <a:spcPts val="500"/>
              </a:spcBef>
            </a:pPr>
            <a:endParaRPr lang="ru-RU" sz="2200" dirty="0" smtClean="0"/>
          </a:p>
          <a:p>
            <a:pPr algn="r">
              <a:lnSpc>
                <a:spcPct val="105000"/>
              </a:lnSpc>
              <a:spcBef>
                <a:spcPts val="500"/>
              </a:spcBef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Пример взят из пленарной лекции</a:t>
            </a:r>
            <a:br>
              <a:rPr lang="ru-RU" sz="1400" dirty="0" smtClean="0">
                <a:latin typeface="Courier New" pitchFamily="49" charset="0"/>
                <a:cs typeface="Courier New" pitchFamily="49" charset="0"/>
              </a:rPr>
            </a:b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А. </a:t>
            </a:r>
            <a:r>
              <a:rPr lang="ru-RU" sz="1400" dirty="0" err="1" smtClean="0">
                <a:latin typeface="Courier New" pitchFamily="49" charset="0"/>
                <a:cs typeface="Courier New" pitchFamily="49" charset="0"/>
              </a:rPr>
              <a:t>Бухановского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 (ИТМО) на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IMS-2023]</a:t>
            </a:r>
            <a:endParaRPr lang="ru-RU" sz="1400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8640"/>
            <a:ext cx="3600400" cy="2449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7868" t="11829" r="48207"/>
          <a:stretch>
            <a:fillRect/>
          </a:stretch>
        </p:blipFill>
        <p:spPr bwMode="auto">
          <a:xfrm>
            <a:off x="5436096" y="2636912"/>
            <a:ext cx="3600400" cy="407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91552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2">
            <a:extLst>
              <a:ext uri="{FF2B5EF4-FFF2-40B4-BE49-F238E27FC236}">
                <a16:creationI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lc="http://schemas.openxmlformats.org/drawingml/2006/lockedCanvas" id="{1F6E9161-C955-16BB-C2E3-31B1DDF0AC1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65922" y="2780928"/>
            <a:ext cx="3514590" cy="30243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8568952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Генерация дизайнов </a:t>
            </a:r>
            <a:r>
              <a:rPr lang="ru-RU" sz="2400" dirty="0" err="1" smtClean="0"/>
              <a:t>веб-сайтов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с использованием изображений-примеров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err="1" smtClean="0"/>
              <a:t>KreaAI</a:t>
            </a:r>
            <a:r>
              <a:rPr lang="en-US" sz="2400" dirty="0" smtClean="0"/>
              <a:t> &gt; Stable Diffusion &gt; UI/UX </a:t>
            </a:r>
            <a:r>
              <a:rPr lang="en-US" sz="2400" dirty="0" err="1" smtClean="0"/>
              <a:t>LoRA</a:t>
            </a:r>
            <a:endParaRPr lang="ru-RU" sz="2400" dirty="0" smtClean="0"/>
          </a:p>
          <a:p>
            <a:r>
              <a:rPr lang="ru-RU" sz="2400" dirty="0" smtClean="0"/>
              <a:t>картинка «стоила» более 35 слов в </a:t>
            </a:r>
            <a:r>
              <a:rPr lang="ru-RU" sz="2400" dirty="0" err="1" smtClean="0"/>
              <a:t>промпте</a:t>
            </a:r>
            <a:endParaRPr lang="ru-RU" sz="24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17425" t="8713" r="17231" b="8518"/>
          <a:stretch>
            <a:fillRect/>
          </a:stretch>
        </p:blipFill>
        <p:spPr bwMode="auto">
          <a:xfrm>
            <a:off x="7164288" y="188640"/>
            <a:ext cx="1152128" cy="145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81">
            <a:extLst>
              <a:ext uri="{FF2B5EF4-FFF2-40B4-BE49-F238E27FC236}">
                <a16:creationI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lc="http://schemas.openxmlformats.org/drawingml/2006/lockedCanvas" id="{196F9EE2-6484-A41E-0859-B8CBEFB2A148}"/>
              </a:ext>
            </a:extLst>
          </p:cNvPr>
          <p:cNvPicPr/>
          <p:nvPr/>
        </p:nvPicPr>
        <p:blipFill>
          <a:blip r:embed="rId4" cstate="print"/>
          <a:srcRect t="1242" b="1242"/>
          <a:stretch>
            <a:fillRect/>
          </a:stretch>
        </p:blipFill>
        <p:spPr>
          <a:xfrm>
            <a:off x="2984322" y="2276871"/>
            <a:ext cx="3459566" cy="3024336"/>
          </a:xfrm>
          <a:prstGeom prst="rect">
            <a:avLst/>
          </a:prstGeom>
        </p:spPr>
      </p:pic>
      <p:pic>
        <p:nvPicPr>
          <p:cNvPr id="18" name="Picture 80">
            <a:extLst>
              <a:ext uri="{FF2B5EF4-FFF2-40B4-BE49-F238E27FC236}">
                <a16:creationI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lc="http://schemas.openxmlformats.org/drawingml/2006/lockedCanvas" id="{F4D4BDE1-6B8E-87E3-6A01-70A948960D4B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-84474" y="1916832"/>
            <a:ext cx="3459668" cy="2592288"/>
          </a:xfrm>
          <a:prstGeom prst="rect">
            <a:avLst/>
          </a:prstGeom>
        </p:spPr>
      </p:pic>
      <p:pic>
        <p:nvPicPr>
          <p:cNvPr id="19" name="Picture 97">
            <a:extLst>
              <a:ext uri="{FF2B5EF4-FFF2-40B4-BE49-F238E27FC236}">
                <a16:creationI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lc="http://schemas.openxmlformats.org/drawingml/2006/lockedCanvas" id="{0B6C747F-4603-5DF7-C684-F0C1C57D150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84368" y="1677043"/>
            <a:ext cx="997611" cy="8878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665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23528" y="801216"/>
            <a:ext cx="8640960" cy="755576"/>
          </a:xfrm>
        </p:spPr>
        <p:txBody>
          <a:bodyPr/>
          <a:lstStyle/>
          <a:p>
            <a:r>
              <a:rPr lang="ru-RU" sz="2800" dirty="0" smtClean="0"/>
              <a:t>Подключение языковой модели-критика дизайна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20" y="1340768"/>
            <a:ext cx="888007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4665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2008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Алетдинова</a:t>
            </a:r>
            <a:r>
              <a:rPr lang="ru-RU" sz="3200" dirty="0" smtClean="0"/>
              <a:t> Анна Александровна, к.т.н., </a:t>
            </a:r>
            <a:r>
              <a:rPr lang="ru-RU" sz="3200" dirty="0" err="1" smtClean="0"/>
              <a:t>д.э.н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8784976" cy="554461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Области исследований:</a:t>
            </a:r>
          </a:p>
          <a:p>
            <a:pPr lvl="1"/>
            <a:r>
              <a:rPr lang="ru-RU" sz="2200" dirty="0" smtClean="0"/>
              <a:t>Эл. управление и </a:t>
            </a:r>
            <a:r>
              <a:rPr lang="ru-RU" sz="2200" dirty="0" err="1" smtClean="0"/>
              <a:t>цифровизация</a:t>
            </a:r>
            <a:r>
              <a:rPr lang="ru-RU" sz="2200" dirty="0" smtClean="0"/>
              <a:t> экономики</a:t>
            </a:r>
          </a:p>
          <a:p>
            <a:pPr lvl="1"/>
            <a:r>
              <a:rPr lang="ru-RU" sz="2200" dirty="0" smtClean="0"/>
              <a:t>Рынок труда и </a:t>
            </a:r>
            <a:r>
              <a:rPr lang="ru-RU" sz="2200" dirty="0" err="1" smtClean="0"/>
              <a:t>востребованность</a:t>
            </a:r>
            <a:r>
              <a:rPr lang="ru-RU" sz="2200" dirty="0" smtClean="0"/>
              <a:t> специалистов</a:t>
            </a:r>
          </a:p>
          <a:p>
            <a:pPr lvl="1"/>
            <a:r>
              <a:rPr lang="ru-RU" sz="2200" dirty="0" err="1" smtClean="0"/>
              <a:t>Краудсорсинг</a:t>
            </a:r>
            <a:endParaRPr lang="ru-RU" sz="2200" dirty="0" smtClean="0"/>
          </a:p>
          <a:p>
            <a:r>
              <a:rPr lang="ru-RU" sz="2400" dirty="0" smtClean="0"/>
              <a:t>Темы прошлых лет: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Разработка методики </a:t>
            </a:r>
            <a:r>
              <a:rPr lang="ru-RU" sz="2200" dirty="0" err="1" smtClean="0"/>
              <a:t>геймификации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для создания дистанционного курса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Имитационное моделирование структуры </a:t>
            </a:r>
            <a:r>
              <a:rPr lang="ru-RU" sz="2200" dirty="0" err="1" smtClean="0"/>
              <a:t>маш.-тракторного</a:t>
            </a:r>
            <a:r>
              <a:rPr lang="ru-RU" sz="2200" dirty="0" smtClean="0"/>
              <a:t> парка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Методы кластерного анализа больших данных рынка труда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Интеллектуальная оценка человеческого капитала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Разработка инструментария управления </a:t>
            </a:r>
            <a:r>
              <a:rPr lang="ru-RU" sz="2200" dirty="0" err="1" smtClean="0"/>
              <a:t>краудсорсингом</a:t>
            </a:r>
            <a:endParaRPr lang="ru-RU" sz="2200" dirty="0" smtClean="0"/>
          </a:p>
          <a:p>
            <a:pPr lvl="1">
              <a:spcBef>
                <a:spcPts val="600"/>
              </a:spcBef>
            </a:pPr>
            <a:r>
              <a:rPr lang="ru-RU" sz="2200" dirty="0" smtClean="0"/>
              <a:t>Разработка инструментария исследования </a:t>
            </a:r>
            <a:r>
              <a:rPr lang="ru-RU" sz="2200" dirty="0" err="1" smtClean="0"/>
              <a:t>креативного</a:t>
            </a:r>
            <a:r>
              <a:rPr lang="ru-RU" sz="2200" dirty="0" smtClean="0"/>
              <a:t> потенциала студента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Моделирование покупательского спроса на сельскохозяйственную продукцию</a:t>
            </a:r>
          </a:p>
          <a:p>
            <a:pPr lvl="1">
              <a:spcBef>
                <a:spcPts val="600"/>
              </a:spcBef>
            </a:pPr>
            <a:r>
              <a:rPr lang="ru-RU" sz="2200" dirty="0" smtClean="0"/>
              <a:t>Разработка инструментария оценки развития Smart-образования</a:t>
            </a:r>
            <a:endParaRPr lang="ru-RU" sz="2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63" t="6425" b="23983"/>
          <a:stretch/>
        </p:blipFill>
        <p:spPr bwMode="auto">
          <a:xfrm>
            <a:off x="6660232" y="836712"/>
            <a:ext cx="2037455" cy="2295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2783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4176464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Реализация «персонажей» большими языковыми моделями</a:t>
            </a:r>
            <a:br>
              <a:rPr lang="ru-RU" sz="2400" dirty="0" smtClean="0"/>
            </a:br>
            <a:r>
              <a:rPr lang="ru-RU" sz="2400" dirty="0" smtClean="0"/>
              <a:t>(совместно с кафедрой мат. лингвистики СПбГУ)</a:t>
            </a:r>
          </a:p>
          <a:p>
            <a:pPr lvl="1"/>
            <a:r>
              <a:rPr lang="ru-RU" sz="2100" dirty="0" smtClean="0"/>
              <a:t>возможна ли генерация текстов разных «авторов»?</a:t>
            </a:r>
          </a:p>
        </p:txBody>
      </p:sp>
      <p:pic>
        <p:nvPicPr>
          <p:cNvPr id="5" name="Picture 2" descr="UX Visualization Examples &amp; Tips. via UX Alive, UX Conference &amp; Workshops…  | by UXAlive | Medium"/>
          <p:cNvPicPr>
            <a:picLocks noChangeAspect="1" noChangeArrowheads="1"/>
          </p:cNvPicPr>
          <p:nvPr/>
        </p:nvPicPr>
        <p:blipFill>
          <a:blip r:embed="rId2" cstate="print"/>
          <a:srcRect l="6224" t="18182" r="6647" b="11364"/>
          <a:stretch>
            <a:fillRect/>
          </a:stretch>
        </p:blipFill>
        <p:spPr bwMode="auto">
          <a:xfrm>
            <a:off x="4716016" y="764704"/>
            <a:ext cx="4038293" cy="24490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717032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Представь, что ты Артём, 25 лет. Он уже несколько лет работает программистом в крупной </a:t>
            </a:r>
            <a:r>
              <a:rPr lang="ru-RU" sz="1600" dirty="0" err="1" smtClean="0"/>
              <a:t>ИТ-компании</a:t>
            </a:r>
            <a:r>
              <a:rPr lang="ru-RU" sz="1600" dirty="0" smtClean="0"/>
              <a:t>, имеет большой опыт в </a:t>
            </a:r>
            <a:r>
              <a:rPr lang="ru-RU" sz="1600" dirty="0" err="1" smtClean="0"/>
              <a:t>веб-разработке</a:t>
            </a:r>
            <a:r>
              <a:rPr lang="ru-RU" sz="1600" dirty="0" smtClean="0"/>
              <a:t>. Только недавно закончил </a:t>
            </a:r>
            <a:r>
              <a:rPr lang="ru-RU" sz="1600" dirty="0" err="1" smtClean="0"/>
              <a:t>бакалавриат</a:t>
            </a:r>
            <a:r>
              <a:rPr lang="ru-RU" sz="1600" dirty="0" smtClean="0"/>
              <a:t> в Новосибирске, поскольку делал перерывы из-за низкой успеваемости. Большинство дисциплин в университете ему были не интересны, а работа отнимала много времени. Но ради получения </a:t>
            </a:r>
            <a:r>
              <a:rPr lang="ru-RU" sz="1600" dirty="0" err="1" smtClean="0"/>
              <a:t>ИТ-диплома</a:t>
            </a:r>
            <a:r>
              <a:rPr lang="ru-RU" sz="1600" dirty="0" smtClean="0"/>
              <a:t> решил всё-таки доучиться и неожиданно вошёл во вкус, увидев новые задачи. Хочет переехать в Петербург, поступив в магистратуру в области разработки программных продуктов или искусственного интеллекта.</a:t>
            </a:r>
          </a:p>
          <a:p>
            <a:r>
              <a:rPr lang="ru-RU" sz="1600" dirty="0" smtClean="0"/>
              <a:t>…</a:t>
            </a:r>
            <a:endParaRPr lang="en-US" sz="1600" dirty="0" smtClean="0"/>
          </a:p>
          <a:p>
            <a:r>
              <a:rPr lang="ru-RU" sz="1600" b="1" dirty="0" smtClean="0"/>
              <a:t>Хорошо, дальнейшие ассоциации я буду придумывать как Артём!</a:t>
            </a:r>
            <a:endParaRPr lang="en-US" sz="1600" b="1" dirty="0" smtClean="0"/>
          </a:p>
        </p:txBody>
      </p:sp>
      <p:pic>
        <p:nvPicPr>
          <p:cNvPr id="2050" name="Picture 2" descr="Файл:ChatGPT-Logo.svg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687401"/>
            <a:ext cx="504056" cy="504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66502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147248" cy="576064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И люди, и модели генерируют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разные ассоциации для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b="1" dirty="0" smtClean="0"/>
              <a:t>разных слов</a:t>
            </a:r>
            <a:r>
              <a:rPr lang="ru-RU" sz="2400" dirty="0" smtClean="0"/>
              <a:t>-стимулов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(«наука», «образование», …)</a:t>
            </a:r>
          </a:p>
          <a:p>
            <a:r>
              <a:rPr lang="ru-RU" sz="2400" b="1" dirty="0" smtClean="0"/>
              <a:t>Разные люди</a:t>
            </a:r>
            <a:r>
              <a:rPr lang="ru-RU" sz="2400" dirty="0" smtClean="0"/>
              <a:t> генерируют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разные ассоциации</a:t>
            </a:r>
          </a:p>
          <a:p>
            <a:pPr lvl="1"/>
            <a:r>
              <a:rPr lang="ru-RU" sz="2200" dirty="0" smtClean="0"/>
              <a:t>… а вот модели, притворяющиеся</a:t>
            </a:r>
            <a:br>
              <a:rPr lang="ru-RU" sz="2200" dirty="0" smtClean="0"/>
            </a:br>
            <a:r>
              <a:rPr lang="ru-RU" sz="2200" dirty="0" smtClean="0"/>
              <a:t>разными персонажами – пока нет</a:t>
            </a:r>
          </a:p>
          <a:p>
            <a:pPr lvl="2"/>
            <a:r>
              <a:rPr lang="ru-RU" dirty="0" smtClean="0"/>
              <a:t>даже для разных полов (М/Ж) – нет</a:t>
            </a:r>
          </a:p>
          <a:p>
            <a:r>
              <a:rPr lang="ru-RU" dirty="0" smtClean="0"/>
              <a:t>Похоже, что дело в личном опыте</a:t>
            </a:r>
          </a:p>
          <a:p>
            <a:pPr lvl="1"/>
            <a:r>
              <a:rPr lang="ru-RU" dirty="0" smtClean="0"/>
              <a:t>«образование» –</a:t>
            </a:r>
            <a:r>
              <a:rPr lang="en-US" dirty="0" smtClean="0"/>
              <a:t>&gt;</a:t>
            </a:r>
            <a:r>
              <a:rPr lang="ru-RU" dirty="0" smtClean="0"/>
              <a:t> «очередь», «цирк»</a:t>
            </a:r>
            <a:endParaRPr lang="en-US" dirty="0" smtClean="0"/>
          </a:p>
          <a:p>
            <a:r>
              <a:rPr lang="ru-RU" dirty="0" smtClean="0"/>
              <a:t>Надо давать еще более</a:t>
            </a:r>
            <a:br>
              <a:rPr lang="ru-RU" dirty="0" smtClean="0"/>
            </a:br>
            <a:r>
              <a:rPr lang="ru-RU" dirty="0" smtClean="0"/>
              <a:t>длинные биографии</a:t>
            </a:r>
            <a:r>
              <a:rPr lang="en-US" dirty="0" smtClean="0"/>
              <a:t> </a:t>
            </a:r>
            <a:r>
              <a:rPr lang="ru-RU" dirty="0" smtClean="0"/>
              <a:t>персонажей?</a:t>
            </a:r>
          </a:p>
          <a:p>
            <a:endParaRPr lang="en-US" sz="1900" dirty="0" smtClean="0"/>
          </a:p>
          <a:p>
            <a:pPr algn="r">
              <a:buNone/>
            </a:pPr>
            <a:r>
              <a:rPr lang="en-US" sz="1900" dirty="0" smtClean="0"/>
              <a:t>[Bakaev et. al. </a:t>
            </a:r>
            <a:r>
              <a:rPr lang="en-US" sz="1900" i="1" dirty="0" smtClean="0"/>
              <a:t>Who Will Author the Synthetic Texts? Evoking Multiple Personas from Large Language Models to Represent Users’ Associative </a:t>
            </a:r>
            <a:r>
              <a:rPr lang="en-US" sz="1900" i="1" dirty="0" smtClean="0"/>
              <a:t>Thesauri</a:t>
            </a:r>
            <a:r>
              <a:rPr lang="en-US" sz="1900" dirty="0" smtClean="0"/>
              <a:t>, BDCC 2025]</a:t>
            </a:r>
            <a:endParaRPr lang="ru-RU" sz="19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645024"/>
            <a:ext cx="1368152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719461"/>
            <a:ext cx="3672408" cy="220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4665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12968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Онтологическая модель проектирования веб-интерфейсов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03" y="1268760"/>
            <a:ext cx="6959848" cy="487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59155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12968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Онтологическая модель тестов интеллекта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7848872" cy="459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4665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(польз. интерфейсы)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568952" cy="56166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ru-RU" sz="2200" dirty="0" smtClean="0"/>
              <a:t>Разработка инструментов для </a:t>
            </a:r>
            <a:r>
              <a:rPr lang="ru-RU" sz="2200" b="1" dirty="0" smtClean="0"/>
              <a:t>проектирования ПИ</a:t>
            </a:r>
            <a:r>
              <a:rPr lang="ru-RU" sz="2200" dirty="0" smtClean="0"/>
              <a:t> на основе генеративного искусственного интеллекта</a:t>
            </a:r>
          </a:p>
          <a:p>
            <a:pPr>
              <a:spcBef>
                <a:spcPts val="1200"/>
              </a:spcBef>
            </a:pPr>
            <a:r>
              <a:rPr lang="ru-RU" sz="2200" dirty="0" smtClean="0"/>
              <a:t>Разработка технологий оценки пользовательских интерфейсов на основе </a:t>
            </a:r>
            <a:r>
              <a:rPr lang="ru-RU" sz="2200" b="1" dirty="0" smtClean="0"/>
              <a:t>анализа программного кода</a:t>
            </a:r>
          </a:p>
          <a:p>
            <a:pPr>
              <a:spcBef>
                <a:spcPts val="1200"/>
              </a:spcBef>
            </a:pPr>
            <a:r>
              <a:rPr lang="ru-RU" sz="2200" dirty="0" smtClean="0"/>
              <a:t>Разработка подходов для измерения и обеспечения </a:t>
            </a:r>
            <a:r>
              <a:rPr lang="ru-RU" sz="2200" b="1" dirty="0" smtClean="0"/>
              <a:t>схожести</a:t>
            </a:r>
            <a:r>
              <a:rPr lang="ru-RU" sz="2200" dirty="0" smtClean="0"/>
              <a:t> пользовательских интерфейсов</a:t>
            </a:r>
          </a:p>
          <a:p>
            <a:pPr>
              <a:spcBef>
                <a:spcPts val="1200"/>
              </a:spcBef>
            </a:pPr>
            <a:r>
              <a:rPr lang="ru-RU" sz="2200" dirty="0" smtClean="0"/>
              <a:t>Моделирование поведения пользователей для автоматизации оценки </a:t>
            </a:r>
            <a:r>
              <a:rPr lang="ru-RU" sz="2200" b="1" dirty="0" smtClean="0"/>
              <a:t>удобства и эстетичности </a:t>
            </a:r>
            <a:r>
              <a:rPr lang="ru-RU" sz="2200" dirty="0" err="1" smtClean="0"/>
              <a:t>веб-сайтов</a:t>
            </a:r>
            <a:endParaRPr lang="ru-RU" sz="2200" dirty="0" smtClean="0"/>
          </a:p>
          <a:p>
            <a:r>
              <a:rPr lang="ru-RU" sz="2200" b="1" dirty="0" smtClean="0"/>
              <a:t>Автоматизация тестирования </a:t>
            </a:r>
            <a:r>
              <a:rPr lang="ru-RU" sz="2200" dirty="0" err="1" smtClean="0"/>
              <a:t>веб-интерфейсов</a:t>
            </a:r>
            <a:r>
              <a:rPr lang="ru-RU" sz="2200" dirty="0" smtClean="0"/>
              <a:t> на основе моделей поведения пользователей</a:t>
            </a:r>
          </a:p>
          <a:p>
            <a:r>
              <a:rPr lang="ru-RU" sz="2200" dirty="0" smtClean="0"/>
              <a:t>Разработка механизмов для </a:t>
            </a:r>
            <a:r>
              <a:rPr lang="ru-RU" sz="2200" b="1" dirty="0" smtClean="0"/>
              <a:t>автоматизированной адаптации</a:t>
            </a:r>
            <a:r>
              <a:rPr lang="ru-RU" sz="2200" dirty="0" smtClean="0"/>
              <a:t> </a:t>
            </a:r>
            <a:r>
              <a:rPr lang="ru-RU" sz="2200" dirty="0" err="1" smtClean="0"/>
              <a:t>веб-интерфейсов</a:t>
            </a:r>
            <a:r>
              <a:rPr lang="ru-RU" sz="2200" dirty="0" smtClean="0"/>
              <a:t> для различных категорий пользователей</a:t>
            </a:r>
          </a:p>
          <a:p>
            <a:r>
              <a:rPr lang="ru-RU" sz="2200" dirty="0" smtClean="0"/>
              <a:t>Разработка технологий </a:t>
            </a:r>
            <a:r>
              <a:rPr lang="ru-RU" sz="2200" b="1" dirty="0" smtClean="0"/>
              <a:t>анализа</a:t>
            </a:r>
            <a:r>
              <a:rPr lang="en-US" sz="2200" b="1" dirty="0" smtClean="0"/>
              <a:t> </a:t>
            </a:r>
            <a:r>
              <a:rPr lang="ru-RU" sz="2200" b="1" dirty="0" smtClean="0"/>
              <a:t>поведения пользователей</a:t>
            </a:r>
            <a:r>
              <a:rPr lang="en-US" sz="2200" b="1" dirty="0" smtClean="0"/>
              <a:t> </a:t>
            </a:r>
            <a:r>
              <a:rPr lang="ru-RU" sz="2200" dirty="0" smtClean="0"/>
              <a:t>мобильных приложений на основе</a:t>
            </a:r>
            <a:r>
              <a:rPr lang="en-US" sz="2200" dirty="0" smtClean="0"/>
              <a:t> </a:t>
            </a:r>
            <a:r>
              <a:rPr lang="ru-RU" sz="2200" dirty="0" smtClean="0"/>
              <a:t>компьютерного зрения</a:t>
            </a:r>
            <a:endParaRPr lang="ru-RU" sz="2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41911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(методы </a:t>
            </a:r>
            <a:r>
              <a:rPr lang="en-US" dirty="0" smtClean="0"/>
              <a:t>AI </a:t>
            </a:r>
            <a:r>
              <a:rPr lang="ru-RU" dirty="0" smtClean="0"/>
              <a:t>и </a:t>
            </a:r>
            <a:r>
              <a:rPr lang="en-US" dirty="0" smtClean="0"/>
              <a:t>ML)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640960" cy="547260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ru-RU" sz="2200" dirty="0" smtClean="0"/>
              <a:t>Разработка рекомендаций по выбору </a:t>
            </a:r>
            <a:r>
              <a:rPr lang="ru-RU" sz="2200" b="1" dirty="0" smtClean="0"/>
              <a:t>базовых моделей</a:t>
            </a:r>
            <a:r>
              <a:rPr lang="ru-RU" sz="2200" dirty="0" smtClean="0"/>
              <a:t> машинного обучения для различных задач</a:t>
            </a:r>
          </a:p>
          <a:p>
            <a:pPr>
              <a:spcBef>
                <a:spcPts val="1200"/>
              </a:spcBef>
            </a:pPr>
            <a:r>
              <a:rPr lang="ru-RU" sz="2200" dirty="0" smtClean="0"/>
              <a:t>Разработка подходов для оценки и совершенствования </a:t>
            </a:r>
            <a:r>
              <a:rPr lang="ru-RU" sz="2200" b="1" dirty="0" smtClean="0"/>
              <a:t>общедоступности </a:t>
            </a:r>
            <a:r>
              <a:rPr lang="ru-RU" sz="2200" dirty="0" smtClean="0"/>
              <a:t>текстовой выдачи генеративных </a:t>
            </a:r>
            <a:r>
              <a:rPr lang="ru-RU" sz="2200" dirty="0" err="1" smtClean="0"/>
              <a:t>чат-ботов</a:t>
            </a:r>
            <a:endParaRPr lang="ru-RU" sz="2200" dirty="0" smtClean="0"/>
          </a:p>
          <a:p>
            <a:pPr>
              <a:spcBef>
                <a:spcPts val="1200"/>
              </a:spcBef>
            </a:pPr>
            <a:r>
              <a:rPr lang="ru-RU" sz="2200" dirty="0" smtClean="0"/>
              <a:t>Разработка адаптивных инструментов для </a:t>
            </a:r>
            <a:r>
              <a:rPr lang="ru-RU" sz="2200" b="1" dirty="0" smtClean="0"/>
              <a:t>структурирования данных</a:t>
            </a:r>
            <a:r>
              <a:rPr lang="ru-RU" sz="2200" dirty="0" smtClean="0"/>
              <a:t> из онлайн-источников</a:t>
            </a:r>
          </a:p>
          <a:p>
            <a:pPr>
              <a:spcBef>
                <a:spcPts val="1200"/>
              </a:spcBef>
            </a:pPr>
            <a:r>
              <a:rPr lang="ru-RU" sz="2200" b="1" dirty="0" smtClean="0"/>
              <a:t>Отбор признаков для </a:t>
            </a:r>
            <a:r>
              <a:rPr lang="ru-RU" sz="2200" b="1" dirty="0" err="1" smtClean="0"/>
              <a:t>нейросетевых</a:t>
            </a:r>
            <a:r>
              <a:rPr lang="ru-RU" sz="2200" b="1" dirty="0" smtClean="0"/>
              <a:t> моделей</a:t>
            </a:r>
            <a:r>
              <a:rPr lang="ru-RU" sz="2200" dirty="0" smtClean="0"/>
              <a:t> определения визуальной сложности пользовательских интерфейсов</a:t>
            </a:r>
            <a:endParaRPr lang="en-US" sz="2200" b="1" dirty="0" smtClean="0"/>
          </a:p>
          <a:p>
            <a:pPr>
              <a:spcBef>
                <a:spcPts val="1200"/>
              </a:spcBef>
            </a:pPr>
            <a:r>
              <a:rPr lang="ru-RU" sz="2200" dirty="0" smtClean="0"/>
              <a:t>Разработка методик повышения</a:t>
            </a:r>
            <a:r>
              <a:rPr lang="en-US" sz="2200" dirty="0" smtClean="0"/>
              <a:t> </a:t>
            </a:r>
            <a:r>
              <a:rPr lang="ru-RU" sz="2200" dirty="0" smtClean="0"/>
              <a:t>эффективности </a:t>
            </a:r>
            <a:r>
              <a:rPr lang="ru-RU" sz="2200" spc="-40" dirty="0" smtClean="0"/>
              <a:t>использования</a:t>
            </a:r>
            <a:r>
              <a:rPr lang="en-US" sz="2200" spc="-40" dirty="0" smtClean="0"/>
              <a:t> </a:t>
            </a:r>
            <a:r>
              <a:rPr lang="ru-RU" sz="2200" spc="-40" dirty="0" smtClean="0"/>
              <a:t>человеческих ресурсов</a:t>
            </a:r>
            <a:r>
              <a:rPr lang="en-US" sz="2200" spc="-40" dirty="0" smtClean="0"/>
              <a:t> </a:t>
            </a:r>
            <a:r>
              <a:rPr lang="ru-RU" sz="2200" b="1" spc="-40" dirty="0" err="1" smtClean="0"/>
              <a:t>краудсорсинг-платформ</a:t>
            </a:r>
            <a:endParaRPr lang="ru-RU" sz="2200" b="1" spc="-40" dirty="0" smtClean="0"/>
          </a:p>
          <a:p>
            <a:pPr>
              <a:spcBef>
                <a:spcPts val="1200"/>
              </a:spcBef>
            </a:pPr>
            <a:r>
              <a:rPr lang="ru-RU" sz="2200" dirty="0" smtClean="0"/>
              <a:t>Анализ влияния </a:t>
            </a:r>
            <a:r>
              <a:rPr lang="ru-RU" sz="2200" b="1" dirty="0" smtClean="0"/>
              <a:t>качества и объема входных данных </a:t>
            </a:r>
            <a:r>
              <a:rPr lang="ru-RU" sz="2200" dirty="0" smtClean="0"/>
              <a:t>при моделировании поведения пользователей</a:t>
            </a:r>
            <a:endParaRPr lang="en-US" sz="2200" dirty="0" smtClean="0"/>
          </a:p>
          <a:p>
            <a:r>
              <a:rPr lang="ru-RU" sz="2200" dirty="0" smtClean="0"/>
              <a:t>Интеграция технологий ИИ в </a:t>
            </a:r>
            <a:r>
              <a:rPr lang="ru-RU" sz="2200" b="1" dirty="0" smtClean="0"/>
              <a:t>управление проектами</a:t>
            </a:r>
            <a:r>
              <a:rPr lang="ru-RU" sz="2200" dirty="0" smtClean="0"/>
              <a:t> по разработке программного обеспечения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041911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(прочие)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8640960" cy="5544616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Виртуальная и дополненная реальность:</a:t>
            </a:r>
          </a:p>
          <a:p>
            <a:pPr lvl="1"/>
            <a:r>
              <a:rPr lang="ru-RU" sz="2000" dirty="0" smtClean="0"/>
              <a:t>Влияние характеристик</a:t>
            </a:r>
            <a:r>
              <a:rPr lang="en-US" sz="2000" dirty="0" smtClean="0"/>
              <a:t> </a:t>
            </a:r>
            <a:r>
              <a:rPr lang="ru-RU" sz="2000" dirty="0" smtClean="0"/>
              <a:t>виртуального </a:t>
            </a:r>
            <a:r>
              <a:rPr lang="ru-RU" sz="2000" dirty="0" err="1" smtClean="0"/>
              <a:t>контента</a:t>
            </a:r>
            <a:r>
              <a:rPr lang="ru-RU" sz="2000" dirty="0" smtClean="0"/>
              <a:t> на</a:t>
            </a:r>
            <a:r>
              <a:rPr lang="en-US" sz="2000" dirty="0" smtClean="0"/>
              <a:t> </a:t>
            </a:r>
            <a:r>
              <a:rPr lang="ru-RU" sz="2000" b="1" dirty="0" smtClean="0"/>
              <a:t>когнитивное и эмоциональное</a:t>
            </a:r>
            <a:r>
              <a:rPr lang="en-US" sz="2000" b="1" dirty="0" smtClean="0"/>
              <a:t> </a:t>
            </a:r>
            <a:r>
              <a:rPr lang="ru-RU" sz="2000" b="1" dirty="0" smtClean="0"/>
              <a:t>состояние </a:t>
            </a:r>
            <a:r>
              <a:rPr lang="ru-RU" sz="2000" dirty="0" smtClean="0"/>
              <a:t>пользователей</a:t>
            </a:r>
          </a:p>
          <a:p>
            <a:pPr lvl="1"/>
            <a:r>
              <a:rPr lang="ru-RU" sz="2000" dirty="0" smtClean="0"/>
              <a:t>Оценка эффекта </a:t>
            </a:r>
            <a:r>
              <a:rPr lang="ru-RU" sz="2000" b="1" dirty="0" smtClean="0"/>
              <a:t>виртуальной </a:t>
            </a:r>
            <a:r>
              <a:rPr lang="ru-RU" sz="2000" b="1" dirty="0" err="1" smtClean="0"/>
              <a:t>эко-терапии</a:t>
            </a:r>
            <a:r>
              <a:rPr lang="ru-RU" sz="2000" b="1" dirty="0" smtClean="0"/>
              <a:t> </a:t>
            </a:r>
            <a:r>
              <a:rPr lang="ru-RU" sz="2000" dirty="0" smtClean="0"/>
              <a:t>для различных демографических групп</a:t>
            </a:r>
          </a:p>
          <a:p>
            <a:r>
              <a:rPr lang="ru-RU" sz="2200" b="1" dirty="0" smtClean="0"/>
              <a:t>Анализ данных и моделирование:</a:t>
            </a:r>
          </a:p>
          <a:p>
            <a:pPr lvl="1"/>
            <a:r>
              <a:rPr lang="ru-RU" sz="2000" dirty="0" smtClean="0"/>
              <a:t>Моделирование взаимосвязи характеристик игроков и уровня любительской хоккейной команды</a:t>
            </a:r>
          </a:p>
          <a:p>
            <a:pPr lvl="1">
              <a:spcBef>
                <a:spcPts val="800"/>
              </a:spcBef>
            </a:pPr>
            <a:r>
              <a:rPr lang="ru-RU" sz="2000" spc="-20" dirty="0" smtClean="0"/>
              <a:t>Разработка подходов для эффективного применения методов ИИ для ограниченных наборов медицинских данных</a:t>
            </a:r>
          </a:p>
          <a:p>
            <a:pPr lvl="1">
              <a:spcBef>
                <a:spcPts val="800"/>
              </a:spcBef>
            </a:pPr>
            <a:r>
              <a:rPr lang="ru-RU" sz="2000" dirty="0" smtClean="0"/>
              <a:t>Сравнительный анализ методов </a:t>
            </a:r>
            <a:r>
              <a:rPr lang="ru-RU" sz="2000" b="1" dirty="0" err="1" smtClean="0"/>
              <a:t>дообучения</a:t>
            </a:r>
            <a:r>
              <a:rPr lang="ru-RU" sz="2000" b="1" dirty="0" smtClean="0"/>
              <a:t> нейронных сетей </a:t>
            </a:r>
            <a:r>
              <a:rPr lang="ru-RU" sz="2000" dirty="0" smtClean="0"/>
              <a:t>для задач </a:t>
            </a:r>
            <a:r>
              <a:rPr lang="ru-RU" sz="2000" dirty="0" err="1" smtClean="0"/>
              <a:t>социо-экономического</a:t>
            </a:r>
            <a:r>
              <a:rPr lang="ru-RU" sz="2000" dirty="0" smtClean="0"/>
              <a:t> прогнозирования </a:t>
            </a:r>
            <a:endParaRPr lang="en-US" sz="2000" dirty="0" smtClean="0"/>
          </a:p>
          <a:p>
            <a:r>
              <a:rPr lang="ru-RU" sz="2200" b="1" dirty="0" smtClean="0"/>
              <a:t>Нейрофизиология и электроэнцефалография:</a:t>
            </a:r>
          </a:p>
          <a:p>
            <a:pPr lvl="1"/>
            <a:r>
              <a:rPr lang="ru-RU" sz="2000" dirty="0" smtClean="0"/>
              <a:t>Моделирование поведения и</a:t>
            </a:r>
            <a:r>
              <a:rPr lang="en-US" sz="2000" dirty="0" smtClean="0"/>
              <a:t> </a:t>
            </a:r>
            <a:r>
              <a:rPr lang="ru-RU" sz="2000" dirty="0" smtClean="0"/>
              <a:t>дифференциация групп</a:t>
            </a:r>
            <a:r>
              <a:rPr lang="en-US" sz="2000" dirty="0" smtClean="0"/>
              <a:t> </a:t>
            </a:r>
            <a:r>
              <a:rPr lang="ru-RU" sz="2000" dirty="0" smtClean="0"/>
              <a:t>пользователей на основе</a:t>
            </a:r>
            <a:r>
              <a:rPr lang="en-US" sz="2000" dirty="0" smtClean="0"/>
              <a:t> </a:t>
            </a:r>
            <a:r>
              <a:rPr lang="ru-RU" sz="2000" b="1" dirty="0" smtClean="0"/>
              <a:t>картирования активности мозга</a:t>
            </a:r>
            <a:endParaRPr lang="ru-RU" sz="2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41911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Информация на портале НГТУ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54461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endParaRPr lang="en-US" sz="2200" b="1" spc="-4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780" y="764704"/>
            <a:ext cx="6921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23528" y="2132856"/>
            <a:ext cx="1872208" cy="28803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95736" y="4077072"/>
            <a:ext cx="2592288" cy="28803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67944" y="2204864"/>
            <a:ext cx="3096344" cy="36004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19113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Если заинтересовались…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Написать на </a:t>
            </a:r>
            <a:r>
              <a:rPr lang="ru-RU" sz="2800" b="1" dirty="0" err="1" smtClean="0"/>
              <a:t>эл</a:t>
            </a:r>
            <a:r>
              <a:rPr lang="ru-RU" sz="2800" b="1" dirty="0" smtClean="0"/>
              <a:t>. почту</a:t>
            </a:r>
            <a:r>
              <a:rPr lang="ru-RU" sz="2800" dirty="0" smtClean="0"/>
              <a:t> </a:t>
            </a:r>
            <a:r>
              <a:rPr lang="en-US" sz="2800" dirty="0" smtClean="0">
                <a:hlinkClick r:id="rId2"/>
              </a:rPr>
              <a:t>bakaev@corp.nstu.ru</a:t>
            </a:r>
            <a:endParaRPr lang="en-US" sz="2800" dirty="0" smtClean="0"/>
          </a:p>
          <a:p>
            <a:r>
              <a:rPr lang="ru-RU" sz="3000" dirty="0" smtClean="0"/>
              <a:t>Представиться, рассказать о себе:</a:t>
            </a:r>
          </a:p>
          <a:p>
            <a:pPr lvl="1"/>
            <a:r>
              <a:rPr lang="ru-RU" dirty="0" smtClean="0"/>
              <a:t>Что заканчивали</a:t>
            </a:r>
          </a:p>
          <a:p>
            <a:pPr lvl="1"/>
            <a:r>
              <a:rPr lang="ru-RU" dirty="0" smtClean="0"/>
              <a:t>Что умеете (в ИТ и не только)</a:t>
            </a:r>
          </a:p>
          <a:p>
            <a:pPr lvl="1"/>
            <a:r>
              <a:rPr lang="ru-RU" dirty="0" smtClean="0"/>
              <a:t>Какие проекты выполняли (в т.ч. ВКРБ)</a:t>
            </a:r>
          </a:p>
          <a:p>
            <a:pPr lvl="1"/>
            <a:endParaRPr lang="ru-RU" sz="1200" dirty="0" smtClean="0"/>
          </a:p>
          <a:p>
            <a:pPr>
              <a:spcBef>
                <a:spcPts val="1200"/>
              </a:spcBef>
            </a:pPr>
            <a:r>
              <a:rPr lang="ru-RU" sz="3000" spc="-40" dirty="0" smtClean="0"/>
              <a:t>Рассказать о своих планах и пожеланиях:</a:t>
            </a:r>
          </a:p>
          <a:p>
            <a:pPr lvl="1">
              <a:spcBef>
                <a:spcPts val="1200"/>
              </a:spcBef>
            </a:pPr>
            <a:r>
              <a:rPr lang="ru-RU" spc="-40" dirty="0" smtClean="0"/>
              <a:t>Чего хотите от магистратуры</a:t>
            </a:r>
          </a:p>
          <a:p>
            <a:pPr lvl="1">
              <a:spcBef>
                <a:spcPts val="1200"/>
              </a:spcBef>
            </a:pPr>
            <a:r>
              <a:rPr lang="ru-RU" spc="-40" dirty="0" smtClean="0"/>
              <a:t>Кем хотите быть в ИТ</a:t>
            </a:r>
          </a:p>
          <a:p>
            <a:pPr lvl="1">
              <a:spcBef>
                <a:spcPts val="1200"/>
              </a:spcBef>
            </a:pPr>
            <a:r>
              <a:rPr lang="ru-RU" spc="-40" dirty="0" smtClean="0"/>
              <a:t>Какие области и технологии интересуют</a:t>
            </a:r>
            <a:endParaRPr lang="en-US" spc="-40" dirty="0" smtClean="0"/>
          </a:p>
        </p:txBody>
      </p:sp>
    </p:spTree>
    <p:extLst>
      <p:ext uri="{BB962C8B-B14F-4D97-AF65-F5344CB8AC3E}">
        <p14:creationId xmlns="" xmlns:p14="http://schemas.microsoft.com/office/powerpoint/2010/main" val="10419113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Бакаев Максим Александрович, к.т.н.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640960" cy="5832648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Пользовательские интерфейсы:</a:t>
            </a:r>
            <a:br>
              <a:rPr lang="ru-RU" sz="2200" b="1" dirty="0" smtClean="0"/>
            </a:br>
            <a:r>
              <a:rPr lang="ru-RU" sz="2200" dirty="0" smtClean="0"/>
              <a:t>проектирование </a:t>
            </a:r>
            <a:r>
              <a:rPr lang="ru-RU" sz="2200" dirty="0" err="1" smtClean="0"/>
              <a:t>юзабилити</a:t>
            </a:r>
            <a:r>
              <a:rPr lang="ru-RU" sz="2200" dirty="0" smtClean="0"/>
              <a:t>, </a:t>
            </a:r>
            <a:r>
              <a:rPr lang="ru-RU" sz="2200" dirty="0" err="1" smtClean="0"/>
              <a:t>веб-дизайн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автоматизированный анализ интерфейсов,</a:t>
            </a:r>
            <a:br>
              <a:rPr lang="ru-RU" sz="2200" dirty="0" smtClean="0"/>
            </a:br>
            <a:r>
              <a:rPr lang="ru-RU" sz="2200" dirty="0" smtClean="0"/>
              <a:t>мобильные платформы, общедоступность,</a:t>
            </a:r>
            <a:br>
              <a:rPr lang="ru-RU" sz="2200" dirty="0" smtClean="0"/>
            </a:br>
            <a:r>
              <a:rPr lang="ru-RU" sz="2200" dirty="0" smtClean="0"/>
              <a:t>взаимодействие человека и ИИ (</a:t>
            </a:r>
            <a:r>
              <a:rPr lang="en-US" sz="2200" dirty="0" smtClean="0"/>
              <a:t>Human-AI</a:t>
            </a:r>
            <a:r>
              <a:rPr lang="ru-RU" sz="2200" dirty="0" smtClean="0"/>
              <a:t>)</a:t>
            </a:r>
          </a:p>
          <a:p>
            <a:r>
              <a:rPr lang="ru-RU" sz="2200" b="1" dirty="0" smtClean="0"/>
              <a:t>Методы искусственного интеллекта:</a:t>
            </a:r>
            <a:br>
              <a:rPr lang="ru-RU" sz="2200" b="1" dirty="0" smtClean="0"/>
            </a:br>
            <a:r>
              <a:rPr lang="ru-RU" sz="2200" dirty="0" smtClean="0"/>
              <a:t>нейронные сети, машинное обучение,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компьютерное зрение, языковые модели и анализ текстов, генеративный ИИ</a:t>
            </a:r>
            <a:r>
              <a:rPr lang="en-US" sz="2200" dirty="0" smtClean="0"/>
              <a:t> </a:t>
            </a:r>
            <a:r>
              <a:rPr lang="ru-RU" sz="2200" dirty="0" smtClean="0"/>
              <a:t>(</a:t>
            </a:r>
            <a:r>
              <a:rPr lang="en-US" sz="2200" dirty="0" err="1" smtClean="0"/>
              <a:t>ChatGPT</a:t>
            </a:r>
            <a:r>
              <a:rPr lang="ru-RU" sz="2200" dirty="0" smtClean="0"/>
              <a:t> и пр.),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err="1" smtClean="0"/>
              <a:t>многоагентные</a:t>
            </a:r>
            <a:r>
              <a:rPr lang="ru-RU" sz="2200" dirty="0" smtClean="0"/>
              <a:t> системы </a:t>
            </a:r>
            <a:r>
              <a:rPr lang="ru-RU" sz="2200" dirty="0" err="1" smtClean="0"/>
              <a:t>ИИ-моделей</a:t>
            </a:r>
            <a:r>
              <a:rPr lang="ru-RU" sz="2200" dirty="0" smtClean="0"/>
              <a:t>,</a:t>
            </a:r>
            <a:r>
              <a:rPr lang="en-US" sz="2200" dirty="0" smtClean="0"/>
              <a:t> </a:t>
            </a:r>
            <a:r>
              <a:rPr lang="en-US" sz="2400" dirty="0" smtClean="0"/>
              <a:t>Prompt Engineering</a:t>
            </a:r>
            <a:endParaRPr lang="ru-RU" sz="2400" dirty="0" smtClean="0"/>
          </a:p>
          <a:p>
            <a:r>
              <a:rPr lang="ru-RU" sz="2200" b="1" dirty="0" smtClean="0"/>
              <a:t>Мышление и поведение пользователей:</a:t>
            </a:r>
            <a:br>
              <a:rPr lang="ru-RU" sz="2200" b="1" dirty="0" smtClean="0"/>
            </a:br>
            <a:r>
              <a:rPr lang="ru-RU" sz="2200" dirty="0" smtClean="0"/>
              <a:t>ЭЭГ (активность мозга), модели поведения пользователей, эмоциональный статус, когнитивная нагрузка, психометрия</a:t>
            </a:r>
          </a:p>
          <a:p>
            <a:r>
              <a:rPr lang="ru-RU" sz="2200" b="1" dirty="0" smtClean="0"/>
              <a:t>Сбор и анализ данных: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err="1" smtClean="0"/>
              <a:t>краудсорсинг</a:t>
            </a:r>
            <a:r>
              <a:rPr lang="ru-RU" sz="2200" dirty="0" smtClean="0"/>
              <a:t> (качество данных), планирование экспериментов, </a:t>
            </a:r>
            <a:r>
              <a:rPr lang="ru-RU" sz="2200" dirty="0" err="1" smtClean="0"/>
              <a:t>майнинг</a:t>
            </a:r>
            <a:r>
              <a:rPr lang="ru-RU" sz="2200" dirty="0" smtClean="0"/>
              <a:t> </a:t>
            </a:r>
            <a:r>
              <a:rPr lang="ru-RU" sz="2200" dirty="0" err="1" smtClean="0"/>
              <a:t>онлайн-данных</a:t>
            </a:r>
            <a:r>
              <a:rPr lang="ru-RU" sz="2200" dirty="0" smtClean="0"/>
              <a:t>, статистический анализ</a:t>
            </a:r>
          </a:p>
        </p:txBody>
      </p:sp>
      <p:pic>
        <p:nvPicPr>
          <p:cNvPr id="8" name="Picture 2" descr="MIT School of Engineering | » When will AI be smart enough to outsmart  people?"/>
          <p:cNvPicPr>
            <a:picLocks noChangeAspect="1" noChangeArrowheads="1"/>
          </p:cNvPicPr>
          <p:nvPr/>
        </p:nvPicPr>
        <p:blipFill>
          <a:blip r:embed="rId2" cstate="print"/>
          <a:srcRect l="7198" t="7198" r="4024" b="6424"/>
          <a:stretch>
            <a:fillRect/>
          </a:stretch>
        </p:blipFill>
        <p:spPr bwMode="auto">
          <a:xfrm>
            <a:off x="6450209" y="764704"/>
            <a:ext cx="2442271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969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857256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тем и 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12968" cy="5760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изображений интерфейсов (семантически-</a:t>
            </a:r>
            <a:br>
              <a:rPr lang="ru-RU" sz="2400" dirty="0" smtClean="0"/>
            </a:br>
            <a:r>
              <a:rPr lang="ru-RU" sz="2400" dirty="0" smtClean="0"/>
              <a:t>пространственная организация элементов)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18506"/>
            <a:ext cx="6224121" cy="49549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281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04664"/>
            <a:ext cx="2558088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</a:t>
            </a:r>
            <a:br>
              <a:rPr lang="ru-RU" dirty="0" smtClean="0"/>
            </a:br>
            <a:r>
              <a:rPr lang="ru-RU" dirty="0" smtClean="0"/>
              <a:t>тем и</a:t>
            </a:r>
            <a:br>
              <a:rPr lang="ru-RU" dirty="0" smtClean="0"/>
            </a:br>
            <a:r>
              <a:rPr lang="ru-RU" dirty="0" smtClean="0"/>
              <a:t>проектов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2132856"/>
            <a:ext cx="8712968" cy="439248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Анализ</a:t>
            </a:r>
            <a:br>
              <a:rPr lang="ru-RU" sz="2200" dirty="0" smtClean="0"/>
            </a:br>
            <a:r>
              <a:rPr lang="ru-RU" sz="2200" dirty="0" smtClean="0"/>
              <a:t>изображений</a:t>
            </a:r>
            <a:br>
              <a:rPr lang="ru-RU" sz="2200" dirty="0" smtClean="0"/>
            </a:br>
            <a:r>
              <a:rPr lang="ru-RU" sz="2200" dirty="0" smtClean="0"/>
              <a:t>интерфейсов</a:t>
            </a:r>
            <a:br>
              <a:rPr lang="ru-RU" sz="2200" dirty="0" smtClean="0"/>
            </a:br>
            <a:r>
              <a:rPr lang="ru-RU" sz="2200" dirty="0" smtClean="0"/>
              <a:t>(</a:t>
            </a:r>
            <a:r>
              <a:rPr lang="ru-RU" sz="2200" dirty="0" err="1" smtClean="0"/>
              <a:t>энтропийный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подход)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lum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112" y="476672"/>
            <a:ext cx="6435384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778393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2990136" cy="13681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Примеры тем и проектов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712968" cy="5760640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Алгоритм наложения</a:t>
            </a:r>
            <a:br>
              <a:rPr lang="ru-RU" sz="2400" dirty="0" smtClean="0"/>
            </a:br>
            <a:r>
              <a:rPr lang="ru-RU" sz="2400" dirty="0" smtClean="0"/>
              <a:t>сетки расположения</a:t>
            </a:r>
            <a:br>
              <a:rPr lang="ru-RU" sz="2400" dirty="0" smtClean="0"/>
            </a:br>
            <a:r>
              <a:rPr lang="ru-RU" sz="2400" dirty="0" smtClean="0"/>
              <a:t>элементов</a:t>
            </a:r>
            <a:br>
              <a:rPr lang="ru-RU" sz="2400" dirty="0" smtClean="0"/>
            </a:br>
            <a:r>
              <a:rPr lang="ru-RU" sz="2400" dirty="0" smtClean="0"/>
              <a:t>веб-интерфейсов</a:t>
            </a:r>
          </a:p>
        </p:txBody>
      </p:sp>
      <p:pic>
        <p:nvPicPr>
          <p:cNvPr id="7" name="Рисунок 6" descr="Fig - annotator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929" y="3861048"/>
            <a:ext cx="4914477" cy="2343576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63888" y="116632"/>
            <a:ext cx="5472633" cy="4598982"/>
          </a:xfrm>
          <a:prstGeom prst="rect">
            <a:avLst/>
          </a:prstGeom>
        </p:spPr>
      </p:pic>
      <p:sp>
        <p:nvSpPr>
          <p:cNvPr id="11" name="Стрелка углом 10"/>
          <p:cNvSpPr/>
          <p:nvPr/>
        </p:nvSpPr>
        <p:spPr>
          <a:xfrm rot="16200000" flipV="1">
            <a:off x="5328084" y="4761148"/>
            <a:ext cx="792088" cy="86409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3101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8936"/>
            <a:ext cx="8148203" cy="684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73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936"/>
            <a:ext cx="8148203" cy="684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50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233750" cy="457200"/>
          </a:xfrm>
        </p:spPr>
        <p:txBody>
          <a:bodyPr/>
          <a:lstStyle/>
          <a:p>
            <a:r>
              <a:rPr lang="en-GB" altLang="en-US" smtClean="0"/>
              <a:t>TMPA 2021</a:t>
            </a:r>
            <a:endParaRPr lang="ru-RU" alt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en-US" b="1" dirty="0" smtClean="0"/>
              <a:t>Algorithm</a:t>
            </a:r>
            <a:r>
              <a:rPr lang="ru-RU" b="1" dirty="0" smtClean="0"/>
              <a:t> – </a:t>
            </a:r>
            <a:r>
              <a:rPr lang="en-US" b="1" dirty="0" smtClean="0"/>
              <a:t>1) Edge Detection</a:t>
            </a:r>
            <a:endParaRPr lang="ru-RU" altLang="zh-TW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720"/>
            <a:ext cx="8572560" cy="5184576"/>
          </a:xfrm>
        </p:spPr>
        <p:txBody>
          <a:bodyPr/>
          <a:lstStyle/>
          <a:p>
            <a:endParaRPr lang="en-US" sz="2000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0"/>
            <a:ext cx="8126896" cy="683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13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13815</TotalTime>
  <Words>630</Words>
  <Application>Microsoft Office PowerPoint</Application>
  <PresentationFormat>Экран (4:3)</PresentationFormat>
  <Paragraphs>173</Paragraphs>
  <Slides>28</Slides>
  <Notes>6</Notes>
  <HiddenSlides>5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Справедливость</vt:lpstr>
      <vt:lpstr>Выбор научного руководителя в магистратуре</vt:lpstr>
      <vt:lpstr>Алетдинова Анна Александровна, к.т.н., д.э.н.</vt:lpstr>
      <vt:lpstr>Бакаев Максим Александрович, к.т.н.</vt:lpstr>
      <vt:lpstr>Примеры тем и проектов</vt:lpstr>
      <vt:lpstr>Примеры тем и проектов</vt:lpstr>
      <vt:lpstr>Примеры тем и проектов</vt:lpstr>
      <vt:lpstr>Algorithm – 1) Edge Detection</vt:lpstr>
      <vt:lpstr>Algorithm – 1) Edge Detection</vt:lpstr>
      <vt:lpstr>Algorithm – 1) Edge Detection</vt:lpstr>
      <vt:lpstr>Algorithm – 1) Edge Detection</vt:lpstr>
      <vt:lpstr>Algorithm – 1) Edge Detection</vt:lpstr>
      <vt:lpstr>Algorithm – 1) Edge Detection</vt:lpstr>
      <vt:lpstr>Примеры тем и проектов</vt:lpstr>
      <vt:lpstr>Примеры тем  и проектов</vt:lpstr>
      <vt:lpstr>Примеры тем  и проектов</vt:lpstr>
      <vt:lpstr>Примеры тем и проектов</vt:lpstr>
      <vt:lpstr>Примеры тем и проектов</vt:lpstr>
      <vt:lpstr>Примеры тем и проектов</vt:lpstr>
      <vt:lpstr>Примеры тем и проектов</vt:lpstr>
      <vt:lpstr>Примеры тем и проектов</vt:lpstr>
      <vt:lpstr>Примеры тем и проектов</vt:lpstr>
      <vt:lpstr>Примеры тем и проектов</vt:lpstr>
      <vt:lpstr>Примеры тем и проектов</vt:lpstr>
      <vt:lpstr>Примеры тем (польз. интерфейсы)</vt:lpstr>
      <vt:lpstr>Примеры тем (методы AI и ML)</vt:lpstr>
      <vt:lpstr>Примеры тем (прочие)</vt:lpstr>
      <vt:lpstr>Информация на портале НГТУ</vt:lpstr>
      <vt:lpstr>Если заинтересовались…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997</cp:revision>
  <dcterms:created xsi:type="dcterms:W3CDTF">2012-07-06T18:15:12Z</dcterms:created>
  <dcterms:modified xsi:type="dcterms:W3CDTF">2025-09-01T11:33:31Z</dcterms:modified>
</cp:coreProperties>
</file>