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7"/>
  </p:notesMasterIdLst>
  <p:sldIdLst>
    <p:sldId id="256" r:id="rId2"/>
    <p:sldId id="356" r:id="rId3"/>
    <p:sldId id="357" r:id="rId4"/>
    <p:sldId id="351" r:id="rId5"/>
    <p:sldId id="353" r:id="rId6"/>
    <p:sldId id="338" r:id="rId7"/>
    <p:sldId id="349" r:id="rId8"/>
    <p:sldId id="358" r:id="rId9"/>
    <p:sldId id="352" r:id="rId10"/>
    <p:sldId id="359" r:id="rId11"/>
    <p:sldId id="355" r:id="rId12"/>
    <p:sldId id="339" r:id="rId13"/>
    <p:sldId id="350" r:id="rId14"/>
    <p:sldId id="354" r:id="rId15"/>
    <p:sldId id="337" r:id="rId16"/>
  </p:sldIdLst>
  <p:sldSz cx="9144000" cy="6858000" type="screen4x3"/>
  <p:notesSz cx="6881813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7" autoAdjust="0"/>
    <p:restoredTop sz="94612" autoAdjust="0"/>
  </p:normalViewPr>
  <p:slideViewPr>
    <p:cSldViewPr>
      <p:cViewPr varScale="1">
        <p:scale>
          <a:sx n="102" d="100"/>
          <a:sy n="102" d="100"/>
        </p:scale>
        <p:origin x="-152" y="-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9FC2C718-3DAB-4E86-A294-C1421DE9EE1F}" type="datetimeFigureOut">
              <a:rPr lang="ru-RU" smtClean="0"/>
              <a:pPr/>
              <a:t>01.09.2025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14" tIns="47407" rIns="94814" bIns="4740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182" y="4612601"/>
            <a:ext cx="5505450" cy="4369832"/>
          </a:xfrm>
          <a:prstGeom prst="rect">
            <a:avLst/>
          </a:prstGeom>
        </p:spPr>
        <p:txBody>
          <a:bodyPr vert="horz" lIns="94814" tIns="47407" rIns="94814" bIns="4740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8102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54EC9BEA-C2EB-4946-B182-7428FFCACE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1494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7633-E50F-4911-8043-363DFE93F886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A6DE-08C7-4429-A24F-E4DBE0894112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70CC2-5564-4C0F-ABF5-82BB63D460B5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4BA5-0972-46DD-A696-7CD8DD416DE7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838A4-61B4-4723-BBF7-D3B6292DE32C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E8F65-4D40-413B-A5C2-3B3F427362FF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91919-77E3-41DD-9812-52CDF9145487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32DCB-8776-4000-A604-455587939D73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7165C-181F-43AF-AF17-320D398F4931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E741-1D83-43E6-AA56-E95B68D7CEE4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1488B-BE9A-4EE6-8CEC-2C36568CD0D1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8084241-F086-43EC-A2E0-6DD27C027D1E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lomonosov-msu.ru/rus/event/8330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2964904"/>
          </a:xfrm>
        </p:spPr>
        <p:txBody>
          <a:bodyPr>
            <a:normAutofit/>
          </a:bodyPr>
          <a:lstStyle/>
          <a:p>
            <a:r>
              <a:rPr lang="ru-RU" dirty="0" smtClean="0"/>
              <a:t>Лекция 1</a:t>
            </a:r>
            <a:br>
              <a:rPr lang="ru-RU" dirty="0" smtClean="0"/>
            </a:br>
            <a:r>
              <a:rPr lang="ru-RU" dirty="0" smtClean="0"/>
              <a:t>Процесс обучения в магистратуре.</a:t>
            </a:r>
          </a:p>
          <a:p>
            <a:r>
              <a:rPr lang="ru-RU" dirty="0" smtClean="0"/>
              <a:t>Рекомендации по выбору темы и научного руководителя.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Максим Александрович Бакаев,</a:t>
            </a:r>
            <a:br>
              <a:rPr lang="ru-RU" sz="2400" dirty="0" smtClean="0"/>
            </a:br>
            <a:r>
              <a:rPr lang="ru-RU" sz="2400" dirty="0" smtClean="0"/>
              <a:t>АВТФ, НГТУ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Основы научных исследований</a:t>
            </a:r>
            <a:r>
              <a:rPr lang="en-US" dirty="0" smtClean="0"/>
              <a:t> </a:t>
            </a:r>
            <a:r>
              <a:rPr lang="ru-RU" dirty="0" smtClean="0"/>
              <a:t>(магистерский семинар)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52169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23528" y="260648"/>
            <a:ext cx="8363272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Выбирайте тему:</a:t>
            </a:r>
          </a:p>
          <a:p>
            <a:pPr marL="914400" indent="-914400">
              <a:buAutoNum type="arabicParenR"/>
            </a:pPr>
            <a:r>
              <a:rPr lang="ru-RU" sz="4400" dirty="0" smtClean="0"/>
              <a:t>которая вам </a:t>
            </a:r>
            <a:r>
              <a:rPr lang="ru-RU" sz="4400" b="1" dirty="0" smtClean="0"/>
              <a:t>интересна</a:t>
            </a:r>
            <a:r>
              <a:rPr lang="ru-RU" sz="4400" dirty="0" smtClean="0"/>
              <a:t>,</a:t>
            </a:r>
          </a:p>
          <a:p>
            <a:pPr marL="914400" indent="-914400">
              <a:buAutoNum type="arabicParenR"/>
            </a:pPr>
            <a:r>
              <a:rPr lang="ru-RU" sz="4400" dirty="0" smtClean="0"/>
              <a:t>в которой вы разбираетесь или </a:t>
            </a:r>
            <a:r>
              <a:rPr lang="ru-RU" sz="4400" b="1" dirty="0" smtClean="0"/>
              <a:t>хотите</a:t>
            </a:r>
            <a:r>
              <a:rPr lang="ru-RU" sz="4400" dirty="0" smtClean="0"/>
              <a:t> разобраться,</a:t>
            </a:r>
          </a:p>
          <a:p>
            <a:pPr marL="914400" indent="-914400">
              <a:buAutoNum type="arabicParenR"/>
            </a:pPr>
            <a:r>
              <a:rPr lang="ru-RU" sz="3600" dirty="0" smtClean="0"/>
              <a:t>(опционально)</a:t>
            </a:r>
            <a:br>
              <a:rPr lang="ru-RU" sz="3600" dirty="0" smtClean="0"/>
            </a:br>
            <a:r>
              <a:rPr lang="ru-RU" sz="3600" dirty="0" smtClean="0"/>
              <a:t>которая вам актуальна на работе (т.е. есть задача у вас/ коллег/ начальства, а также данные)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Поиск актуальных тем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35" y="849883"/>
            <a:ext cx="9092769" cy="52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вал 8"/>
          <p:cNvSpPr/>
          <p:nvPr/>
        </p:nvSpPr>
        <p:spPr>
          <a:xfrm>
            <a:off x="0" y="2276872"/>
            <a:ext cx="899592" cy="28803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59364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0894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Структура и содержание диссертации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568952" cy="5472608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Введение: о чём работа, новизна и значимость, апробация</a:t>
            </a:r>
          </a:p>
          <a:p>
            <a:r>
              <a:rPr lang="ru-RU" sz="2200" dirty="0" smtClean="0"/>
              <a:t>Глава 1: Актуальность исследования и обзор литературы</a:t>
            </a:r>
          </a:p>
          <a:p>
            <a:pPr lvl="1"/>
            <a:r>
              <a:rPr lang="ru-RU" sz="2200" dirty="0" smtClean="0"/>
              <a:t>заканчивается постановкой задачи</a:t>
            </a:r>
          </a:p>
          <a:p>
            <a:r>
              <a:rPr lang="ru-RU" sz="2200" dirty="0" smtClean="0"/>
              <a:t>Глава 2: Методы и инструменты</a:t>
            </a:r>
          </a:p>
          <a:p>
            <a:pPr lvl="1"/>
            <a:r>
              <a:rPr lang="ru-RU" sz="2200" dirty="0" smtClean="0"/>
              <a:t>также описание </a:t>
            </a:r>
            <a:r>
              <a:rPr lang="ru-RU" sz="2200" b="1" dirty="0" smtClean="0"/>
              <a:t>наборов данных</a:t>
            </a:r>
          </a:p>
          <a:p>
            <a:r>
              <a:rPr lang="ru-RU" sz="2200" dirty="0" smtClean="0"/>
              <a:t>Глава 3: Результаты исследования</a:t>
            </a:r>
          </a:p>
          <a:p>
            <a:r>
              <a:rPr lang="ru-RU" sz="2200" dirty="0" smtClean="0"/>
              <a:t>Глава 4: Проектирование/разработка</a:t>
            </a:r>
          </a:p>
          <a:p>
            <a:pPr lvl="1"/>
            <a:r>
              <a:rPr lang="ru-RU" sz="2200" dirty="0" smtClean="0"/>
              <a:t>информационный продукт, воплощающий результаты</a:t>
            </a:r>
          </a:p>
          <a:p>
            <a:r>
              <a:rPr lang="ru-RU" sz="2200" dirty="0" smtClean="0"/>
              <a:t>Заключение: основные результаты, применимость и ограничения, дальнейшие перспективы исследования</a:t>
            </a:r>
          </a:p>
          <a:p>
            <a:r>
              <a:rPr lang="ru-RU" sz="2200" dirty="0" smtClean="0"/>
              <a:t>Список литературы:</a:t>
            </a:r>
          </a:p>
          <a:p>
            <a:pPr lvl="1"/>
            <a:r>
              <a:rPr lang="ru-RU" sz="2200" dirty="0" smtClean="0"/>
              <a:t>не менее 25, с англоязычными источниками</a:t>
            </a:r>
          </a:p>
          <a:p>
            <a:r>
              <a:rPr lang="ru-RU" sz="2200" dirty="0" smtClean="0"/>
              <a:t>Приложения: код (программа, БД, конфигурация, …)</a:t>
            </a:r>
          </a:p>
        </p:txBody>
      </p:sp>
    </p:spTree>
    <p:extLst>
      <p:ext uri="{BB962C8B-B14F-4D97-AF65-F5344CB8AC3E}">
        <p14:creationId xmlns="" xmlns:p14="http://schemas.microsoft.com/office/powerpoint/2010/main" val="206302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85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Основы научных исследований (семинар)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836712"/>
            <a:ext cx="8568952" cy="5328592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/>
              <a:t>Расчётно-графическая работа</a:t>
            </a:r>
          </a:p>
          <a:p>
            <a:pPr lvl="1"/>
            <a:r>
              <a:rPr lang="ru-RU" sz="2000" dirty="0" smtClean="0"/>
              <a:t>Использование онлайн-инструментов для исследователей</a:t>
            </a:r>
          </a:p>
          <a:p>
            <a:r>
              <a:rPr lang="ru-RU" sz="2400" b="1" dirty="0" smtClean="0"/>
              <a:t>Доклад по теме магистерской диссертации</a:t>
            </a:r>
          </a:p>
          <a:p>
            <a:pPr lvl="1"/>
            <a:r>
              <a:rPr lang="ru-RU" sz="2000" dirty="0" smtClean="0"/>
              <a:t>презентация </a:t>
            </a:r>
            <a:r>
              <a:rPr lang="ru-RU" sz="2000" dirty="0"/>
              <a:t>в </a:t>
            </a:r>
            <a:r>
              <a:rPr lang="ru-RU" sz="2000" dirty="0" err="1"/>
              <a:t>PowerPoint</a:t>
            </a:r>
            <a:r>
              <a:rPr lang="ru-RU" sz="2000" dirty="0"/>
              <a:t> на 5 минут (+2-3 минуты на вопросы);</a:t>
            </a:r>
          </a:p>
          <a:p>
            <a:pPr lvl="1"/>
            <a:r>
              <a:rPr lang="ru-RU" sz="2000" dirty="0" smtClean="0"/>
              <a:t>оформление: фамилия</a:t>
            </a:r>
            <a:r>
              <a:rPr lang="ru-RU" sz="2000" dirty="0"/>
              <a:t>, тема и руководитель на титульном слайде; номер на каждом слайде; достаточный размер шрифта и контрастность и т.д.;</a:t>
            </a:r>
          </a:p>
          <a:p>
            <a:pPr lvl="1"/>
            <a:r>
              <a:rPr lang="ru-RU" sz="2000" dirty="0" smtClean="0"/>
              <a:t>цель </a:t>
            </a:r>
            <a:r>
              <a:rPr lang="ru-RU" sz="2000" dirty="0"/>
              <a:t>исследования и задачи (конкретно! не в стиле </a:t>
            </a:r>
            <a:r>
              <a:rPr lang="ru-RU" sz="2000" dirty="0" smtClean="0"/>
              <a:t>«обзор литературы», «написание программы» </a:t>
            </a:r>
            <a:r>
              <a:rPr lang="ru-RU" sz="2000" dirty="0"/>
              <a:t>и т.п</a:t>
            </a:r>
            <a:r>
              <a:rPr lang="ru-RU" sz="2000" dirty="0" smtClean="0"/>
              <a:t>.);</a:t>
            </a:r>
            <a:endParaRPr lang="ru-RU" sz="2000" dirty="0"/>
          </a:p>
          <a:p>
            <a:pPr lvl="1"/>
            <a:r>
              <a:rPr lang="ru-RU" sz="2000" dirty="0" smtClean="0"/>
              <a:t>актуальность </a:t>
            </a:r>
            <a:r>
              <a:rPr lang="ru-RU" sz="2000" dirty="0"/>
              <a:t>темы (поставленной цели), </a:t>
            </a:r>
            <a:r>
              <a:rPr lang="ru-RU" sz="2000" dirty="0" smtClean="0"/>
              <a:t>что </a:t>
            </a:r>
            <a:r>
              <a:rPr lang="ru-RU" sz="2000" dirty="0"/>
              <a:t>в этой области уже сделано и кем (рекомендую опираться </a:t>
            </a:r>
            <a:r>
              <a:rPr lang="ru-RU" sz="2000"/>
              <a:t>на </a:t>
            </a:r>
            <a:r>
              <a:rPr lang="ru-RU" sz="2000" smtClean="0"/>
              <a:t>РГР </a:t>
            </a:r>
            <a:r>
              <a:rPr lang="ru-RU" sz="2000" dirty="0"/>
              <a:t>по семинару);</a:t>
            </a:r>
          </a:p>
          <a:p>
            <a:pPr lvl="1"/>
            <a:r>
              <a:rPr lang="ru-RU" sz="2000" dirty="0" smtClean="0"/>
              <a:t>планируемые результаты, </a:t>
            </a:r>
            <a:r>
              <a:rPr lang="ru-RU" sz="2000" dirty="0"/>
              <a:t>их </a:t>
            </a:r>
            <a:r>
              <a:rPr lang="ru-RU" sz="2000" dirty="0" smtClean="0"/>
              <a:t>предполагаемая научная новизна </a:t>
            </a:r>
            <a:r>
              <a:rPr lang="ru-RU" sz="2000" dirty="0"/>
              <a:t>(2-4 пункта) и </a:t>
            </a:r>
            <a:r>
              <a:rPr lang="ru-RU" sz="2000" dirty="0" smtClean="0"/>
              <a:t>практическая </a:t>
            </a:r>
            <a:r>
              <a:rPr lang="ru-RU" sz="2000" dirty="0"/>
              <a:t>значимость (для кого это нужно и зачем</a:t>
            </a:r>
            <a:r>
              <a:rPr lang="ru-RU" sz="2000" dirty="0" smtClean="0"/>
              <a:t>).</a:t>
            </a:r>
          </a:p>
          <a:p>
            <a:r>
              <a:rPr lang="ru-RU" sz="2400" b="1" dirty="0" smtClean="0"/>
              <a:t>Научная работа</a:t>
            </a:r>
          </a:p>
          <a:p>
            <a:pPr lvl="1"/>
            <a:r>
              <a:rPr lang="ru-RU" sz="2000" dirty="0" smtClean="0"/>
              <a:t>Публикация научной статьи/тезисов (не менее 1)</a:t>
            </a:r>
          </a:p>
          <a:p>
            <a:pPr lvl="1"/>
            <a:r>
              <a:rPr lang="ru-RU" sz="2000" dirty="0" smtClean="0"/>
              <a:t>Участие (выступление с докладом) на конференции</a:t>
            </a:r>
          </a:p>
        </p:txBody>
      </p:sp>
    </p:spTree>
    <p:extLst>
      <p:ext uri="{BB962C8B-B14F-4D97-AF65-F5344CB8AC3E}">
        <p14:creationId xmlns="" xmlns:p14="http://schemas.microsoft.com/office/powerpoint/2010/main" val="396563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22902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Публикации и апробация (доклад)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836712"/>
            <a:ext cx="8568952" cy="561662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НТИ (НГТУ): </a:t>
            </a:r>
            <a:r>
              <a:rPr lang="en-US" sz="2000" dirty="0" smtClean="0">
                <a:hlinkClick r:id="rId2"/>
              </a:rPr>
              <a:t>https://lomonosov-msu.ru/rus/event/8330/</a:t>
            </a:r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b="1" dirty="0" smtClean="0"/>
              <a:t>Секция 1.3 «ИТ в экономике, управлении и медицине»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289407"/>
            <a:ext cx="8208912" cy="4443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6444208" y="3068960"/>
            <a:ext cx="2016224" cy="64807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56309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БРС по дисциплине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846243235"/>
              </p:ext>
            </p:extLst>
          </p:nvPr>
        </p:nvGraphicFramePr>
        <p:xfrm>
          <a:off x="251519" y="1340768"/>
          <a:ext cx="8587649" cy="3528394"/>
        </p:xfrm>
        <a:graphic>
          <a:graphicData uri="http://schemas.openxmlformats.org/drawingml/2006/table">
            <a:tbl>
              <a:tblPr firstRow="1" firstCol="1" lastRow="1" bandRow="1"/>
              <a:tblGrid>
                <a:gridCol w="2378008"/>
                <a:gridCol w="1180064"/>
                <a:gridCol w="746480"/>
                <a:gridCol w="1125531"/>
                <a:gridCol w="3157566"/>
              </a:tblGrid>
              <a:tr h="5428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Вид деятельности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Количество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Баллы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Максимум баллов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Примечание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2714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Посещение занятий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r>
                        <a:rPr lang="ru-RU" sz="15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том числе НТИ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542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Выполнение и защита </a:t>
                      </a:r>
                      <a:r>
                        <a:rPr lang="ru-RU" sz="15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РГР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Сдача / защита позже срока:</a:t>
                      </a:r>
                      <a:b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минус </a:t>
                      </a: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 за каждую неделю.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Доклад по теме магистерской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814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Публикации и выступления на конференциях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Выступление на НТИ = 15 баллов.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Зачёт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Балл определяется с учётом посещаемости и результатов.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714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559364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Расписание (АПМ)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568952" cy="518457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Очные занятия по вторникам, половине сред и субботам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340768"/>
            <a:ext cx="905754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46" y="4797152"/>
            <a:ext cx="908015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6861236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Расписание (АПМ)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568952" cy="518457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Очные занятия по вторникам, половине сред и субботам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491746"/>
            <a:ext cx="9036496" cy="327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6861236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8363272" cy="59046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/>
              <a:t>Зачем</a:t>
            </a:r>
            <a:br>
              <a:rPr lang="ru-RU" sz="8000" b="1" dirty="0" smtClean="0"/>
            </a:br>
            <a:r>
              <a:rPr lang="ru-RU" sz="8000" b="1" dirty="0" smtClean="0"/>
              <a:t>я пошел в магистратуру?</a:t>
            </a:r>
            <a:endParaRPr lang="ru-RU" sz="80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365104"/>
            <a:ext cx="1980431" cy="1980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179512" y="476672"/>
            <a:ext cx="3816424" cy="20882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Успешное завершение магистратуры</a:t>
            </a:r>
            <a:endParaRPr lang="ru-RU" sz="3600" b="1" dirty="0"/>
          </a:p>
        </p:txBody>
      </p:sp>
      <p:sp>
        <p:nvSpPr>
          <p:cNvPr id="6" name="Содержимое 4"/>
          <p:cNvSpPr txBox="1">
            <a:spLocks/>
          </p:cNvSpPr>
          <p:nvPr/>
        </p:nvSpPr>
        <p:spPr>
          <a:xfrm>
            <a:off x="5004048" y="476672"/>
            <a:ext cx="3672408" cy="1800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Защита магистерской диссертации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4"/>
          <p:cNvSpPr txBox="1">
            <a:spLocks/>
          </p:cNvSpPr>
          <p:nvPr/>
        </p:nvSpPr>
        <p:spPr>
          <a:xfrm>
            <a:off x="3995936" y="908720"/>
            <a:ext cx="1080120" cy="7920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en-US" sz="4400" dirty="0" smtClean="0"/>
              <a:t>≥</a:t>
            </a:r>
            <a:endParaRPr kumimoji="0" lang="ru-RU" sz="4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4"/>
          <p:cNvSpPr txBox="1">
            <a:spLocks/>
          </p:cNvSpPr>
          <p:nvPr/>
        </p:nvSpPr>
        <p:spPr>
          <a:xfrm>
            <a:off x="611560" y="2924944"/>
            <a:ext cx="7992888" cy="2520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742950" marR="0" lvl="0" indent="-742950" algn="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ru-RU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Допуск к защите</a:t>
            </a:r>
          </a:p>
          <a:p>
            <a:pPr marL="742950" marR="0" lvl="0" indent="-742950" algn="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+mj-lt"/>
              <a:buAutoNum type="arabicPeriod"/>
              <a:tabLst/>
              <a:defRPr/>
            </a:pPr>
            <a:r>
              <a:rPr lang="ru-RU" sz="3600" dirty="0" smtClean="0"/>
              <a:t>Диссертация</a:t>
            </a:r>
          </a:p>
          <a:p>
            <a:pPr marL="742950" marR="0" lvl="0" indent="-742950" algn="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ru-RU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Презентация </a:t>
            </a:r>
            <a:endParaRPr kumimoji="0" lang="ru-RU" sz="3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Процесс обучения в магистратуре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836712"/>
            <a:ext cx="8568952" cy="5328592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/>
              <a:t>Семестр 1</a:t>
            </a:r>
          </a:p>
          <a:p>
            <a:pPr lvl="1"/>
            <a:r>
              <a:rPr lang="ru-RU" sz="2000" dirty="0" smtClean="0"/>
              <a:t>Очные занятия: 18 недель.</a:t>
            </a:r>
          </a:p>
          <a:p>
            <a:pPr lvl="1"/>
            <a:r>
              <a:rPr lang="ru-RU" sz="2000" dirty="0" smtClean="0"/>
              <a:t>Последняя неделя – зачётная (4 </a:t>
            </a:r>
            <a:r>
              <a:rPr lang="ru-RU" sz="2000" dirty="0" err="1" smtClean="0"/>
              <a:t>зач</a:t>
            </a:r>
            <a:r>
              <a:rPr lang="ru-RU" sz="2000" dirty="0" smtClean="0"/>
              <a:t>). Экз. сессия: 3 недели (4 </a:t>
            </a:r>
            <a:r>
              <a:rPr lang="ru-RU" sz="2000" dirty="0" err="1" smtClean="0"/>
              <a:t>экз</a:t>
            </a:r>
            <a:r>
              <a:rPr lang="ru-RU" sz="2000" dirty="0" smtClean="0"/>
              <a:t>).</a:t>
            </a:r>
          </a:p>
          <a:p>
            <a:r>
              <a:rPr lang="ru-RU" sz="2400" b="1" dirty="0" smtClean="0"/>
              <a:t>Семестр 2</a:t>
            </a:r>
          </a:p>
          <a:p>
            <a:pPr lvl="1"/>
            <a:r>
              <a:rPr lang="ru-RU" sz="2000" dirty="0" smtClean="0"/>
              <a:t>Очные занятия: 18 недель.</a:t>
            </a:r>
          </a:p>
          <a:p>
            <a:pPr lvl="1"/>
            <a:r>
              <a:rPr lang="ru-RU" sz="2000" dirty="0" smtClean="0"/>
              <a:t>Последняя неделя – зачётная (4 </a:t>
            </a:r>
            <a:r>
              <a:rPr lang="ru-RU" sz="2000" dirty="0" err="1" smtClean="0"/>
              <a:t>зач</a:t>
            </a:r>
            <a:r>
              <a:rPr lang="ru-RU" sz="2000" dirty="0" smtClean="0"/>
              <a:t>). Экз. сессия: 3 недели (4 </a:t>
            </a:r>
            <a:r>
              <a:rPr lang="ru-RU" sz="2000" dirty="0" err="1" smtClean="0"/>
              <a:t>экз</a:t>
            </a:r>
            <a:r>
              <a:rPr lang="ru-RU" sz="2000" dirty="0" smtClean="0"/>
              <a:t>).</a:t>
            </a:r>
          </a:p>
          <a:p>
            <a:pPr lvl="1"/>
            <a:r>
              <a:rPr lang="ru-RU" sz="2000" dirty="0" smtClean="0"/>
              <a:t>Производственная практика: НИР (1-я глава маг. диссертации).</a:t>
            </a:r>
          </a:p>
          <a:p>
            <a:r>
              <a:rPr lang="ru-RU" sz="2400" b="1" dirty="0" smtClean="0"/>
              <a:t>Семестр 3</a:t>
            </a:r>
          </a:p>
          <a:p>
            <a:pPr lvl="1"/>
            <a:r>
              <a:rPr lang="ru-RU" sz="2000" dirty="0" smtClean="0"/>
              <a:t>Очные занятия: 14 недель.</a:t>
            </a:r>
          </a:p>
          <a:p>
            <a:pPr lvl="1"/>
            <a:r>
              <a:rPr lang="ru-RU" sz="2000" dirty="0" smtClean="0"/>
              <a:t>Последняя </a:t>
            </a:r>
            <a:r>
              <a:rPr lang="ru-RU" sz="2000" dirty="0"/>
              <a:t>неделя – </a:t>
            </a:r>
            <a:r>
              <a:rPr lang="ru-RU" sz="2000" dirty="0" smtClean="0"/>
              <a:t>зачётная (4 </a:t>
            </a:r>
            <a:r>
              <a:rPr lang="ru-RU" sz="2000" dirty="0" err="1" smtClean="0"/>
              <a:t>зач</a:t>
            </a:r>
            <a:r>
              <a:rPr lang="ru-RU" sz="2000" dirty="0" smtClean="0"/>
              <a:t>). Экз. сессия: 3 недели (3 </a:t>
            </a:r>
            <a:r>
              <a:rPr lang="ru-RU" sz="2000" dirty="0" err="1" smtClean="0"/>
              <a:t>экз</a:t>
            </a:r>
            <a:r>
              <a:rPr lang="ru-RU" sz="2000" dirty="0" smtClean="0"/>
              <a:t>).</a:t>
            </a:r>
          </a:p>
          <a:p>
            <a:pPr lvl="1"/>
            <a:r>
              <a:rPr lang="ru-RU" sz="2000" dirty="0" smtClean="0"/>
              <a:t>Практики:</a:t>
            </a:r>
          </a:p>
          <a:p>
            <a:pPr lvl="2"/>
            <a:r>
              <a:rPr lang="ru-RU" dirty="0" smtClean="0"/>
              <a:t>Учебная: педагогическая (подготовка и проведение занятия).</a:t>
            </a:r>
          </a:p>
          <a:p>
            <a:pPr lvl="2"/>
            <a:r>
              <a:rPr lang="ru-RU" dirty="0" smtClean="0"/>
              <a:t>Производственная: проектно-технологическая (2-я глава).</a:t>
            </a:r>
          </a:p>
          <a:p>
            <a:r>
              <a:rPr lang="ru-RU" sz="2400" b="1" dirty="0" smtClean="0"/>
              <a:t>Семестр 4</a:t>
            </a:r>
          </a:p>
          <a:p>
            <a:pPr lvl="1"/>
            <a:r>
              <a:rPr lang="ru-RU" sz="2000" dirty="0" smtClean="0"/>
              <a:t>Очных занятий почти нет (преддипломная практика ⤇</a:t>
            </a:r>
            <a:r>
              <a:rPr lang="en-US" sz="2000" dirty="0" smtClean="0"/>
              <a:t> </a:t>
            </a:r>
            <a:r>
              <a:rPr lang="ru-RU" sz="2000" dirty="0" smtClean="0"/>
              <a:t>предзащита).</a:t>
            </a:r>
          </a:p>
          <a:p>
            <a:pPr lvl="1"/>
            <a:r>
              <a:rPr lang="ru-RU" sz="2000" dirty="0" smtClean="0"/>
              <a:t>Защита магистерской диссертации.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94066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Информация о магистратуре АПМ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568952" cy="518457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Направление</a:t>
            </a:r>
          </a:p>
          <a:p>
            <a:pPr lvl="1"/>
            <a:r>
              <a:rPr lang="ru-RU" sz="2000" dirty="0" smtClean="0"/>
              <a:t>«Прикладная информатика» (09.04.03)</a:t>
            </a:r>
            <a:endParaRPr lang="ru-RU" sz="2000" dirty="0"/>
          </a:p>
          <a:p>
            <a:r>
              <a:rPr lang="ru-RU" sz="2400" b="1" dirty="0" smtClean="0"/>
              <a:t>Профиль</a:t>
            </a:r>
          </a:p>
          <a:p>
            <a:pPr lvl="1"/>
            <a:r>
              <a:rPr lang="ru-RU" sz="2000" dirty="0" smtClean="0"/>
              <a:t>«Интеллектуальный </a:t>
            </a:r>
            <a:r>
              <a:rPr lang="ru-RU" sz="2000" dirty="0"/>
              <a:t>анализ и </a:t>
            </a:r>
            <a:r>
              <a:rPr lang="ru-RU" sz="2000" dirty="0" smtClean="0"/>
              <a:t>управление</a:t>
            </a:r>
            <a:br>
              <a:rPr lang="ru-RU" sz="2000" dirty="0" smtClean="0"/>
            </a:br>
            <a:r>
              <a:rPr lang="ru-RU" sz="2000" dirty="0" smtClean="0"/>
              <a:t>в </a:t>
            </a:r>
            <a:r>
              <a:rPr lang="ru-RU" sz="2000" dirty="0"/>
              <a:t>социально-экономических </a:t>
            </a:r>
            <a:r>
              <a:rPr lang="ru-RU" sz="2000" dirty="0" smtClean="0"/>
              <a:t>системах»</a:t>
            </a:r>
          </a:p>
          <a:p>
            <a:r>
              <a:rPr lang="ru-RU" sz="2400" b="1" dirty="0" smtClean="0"/>
              <a:t>Очное обучение</a:t>
            </a:r>
          </a:p>
          <a:p>
            <a:pPr lvl="1"/>
            <a:r>
              <a:rPr lang="ru-RU" sz="2000" dirty="0" smtClean="0"/>
              <a:t>120 кредитов за 4 семестра</a:t>
            </a:r>
          </a:p>
          <a:p>
            <a:r>
              <a:rPr lang="ru-RU" sz="2400" b="1" dirty="0" smtClean="0"/>
              <a:t>Научный руководитель</a:t>
            </a:r>
          </a:p>
          <a:p>
            <a:pPr lvl="1"/>
            <a:r>
              <a:rPr lang="ru-RU" sz="2000" dirty="0" smtClean="0"/>
              <a:t>должен иметь научную степень кандидата или доктора наук</a:t>
            </a:r>
          </a:p>
          <a:p>
            <a:r>
              <a:rPr lang="ru-RU" sz="2400" b="1" dirty="0" smtClean="0"/>
              <a:t>Защита магистерской диссертации</a:t>
            </a:r>
          </a:p>
          <a:p>
            <a:pPr lvl="1"/>
            <a:r>
              <a:rPr lang="ru-RU" sz="2000" dirty="0" smtClean="0"/>
              <a:t>Научная новизна (новые знания, закономерности)</a:t>
            </a:r>
          </a:p>
          <a:p>
            <a:pPr lvl="1"/>
            <a:r>
              <a:rPr lang="ru-RU" sz="2000" dirty="0" smtClean="0"/>
              <a:t>Практическая значимость (информационный продукт)</a:t>
            </a:r>
          </a:p>
          <a:p>
            <a:pPr lvl="1"/>
            <a:r>
              <a:rPr lang="ru-RU" sz="2000" dirty="0" smtClean="0"/>
              <a:t>Апробация (научные публикации, выступления на конференциях)</a:t>
            </a:r>
          </a:p>
        </p:txBody>
      </p:sp>
    </p:spTree>
    <p:extLst>
      <p:ext uri="{BB962C8B-B14F-4D97-AF65-F5344CB8AC3E}">
        <p14:creationId xmlns="" xmlns:p14="http://schemas.microsoft.com/office/powerpoint/2010/main" val="68612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3585592" cy="796950"/>
          </a:xfrm>
        </p:spPr>
        <p:txBody>
          <a:bodyPr/>
          <a:lstStyle/>
          <a:p>
            <a:r>
              <a:rPr lang="ru-RU" dirty="0" smtClean="0"/>
              <a:t>Научное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4104456" cy="5328592"/>
          </a:xfrm>
        </p:spPr>
        <p:txBody>
          <a:bodyPr>
            <a:normAutofit/>
          </a:bodyPr>
          <a:lstStyle/>
          <a:p>
            <a:pPr>
              <a:lnSpc>
                <a:spcPct val="105000"/>
              </a:lnSpc>
            </a:pPr>
            <a:r>
              <a:rPr lang="ru-RU" b="1" dirty="0" smtClean="0"/>
              <a:t>Цель:</a:t>
            </a:r>
            <a:r>
              <a:rPr lang="ru-RU" dirty="0" smtClean="0"/>
              <a:t> изучение мира, поиск в нём (?) закономерностей</a:t>
            </a:r>
          </a:p>
          <a:p>
            <a:pPr>
              <a:lnSpc>
                <a:spcPct val="105000"/>
              </a:lnSpc>
            </a:pPr>
            <a:r>
              <a:rPr lang="ru-RU" b="1" dirty="0" smtClean="0"/>
              <a:t>Научный метод: </a:t>
            </a:r>
            <a:r>
              <a:rPr lang="ru-RU" sz="2400" dirty="0" smtClean="0"/>
              <a:t>выдвижение гипотез, попытка их опровергнуть на основе реальных или экспериментальных данных</a:t>
            </a:r>
            <a:endParaRPr lang="ru-RU" sz="2300" dirty="0" smtClean="0"/>
          </a:p>
          <a:p>
            <a:pPr>
              <a:lnSpc>
                <a:spcPct val="105000"/>
              </a:lnSpc>
            </a:pPr>
            <a:r>
              <a:rPr lang="ru-RU" b="1" dirty="0" smtClean="0"/>
              <a:t>Результат:</a:t>
            </a:r>
            <a:r>
              <a:rPr lang="ru-RU" dirty="0" smtClean="0"/>
              <a:t> знание, применимое для </a:t>
            </a:r>
            <a:r>
              <a:rPr lang="ru-RU" b="1" dirty="0" smtClean="0"/>
              <a:t>многих</a:t>
            </a:r>
            <a:r>
              <a:rPr lang="ru-RU" dirty="0" smtClean="0"/>
              <a:t> проблем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730824" y="188640"/>
            <a:ext cx="3585592" cy="79695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Инженерное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4"/>
          <p:cNvSpPr txBox="1">
            <a:spLocks/>
          </p:cNvSpPr>
          <p:nvPr/>
        </p:nvSpPr>
        <p:spPr>
          <a:xfrm>
            <a:off x="4716016" y="1052736"/>
            <a:ext cx="4104456" cy="51125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Цель: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применение знаний для улучшения жизни, среды и т.д.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Инженерный подход: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спецификация задачи (критерии, ограничения),</a:t>
            </a:r>
            <a:b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поиск в пространстве возможных решений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ru-RU" sz="2600" b="1" noProof="0" dirty="0" smtClean="0"/>
              <a:t>Результат:</a:t>
            </a:r>
            <a:r>
              <a:rPr lang="ru-RU" sz="2600" noProof="0" dirty="0" smtClean="0"/>
              <a:t> конкретные решения и технологии создания следующих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Выбор темы магистерской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4536504" cy="3024336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ru-RU" sz="2400" dirty="0" smtClean="0"/>
              <a:t>Требования:</a:t>
            </a:r>
          </a:p>
          <a:p>
            <a:pPr lvl="1">
              <a:spcBef>
                <a:spcPts val="600"/>
              </a:spcBef>
            </a:pPr>
            <a:r>
              <a:rPr lang="ru-RU" sz="2000" dirty="0" smtClean="0"/>
              <a:t>Научная новизна:</a:t>
            </a:r>
          </a:p>
          <a:p>
            <a:pPr lvl="1">
              <a:spcBef>
                <a:spcPts val="600"/>
              </a:spcBef>
            </a:pPr>
            <a:endParaRPr lang="ru-RU" sz="2000" dirty="0" smtClean="0"/>
          </a:p>
          <a:p>
            <a:pPr lvl="1">
              <a:spcBef>
                <a:spcPts val="600"/>
              </a:spcBef>
            </a:pPr>
            <a:r>
              <a:rPr lang="ru-RU" sz="2000" dirty="0" smtClean="0"/>
              <a:t>Практическая значимость:</a:t>
            </a:r>
          </a:p>
          <a:p>
            <a:pPr lvl="1">
              <a:spcBef>
                <a:spcPts val="600"/>
              </a:spcBef>
            </a:pPr>
            <a:endParaRPr lang="ru-RU" sz="2000" dirty="0" smtClean="0"/>
          </a:p>
          <a:p>
            <a:pPr lvl="1">
              <a:spcBef>
                <a:spcPts val="600"/>
              </a:spcBef>
            </a:pPr>
            <a:r>
              <a:rPr lang="ru-RU" sz="2000" dirty="0" smtClean="0"/>
              <a:t>Актуальность:</a:t>
            </a:r>
          </a:p>
          <a:p>
            <a:pPr lvl="1">
              <a:spcBef>
                <a:spcPts val="1200"/>
              </a:spcBef>
            </a:pPr>
            <a:r>
              <a:rPr lang="ru-RU" sz="2000" dirty="0" smtClean="0"/>
              <a:t>Соответствие специальности: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95536" y="3789040"/>
            <a:ext cx="8568952" cy="24482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Формулировка:</a:t>
            </a:r>
          </a:p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Действие («разработка…», «автоматизация…», «оптимизация…», «совершенствование…», «моделирование…», «прогнозирование…», «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анализ…», «исследование…»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предмет исследования</a:t>
            </a:r>
          </a:p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«хвост» (уточнение действия или предмета исследования)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3275856" y="764704"/>
            <a:ext cx="5976664" cy="13681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новые знания (способы, методики, алгоритмы, модели), обоснованные с точки зрения теории </a:t>
            </a: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и/или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результате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экспериментов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или апробированные на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практике</a:t>
            </a: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211960" y="2132856"/>
            <a:ext cx="4608512" cy="9361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spcBef>
                <a:spcPts val="600"/>
              </a:spcBef>
              <a:buClr>
                <a:schemeClr val="accent1"/>
              </a:buClr>
              <a:buSzPct val="85000"/>
            </a:pPr>
            <a:r>
              <a:rPr lang="ru-RU" sz="2000" dirty="0" smtClean="0"/>
              <a:t>проблема существует, её решение </a:t>
            </a:r>
            <a:r>
              <a:rPr lang="ru-RU" sz="2000" b="1" dirty="0" smtClean="0"/>
              <a:t>кому-то</a:t>
            </a:r>
            <a:r>
              <a:rPr lang="ru-RU" sz="2000" dirty="0" smtClean="0"/>
              <a:t> и </a:t>
            </a:r>
            <a:r>
              <a:rPr lang="ru-RU" sz="2000" b="1" dirty="0" smtClean="0"/>
              <a:t>для чего-то</a:t>
            </a:r>
            <a:r>
              <a:rPr lang="ru-RU" sz="2000" dirty="0" smtClean="0"/>
              <a:t> нужно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3419872" y="2924944"/>
            <a:ext cx="4608512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spcBef>
                <a:spcPts val="600"/>
              </a:spcBef>
              <a:buClr>
                <a:schemeClr val="accent1"/>
              </a:buClr>
              <a:buSzPct val="85000"/>
            </a:pPr>
            <a:r>
              <a:rPr lang="ru-RU" sz="2000" dirty="0" smtClean="0"/>
              <a:t>решение прям нужно, а его пока </a:t>
            </a:r>
            <a:r>
              <a:rPr lang="ru-RU" sz="2000" b="1" dirty="0" smtClean="0"/>
              <a:t>нет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55976" y="3429000"/>
            <a:ext cx="41764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ts val="1200"/>
              </a:spcBef>
            </a:pPr>
            <a:r>
              <a:rPr lang="ru-RU" sz="2000" dirty="0" err="1" smtClean="0"/>
              <a:t>социо-экономические</a:t>
            </a:r>
            <a:r>
              <a:rPr lang="ru-RU" sz="2000" dirty="0" smtClean="0"/>
              <a:t> </a:t>
            </a:r>
            <a:r>
              <a:rPr lang="ru-RU" sz="2000" b="1" dirty="0" smtClean="0"/>
              <a:t>данные</a:t>
            </a:r>
            <a:endParaRPr lang="ru-RU" sz="2000" dirty="0" smtClean="0"/>
          </a:p>
        </p:txBody>
      </p:sp>
    </p:spTree>
    <p:extLst>
      <p:ext uri="{BB962C8B-B14F-4D97-AF65-F5344CB8AC3E}">
        <p14:creationId xmlns="" xmlns:p14="http://schemas.microsoft.com/office/powerpoint/2010/main" val="294066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14956</TotalTime>
  <Words>748</Words>
  <Application>Microsoft Office PowerPoint</Application>
  <PresentationFormat>Экран (4:3)</PresentationFormat>
  <Paragraphs>178</Paragraphs>
  <Slides>15</Slides>
  <Notes>0</Notes>
  <HiddenSlides>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Справедливость</vt:lpstr>
      <vt:lpstr>Основы научных исследований (магистерский семинар)</vt:lpstr>
      <vt:lpstr>Расписание (АПМ)</vt:lpstr>
      <vt:lpstr>Расписание (АПМ)</vt:lpstr>
      <vt:lpstr>Слайд 4</vt:lpstr>
      <vt:lpstr>Слайд 5</vt:lpstr>
      <vt:lpstr>Процесс обучения в магистратуре</vt:lpstr>
      <vt:lpstr>Информация о магистратуре АПМ</vt:lpstr>
      <vt:lpstr>Научное</vt:lpstr>
      <vt:lpstr>Выбор темы магистерской</vt:lpstr>
      <vt:lpstr>Слайд 10</vt:lpstr>
      <vt:lpstr>Поиск актуальных тем</vt:lpstr>
      <vt:lpstr>Структура и содержание диссертации</vt:lpstr>
      <vt:lpstr>Основы научных исследований (семинар)</vt:lpstr>
      <vt:lpstr>Публикации и апробация (доклад)</vt:lpstr>
      <vt:lpstr>БРС по дисциплине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коммуникации и семиотика</dc:title>
  <dc:creator>Max Bakaev</dc:creator>
  <cp:lastModifiedBy>Max Bakaev</cp:lastModifiedBy>
  <cp:revision>929</cp:revision>
  <dcterms:created xsi:type="dcterms:W3CDTF">2012-07-06T18:15:12Z</dcterms:created>
  <dcterms:modified xsi:type="dcterms:W3CDTF">2025-09-01T11:38:54Z</dcterms:modified>
</cp:coreProperties>
</file>