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4"/>
  </p:notesMasterIdLst>
  <p:sldIdLst>
    <p:sldId id="256" r:id="rId2"/>
    <p:sldId id="351" r:id="rId3"/>
    <p:sldId id="353" r:id="rId4"/>
    <p:sldId id="349" r:id="rId5"/>
    <p:sldId id="358" r:id="rId6"/>
    <p:sldId id="352" r:id="rId7"/>
    <p:sldId id="359" r:id="rId8"/>
    <p:sldId id="355" r:id="rId9"/>
    <p:sldId id="339" r:id="rId10"/>
    <p:sldId id="350" r:id="rId11"/>
    <p:sldId id="354" r:id="rId12"/>
    <p:sldId id="337" r:id="rId13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7" autoAdjust="0"/>
    <p:restoredTop sz="94612" autoAdjust="0"/>
  </p:normalViewPr>
  <p:slideViewPr>
    <p:cSldViewPr>
      <p:cViewPr varScale="1">
        <p:scale>
          <a:sx n="102" d="100"/>
          <a:sy n="102" d="100"/>
        </p:scale>
        <p:origin x="-152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03.09.2025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149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A111-8981-4160-BA4E-E3E2604E6AA6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16AE-3808-4044-A0B1-BF90312C0555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54D6-031D-4C54-8BA4-C1FE66E45DDF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4B0F-B505-4A31-BC26-C54CA5C19BD6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DFFF-9FE3-41EE-BB62-7EF4CC234A12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5A9DD-4E31-41C0-A1B1-3F54840FDE21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5B35-0DF7-4CFE-B38F-F9EEC501C5DE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E533-8402-4ABA-85EA-98E2C87022A7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532A7-063C-4D17-AE39-29CFC25D5AF8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40DE-FA94-4A1B-A63B-9811FFB9B7EA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AE1E-558F-492E-90A7-6D16E46E7EF8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69A4AA1-5555-4B70-9328-DFBF03D985A7}" type="datetime1">
              <a:rPr lang="ru-RU" smtClean="0"/>
              <a:pPr/>
              <a:t>03.09.2025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lomonosov-msu.ru/rus/event/8330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964904"/>
          </a:xfrm>
        </p:spPr>
        <p:txBody>
          <a:bodyPr>
            <a:normAutofit/>
          </a:bodyPr>
          <a:lstStyle/>
          <a:p>
            <a:r>
              <a:rPr lang="ru-RU" dirty="0" smtClean="0"/>
              <a:t>Лекция 1</a:t>
            </a:r>
            <a:br>
              <a:rPr lang="ru-RU" dirty="0" smtClean="0"/>
            </a:br>
            <a:r>
              <a:rPr lang="ru-RU" dirty="0" smtClean="0"/>
              <a:t>Процесс обучения в магистратуре.</a:t>
            </a:r>
          </a:p>
          <a:p>
            <a:r>
              <a:rPr lang="ru-RU" dirty="0" smtClean="0"/>
              <a:t>Рекомендации по выбору темы и научного руководителя.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Максим Александрович Бакаев,</a:t>
            </a:r>
            <a:br>
              <a:rPr lang="ru-RU" sz="2400" dirty="0" smtClean="0"/>
            </a:br>
            <a:r>
              <a:rPr lang="ru-RU" sz="2400" dirty="0" smtClean="0"/>
              <a:t>кафедра ССОД, НГТУ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Основы научных исследований</a:t>
            </a:r>
            <a:r>
              <a:rPr lang="en-US" dirty="0" smtClean="0"/>
              <a:t> </a:t>
            </a:r>
            <a:r>
              <a:rPr lang="ru-RU" dirty="0" smtClean="0"/>
              <a:t>(магистерский семинар)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521696" cy="457200"/>
          </a:xfrm>
        </p:spPr>
        <p:txBody>
          <a:bodyPr/>
          <a:lstStyle/>
          <a:p>
            <a:r>
              <a:rPr lang="ru-RU" dirty="0" smtClean="0"/>
              <a:t>АВТФ,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Основы научных исследований (семинар)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АВТФ,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568952" cy="532859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Расчётно-графическая работа</a:t>
            </a:r>
          </a:p>
          <a:p>
            <a:pPr lvl="1"/>
            <a:r>
              <a:rPr lang="ru-RU" sz="2000" dirty="0" smtClean="0"/>
              <a:t>Использование онлайн-инструментов для исследователей</a:t>
            </a:r>
          </a:p>
          <a:p>
            <a:r>
              <a:rPr lang="ru-RU" sz="2400" b="1" dirty="0" smtClean="0"/>
              <a:t>Доклад по теме магистерской диссертации</a:t>
            </a:r>
          </a:p>
          <a:p>
            <a:pPr lvl="1"/>
            <a:r>
              <a:rPr lang="ru-RU" sz="2000" dirty="0" smtClean="0"/>
              <a:t>презентация </a:t>
            </a:r>
            <a:r>
              <a:rPr lang="ru-RU" sz="2000" dirty="0"/>
              <a:t>в </a:t>
            </a:r>
            <a:r>
              <a:rPr lang="ru-RU" sz="2000" dirty="0" err="1"/>
              <a:t>PowerPoint</a:t>
            </a:r>
            <a:r>
              <a:rPr lang="ru-RU" sz="2000" dirty="0"/>
              <a:t> на 5 минут (+2-3 минуты на вопросы);</a:t>
            </a:r>
          </a:p>
          <a:p>
            <a:pPr lvl="1"/>
            <a:r>
              <a:rPr lang="ru-RU" sz="2000" dirty="0" smtClean="0"/>
              <a:t>оформление: фамилия</a:t>
            </a:r>
            <a:r>
              <a:rPr lang="ru-RU" sz="2000" dirty="0"/>
              <a:t>, тема и руководитель на титульном слайде; номер на каждом слайде; достаточный размер шрифта и контрастность и т.д.;</a:t>
            </a:r>
          </a:p>
          <a:p>
            <a:pPr lvl="1"/>
            <a:r>
              <a:rPr lang="ru-RU" sz="2000" dirty="0" smtClean="0"/>
              <a:t>цель </a:t>
            </a:r>
            <a:r>
              <a:rPr lang="ru-RU" sz="2000" dirty="0"/>
              <a:t>исследования и задачи (конкретно! не в стиле </a:t>
            </a:r>
            <a:r>
              <a:rPr lang="ru-RU" sz="2000" dirty="0" smtClean="0"/>
              <a:t>«обзор литературы», «написание программы» </a:t>
            </a:r>
            <a:r>
              <a:rPr lang="ru-RU" sz="2000" dirty="0"/>
              <a:t>и т.п</a:t>
            </a:r>
            <a:r>
              <a:rPr lang="ru-RU" sz="2000" dirty="0" smtClean="0"/>
              <a:t>.);</a:t>
            </a:r>
            <a:endParaRPr lang="ru-RU" sz="2000" dirty="0"/>
          </a:p>
          <a:p>
            <a:pPr lvl="1"/>
            <a:r>
              <a:rPr lang="ru-RU" sz="2000" dirty="0" smtClean="0"/>
              <a:t>актуальность </a:t>
            </a:r>
            <a:r>
              <a:rPr lang="ru-RU" sz="2000" dirty="0"/>
              <a:t>темы (поставленной цели), </a:t>
            </a:r>
            <a:r>
              <a:rPr lang="ru-RU" sz="2000" dirty="0" smtClean="0"/>
              <a:t>что </a:t>
            </a:r>
            <a:r>
              <a:rPr lang="ru-RU" sz="2000" dirty="0"/>
              <a:t>в этой области уже сделано и кем (рекомендую опираться </a:t>
            </a:r>
            <a:r>
              <a:rPr lang="ru-RU" sz="2000"/>
              <a:t>на </a:t>
            </a:r>
            <a:r>
              <a:rPr lang="ru-RU" sz="2000" smtClean="0"/>
              <a:t>РГР </a:t>
            </a:r>
            <a:r>
              <a:rPr lang="ru-RU" sz="2000" dirty="0"/>
              <a:t>по семинару);</a:t>
            </a:r>
          </a:p>
          <a:p>
            <a:pPr lvl="1"/>
            <a:r>
              <a:rPr lang="ru-RU" sz="2000" dirty="0" smtClean="0"/>
              <a:t>планируемые результаты, </a:t>
            </a:r>
            <a:r>
              <a:rPr lang="ru-RU" sz="2000" dirty="0"/>
              <a:t>их </a:t>
            </a:r>
            <a:r>
              <a:rPr lang="ru-RU" sz="2000" dirty="0" smtClean="0"/>
              <a:t>предполагаемая научная новизна </a:t>
            </a:r>
            <a:r>
              <a:rPr lang="ru-RU" sz="2000" dirty="0"/>
              <a:t>(2-4 пункта) и </a:t>
            </a:r>
            <a:r>
              <a:rPr lang="ru-RU" sz="2000" dirty="0" smtClean="0"/>
              <a:t>практическая </a:t>
            </a:r>
            <a:r>
              <a:rPr lang="ru-RU" sz="2000" dirty="0"/>
              <a:t>значимость (для кого это нужно и зачем</a:t>
            </a:r>
            <a:r>
              <a:rPr lang="ru-RU" sz="2000" dirty="0" smtClean="0"/>
              <a:t>).</a:t>
            </a:r>
          </a:p>
          <a:p>
            <a:r>
              <a:rPr lang="ru-RU" sz="2400" b="1" dirty="0" smtClean="0"/>
              <a:t>Научная работа</a:t>
            </a:r>
          </a:p>
          <a:p>
            <a:pPr lvl="1"/>
            <a:r>
              <a:rPr lang="ru-RU" sz="2000" dirty="0" smtClean="0"/>
              <a:t>Публикация научной статьи/тезисов (не менее 1)</a:t>
            </a:r>
          </a:p>
          <a:p>
            <a:pPr lvl="1"/>
            <a:r>
              <a:rPr lang="ru-RU" sz="2000" dirty="0" smtClean="0"/>
              <a:t>Участие (выступление с докладом) на конференции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396563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2902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Публикации и апробация (доклад)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АВТФ,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568952" cy="56166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НТИ (НГТУ): </a:t>
            </a:r>
            <a:r>
              <a:rPr lang="en-US" sz="2000" dirty="0" smtClean="0">
                <a:hlinkClick r:id="rId2"/>
              </a:rPr>
              <a:t>https://lomonosov-msu.ru/rus/event/8330/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dirty="0" smtClean="0"/>
              <a:t>Секция 1.3 «ИТ в экономике, управлении и медицине»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89407"/>
            <a:ext cx="8208912" cy="4443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6444208" y="3068960"/>
            <a:ext cx="2016224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5630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БРС по дисциплине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АВТФ, НГТУ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846243235"/>
              </p:ext>
            </p:extLst>
          </p:nvPr>
        </p:nvGraphicFramePr>
        <p:xfrm>
          <a:off x="251519" y="1340768"/>
          <a:ext cx="8587649" cy="3528394"/>
        </p:xfrm>
        <a:graphic>
          <a:graphicData uri="http://schemas.openxmlformats.org/drawingml/2006/table">
            <a:tbl>
              <a:tblPr firstRow="1" firstCol="1" lastRow="1" bandRow="1"/>
              <a:tblGrid>
                <a:gridCol w="2378008"/>
                <a:gridCol w="1180064"/>
                <a:gridCol w="746480"/>
                <a:gridCol w="1125531"/>
                <a:gridCol w="3157566"/>
              </a:tblGrid>
              <a:tr h="5428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Баллы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Максимум баллов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Примечание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271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Посещение занятий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15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том числе НТИ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42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Выполнение и защита </a:t>
                      </a:r>
                      <a:r>
                        <a:rPr lang="ru-RU" sz="15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РГР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Сдача / защита позже срока:</a:t>
                      </a:r>
                      <a:b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минус </a:t>
                      </a: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 за каждую неделю.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Доклад по теме магистерской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814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Публикации и выступления на конференциях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Выступление на НТИ = 15 баллов.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Зачёт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Балл определяется с учётом посещаемости и результатов.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71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96551" marR="9655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55936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363272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/>
              <a:t>Зачем</a:t>
            </a:r>
            <a:br>
              <a:rPr lang="ru-RU" sz="8000" b="1" dirty="0" smtClean="0"/>
            </a:br>
            <a:r>
              <a:rPr lang="ru-RU" sz="8000" b="1" dirty="0" smtClean="0"/>
              <a:t>я пошел в магистратуру?</a:t>
            </a:r>
            <a:endParaRPr lang="ru-RU" sz="8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149080"/>
            <a:ext cx="2088232" cy="207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79512" y="476672"/>
            <a:ext cx="3816424" cy="20882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Успешное завершение магистратуры</a:t>
            </a:r>
            <a:endParaRPr lang="ru-RU" sz="3600" b="1" dirty="0"/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5004048" y="476672"/>
            <a:ext cx="3672408" cy="1800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Защита магистерской диссертации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3995936" y="908720"/>
            <a:ext cx="1080120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4400" dirty="0" smtClean="0"/>
              <a:t>≥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611560" y="2924944"/>
            <a:ext cx="7992888" cy="2520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742950" marR="0" lvl="0" indent="-74295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Допуск к защите</a:t>
            </a:r>
          </a:p>
          <a:p>
            <a:pPr marL="742950" marR="0" lvl="0" indent="-74295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lang="ru-RU" sz="3600" dirty="0" smtClean="0"/>
              <a:t>Диссертация</a:t>
            </a:r>
          </a:p>
          <a:p>
            <a:pPr marL="742950" marR="0" lvl="0" indent="-74295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Презентация </a:t>
            </a:r>
            <a:endParaRPr kumimoji="0" lang="ru-RU" sz="3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Информация о магистратуре ССОД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АВТФ,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568952" cy="532859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ru-RU" sz="2400" b="1" dirty="0" smtClean="0"/>
              <a:t>Профили и направления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АОМ: «Интеллектуальные информационные системы в медицине» (12.04.04, «Биотехнические системы и технологии»)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АТМ: «Инженерия данных и машинное обучение»</a:t>
            </a:r>
            <a:br>
              <a:rPr lang="ru-RU" sz="2000" dirty="0" smtClean="0"/>
            </a:br>
            <a:r>
              <a:rPr lang="ru-RU" sz="2000" dirty="0" smtClean="0"/>
              <a:t>(09.04.01, «Информатика и вычислительная техника»)</a:t>
            </a:r>
          </a:p>
          <a:p>
            <a:pPr>
              <a:spcBef>
                <a:spcPts val="600"/>
              </a:spcBef>
            </a:pPr>
            <a:r>
              <a:rPr lang="ru-RU" sz="2400" b="1" dirty="0" smtClean="0"/>
              <a:t>Очное обучение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/>
              <a:t>120 кредитов за 4 семестра</a:t>
            </a:r>
          </a:p>
          <a:p>
            <a:pPr>
              <a:spcBef>
                <a:spcPts val="600"/>
              </a:spcBef>
            </a:pPr>
            <a:r>
              <a:rPr lang="ru-RU" sz="2400" b="1" dirty="0" smtClean="0"/>
              <a:t>Научный руководитель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должен иметь </a:t>
            </a:r>
            <a:r>
              <a:rPr lang="ru-RU" sz="2000" b="1" dirty="0" smtClean="0"/>
              <a:t>научную степень </a:t>
            </a:r>
            <a:r>
              <a:rPr lang="ru-RU" sz="2000" dirty="0" smtClean="0"/>
              <a:t>кандидата или доктора наук</a:t>
            </a:r>
          </a:p>
          <a:p>
            <a:pPr>
              <a:spcBef>
                <a:spcPts val="600"/>
              </a:spcBef>
            </a:pPr>
            <a:r>
              <a:rPr lang="ru-RU" sz="2400" b="1" dirty="0" smtClean="0"/>
              <a:t>Защита магистерской диссертации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Научная новизна (новые знания, закономерности)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Практическая значимость (информационный продукт)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Апробация (научные публикации, выступления на конференциях)</a:t>
            </a:r>
          </a:p>
        </p:txBody>
      </p:sp>
    </p:spTree>
    <p:extLst>
      <p:ext uri="{BB962C8B-B14F-4D97-AF65-F5344CB8AC3E}">
        <p14:creationId xmlns:p14="http://schemas.microsoft.com/office/powerpoint/2010/main" xmlns="" val="68612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585592" cy="796950"/>
          </a:xfrm>
        </p:spPr>
        <p:txBody>
          <a:bodyPr/>
          <a:lstStyle/>
          <a:p>
            <a:r>
              <a:rPr lang="ru-RU" dirty="0" smtClean="0"/>
              <a:t>Научное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4104456" cy="532859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ru-RU" b="1" dirty="0" smtClean="0"/>
              <a:t>Цель:</a:t>
            </a:r>
            <a:r>
              <a:rPr lang="ru-RU" dirty="0" smtClean="0"/>
              <a:t> изучение мира, поиск в нём (?) закономерностей</a:t>
            </a:r>
          </a:p>
          <a:p>
            <a:pPr>
              <a:lnSpc>
                <a:spcPct val="105000"/>
              </a:lnSpc>
            </a:pPr>
            <a:r>
              <a:rPr lang="ru-RU" b="1" dirty="0" smtClean="0"/>
              <a:t>Научный метод: </a:t>
            </a:r>
            <a:r>
              <a:rPr lang="ru-RU" sz="2400" dirty="0" smtClean="0"/>
              <a:t>выдвижение гипотез, попытка их опровергнуть на основе реальных или экспериментальных данных</a:t>
            </a:r>
            <a:endParaRPr lang="ru-RU" sz="2300" dirty="0" smtClean="0"/>
          </a:p>
          <a:p>
            <a:pPr>
              <a:lnSpc>
                <a:spcPct val="105000"/>
              </a:lnSpc>
            </a:pPr>
            <a:r>
              <a:rPr lang="ru-RU" b="1" dirty="0" smtClean="0"/>
              <a:t>Результат:</a:t>
            </a:r>
            <a:r>
              <a:rPr lang="ru-RU" dirty="0" smtClean="0"/>
              <a:t> знание, применимое для </a:t>
            </a:r>
            <a:r>
              <a:rPr lang="ru-RU" b="1" dirty="0" smtClean="0"/>
              <a:t>многих</a:t>
            </a:r>
            <a:r>
              <a:rPr lang="ru-RU" dirty="0" smtClean="0"/>
              <a:t> проблем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30824" y="188640"/>
            <a:ext cx="3585592" cy="7969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Инженерное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4716016" y="1052736"/>
            <a:ext cx="4104456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применение знаний для улучшения жизни, среды и т.д.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Инженерный подход: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спецификация задачи (критерии, ограничения),</a:t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поиск в пространстве возможных решений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600" b="1" noProof="0" dirty="0" smtClean="0"/>
              <a:t>Результат:</a:t>
            </a:r>
            <a:r>
              <a:rPr lang="ru-RU" sz="2600" noProof="0" dirty="0" smtClean="0"/>
              <a:t> конкретные решения и технологии создания следующих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Выбор темы магистерской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АВТФ,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4536504" cy="302433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ru-RU" sz="2400" dirty="0" smtClean="0"/>
              <a:t>Требования: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Научная новизна:</a:t>
            </a:r>
          </a:p>
          <a:p>
            <a:pPr lvl="1">
              <a:spcBef>
                <a:spcPts val="600"/>
              </a:spcBef>
            </a:pPr>
            <a:endParaRPr lang="ru-RU" sz="2000" dirty="0" smtClean="0"/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Практическая значимость:</a:t>
            </a:r>
          </a:p>
          <a:p>
            <a:pPr lvl="1">
              <a:spcBef>
                <a:spcPts val="600"/>
              </a:spcBef>
            </a:pPr>
            <a:endParaRPr lang="ru-RU" sz="2000" dirty="0" smtClean="0"/>
          </a:p>
          <a:p>
            <a:pPr lvl="1">
              <a:spcBef>
                <a:spcPts val="600"/>
              </a:spcBef>
            </a:pPr>
            <a:r>
              <a:rPr lang="ru-RU" sz="2000" dirty="0" smtClean="0"/>
              <a:t>Актуальность:</a:t>
            </a:r>
          </a:p>
          <a:p>
            <a:pPr lvl="1">
              <a:spcBef>
                <a:spcPts val="1200"/>
              </a:spcBef>
            </a:pPr>
            <a:r>
              <a:rPr lang="ru-RU" sz="2000" dirty="0" smtClean="0"/>
              <a:t>Соответствие </a:t>
            </a:r>
            <a:r>
              <a:rPr lang="ru-RU" sz="2000" dirty="0" smtClean="0"/>
              <a:t>специальности</a:t>
            </a:r>
            <a:endParaRPr lang="ru-RU" sz="2000" dirty="0" smtClean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95536" y="3789040"/>
            <a:ext cx="8568952" cy="24482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Формулировка: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Действие («разработка…», «автоматизация…», «оптимизация…», «совершенствование…», «моделирование…», «прогнозирование…», «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анализ…», «исследование…»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предмет исследования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«хвост» (уточнение действия или предмета исследования)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275856" y="764704"/>
            <a:ext cx="5976664" cy="13681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новые знания (способы, методики, алгоритмы, модели), обоснованные с точки зрения теории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и/или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результате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экспериментов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или апробированные на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практике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211960" y="2132856"/>
            <a:ext cx="4608512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ts val="600"/>
              </a:spcBef>
              <a:buClr>
                <a:schemeClr val="accent1"/>
              </a:buClr>
              <a:buSzPct val="85000"/>
            </a:pPr>
            <a:r>
              <a:rPr lang="ru-RU" sz="2000" dirty="0" smtClean="0"/>
              <a:t>проблема существует, её решение </a:t>
            </a:r>
            <a:r>
              <a:rPr lang="ru-RU" sz="2000" b="1" dirty="0" smtClean="0"/>
              <a:t>кому-то</a:t>
            </a:r>
            <a:r>
              <a:rPr lang="ru-RU" sz="2000" dirty="0" smtClean="0"/>
              <a:t> и </a:t>
            </a:r>
            <a:r>
              <a:rPr lang="ru-RU" sz="2000" b="1" dirty="0" smtClean="0"/>
              <a:t>для чего-то</a:t>
            </a:r>
            <a:r>
              <a:rPr lang="ru-RU" sz="2000" dirty="0" smtClean="0"/>
              <a:t> нужно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419872" y="2924944"/>
            <a:ext cx="4608512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ts val="600"/>
              </a:spcBef>
              <a:buClr>
                <a:schemeClr val="accent1"/>
              </a:buClr>
              <a:buSzPct val="85000"/>
            </a:pPr>
            <a:r>
              <a:rPr lang="ru-RU" sz="2000" dirty="0" smtClean="0"/>
              <a:t>решение прям нужно, а его пока </a:t>
            </a:r>
            <a:r>
              <a:rPr lang="ru-RU" sz="2000" b="1" dirty="0" smtClean="0"/>
              <a:t>нет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066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АВТФ,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8363272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Выбирайте тему:</a:t>
            </a:r>
          </a:p>
          <a:p>
            <a:pPr marL="914400" indent="-914400">
              <a:buAutoNum type="arabicParenR"/>
            </a:pPr>
            <a:r>
              <a:rPr lang="ru-RU" sz="4400" dirty="0" smtClean="0"/>
              <a:t>которая вам </a:t>
            </a:r>
            <a:r>
              <a:rPr lang="ru-RU" sz="4400" b="1" dirty="0" smtClean="0"/>
              <a:t>интересна</a:t>
            </a:r>
            <a:r>
              <a:rPr lang="ru-RU" sz="4400" dirty="0" smtClean="0"/>
              <a:t>,</a:t>
            </a:r>
          </a:p>
          <a:p>
            <a:pPr marL="914400" indent="-914400">
              <a:buAutoNum type="arabicParenR"/>
            </a:pPr>
            <a:r>
              <a:rPr lang="ru-RU" sz="4400" dirty="0" smtClean="0"/>
              <a:t>в которой вы разбираетесь или </a:t>
            </a:r>
            <a:r>
              <a:rPr lang="ru-RU" sz="4400" b="1" dirty="0" smtClean="0"/>
              <a:t>хотите</a:t>
            </a:r>
            <a:r>
              <a:rPr lang="ru-RU" sz="4400" dirty="0" smtClean="0"/>
              <a:t> разобраться,</a:t>
            </a:r>
          </a:p>
          <a:p>
            <a:pPr marL="914400" indent="-914400">
              <a:buAutoNum type="arabicParenR"/>
            </a:pPr>
            <a:r>
              <a:rPr lang="ru-RU" sz="3600" dirty="0" smtClean="0"/>
              <a:t>(опционально)</a:t>
            </a:r>
            <a:br>
              <a:rPr lang="ru-RU" sz="3600" dirty="0" smtClean="0"/>
            </a:br>
            <a:r>
              <a:rPr lang="ru-RU" sz="3600" dirty="0" smtClean="0"/>
              <a:t>которая вам актуальна на работе (т.е. есть задача у вас/ коллег/ начальства, а также данные)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Поиск актуальных тем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АВТФ, НГТУ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35" y="849883"/>
            <a:ext cx="9092769" cy="52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0" y="2276872"/>
            <a:ext cx="899592" cy="28803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5936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9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Структура и содержание диссертации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АВТФ, НГТУ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568952" cy="547260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Введение: о чём работа, новизна и значимость, апробация</a:t>
            </a:r>
          </a:p>
          <a:p>
            <a:r>
              <a:rPr lang="ru-RU" sz="2200" dirty="0" smtClean="0"/>
              <a:t>Глава 1: Актуальность исследования и обзор литературы</a:t>
            </a:r>
          </a:p>
          <a:p>
            <a:pPr lvl="1"/>
            <a:r>
              <a:rPr lang="ru-RU" sz="2200" dirty="0" smtClean="0"/>
              <a:t>заканчивается постановкой задачи</a:t>
            </a:r>
          </a:p>
          <a:p>
            <a:r>
              <a:rPr lang="ru-RU" sz="2200" dirty="0" smtClean="0"/>
              <a:t>Глава 2: Методы и инструменты</a:t>
            </a:r>
          </a:p>
          <a:p>
            <a:pPr lvl="1"/>
            <a:r>
              <a:rPr lang="ru-RU" sz="2200" dirty="0" smtClean="0"/>
              <a:t>также описание </a:t>
            </a:r>
            <a:r>
              <a:rPr lang="ru-RU" sz="2200" b="1" dirty="0" smtClean="0"/>
              <a:t>наборов данных</a:t>
            </a:r>
          </a:p>
          <a:p>
            <a:r>
              <a:rPr lang="ru-RU" sz="2200" dirty="0" smtClean="0"/>
              <a:t>Глава 3: Результаты исследования</a:t>
            </a:r>
          </a:p>
          <a:p>
            <a:r>
              <a:rPr lang="ru-RU" sz="2200" dirty="0" smtClean="0"/>
              <a:t>Глава 4: Проектирование/разработка</a:t>
            </a:r>
          </a:p>
          <a:p>
            <a:pPr lvl="1"/>
            <a:r>
              <a:rPr lang="ru-RU" sz="2200" dirty="0" smtClean="0"/>
              <a:t>информационный продукт, воплощающий результаты</a:t>
            </a:r>
          </a:p>
          <a:p>
            <a:r>
              <a:rPr lang="ru-RU" sz="2200" dirty="0" smtClean="0"/>
              <a:t>Заключение: основные результаты, применимость и ограничения, дальнейшие перспективы исследования</a:t>
            </a:r>
          </a:p>
          <a:p>
            <a:r>
              <a:rPr lang="ru-RU" sz="2200" dirty="0" smtClean="0"/>
              <a:t>Список литературы:</a:t>
            </a:r>
          </a:p>
          <a:p>
            <a:pPr lvl="1"/>
            <a:r>
              <a:rPr lang="ru-RU" sz="2200" dirty="0" smtClean="0"/>
              <a:t>не менее 25, с англоязычными источниками</a:t>
            </a:r>
          </a:p>
          <a:p>
            <a:r>
              <a:rPr lang="ru-RU" sz="2200" dirty="0" smtClean="0"/>
              <a:t>Приложения: код (программа, БД, конфигурация, …)</a:t>
            </a:r>
          </a:p>
        </p:txBody>
      </p:sp>
    </p:spTree>
    <p:extLst>
      <p:ext uri="{BB962C8B-B14F-4D97-AF65-F5344CB8AC3E}">
        <p14:creationId xmlns:p14="http://schemas.microsoft.com/office/powerpoint/2010/main" xmlns="" val="206302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14968</TotalTime>
  <Words>585</Words>
  <Application>Microsoft Office PowerPoint</Application>
  <PresentationFormat>Экран (4:3)</PresentationFormat>
  <Paragraphs>150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Основы научных исследований (магистерский семинар)</vt:lpstr>
      <vt:lpstr>Слайд 2</vt:lpstr>
      <vt:lpstr>Слайд 3</vt:lpstr>
      <vt:lpstr>Информация о магистратуре ССОД</vt:lpstr>
      <vt:lpstr>Научное</vt:lpstr>
      <vt:lpstr>Выбор темы магистерской</vt:lpstr>
      <vt:lpstr>Слайд 7</vt:lpstr>
      <vt:lpstr>Поиск актуальных тем</vt:lpstr>
      <vt:lpstr>Структура и содержание диссертации</vt:lpstr>
      <vt:lpstr>Основы научных исследований (семинар)</vt:lpstr>
      <vt:lpstr>Публикации и апробация (доклад)</vt:lpstr>
      <vt:lpstr>БРС по дисциплине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коммуникации и семиотика</dc:title>
  <dc:creator>Max Bakaev</dc:creator>
  <cp:lastModifiedBy>Max Bakaev</cp:lastModifiedBy>
  <cp:revision>933</cp:revision>
  <dcterms:created xsi:type="dcterms:W3CDTF">2012-07-06T18:15:12Z</dcterms:created>
  <dcterms:modified xsi:type="dcterms:W3CDTF">2025-09-03T11:09:11Z</dcterms:modified>
</cp:coreProperties>
</file>