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3"/>
  </p:notesMasterIdLst>
  <p:sldIdLst>
    <p:sldId id="256" r:id="rId2"/>
    <p:sldId id="307" r:id="rId3"/>
    <p:sldId id="257" r:id="rId4"/>
    <p:sldId id="306" r:id="rId5"/>
    <p:sldId id="308" r:id="rId6"/>
    <p:sldId id="287" r:id="rId7"/>
    <p:sldId id="260" r:id="rId8"/>
    <p:sldId id="297" r:id="rId9"/>
    <p:sldId id="283" r:id="rId10"/>
    <p:sldId id="292" r:id="rId11"/>
    <p:sldId id="298" r:id="rId12"/>
    <p:sldId id="299" r:id="rId13"/>
    <p:sldId id="284" r:id="rId14"/>
    <p:sldId id="291" r:id="rId15"/>
    <p:sldId id="272" r:id="rId16"/>
    <p:sldId id="285" r:id="rId17"/>
    <p:sldId id="263" r:id="rId18"/>
    <p:sldId id="309" r:id="rId19"/>
    <p:sldId id="310" r:id="rId20"/>
    <p:sldId id="262" r:id="rId21"/>
    <p:sldId id="312" r:id="rId22"/>
    <p:sldId id="286" r:id="rId23"/>
    <p:sldId id="296" r:id="rId24"/>
    <p:sldId id="302" r:id="rId25"/>
    <p:sldId id="303" r:id="rId26"/>
    <p:sldId id="301" r:id="rId27"/>
    <p:sldId id="300" r:id="rId28"/>
    <p:sldId id="311" r:id="rId29"/>
    <p:sldId id="305" r:id="rId30"/>
    <p:sldId id="304" r:id="rId31"/>
    <p:sldId id="288" r:id="rId32"/>
    <p:sldId id="294" r:id="rId33"/>
    <p:sldId id="295" r:id="rId34"/>
    <p:sldId id="289" r:id="rId35"/>
    <p:sldId id="276" r:id="rId36"/>
    <p:sldId id="277" r:id="rId37"/>
    <p:sldId id="268" r:id="rId38"/>
    <p:sldId id="269" r:id="rId39"/>
    <p:sldId id="290" r:id="rId40"/>
    <p:sldId id="275" r:id="rId41"/>
    <p:sldId id="270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6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10C7C-E329-4D59-AB5D-0256079ABBBE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3D8B0-0654-426D-BE2A-D44904043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2AF8-FF80-4350-B4BD-F02211DD5BD6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E3C4-F378-4AB5-B5E7-B24AA7BC37AD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06E6-ADBC-4DFB-86E1-EB29A3CAECFC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B759-6B2A-4BED-B81C-E98DC9AEEB1F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C898E-8D8A-4786-BE12-E9364B2B9B1C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DE70-3093-4E03-A3EF-F9A1A278AD03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A20A-997E-4F7F-A19F-9950334FEDA4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D2F9-999C-4402-B417-21573B56E9E6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FC5D-B842-4B29-A74A-CF6C342D5912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0B80-C15E-4820-8D98-139DF9A2C4B4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FA8F-4262-46E9-9DEB-B8547B4B5B70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AFBE236-9C8D-4C3E-9EBB-7AAB84A1A5D4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ADFBD75-E7BA-46A2-B3B4-80C6613D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ciencedirect.com/" TargetMode="External"/><Relationship Id="rId2" Type="http://schemas.openxmlformats.org/officeDocument/2006/relationships/hyperlink" Target="http://springerlink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iteseerx.ist.psu.edu/" TargetMode="External"/><Relationship Id="rId4" Type="http://schemas.openxmlformats.org/officeDocument/2006/relationships/hyperlink" Target="https://pubmed.ncbi.nlm.nih.gov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guides.loc.gov/datasets/repositories" TargetMode="External"/><Relationship Id="rId3" Type="http://schemas.openxmlformats.org/officeDocument/2006/relationships/hyperlink" Target="https://huggingface.co/models" TargetMode="External"/><Relationship Id="rId7" Type="http://schemas.openxmlformats.org/officeDocument/2006/relationships/hyperlink" Target="https://archive.ics.uci.edu/" TargetMode="External"/><Relationship Id="rId2" Type="http://schemas.openxmlformats.org/officeDocument/2006/relationships/hyperlink" Target="https://github.com/topics/pretrained-mode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ensorflow.org/resources/models-datasets" TargetMode="External"/><Relationship Id="rId5" Type="http://schemas.openxmlformats.org/officeDocument/2006/relationships/hyperlink" Target="https://www.kaggle.com/datasets" TargetMode="External"/><Relationship Id="rId10" Type="http://schemas.openxmlformats.org/officeDocument/2006/relationships/hyperlink" Target="https://datasetsearch.research.google.com/" TargetMode="External"/><Relationship Id="rId4" Type="http://schemas.openxmlformats.org/officeDocument/2006/relationships/hyperlink" Target="https://huggingface.co/papers/trending" TargetMode="External"/><Relationship Id="rId9" Type="http://schemas.openxmlformats.org/officeDocument/2006/relationships/hyperlink" Target="https://mlcontests.com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scholar.google.ru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scholar.google.com/citations?view_op=top_venues&amp;hl=en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ikicfp.com/" TargetMode="External"/><Relationship Id="rId2" Type="http://schemas.openxmlformats.org/officeDocument/2006/relationships/hyperlink" Target="https://scie.lcc.uma.es:8443/gii-grin-scie-rating/ratingSearch.jsf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scimagojr.com/" TargetMode="External"/><Relationship Id="rId3" Type="http://schemas.openxmlformats.org/officeDocument/2006/relationships/hyperlink" Target="https://www.scopus.com/" TargetMode="External"/><Relationship Id="rId7" Type="http://schemas.openxmlformats.org/officeDocument/2006/relationships/hyperlink" Target="https://datasetsearch.research.google.com/" TargetMode="External"/><Relationship Id="rId12" Type="http://schemas.openxmlformats.org/officeDocument/2006/relationships/hyperlink" Target="https://researchgate.net/" TargetMode="External"/><Relationship Id="rId2" Type="http://schemas.openxmlformats.org/officeDocument/2006/relationships/hyperlink" Target="https://elibrary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holar.google.com/" TargetMode="External"/><Relationship Id="rId11" Type="http://schemas.openxmlformats.org/officeDocument/2006/relationships/hyperlink" Target="https://mendeley.com/" TargetMode="External"/><Relationship Id="rId5" Type="http://schemas.openxmlformats.org/officeDocument/2006/relationships/hyperlink" Target="https://arxiv.org/" TargetMode="External"/><Relationship Id="rId10" Type="http://schemas.openxmlformats.org/officeDocument/2006/relationships/hyperlink" Target="https://conferences.ieee.org/conferences_events/" TargetMode="External"/><Relationship Id="rId4" Type="http://schemas.openxmlformats.org/officeDocument/2006/relationships/hyperlink" Target="https://www.webofscience.com/" TargetMode="External"/><Relationship Id="rId9" Type="http://schemas.openxmlformats.org/officeDocument/2006/relationships/hyperlink" Target="https://www.wikicfp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library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copus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077072"/>
            <a:ext cx="7560840" cy="2304256"/>
          </a:xfrm>
        </p:spPr>
        <p:txBody>
          <a:bodyPr>
            <a:normAutofit fontScale="92500" lnSpcReduction="10000"/>
          </a:bodyPr>
          <a:lstStyle/>
          <a:p>
            <a:r>
              <a:rPr lang="ru-RU" sz="3500" dirty="0" smtClean="0"/>
              <a:t>Основы научных исследований</a:t>
            </a:r>
            <a:br>
              <a:rPr lang="ru-RU" sz="3500" dirty="0" smtClean="0"/>
            </a:br>
            <a:r>
              <a:rPr lang="ru-RU" sz="3500" dirty="0" smtClean="0"/>
              <a:t>(семинар для магистрантов)</a:t>
            </a:r>
          </a:p>
          <a:p>
            <a:endParaRPr lang="ru-RU" sz="2800" dirty="0" smtClean="0"/>
          </a:p>
          <a:p>
            <a:r>
              <a:rPr lang="ru-RU" dirty="0" smtClean="0"/>
              <a:t>М.А. Бакаев</a:t>
            </a:r>
            <a:r>
              <a:rPr lang="en-US" dirty="0" smtClean="0"/>
              <a:t>,</a:t>
            </a:r>
            <a:r>
              <a:rPr lang="ru-RU" dirty="0" smtClean="0"/>
              <a:t> к.т.н., доцент</a:t>
            </a:r>
            <a:br>
              <a:rPr lang="ru-RU" dirty="0" smtClean="0"/>
            </a:br>
            <a:r>
              <a:rPr lang="ru-RU" dirty="0" smtClean="0"/>
              <a:t>АВТФ, НГТУ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556792"/>
            <a:ext cx="7429552" cy="1512168"/>
          </a:xfrm>
        </p:spPr>
        <p:txBody>
          <a:bodyPr>
            <a:normAutofit/>
          </a:bodyPr>
          <a:lstStyle/>
          <a:p>
            <a:r>
              <a:rPr lang="ru-RU" dirty="0" smtClean="0"/>
              <a:t>Электронные инструменты</a:t>
            </a:r>
            <a:br>
              <a:rPr lang="ru-RU" dirty="0" smtClean="0"/>
            </a:br>
            <a:r>
              <a:rPr lang="ru-RU" dirty="0" smtClean="0"/>
              <a:t>для исследователя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314324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или интернет – это не только фотки котят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4016"/>
            <a:ext cx="8507288" cy="764704"/>
          </a:xfrm>
        </p:spPr>
        <p:txBody>
          <a:bodyPr>
            <a:normAutofit/>
          </a:bodyPr>
          <a:lstStyle/>
          <a:p>
            <a:r>
              <a:rPr lang="en-US" dirty="0" smtClean="0"/>
              <a:t>Scopus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поиск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41145"/>
            <a:ext cx="9144000" cy="5008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507288" cy="764704"/>
          </a:xfrm>
        </p:spPr>
        <p:txBody>
          <a:bodyPr>
            <a:normAutofit/>
          </a:bodyPr>
          <a:lstStyle/>
          <a:p>
            <a:r>
              <a:rPr lang="en-US" dirty="0" smtClean="0"/>
              <a:t>Scopus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данные журнала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691708"/>
            <a:ext cx="9505056" cy="6121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507288" cy="764704"/>
          </a:xfrm>
        </p:spPr>
        <p:txBody>
          <a:bodyPr>
            <a:normAutofit/>
          </a:bodyPr>
          <a:lstStyle/>
          <a:p>
            <a:r>
              <a:rPr lang="en-US" dirty="0" err="1" smtClean="0"/>
              <a:t>Scimago</a:t>
            </a:r>
            <a:r>
              <a:rPr lang="en-US" dirty="0" smtClean="0"/>
              <a:t> Journal Ratings (Scopus)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836711"/>
            <a:ext cx="9649072" cy="541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</p:spPr>
        <p:txBody>
          <a:bodyPr/>
          <a:lstStyle/>
          <a:p>
            <a:r>
              <a:rPr lang="en-US" dirty="0" smtClean="0"/>
              <a:t>Web of Science</a:t>
            </a:r>
            <a:r>
              <a:rPr lang="ru-RU" dirty="0" smtClean="0"/>
              <a:t>/</a:t>
            </a:r>
            <a:r>
              <a:rPr lang="en-US" dirty="0" smtClean="0"/>
              <a:t>Knowledge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13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08720"/>
            <a:ext cx="8358246" cy="5165766"/>
          </a:xfrm>
        </p:spPr>
        <p:txBody>
          <a:bodyPr>
            <a:normAutofit/>
          </a:bodyPr>
          <a:lstStyle/>
          <a:p>
            <a:r>
              <a:rPr lang="ru-RU" dirty="0" err="1" smtClean="0"/>
              <a:t>Наукометрическая</a:t>
            </a:r>
            <a:r>
              <a:rPr lang="ru-RU" dirty="0" smtClean="0"/>
              <a:t> система (с 200? г., ранее </a:t>
            </a:r>
            <a:r>
              <a:rPr lang="en-US" dirty="0" smtClean="0"/>
              <a:t>ISI)</a:t>
            </a:r>
            <a:r>
              <a:rPr lang="ru-RU" dirty="0" smtClean="0"/>
              <a:t>:</a:t>
            </a:r>
          </a:p>
          <a:p>
            <a:pPr lvl="1"/>
            <a:r>
              <a:rPr lang="ru-RU" dirty="0" smtClean="0"/>
              <a:t>база научных работ (ссылки)</a:t>
            </a:r>
          </a:p>
          <a:p>
            <a:pPr lvl="1"/>
            <a:r>
              <a:rPr lang="ru-RU" dirty="0" smtClean="0"/>
              <a:t>тематика: универсальная, система состоит из нескольких специализированных баз</a:t>
            </a:r>
          </a:p>
          <a:p>
            <a:pPr lvl="1"/>
            <a:r>
              <a:rPr lang="en-US" dirty="0" smtClean="0"/>
              <a:t>Web of Knowledge</a:t>
            </a:r>
            <a:r>
              <a:rPr lang="ru-RU" dirty="0" smtClean="0"/>
              <a:t>: база трудов научных конференций (интерфейс ужасен, но есть возможность скачать список индексируемых конференций)</a:t>
            </a:r>
          </a:p>
          <a:p>
            <a:pPr lvl="1"/>
            <a:r>
              <a:rPr lang="ru-RU" dirty="0" smtClean="0"/>
              <a:t>индексы цитирования публикаций</a:t>
            </a:r>
          </a:p>
          <a:p>
            <a:pPr lvl="1"/>
            <a:r>
              <a:rPr lang="ru-RU" dirty="0" smtClean="0"/>
              <a:t>влиятельность («</a:t>
            </a:r>
            <a:r>
              <a:rPr lang="ru-RU" dirty="0" err="1" smtClean="0"/>
              <a:t>импакт-фактор</a:t>
            </a:r>
            <a:r>
              <a:rPr lang="ru-RU" dirty="0" smtClean="0"/>
              <a:t>») научных изданий</a:t>
            </a:r>
          </a:p>
          <a:p>
            <a:pPr lvl="1"/>
            <a:r>
              <a:rPr lang="ru-RU" dirty="0" smtClean="0"/>
              <a:t>недавно объединился с </a:t>
            </a:r>
            <a:r>
              <a:rPr lang="en-US" dirty="0" smtClean="0"/>
              <a:t>publons.com </a:t>
            </a:r>
            <a:r>
              <a:rPr lang="ru-RU" dirty="0" smtClean="0"/>
              <a:t>(паспорт ученого)</a:t>
            </a:r>
          </a:p>
          <a:p>
            <a:r>
              <a:rPr lang="ru-RU" dirty="0" smtClean="0"/>
              <a:t>Платная, централизованная (</a:t>
            </a:r>
            <a:r>
              <a:rPr lang="en-US" dirty="0" smtClean="0"/>
              <a:t>Thomson Reuters)</a:t>
            </a:r>
          </a:p>
          <a:p>
            <a:pPr lvl="1"/>
            <a:r>
              <a:rPr lang="ru-RU" dirty="0" smtClean="0">
                <a:solidFill>
                  <a:srgbClr val="FF0000"/>
                </a:solidFill>
              </a:rPr>
              <a:t>у российских вузов сейчас нет доступа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WoS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поиск по базе работ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14</a:t>
            </a:fld>
            <a:endParaRPr lang="ru-RU"/>
          </a:p>
        </p:txBody>
      </p:sp>
      <p:grpSp>
        <p:nvGrpSpPr>
          <p:cNvPr id="3" name="Группа 8"/>
          <p:cNvGrpSpPr/>
          <p:nvPr/>
        </p:nvGrpSpPr>
        <p:grpSpPr>
          <a:xfrm>
            <a:off x="-14141" y="1622424"/>
            <a:ext cx="9122645" cy="4005235"/>
            <a:chOff x="-14141" y="1622424"/>
            <a:chExt cx="9122645" cy="400523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4141" y="1622424"/>
              <a:ext cx="9122645" cy="4005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Прямая соединительная линия 7"/>
            <p:cNvCxnSpPr/>
            <p:nvPr/>
          </p:nvCxnSpPr>
          <p:spPr>
            <a:xfrm>
              <a:off x="3059832" y="5229200"/>
              <a:ext cx="936104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000132"/>
          </a:xfrm>
        </p:spPr>
        <p:txBody>
          <a:bodyPr/>
          <a:lstStyle/>
          <a:p>
            <a:r>
              <a:rPr lang="en-US" dirty="0" smtClean="0"/>
              <a:t>WOK – </a:t>
            </a:r>
            <a:r>
              <a:rPr lang="ru-RU" dirty="0" smtClean="0"/>
              <a:t>конференции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15</a:t>
            </a:fld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12803" y="1340768"/>
            <a:ext cx="9095701" cy="4191223"/>
            <a:chOff x="12803" y="1340768"/>
            <a:chExt cx="9095701" cy="4191223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803" y="1340768"/>
              <a:ext cx="9095701" cy="4191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971600" y="3284984"/>
              <a:ext cx="1872208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ru-RU" dirty="0" smtClean="0"/>
              <a:t>Прочие базы научных работ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16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es-ES" dirty="0" smtClean="0"/>
              <a:t>Arxiv.org</a:t>
            </a:r>
            <a:r>
              <a:rPr lang="ru-RU" dirty="0" smtClean="0"/>
              <a:t> – бесплатный, децентрализованный, размещение статей авторами </a:t>
            </a:r>
            <a:r>
              <a:rPr lang="ru-RU" b="1" dirty="0" smtClean="0"/>
              <a:t>до</a:t>
            </a:r>
            <a:r>
              <a:rPr lang="ru-RU" dirty="0" smtClean="0"/>
              <a:t> их печати</a:t>
            </a:r>
            <a:endParaRPr lang="en-US" dirty="0" smtClean="0"/>
          </a:p>
          <a:p>
            <a:r>
              <a:rPr lang="en-US" dirty="0" smtClean="0"/>
              <a:t>MedRXiv.org – </a:t>
            </a:r>
            <a:r>
              <a:rPr lang="ru-RU" dirty="0" smtClean="0"/>
              <a:t>сервис </a:t>
            </a:r>
            <a:r>
              <a:rPr lang="ru-RU" dirty="0" err="1" smtClean="0"/>
              <a:t>пре-принтов</a:t>
            </a:r>
            <a:r>
              <a:rPr lang="ru-RU" dirty="0" smtClean="0"/>
              <a:t> </a:t>
            </a:r>
            <a:r>
              <a:rPr lang="en-US" dirty="0" smtClean="0"/>
              <a:t>Health Sciences</a:t>
            </a:r>
            <a:endParaRPr lang="ru-RU" dirty="0" smtClean="0"/>
          </a:p>
          <a:p>
            <a:r>
              <a:rPr lang="es-ES" dirty="0" smtClean="0"/>
              <a:t>SpringerLink</a:t>
            </a:r>
            <a:r>
              <a:rPr lang="ru-RU" dirty="0" smtClean="0"/>
              <a:t> (</a:t>
            </a:r>
            <a:r>
              <a:rPr lang="es-ES" dirty="0" smtClean="0">
                <a:hlinkClick r:id="rId2"/>
              </a:rPr>
              <a:t>http://springerlink.com</a:t>
            </a:r>
            <a:r>
              <a:rPr lang="ru-RU" dirty="0" smtClean="0"/>
              <a:t>) – издательства </a:t>
            </a:r>
            <a:r>
              <a:rPr lang="en-US" dirty="0" smtClean="0"/>
              <a:t>Springer</a:t>
            </a:r>
            <a:r>
              <a:rPr lang="ru-RU" dirty="0" smtClean="0"/>
              <a:t> (дружественное, признаётся ВАК)</a:t>
            </a:r>
            <a:endParaRPr lang="es-ES" dirty="0" smtClean="0"/>
          </a:p>
          <a:p>
            <a:r>
              <a:rPr lang="es-ES" dirty="0" smtClean="0"/>
              <a:t>ScienceDirect (</a:t>
            </a:r>
            <a:r>
              <a:rPr lang="es-ES" dirty="0" smtClean="0">
                <a:hlinkClick r:id="rId3"/>
              </a:rPr>
              <a:t>http://sciencedirect.com</a:t>
            </a:r>
            <a:r>
              <a:rPr lang="es-ES" dirty="0" smtClean="0"/>
              <a:t>) – </a:t>
            </a:r>
            <a:r>
              <a:rPr lang="ru-RU" dirty="0" smtClean="0"/>
              <a:t>издательства </a:t>
            </a:r>
            <a:r>
              <a:rPr lang="en-US" dirty="0" smtClean="0"/>
              <a:t>Elsevier </a:t>
            </a:r>
            <a:r>
              <a:rPr lang="ru-RU" dirty="0" smtClean="0"/>
              <a:t>(не дружественное, не признаётся ВАК)</a:t>
            </a:r>
            <a:endParaRPr lang="es-ES" dirty="0" smtClean="0"/>
          </a:p>
          <a:p>
            <a:r>
              <a:rPr lang="es-ES" dirty="0" smtClean="0"/>
              <a:t>PubMed </a:t>
            </a:r>
            <a:r>
              <a:rPr lang="ru-RU" dirty="0" smtClean="0"/>
              <a:t>(</a:t>
            </a:r>
            <a:r>
              <a:rPr lang="en-GB" dirty="0" smtClean="0">
                <a:hlinkClick r:id="rId4"/>
              </a:rPr>
              <a:t>https://pubmed.ncbi.nlm.nih.gov/</a:t>
            </a:r>
            <a:r>
              <a:rPr lang="ru-RU" dirty="0" smtClean="0"/>
              <a:t>) – </a:t>
            </a:r>
            <a:r>
              <a:rPr lang="en-US" dirty="0" smtClean="0"/>
              <a:t>National Library of Medicine</a:t>
            </a:r>
            <a:r>
              <a:rPr lang="ru-RU" dirty="0" smtClean="0"/>
              <a:t>, США</a:t>
            </a:r>
            <a:endParaRPr lang="es-ES" dirty="0" smtClean="0"/>
          </a:p>
          <a:p>
            <a:r>
              <a:rPr lang="es-ES" dirty="0" smtClean="0"/>
              <a:t>CiteSeerX</a:t>
            </a:r>
            <a:r>
              <a:rPr lang="ru-RU" dirty="0" smtClean="0"/>
              <a:t> (</a:t>
            </a:r>
            <a:r>
              <a:rPr lang="es-ES" dirty="0" smtClean="0">
                <a:hlinkClick r:id="rId5"/>
              </a:rPr>
              <a:t>http://citeseerx.ist.psu.edu</a:t>
            </a:r>
            <a:r>
              <a:rPr lang="ru-RU" dirty="0" smtClean="0"/>
              <a:t>) – бесплатный, в основном сфера ИТ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65298"/>
          </a:xfrm>
        </p:spPr>
        <p:txBody>
          <a:bodyPr/>
          <a:lstStyle/>
          <a:p>
            <a:r>
              <a:rPr lang="en-US" dirty="0" smtClean="0"/>
              <a:t>Arxiv.org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11074400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2775"/>
            <a:ext cx="10618863" cy="5336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332656"/>
            <a:ext cx="9108504" cy="637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229600" cy="857256"/>
          </a:xfrm>
        </p:spPr>
        <p:txBody>
          <a:bodyPr/>
          <a:lstStyle/>
          <a:p>
            <a:r>
              <a:rPr lang="ru-RU" dirty="0" smtClean="0"/>
              <a:t>Научные публикации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2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8390736" cy="5145435"/>
          </a:xfrm>
        </p:spPr>
        <p:txBody>
          <a:bodyPr>
            <a:normAutofit/>
          </a:bodyPr>
          <a:lstStyle/>
          <a:p>
            <a:r>
              <a:rPr lang="ru-RU" dirty="0" smtClean="0"/>
              <a:t>Рост количества научных публикаций</a:t>
            </a:r>
          </a:p>
          <a:p>
            <a:pPr lvl="1"/>
            <a:r>
              <a:rPr lang="en-US" dirty="0" smtClean="0"/>
              <a:t>&lt; </a:t>
            </a:r>
            <a:r>
              <a:rPr lang="ru-RU" dirty="0" smtClean="0"/>
              <a:t>1% до середины </a:t>
            </a:r>
            <a:r>
              <a:rPr lang="en-US" dirty="0" smtClean="0"/>
              <a:t>XVIII </a:t>
            </a:r>
            <a:r>
              <a:rPr lang="ru-RU" dirty="0" smtClean="0"/>
              <a:t>века</a:t>
            </a:r>
            <a:endParaRPr lang="en-US" dirty="0" smtClean="0"/>
          </a:p>
          <a:p>
            <a:pPr lvl="1"/>
            <a:r>
              <a:rPr lang="ru-RU" dirty="0" smtClean="0"/>
              <a:t>2-3% в год в середине </a:t>
            </a:r>
            <a:r>
              <a:rPr lang="en-US" dirty="0" smtClean="0"/>
              <a:t>XX </a:t>
            </a:r>
            <a:r>
              <a:rPr lang="ru-RU" dirty="0" smtClean="0"/>
              <a:t>века</a:t>
            </a:r>
          </a:p>
          <a:p>
            <a:pPr lvl="1"/>
            <a:r>
              <a:rPr lang="ru-RU" dirty="0" smtClean="0"/>
              <a:t>8-9% в начале </a:t>
            </a:r>
            <a:r>
              <a:rPr lang="en-US" dirty="0" smtClean="0"/>
              <a:t>XXI </a:t>
            </a:r>
            <a:r>
              <a:rPr lang="ru-RU" dirty="0" smtClean="0"/>
              <a:t>века</a:t>
            </a:r>
          </a:p>
          <a:p>
            <a:pPr lvl="1"/>
            <a:r>
              <a:rPr lang="ru-RU" dirty="0" smtClean="0"/>
              <a:t>более 10% в год в настоящее время</a:t>
            </a:r>
            <a:endParaRPr lang="en-US" dirty="0" smtClean="0"/>
          </a:p>
          <a:p>
            <a:r>
              <a:rPr lang="ru-RU" dirty="0" smtClean="0"/>
              <a:t>Удвоение количества?</a:t>
            </a:r>
          </a:p>
          <a:p>
            <a:pPr lvl="1"/>
            <a:r>
              <a:rPr lang="ru-RU" dirty="0" smtClean="0"/>
              <a:t>за 7 лет</a:t>
            </a:r>
          </a:p>
          <a:p>
            <a:r>
              <a:rPr lang="ru-RU" dirty="0" smtClean="0"/>
              <a:t>Последствия?</a:t>
            </a:r>
          </a:p>
          <a:p>
            <a:pPr lvl="1"/>
            <a:r>
              <a:rPr lang="ru-RU" dirty="0" smtClean="0"/>
              <a:t>специализация науки</a:t>
            </a:r>
            <a:br>
              <a:rPr lang="ru-RU" dirty="0" smtClean="0"/>
            </a:br>
            <a:r>
              <a:rPr lang="ru-RU" dirty="0" smtClean="0"/>
              <a:t>и учёных</a:t>
            </a:r>
          </a:p>
          <a:p>
            <a:pPr lvl="1"/>
            <a:r>
              <a:rPr lang="ru-RU" dirty="0" smtClean="0"/>
              <a:t>необходимость </a:t>
            </a:r>
            <a:r>
              <a:rPr lang="ru-RU" dirty="0" err="1" smtClean="0"/>
              <a:t>эл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инструментов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01008"/>
            <a:ext cx="4676707" cy="30461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444208" y="4365104"/>
            <a:ext cx="1140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 = 0.997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772400" cy="778098"/>
          </a:xfrm>
        </p:spPr>
        <p:txBody>
          <a:bodyPr/>
          <a:lstStyle/>
          <a:p>
            <a:r>
              <a:rPr lang="en-US" dirty="0" smtClean="0"/>
              <a:t>Science Direct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11633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400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Наборы данных и готовые ИИ-модели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21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229600" cy="5453228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GitHub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2"/>
              </a:rPr>
              <a:t>https</a:t>
            </a:r>
            <a:r>
              <a:rPr lang="en-US" sz="2400" dirty="0" smtClean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github.com/topics/pretrained-models</a:t>
            </a:r>
            <a:endParaRPr lang="en-US" sz="2400" dirty="0" smtClean="0"/>
          </a:p>
          <a:p>
            <a:r>
              <a:rPr lang="en-US" sz="2400" dirty="0" err="1" smtClean="0"/>
              <a:t>Hugginface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huggingface.co/models</a:t>
            </a:r>
            <a:endParaRPr lang="en-US" sz="2400" dirty="0" smtClean="0"/>
          </a:p>
          <a:p>
            <a:r>
              <a:rPr lang="en-US" sz="2400" dirty="0" smtClean="0"/>
              <a:t>Papers with Code </a:t>
            </a:r>
            <a:r>
              <a:rPr lang="en-US" sz="2400" dirty="0" smtClean="0"/>
              <a:t>-&gt; </a:t>
            </a:r>
            <a:r>
              <a:rPr lang="en-US" sz="2400" dirty="0" smtClean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huggingface.co/papers/trending</a:t>
            </a:r>
            <a:endParaRPr lang="en-US" sz="2400" dirty="0" smtClean="0"/>
          </a:p>
          <a:p>
            <a:r>
              <a:rPr lang="en-US" dirty="0" err="1" smtClean="0"/>
              <a:t>Kaggle</a:t>
            </a:r>
            <a:r>
              <a:rPr lang="en-US" dirty="0" smtClean="0"/>
              <a:t>: </a:t>
            </a:r>
            <a:r>
              <a:rPr lang="en-US" dirty="0" smtClean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www.kaggle.com/datasets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www.tensorflow.org/resources/models-datasets</a:t>
            </a:r>
            <a:endParaRPr lang="en-US" dirty="0" smtClean="0"/>
          </a:p>
          <a:p>
            <a:r>
              <a:rPr lang="ru-RU" dirty="0" smtClean="0"/>
              <a:t>«Локальные» </a:t>
            </a:r>
            <a:r>
              <a:rPr lang="ru-RU" dirty="0" err="1" smtClean="0"/>
              <a:t>репозитории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UCI Machine Learning </a:t>
            </a:r>
            <a:r>
              <a:rPr lang="en-US" dirty="0" smtClean="0"/>
              <a:t>Repository</a:t>
            </a:r>
            <a:r>
              <a:rPr lang="ru-RU" dirty="0" smtClean="0"/>
              <a:t> </a:t>
            </a:r>
            <a:r>
              <a:rPr lang="en-US" dirty="0" smtClean="0">
                <a:hlinkClick r:id="rId7"/>
              </a:rPr>
              <a:t>https://archive.ics.uci.edu/</a:t>
            </a:r>
            <a:endParaRPr lang="ru-RU" dirty="0" smtClean="0"/>
          </a:p>
          <a:p>
            <a:pPr lvl="1"/>
            <a:r>
              <a:rPr lang="en-US" dirty="0" smtClean="0"/>
              <a:t>Library of </a:t>
            </a:r>
            <a:r>
              <a:rPr lang="en-US" dirty="0" smtClean="0"/>
              <a:t>Congress</a:t>
            </a:r>
            <a:r>
              <a:rPr lang="ru-RU" dirty="0" smtClean="0"/>
              <a:t> </a:t>
            </a:r>
            <a:r>
              <a:rPr lang="en-GB" dirty="0" smtClean="0">
                <a:hlinkClick r:id="rId8"/>
              </a:rPr>
              <a:t>https://</a:t>
            </a:r>
            <a:r>
              <a:rPr lang="en-GB" dirty="0" smtClean="0">
                <a:hlinkClick r:id="rId8"/>
              </a:rPr>
              <a:t>guides.loc.gov/datasets/repositories</a:t>
            </a:r>
            <a:endParaRPr lang="ru-RU" dirty="0" smtClean="0"/>
          </a:p>
          <a:p>
            <a:pPr lvl="1"/>
            <a:r>
              <a:rPr lang="en-US" sz="2800" dirty="0" err="1" smtClean="0"/>
              <a:t>Hackathon</a:t>
            </a:r>
            <a:r>
              <a:rPr lang="en-US" sz="2800" dirty="0" smtClean="0"/>
              <a:t> Datasets (</a:t>
            </a:r>
            <a:r>
              <a:rPr lang="en-GB" sz="2800" dirty="0" smtClean="0">
                <a:hlinkClick r:id="rId9"/>
              </a:rPr>
              <a:t>https</a:t>
            </a:r>
            <a:r>
              <a:rPr lang="en-GB" sz="2800" dirty="0" smtClean="0">
                <a:hlinkClick r:id="rId9"/>
              </a:rPr>
              <a:t>://mlcontests.com</a:t>
            </a:r>
            <a:r>
              <a:rPr lang="en-GB" sz="2800" dirty="0" smtClean="0">
                <a:hlinkClick r:id="rId9"/>
              </a:rPr>
              <a:t>/</a:t>
            </a:r>
            <a:r>
              <a:rPr lang="en-GB" dirty="0" smtClean="0"/>
              <a:t> </a:t>
            </a:r>
            <a:r>
              <a:rPr lang="ru-RU" dirty="0" smtClean="0"/>
              <a:t>и др.</a:t>
            </a:r>
            <a:r>
              <a:rPr lang="en-US" sz="2800" dirty="0" smtClean="0"/>
              <a:t>)</a:t>
            </a:r>
          </a:p>
          <a:p>
            <a:r>
              <a:rPr lang="ru-RU" dirty="0" smtClean="0"/>
              <a:t>Мета-поиск:</a:t>
            </a:r>
            <a:endParaRPr lang="en-US" dirty="0" smtClean="0"/>
          </a:p>
          <a:p>
            <a:pPr lvl="1"/>
            <a:r>
              <a:rPr lang="en-US" dirty="0" smtClean="0"/>
              <a:t>Google Dataset Search: </a:t>
            </a:r>
            <a:r>
              <a:rPr lang="en-US" dirty="0" smtClean="0">
                <a:hlinkClick r:id="rId10"/>
              </a:rPr>
              <a:t>https://datasetsearch.research.google.com</a:t>
            </a:r>
            <a:r>
              <a:rPr lang="en-US" dirty="0" smtClean="0">
                <a:hlinkClick r:id="rId10"/>
              </a:rPr>
              <a:t>/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ru-RU" dirty="0" smtClean="0"/>
              <a:t>Мета-поиск по научным работам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22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8572560" cy="5126055"/>
          </a:xfrm>
        </p:spPr>
        <p:txBody>
          <a:bodyPr>
            <a:normAutofit/>
          </a:bodyPr>
          <a:lstStyle/>
          <a:p>
            <a:r>
              <a:rPr lang="ru-RU" dirty="0" smtClean="0"/>
              <a:t>Академия </a:t>
            </a:r>
            <a:r>
              <a:rPr lang="ru-RU" dirty="0" err="1" smtClean="0"/>
              <a:t>Гугл</a:t>
            </a:r>
            <a:r>
              <a:rPr lang="ru-RU" dirty="0" smtClean="0"/>
              <a:t> (</a:t>
            </a:r>
            <a:r>
              <a:rPr lang="en-US" dirty="0" smtClean="0"/>
              <a:t>Google Scholar</a:t>
            </a:r>
            <a:r>
              <a:rPr lang="ru-RU" dirty="0" smtClean="0"/>
              <a:t>) – </a:t>
            </a:r>
            <a:r>
              <a:rPr lang="en-US" dirty="0" smtClean="0">
                <a:hlinkClick r:id="rId2"/>
              </a:rPr>
              <a:t>http://scholar.google.ru</a:t>
            </a:r>
            <a:endParaRPr lang="en-US" dirty="0" smtClean="0"/>
          </a:p>
          <a:p>
            <a:pPr lvl="1"/>
            <a:r>
              <a:rPr lang="ru-RU" dirty="0" smtClean="0"/>
              <a:t>поиск по всем базам и по файлам, похожим на научные публикации, патенты и т.п.</a:t>
            </a:r>
          </a:p>
          <a:p>
            <a:pPr lvl="1"/>
            <a:r>
              <a:rPr lang="ru-RU" dirty="0" smtClean="0"/>
              <a:t>высокая вероятность найти версию публикации, находящуюся в бесплатном доступе</a:t>
            </a:r>
          </a:p>
          <a:p>
            <a:pPr lvl="1"/>
            <a:r>
              <a:rPr lang="ru-RU" dirty="0" smtClean="0"/>
              <a:t>интерфейс на русском языке, поиск по русскоязычным публикациям, их индексирование</a:t>
            </a:r>
          </a:p>
          <a:p>
            <a:pPr lvl="1"/>
            <a:r>
              <a:rPr lang="ru-RU" dirty="0" smtClean="0"/>
              <a:t>бесплатный (но часть издательств запрещает индексирование)</a:t>
            </a:r>
            <a:endParaRPr lang="en-US" dirty="0" smtClean="0"/>
          </a:p>
          <a:p>
            <a:pPr lvl="1"/>
            <a:r>
              <a:rPr lang="ru-RU" dirty="0" smtClean="0"/>
              <a:t>доступ к профилям авторов (публикации, количество цитирований)</a:t>
            </a:r>
          </a:p>
          <a:p>
            <a:pPr lvl="1"/>
            <a:r>
              <a:rPr lang="ru-RU" dirty="0" smtClean="0"/>
              <a:t>фильтры, «цепочки цитирований», схожие статьи…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65298"/>
          </a:xfrm>
        </p:spPr>
        <p:txBody>
          <a:bodyPr/>
          <a:lstStyle/>
          <a:p>
            <a:r>
              <a:rPr lang="en-US" dirty="0" smtClean="0"/>
              <a:t>Google Scholar (</a:t>
            </a:r>
            <a:r>
              <a:rPr lang="ru-RU" dirty="0" smtClean="0"/>
              <a:t>Академия)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1"/>
            <a:ext cx="10764688" cy="494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909314"/>
          </a:xfrm>
        </p:spPr>
        <p:txBody>
          <a:bodyPr/>
          <a:lstStyle/>
          <a:p>
            <a:r>
              <a:rPr lang="en-US" dirty="0" smtClean="0"/>
              <a:t>Google Scholar </a:t>
            </a:r>
            <a:r>
              <a:rPr lang="ru-RU" dirty="0" smtClean="0"/>
              <a:t>– похожие статьи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24</a:t>
            </a:fld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00649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909314"/>
          </a:xfrm>
        </p:spPr>
        <p:txBody>
          <a:bodyPr/>
          <a:lstStyle/>
          <a:p>
            <a:r>
              <a:rPr lang="en-US" dirty="0" smtClean="0"/>
              <a:t>Google Scholar </a:t>
            </a:r>
            <a:r>
              <a:rPr lang="ru-RU" dirty="0" smtClean="0"/>
              <a:t>– все версии статьи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25</a:t>
            </a:fld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536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909314"/>
          </a:xfrm>
        </p:spPr>
        <p:txBody>
          <a:bodyPr/>
          <a:lstStyle/>
          <a:p>
            <a:r>
              <a:rPr lang="en-US" dirty="0" smtClean="0"/>
              <a:t>Google Scholar – </a:t>
            </a:r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26</a:t>
            </a:fld>
            <a:endParaRPr lang="ru-RU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16012"/>
            <a:ext cx="7143750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>
            <a:stCxn id="7" idx="6"/>
          </p:cNvCxnSpPr>
          <p:nvPr/>
        </p:nvCxnSpPr>
        <p:spPr>
          <a:xfrm>
            <a:off x="2123728" y="3940348"/>
            <a:ext cx="50405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1835696" y="3796332"/>
            <a:ext cx="288032" cy="28803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1414"/>
            <a:ext cx="8640960" cy="7652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Google Scholar – </a:t>
            </a:r>
            <a:r>
              <a:rPr lang="ru-RU" dirty="0" smtClean="0"/>
              <a:t>профиль исследователя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27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836712"/>
            <a:ext cx="8496944" cy="595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1414"/>
            <a:ext cx="8640960" cy="76529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Google Scholar –</a:t>
            </a:r>
            <a:r>
              <a:rPr lang="ru-RU" sz="3200" dirty="0" smtClean="0"/>
              <a:t> исследователи по областям</a:t>
            </a:r>
            <a:endParaRPr lang="ru-RU" sz="32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28</a:t>
            </a:fld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6" y="812845"/>
            <a:ext cx="8964488" cy="604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1414"/>
            <a:ext cx="8640960" cy="837306"/>
          </a:xfrm>
        </p:spPr>
        <p:txBody>
          <a:bodyPr>
            <a:normAutofit/>
          </a:bodyPr>
          <a:lstStyle/>
          <a:p>
            <a:r>
              <a:rPr lang="en-US" dirty="0" smtClean="0"/>
              <a:t>Google Scholar – </a:t>
            </a:r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29</a:t>
            </a:fld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19"/>
            <a:ext cx="9144000" cy="5483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5480"/>
            <a:ext cx="8229600" cy="1361312"/>
          </a:xfrm>
        </p:spPr>
        <p:txBody>
          <a:bodyPr>
            <a:normAutofit/>
          </a:bodyPr>
          <a:lstStyle/>
          <a:p>
            <a:r>
              <a:rPr lang="ru-RU" dirty="0" smtClean="0"/>
              <a:t>Практические (в т.ч. для студентов) вопросы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3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861048"/>
            <a:ext cx="8358246" cy="216024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6000" dirty="0" smtClean="0"/>
              <a:t>Как оценить значимость публикации, ещё не читая её?</a:t>
            </a:r>
            <a:endParaRPr lang="en-US" sz="6000" dirty="0" smtClean="0"/>
          </a:p>
        </p:txBody>
      </p:sp>
      <p:sp>
        <p:nvSpPr>
          <p:cNvPr id="6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556792"/>
            <a:ext cx="8358246" cy="2160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Как находить нужные публикации?</a:t>
            </a:r>
            <a:endParaRPr lang="en-US" sz="6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1414"/>
            <a:ext cx="8640960" cy="909314"/>
          </a:xfrm>
        </p:spPr>
        <p:txBody>
          <a:bodyPr>
            <a:normAutofit/>
          </a:bodyPr>
          <a:lstStyle/>
          <a:p>
            <a:r>
              <a:rPr lang="en-US" dirty="0" smtClean="0"/>
              <a:t>Google Scholar – </a:t>
            </a:r>
            <a:r>
              <a:rPr lang="ru-RU" dirty="0" smtClean="0">
                <a:hlinkClick r:id="rId2"/>
              </a:rPr>
              <a:t>рейтинги источников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30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396" y="1043012"/>
            <a:ext cx="8928100" cy="519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Что читать и где публиковаться?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31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000108"/>
            <a:ext cx="8401080" cy="5286412"/>
          </a:xfrm>
        </p:spPr>
        <p:txBody>
          <a:bodyPr>
            <a:normAutofit/>
          </a:bodyPr>
          <a:lstStyle/>
          <a:p>
            <a:r>
              <a:rPr lang="ru-RU" dirty="0" smtClean="0"/>
              <a:t>Журналы:</a:t>
            </a:r>
          </a:p>
          <a:p>
            <a:pPr lvl="1"/>
            <a:r>
              <a:rPr lang="ru-RU" b="1" dirty="0" smtClean="0"/>
              <a:t>Специализированные</a:t>
            </a:r>
            <a:r>
              <a:rPr lang="ru-RU" dirty="0" smtClean="0"/>
              <a:t> («узкие» названия)</a:t>
            </a:r>
            <a:endParaRPr lang="ru-RU" b="1" dirty="0" smtClean="0"/>
          </a:p>
          <a:p>
            <a:pPr lvl="1"/>
            <a:r>
              <a:rPr lang="ru-RU" dirty="0" smtClean="0"/>
              <a:t>с хорошим индексом цитирования</a:t>
            </a:r>
            <a:r>
              <a:rPr lang="en-US" dirty="0" smtClean="0"/>
              <a:t> (WOK – </a:t>
            </a:r>
            <a:r>
              <a:rPr lang="ru-RU" dirty="0" err="1" smtClean="0">
                <a:solidFill>
                  <a:srgbClr val="FF0000"/>
                </a:solidFill>
              </a:rPr>
              <a:t>Journal</a:t>
            </a:r>
            <a:r>
              <a:rPr lang="en-US" dirty="0" smtClean="0">
                <a:solidFill>
                  <a:srgbClr val="FF0000"/>
                </a:solidFill>
              </a:rPr>
              <a:t> Citation Report</a:t>
            </a:r>
            <a:r>
              <a:rPr lang="en-US" dirty="0" smtClean="0"/>
              <a:t>, Scopus – </a:t>
            </a:r>
            <a:r>
              <a:rPr lang="en-US" dirty="0" err="1" smtClean="0"/>
              <a:t>Scimagojr</a:t>
            </a:r>
            <a:r>
              <a:rPr lang="en-US" dirty="0" smtClean="0"/>
              <a:t>, Elibrary)</a:t>
            </a:r>
            <a:endParaRPr lang="ru-RU" dirty="0" smtClean="0"/>
          </a:p>
          <a:p>
            <a:pPr lvl="1"/>
            <a:r>
              <a:rPr lang="ru-RU" dirty="0" smtClean="0"/>
              <a:t>индексируемые </a:t>
            </a:r>
            <a:r>
              <a:rPr lang="en-US" dirty="0" smtClean="0"/>
              <a:t>Scopus, </a:t>
            </a:r>
            <a:r>
              <a:rPr lang="en-US" dirty="0" err="1" smtClean="0"/>
              <a:t>WoS</a:t>
            </a:r>
            <a:endParaRPr lang="en-US" dirty="0" smtClean="0"/>
          </a:p>
          <a:p>
            <a:pPr lvl="1"/>
            <a:r>
              <a:rPr lang="ru-RU" dirty="0" smtClean="0"/>
              <a:t>из Перечня ВАК + </a:t>
            </a:r>
            <a:r>
              <a:rPr lang="es-ES" dirty="0" smtClean="0"/>
              <a:t>SpringerLing</a:t>
            </a:r>
            <a:endParaRPr lang="ru-RU" dirty="0" smtClean="0"/>
          </a:p>
          <a:p>
            <a:r>
              <a:rPr lang="ru-RU" dirty="0" smtClean="0"/>
              <a:t>Международные конференции:</a:t>
            </a:r>
          </a:p>
          <a:p>
            <a:pPr lvl="1"/>
            <a:r>
              <a:rPr lang="ru-RU" dirty="0" smtClean="0"/>
              <a:t>индексируемые </a:t>
            </a:r>
            <a:r>
              <a:rPr lang="en-US" dirty="0" smtClean="0"/>
              <a:t>Scopus, </a:t>
            </a:r>
            <a:r>
              <a:rPr lang="en-US" dirty="0" err="1" smtClean="0"/>
              <a:t>WoS</a:t>
            </a:r>
            <a:endParaRPr lang="ru-RU" dirty="0" smtClean="0"/>
          </a:p>
          <a:p>
            <a:pPr lvl="1"/>
            <a:r>
              <a:rPr lang="ru-RU" dirty="0" smtClean="0"/>
              <a:t>рейтинги (</a:t>
            </a:r>
            <a:r>
              <a:rPr lang="en-US" dirty="0" smtClean="0"/>
              <a:t>A*, A+, B, C</a:t>
            </a:r>
            <a:r>
              <a:rPr lang="ru-RU" dirty="0" smtClean="0"/>
              <a:t>): </a:t>
            </a:r>
            <a:r>
              <a:rPr lang="en-US" dirty="0" smtClean="0">
                <a:hlinkClick r:id="rId2"/>
              </a:rPr>
              <a:t>CORE</a:t>
            </a:r>
            <a:r>
              <a:rPr lang="en-US" dirty="0" smtClean="0"/>
              <a:t>, Microsoft Academic</a:t>
            </a:r>
            <a:endParaRPr lang="ru-RU" dirty="0" smtClean="0"/>
          </a:p>
          <a:p>
            <a:pPr lvl="1"/>
            <a:r>
              <a:rPr lang="ru-RU" dirty="0" smtClean="0"/>
              <a:t>по ИТ: конференции </a:t>
            </a:r>
            <a:r>
              <a:rPr lang="en-US" dirty="0" smtClean="0"/>
              <a:t>IEEE, ACM</a:t>
            </a:r>
            <a:r>
              <a:rPr lang="ru-RU" dirty="0" smtClean="0"/>
              <a:t>, …</a:t>
            </a:r>
          </a:p>
          <a:p>
            <a:pPr lvl="2"/>
            <a:r>
              <a:rPr lang="ru-RU" dirty="0" smtClean="0"/>
              <a:t>в Академгородке, НГТУ</a:t>
            </a:r>
          </a:p>
          <a:p>
            <a:pPr lvl="1"/>
            <a:r>
              <a:rPr lang="ru-RU" dirty="0" smtClean="0"/>
              <a:t>отслеживание: </a:t>
            </a:r>
            <a:r>
              <a:rPr lang="en-US" dirty="0" smtClean="0"/>
              <a:t>Wiki Call for Papers (</a:t>
            </a:r>
            <a:r>
              <a:rPr lang="en-US" dirty="0" smtClean="0">
                <a:hlinkClick r:id="rId3"/>
              </a:rPr>
              <a:t>http://wikicfp.com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4"/>
            <a:ext cx="8507288" cy="908744"/>
          </a:xfrm>
        </p:spPr>
        <p:txBody>
          <a:bodyPr>
            <a:normAutofit/>
          </a:bodyPr>
          <a:lstStyle/>
          <a:p>
            <a:r>
              <a:rPr lang="ru-RU" dirty="0" smtClean="0"/>
              <a:t>Рейтинг конференций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32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4982"/>
            <a:ext cx="9107291" cy="401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3140968"/>
            <a:ext cx="9144000" cy="360040"/>
          </a:xfrm>
          <a:prstGeom prst="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4"/>
            <a:ext cx="8507288" cy="908744"/>
          </a:xfrm>
        </p:spPr>
        <p:txBody>
          <a:bodyPr>
            <a:normAutofit/>
          </a:bodyPr>
          <a:lstStyle/>
          <a:p>
            <a:r>
              <a:rPr lang="ru-RU" dirty="0" smtClean="0"/>
              <a:t>Календарь конференций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33</a:t>
            </a:fld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3955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ru-RU" dirty="0" smtClean="0"/>
              <a:t>«Паспорт исследователя»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34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8329642" cy="52864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Академия </a:t>
            </a:r>
            <a:r>
              <a:rPr lang="ru-RU" dirty="0" err="1" smtClean="0"/>
              <a:t>Гугл</a:t>
            </a:r>
            <a:r>
              <a:rPr lang="ru-RU" dirty="0" smtClean="0"/>
              <a:t>, </a:t>
            </a:r>
            <a:r>
              <a:rPr lang="en-US" u="sng" dirty="0" smtClean="0"/>
              <a:t>scholar.google.ru</a:t>
            </a:r>
            <a:r>
              <a:rPr lang="en-US" dirty="0" smtClean="0"/>
              <a:t> (</a:t>
            </a:r>
            <a:r>
              <a:rPr lang="ru-RU" dirty="0" smtClean="0"/>
              <a:t>на рус.)</a:t>
            </a:r>
            <a:endParaRPr lang="en-US" dirty="0" smtClean="0"/>
          </a:p>
          <a:p>
            <a:pPr lvl="1">
              <a:buFont typeface="Calibri" pitchFamily="34" charset="0"/>
              <a:buChar char="+"/>
            </a:pPr>
            <a:r>
              <a:rPr lang="ru-RU" dirty="0" smtClean="0"/>
              <a:t>индексирует и подсчитывает цитирования</a:t>
            </a:r>
          </a:p>
          <a:p>
            <a:pPr lvl="1">
              <a:buFont typeface="Calibri" pitchFamily="34" charset="0"/>
              <a:buChar char="+"/>
            </a:pPr>
            <a:r>
              <a:rPr lang="ru-RU" dirty="0" smtClean="0"/>
              <a:t>рекомендации свежих статей по тематикам и авторам</a:t>
            </a:r>
          </a:p>
          <a:p>
            <a:pPr lvl="1"/>
            <a:r>
              <a:rPr lang="ru-RU" dirty="0" smtClean="0"/>
              <a:t>ограниченность «социальных» функций</a:t>
            </a:r>
          </a:p>
          <a:p>
            <a:r>
              <a:rPr lang="en-US" dirty="0" err="1" smtClean="0"/>
              <a:t>ResearchGate</a:t>
            </a:r>
            <a:r>
              <a:rPr lang="ru-RU" dirty="0" smtClean="0"/>
              <a:t> (на англ.)</a:t>
            </a:r>
            <a:endParaRPr lang="en-US" dirty="0" smtClean="0"/>
          </a:p>
          <a:p>
            <a:pPr lvl="1">
              <a:buFont typeface="Calibri" pitchFamily="34" charset="0"/>
              <a:buChar char="+"/>
            </a:pPr>
            <a:r>
              <a:rPr lang="ru-RU" dirty="0" smtClean="0"/>
              <a:t>аналитика по посещаемости страницы исследователя, просмотрам его публикаций</a:t>
            </a:r>
            <a:endParaRPr lang="en-US" dirty="0" smtClean="0"/>
          </a:p>
          <a:p>
            <a:pPr lvl="1">
              <a:buFont typeface="Calibri" pitchFamily="34" charset="0"/>
              <a:buChar char="+"/>
            </a:pPr>
            <a:r>
              <a:rPr lang="ru-RU" dirty="0" smtClean="0"/>
              <a:t>рекомендации статей по тематикам и авторам</a:t>
            </a:r>
          </a:p>
          <a:p>
            <a:r>
              <a:rPr lang="en-US" dirty="0" smtClean="0"/>
              <a:t>Mendeley.com (</a:t>
            </a:r>
            <a:r>
              <a:rPr lang="ru-RU" dirty="0" smtClean="0"/>
              <a:t>на англ.) – </a:t>
            </a:r>
            <a:r>
              <a:rPr lang="en-US" dirty="0" smtClean="0"/>
              <a:t>Elsevier</a:t>
            </a:r>
            <a:endParaRPr lang="ru-RU" dirty="0" smtClean="0"/>
          </a:p>
          <a:p>
            <a:pPr lvl="1">
              <a:buFont typeface="Calibri" pitchFamily="34" charset="0"/>
              <a:buChar char="+"/>
            </a:pPr>
            <a:r>
              <a:rPr lang="ru-RU" dirty="0" smtClean="0"/>
              <a:t>инструменты для организации библиотеки исследователя, ссылок, аннотирования документов</a:t>
            </a:r>
            <a:endParaRPr lang="en-US" dirty="0" smtClean="0"/>
          </a:p>
          <a:p>
            <a:pPr lvl="1"/>
            <a:r>
              <a:rPr lang="ru-RU" dirty="0" smtClean="0"/>
              <a:t>частично платный, ограниченный функционал</a:t>
            </a:r>
            <a:endParaRPr lang="en-US" dirty="0" smtClean="0"/>
          </a:p>
          <a:p>
            <a:r>
              <a:rPr lang="en-US" dirty="0" err="1" smtClean="0"/>
              <a:t>ResearcherID</a:t>
            </a:r>
            <a:r>
              <a:rPr lang="en-US" dirty="0" smtClean="0"/>
              <a:t> </a:t>
            </a:r>
            <a:r>
              <a:rPr lang="ru-RU" dirty="0" smtClean="0"/>
              <a:t>(на англ.) </a:t>
            </a:r>
            <a:r>
              <a:rPr lang="en-US" dirty="0" smtClean="0"/>
              <a:t>– Thomson Reuters (</a:t>
            </a:r>
            <a:r>
              <a:rPr lang="en-US" dirty="0" err="1" smtClean="0"/>
              <a:t>WoS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4"/>
            <a:ext cx="8640960" cy="1000132"/>
          </a:xfrm>
        </p:spPr>
        <p:txBody>
          <a:bodyPr>
            <a:normAutofit/>
          </a:bodyPr>
          <a:lstStyle/>
          <a:p>
            <a:r>
              <a:rPr lang="en-US" dirty="0" err="1" smtClean="0"/>
              <a:t>ResearcherID</a:t>
            </a:r>
            <a:r>
              <a:rPr lang="en-US" dirty="0" smtClean="0"/>
              <a:t> – </a:t>
            </a:r>
            <a:r>
              <a:rPr lang="ru-RU" dirty="0" smtClean="0"/>
              <a:t>паспорт исследователя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35</a:t>
            </a:fld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21117" y="1124744"/>
            <a:ext cx="9041989" cy="4536504"/>
            <a:chOff x="21117" y="1124744"/>
            <a:chExt cx="9041989" cy="4536504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117" y="1124744"/>
              <a:ext cx="9041989" cy="4536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Стрелка вниз 6"/>
            <p:cNvSpPr/>
            <p:nvPr/>
          </p:nvSpPr>
          <p:spPr>
            <a:xfrm rot="2360067">
              <a:off x="1586465" y="4804975"/>
              <a:ext cx="432048" cy="504056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000132"/>
          </a:xfrm>
        </p:spPr>
        <p:txBody>
          <a:bodyPr>
            <a:normAutofit/>
          </a:bodyPr>
          <a:lstStyle/>
          <a:p>
            <a:r>
              <a:rPr lang="en-US" dirty="0" err="1" smtClean="0"/>
              <a:t>Mendeley</a:t>
            </a:r>
            <a:r>
              <a:rPr lang="en-US" dirty="0" smtClean="0"/>
              <a:t> – </a:t>
            </a:r>
            <a:r>
              <a:rPr lang="ru-RU" dirty="0" smtClean="0"/>
              <a:t>паспорт исследователя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36</a:t>
            </a:fld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402850" y="785794"/>
            <a:ext cx="8169678" cy="6023060"/>
            <a:chOff x="402850" y="785794"/>
            <a:chExt cx="8169678" cy="602306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1504" y="785794"/>
              <a:ext cx="8001024" cy="6023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Стрелка вниз 5"/>
            <p:cNvSpPr/>
            <p:nvPr/>
          </p:nvSpPr>
          <p:spPr>
            <a:xfrm rot="18841091">
              <a:off x="438854" y="5307650"/>
              <a:ext cx="432048" cy="504056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трелка вниз 6"/>
            <p:cNvSpPr/>
            <p:nvPr/>
          </p:nvSpPr>
          <p:spPr>
            <a:xfrm rot="18642134">
              <a:off x="5552012" y="3217065"/>
              <a:ext cx="432048" cy="504056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трелка вниз 7"/>
            <p:cNvSpPr/>
            <p:nvPr/>
          </p:nvSpPr>
          <p:spPr>
            <a:xfrm rot="19002562">
              <a:off x="5474897" y="5165015"/>
              <a:ext cx="432048" cy="504056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000132"/>
          </a:xfrm>
        </p:spPr>
        <p:txBody>
          <a:bodyPr/>
          <a:lstStyle/>
          <a:p>
            <a:r>
              <a:rPr lang="en-US" dirty="0" err="1" smtClean="0"/>
              <a:t>Mendeley</a:t>
            </a:r>
            <a:r>
              <a:rPr lang="en-US" dirty="0" smtClean="0"/>
              <a:t> – </a:t>
            </a:r>
            <a:r>
              <a:rPr lang="ru-RU" dirty="0" smtClean="0"/>
              <a:t>организация </a:t>
            </a:r>
            <a:r>
              <a:rPr lang="ru-RU" dirty="0" err="1" smtClean="0"/>
              <a:t>лит-ры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37</a:t>
            </a:fld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4404742"/>
            <a:ext cx="9001156" cy="2381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Группа 9"/>
          <p:cNvGrpSpPr/>
          <p:nvPr/>
        </p:nvGrpSpPr>
        <p:grpSpPr>
          <a:xfrm>
            <a:off x="0" y="1000108"/>
            <a:ext cx="9144000" cy="3050186"/>
            <a:chOff x="0" y="1000108"/>
            <a:chExt cx="9144000" cy="305018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000108"/>
              <a:ext cx="9144000" cy="3050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8" name="Прямая соединительная линия 7"/>
            <p:cNvCxnSpPr/>
            <p:nvPr/>
          </p:nvCxnSpPr>
          <p:spPr>
            <a:xfrm>
              <a:off x="8028384" y="1988840"/>
              <a:ext cx="792088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Стрелка вниз 8"/>
            <p:cNvSpPr/>
            <p:nvPr/>
          </p:nvSpPr>
          <p:spPr>
            <a:xfrm>
              <a:off x="8316416" y="2060848"/>
              <a:ext cx="144016" cy="1512168"/>
            </a:xfrm>
            <a:prstGeom prst="down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000132"/>
          </a:xfrm>
        </p:spPr>
        <p:txBody>
          <a:bodyPr/>
          <a:lstStyle/>
          <a:p>
            <a:r>
              <a:rPr lang="en-US" dirty="0" err="1" smtClean="0"/>
              <a:t>Mendeley</a:t>
            </a:r>
            <a:r>
              <a:rPr lang="en-US" dirty="0" smtClean="0"/>
              <a:t> – </a:t>
            </a:r>
            <a:r>
              <a:rPr lang="ru-RU" dirty="0" smtClean="0"/>
              <a:t>аннотирование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38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377" y="1033462"/>
            <a:ext cx="8758341" cy="561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4"/>
            <a:ext cx="8640960" cy="836736"/>
          </a:xfrm>
        </p:spPr>
        <p:txBody>
          <a:bodyPr>
            <a:normAutofit/>
          </a:bodyPr>
          <a:lstStyle/>
          <a:p>
            <a:r>
              <a:rPr lang="en-US" dirty="0" err="1" smtClean="0"/>
              <a:t>ResearchGate</a:t>
            </a:r>
            <a:r>
              <a:rPr lang="en-US" dirty="0" smtClean="0"/>
              <a:t> – </a:t>
            </a:r>
            <a:r>
              <a:rPr lang="ru-RU" dirty="0" smtClean="0"/>
              <a:t>научная соц. сеть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39</a:t>
            </a:fld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74" y="814062"/>
            <a:ext cx="9102338" cy="598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229600" cy="857256"/>
          </a:xfrm>
        </p:spPr>
        <p:txBody>
          <a:bodyPr/>
          <a:lstStyle/>
          <a:p>
            <a:r>
              <a:rPr lang="ru-RU" dirty="0" smtClean="0"/>
              <a:t>Некоторые ответы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4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071546"/>
            <a:ext cx="8534752" cy="5054617"/>
          </a:xfrm>
        </p:spPr>
        <p:txBody>
          <a:bodyPr>
            <a:normAutofit/>
          </a:bodyPr>
          <a:lstStyle/>
          <a:p>
            <a:r>
              <a:rPr lang="ru-RU" dirty="0" smtClean="0"/>
              <a:t>Издатели и издания</a:t>
            </a:r>
          </a:p>
          <a:p>
            <a:pPr lvl="1"/>
            <a:r>
              <a:rPr lang="ru-RU" dirty="0" smtClean="0"/>
              <a:t>заинтересованы как в качестве, так и в количестве</a:t>
            </a:r>
          </a:p>
          <a:p>
            <a:pPr lvl="1"/>
            <a:r>
              <a:rPr lang="ru-RU" dirty="0" smtClean="0"/>
              <a:t>а вообще, в основном заинтересованы в доходах</a:t>
            </a:r>
          </a:p>
          <a:p>
            <a:pPr lvl="2"/>
            <a:r>
              <a:rPr lang="ru-RU" dirty="0" smtClean="0"/>
              <a:t>платный доступ для читателей</a:t>
            </a:r>
          </a:p>
          <a:p>
            <a:pPr lvl="2"/>
            <a:r>
              <a:rPr lang="ru-RU" dirty="0" smtClean="0"/>
              <a:t>платная публикация для авторов (</a:t>
            </a:r>
            <a:r>
              <a:rPr lang="en-US" dirty="0" smtClean="0"/>
              <a:t>Open Access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ru-RU" dirty="0" smtClean="0"/>
              <a:t>Системы индексирования публикаций</a:t>
            </a:r>
          </a:p>
          <a:p>
            <a:pPr lvl="1"/>
            <a:r>
              <a:rPr lang="ru-RU" dirty="0" smtClean="0"/>
              <a:t>научные: </a:t>
            </a:r>
            <a:r>
              <a:rPr lang="en-US" dirty="0" smtClean="0"/>
              <a:t>Scopus, Web of Science </a:t>
            </a:r>
            <a:r>
              <a:rPr lang="ru-RU" dirty="0" smtClean="0"/>
              <a:t>и др.</a:t>
            </a:r>
          </a:p>
          <a:p>
            <a:pPr lvl="1"/>
            <a:r>
              <a:rPr lang="ru-RU" dirty="0" smtClean="0"/>
              <a:t>поисковые: </a:t>
            </a:r>
            <a:r>
              <a:rPr lang="en-US" dirty="0" smtClean="0"/>
              <a:t>Google Scholar </a:t>
            </a:r>
            <a:r>
              <a:rPr lang="ru-RU" dirty="0" smtClean="0"/>
              <a:t>(Академия </a:t>
            </a:r>
            <a:r>
              <a:rPr lang="ru-RU" dirty="0" err="1" smtClean="0"/>
              <a:t>Гугл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Обеспечение качества научных публикаций?</a:t>
            </a:r>
          </a:p>
          <a:p>
            <a:pPr lvl="1"/>
            <a:r>
              <a:rPr lang="ru-RU" dirty="0" smtClean="0"/>
              <a:t>рецензирование коллегами-специалистами (основной)</a:t>
            </a:r>
          </a:p>
          <a:p>
            <a:pPr lvl="1"/>
            <a:r>
              <a:rPr lang="ru-RU" sz="2200" dirty="0" smtClean="0"/>
              <a:t>репутация авторов</a:t>
            </a:r>
          </a:p>
          <a:p>
            <a:pPr lvl="1"/>
            <a:r>
              <a:rPr lang="ru-RU" sz="2200" dirty="0" smtClean="0"/>
              <a:t>репутация изданий</a:t>
            </a:r>
            <a:endParaRPr lang="en-US" sz="2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ru-RU" dirty="0" smtClean="0"/>
              <a:t>«Социальные функции»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40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000108"/>
            <a:ext cx="8401080" cy="5126055"/>
          </a:xfrm>
        </p:spPr>
        <p:txBody>
          <a:bodyPr>
            <a:normAutofit/>
          </a:bodyPr>
          <a:lstStyle/>
          <a:p>
            <a:r>
              <a:rPr lang="ru-RU" dirty="0" smtClean="0"/>
              <a:t>Какие статьи читать?</a:t>
            </a:r>
          </a:p>
          <a:p>
            <a:pPr lvl="1"/>
            <a:r>
              <a:rPr lang="ru-RU" dirty="0" smtClean="0"/>
              <a:t>отслеживание публикаций авторов или по темам</a:t>
            </a:r>
          </a:p>
          <a:p>
            <a:r>
              <a:rPr lang="ru-RU" dirty="0" smtClean="0"/>
              <a:t>Кто и как прочитает мои публикации?</a:t>
            </a:r>
          </a:p>
          <a:p>
            <a:pPr lvl="1"/>
            <a:r>
              <a:rPr lang="ru-RU" dirty="0" smtClean="0"/>
              <a:t>попадание в поисковые системы</a:t>
            </a:r>
          </a:p>
          <a:p>
            <a:pPr lvl="1"/>
            <a:r>
              <a:rPr lang="ru-RU" dirty="0" smtClean="0"/>
              <a:t>возможность размещения полных текстов</a:t>
            </a:r>
          </a:p>
          <a:p>
            <a:pPr lvl="1"/>
            <a:r>
              <a:rPr lang="ru-RU" dirty="0" smtClean="0"/>
              <a:t>сопоставление тегов статьям</a:t>
            </a:r>
          </a:p>
          <a:p>
            <a:r>
              <a:rPr lang="ru-RU" dirty="0" smtClean="0"/>
              <a:t>Нахождение коллег и соавторов</a:t>
            </a:r>
          </a:p>
          <a:p>
            <a:r>
              <a:rPr lang="ru-RU" dirty="0" smtClean="0"/>
              <a:t>Совместная работа</a:t>
            </a:r>
          </a:p>
          <a:p>
            <a:pPr lvl="1"/>
            <a:r>
              <a:rPr lang="ru-RU" dirty="0" smtClean="0"/>
              <a:t>общение в тематических группах</a:t>
            </a:r>
          </a:p>
          <a:p>
            <a:pPr lvl="1"/>
            <a:r>
              <a:rPr lang="ru-RU" dirty="0" smtClean="0"/>
              <a:t>создание исследовательских групп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ru-RU" dirty="0" smtClean="0"/>
              <a:t>Список адресов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41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8229600" cy="530921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err="1" smtClean="0"/>
              <a:t>ELibrary</a:t>
            </a:r>
            <a:r>
              <a:rPr lang="en-US" sz="2800" dirty="0" smtClean="0"/>
              <a:t>: </a:t>
            </a:r>
            <a:r>
              <a:rPr lang="en-US" sz="2800" dirty="0" smtClean="0">
                <a:hlinkClick r:id="rId2"/>
              </a:rPr>
              <a:t>https://elibrary.ru</a:t>
            </a:r>
            <a:r>
              <a:rPr lang="en-US" sz="2800" dirty="0" smtClean="0">
                <a:hlinkClick r:id="rId2"/>
              </a:rPr>
              <a:t>/</a:t>
            </a:r>
            <a:endParaRPr lang="en-US" sz="2800" dirty="0" smtClean="0"/>
          </a:p>
          <a:p>
            <a:r>
              <a:rPr lang="en-US" sz="2800" dirty="0" smtClean="0"/>
              <a:t>Scopus: </a:t>
            </a:r>
            <a:r>
              <a:rPr lang="en-US" sz="2800" dirty="0" smtClean="0">
                <a:hlinkClick r:id="rId3"/>
              </a:rPr>
              <a:t>https://www.scopus.com</a:t>
            </a:r>
            <a:r>
              <a:rPr lang="en-US" sz="2800" dirty="0" smtClean="0">
                <a:hlinkClick r:id="rId3"/>
              </a:rPr>
              <a:t>/</a:t>
            </a:r>
            <a:endParaRPr lang="ru-RU" sz="2800" dirty="0" smtClean="0"/>
          </a:p>
          <a:p>
            <a:r>
              <a:rPr lang="en-US" sz="2800" dirty="0" smtClean="0"/>
              <a:t>Web </a:t>
            </a:r>
            <a:r>
              <a:rPr lang="en-US" sz="2800" dirty="0" smtClean="0"/>
              <a:t>of </a:t>
            </a:r>
            <a:r>
              <a:rPr lang="en-US" sz="2800" dirty="0" smtClean="0"/>
              <a:t>Science</a:t>
            </a:r>
            <a:r>
              <a:rPr lang="en-US" sz="2800" dirty="0" smtClean="0"/>
              <a:t>: </a:t>
            </a:r>
            <a:r>
              <a:rPr lang="en-US" sz="2800" dirty="0" smtClean="0">
                <a:hlinkClick r:id="rId4"/>
              </a:rPr>
              <a:t>https://www.webofscience.com</a:t>
            </a:r>
            <a:r>
              <a:rPr lang="en-US" sz="2800" dirty="0" smtClean="0">
                <a:hlinkClick r:id="rId4"/>
              </a:rPr>
              <a:t>/</a:t>
            </a:r>
            <a:endParaRPr lang="en-US" sz="2800" dirty="0" smtClean="0"/>
          </a:p>
          <a:p>
            <a:r>
              <a:rPr lang="en-US" sz="2800" dirty="0" err="1" smtClean="0"/>
              <a:t>ArXiv</a:t>
            </a:r>
            <a:r>
              <a:rPr lang="en-US" sz="2800" dirty="0" smtClean="0"/>
              <a:t>: </a:t>
            </a:r>
            <a:r>
              <a:rPr lang="en-US" sz="2800" dirty="0" smtClean="0">
                <a:hlinkClick r:id="rId5"/>
              </a:rPr>
              <a:t>https://arxiv.org</a:t>
            </a:r>
            <a:endParaRPr lang="en-US" sz="2800" dirty="0" smtClean="0"/>
          </a:p>
          <a:p>
            <a:r>
              <a:rPr lang="en-US" sz="2800" dirty="0" smtClean="0"/>
              <a:t>Google </a:t>
            </a:r>
            <a:r>
              <a:rPr lang="en-US" sz="2800" dirty="0" smtClean="0"/>
              <a:t>Scholar: </a:t>
            </a:r>
            <a:r>
              <a:rPr lang="en-US" sz="2800" dirty="0" smtClean="0">
                <a:hlinkClick r:id="rId6"/>
              </a:rPr>
              <a:t>https://scholar.google.com</a:t>
            </a:r>
            <a:endParaRPr lang="ru-RU" sz="2800" dirty="0" smtClean="0"/>
          </a:p>
          <a:p>
            <a:r>
              <a:rPr lang="en-US" sz="2800" dirty="0" smtClean="0"/>
              <a:t>Google DS: </a:t>
            </a:r>
            <a:r>
              <a:rPr lang="en-US" sz="2800" dirty="0" smtClean="0">
                <a:hlinkClick r:id="rId7"/>
              </a:rPr>
              <a:t>https://datasetsearch.research.google.com</a:t>
            </a:r>
            <a:r>
              <a:rPr lang="en-US" sz="2800" dirty="0" smtClean="0">
                <a:hlinkClick r:id="rId7"/>
              </a:rPr>
              <a:t>/</a:t>
            </a:r>
            <a:endParaRPr lang="en-US" sz="2800" dirty="0" smtClean="0"/>
          </a:p>
          <a:p>
            <a:r>
              <a:rPr lang="en-US" sz="2800" dirty="0" err="1" smtClean="0"/>
              <a:t>Scimagojr</a:t>
            </a:r>
            <a:r>
              <a:rPr lang="en-US" sz="2800" dirty="0" smtClean="0"/>
              <a:t>: </a:t>
            </a:r>
            <a:r>
              <a:rPr lang="en-US" sz="2800" dirty="0" smtClean="0">
                <a:hlinkClick r:id="rId8"/>
              </a:rPr>
              <a:t>https://scimagojr.com</a:t>
            </a:r>
            <a:endParaRPr lang="en-US" sz="2800" dirty="0" smtClean="0"/>
          </a:p>
          <a:p>
            <a:r>
              <a:rPr lang="en-US" sz="2800" dirty="0" smtClean="0"/>
              <a:t>Wiki </a:t>
            </a:r>
            <a:r>
              <a:rPr lang="en-US" sz="2800" dirty="0" smtClean="0"/>
              <a:t>Call for Papers: </a:t>
            </a:r>
            <a:r>
              <a:rPr lang="en-US" sz="2800" dirty="0" smtClean="0">
                <a:hlinkClick r:id="rId9"/>
              </a:rPr>
              <a:t>https://www.wikicfp.com</a:t>
            </a:r>
            <a:endParaRPr lang="ru-RU" sz="2800" dirty="0" smtClean="0"/>
          </a:p>
          <a:p>
            <a:r>
              <a:rPr lang="en-US" sz="2800" dirty="0" smtClean="0"/>
              <a:t>IEEE Conferences</a:t>
            </a:r>
            <a:r>
              <a:rPr lang="en-US" sz="2800" dirty="0" smtClean="0"/>
              <a:t>: </a:t>
            </a:r>
            <a:r>
              <a:rPr lang="en-US" sz="2800" dirty="0" smtClean="0">
                <a:hlinkClick r:id="rId10"/>
              </a:rPr>
              <a:t>https://conferences.ieee.org/conferences_events</a:t>
            </a:r>
            <a:r>
              <a:rPr lang="en-US" sz="2800" dirty="0" smtClean="0">
                <a:hlinkClick r:id="rId10"/>
              </a:rPr>
              <a:t>/</a:t>
            </a:r>
            <a:endParaRPr lang="en-US" sz="2800" dirty="0" smtClean="0"/>
          </a:p>
          <a:p>
            <a:r>
              <a:rPr lang="en-US" sz="2800" dirty="0" err="1" smtClean="0"/>
              <a:t>Mendeley</a:t>
            </a:r>
            <a:r>
              <a:rPr lang="en-US" sz="2800" dirty="0" smtClean="0"/>
              <a:t>: </a:t>
            </a:r>
            <a:r>
              <a:rPr lang="en-US" sz="2800" dirty="0" smtClean="0">
                <a:hlinkClick r:id="rId11"/>
              </a:rPr>
              <a:t>https://mendeley.com</a:t>
            </a:r>
            <a:endParaRPr lang="en-US" sz="2800" dirty="0" smtClean="0"/>
          </a:p>
          <a:p>
            <a:r>
              <a:rPr lang="en-US" sz="2800" dirty="0" err="1" smtClean="0"/>
              <a:t>ResearchGate</a:t>
            </a:r>
            <a:r>
              <a:rPr lang="ru-RU" sz="2800" dirty="0" smtClean="0"/>
              <a:t>: </a:t>
            </a:r>
            <a:r>
              <a:rPr lang="en-US" sz="2800" dirty="0" smtClean="0">
                <a:hlinkClick r:id="rId12"/>
              </a:rPr>
              <a:t>https://researchgate.net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229600" cy="857256"/>
          </a:xfrm>
        </p:spPr>
        <p:txBody>
          <a:bodyPr/>
          <a:lstStyle/>
          <a:p>
            <a:r>
              <a:rPr lang="en-US" dirty="0" smtClean="0"/>
              <a:t>KPI</a:t>
            </a:r>
            <a:r>
              <a:rPr lang="ru-RU" dirty="0" smtClean="0"/>
              <a:t> исследователя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5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071546"/>
            <a:ext cx="8358246" cy="5054617"/>
          </a:xfrm>
        </p:spPr>
        <p:txBody>
          <a:bodyPr>
            <a:normAutofit/>
          </a:bodyPr>
          <a:lstStyle/>
          <a:p>
            <a:r>
              <a:rPr lang="ru-RU" dirty="0" smtClean="0"/>
              <a:t>Количество публикаций в журналах, индексируемых SCOPUS или </a:t>
            </a:r>
            <a:r>
              <a:rPr lang="ru-RU" dirty="0" err="1" smtClean="0"/>
              <a:t>Web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Science</a:t>
            </a:r>
            <a:r>
              <a:rPr lang="en-US" dirty="0" smtClean="0"/>
              <a:t> (</a:t>
            </a:r>
            <a:r>
              <a:rPr lang="en-US" dirty="0" err="1" smtClean="0"/>
              <a:t>WoS</a:t>
            </a:r>
            <a:r>
              <a:rPr lang="en-US" dirty="0" smtClean="0"/>
              <a:t>)</a:t>
            </a:r>
            <a:r>
              <a:rPr lang="ru-RU" dirty="0" smtClean="0"/>
              <a:t> – по уровню журнала</a:t>
            </a:r>
          </a:p>
          <a:p>
            <a:r>
              <a:rPr lang="ru-RU" dirty="0" smtClean="0"/>
              <a:t>Участие в международных конференциях, сборники трудов которых индексируются </a:t>
            </a:r>
            <a:r>
              <a:rPr lang="en-US" dirty="0" smtClean="0"/>
              <a:t>SCOPUS, </a:t>
            </a:r>
            <a:r>
              <a:rPr lang="en-US" dirty="0" err="1" smtClean="0"/>
              <a:t>WoS</a:t>
            </a:r>
            <a:endParaRPr lang="en-US" dirty="0" smtClean="0"/>
          </a:p>
          <a:p>
            <a:r>
              <a:rPr lang="ru-RU" dirty="0" smtClean="0"/>
              <a:t>Число </a:t>
            </a:r>
            <a:r>
              <a:rPr lang="ru-RU" dirty="0" err="1" smtClean="0"/>
              <a:t>ВАКовских</a:t>
            </a:r>
            <a:r>
              <a:rPr lang="ru-RU" dirty="0" smtClean="0"/>
              <a:t> публикаций</a:t>
            </a:r>
          </a:p>
          <a:p>
            <a:r>
              <a:rPr lang="ru-RU" dirty="0" smtClean="0"/>
              <a:t>Число прочих публикаций</a:t>
            </a:r>
          </a:p>
          <a:p>
            <a:r>
              <a:rPr lang="ru-RU" dirty="0" smtClean="0"/>
              <a:t>Количество цитирований и индекс </a:t>
            </a:r>
            <a:r>
              <a:rPr lang="ru-RU" dirty="0" err="1" smtClean="0"/>
              <a:t>Хирша</a:t>
            </a:r>
            <a:endParaRPr lang="ru-RU" dirty="0" smtClean="0"/>
          </a:p>
          <a:p>
            <a:r>
              <a:rPr lang="ru-RU" dirty="0" smtClean="0"/>
              <a:t>Объем научных грантов</a:t>
            </a:r>
          </a:p>
          <a:p>
            <a:pPr>
              <a:buFont typeface="Calibri" pitchFamily="34" charset="0"/>
              <a:buChar char="+"/>
            </a:pPr>
            <a:r>
              <a:rPr lang="ru-RU" dirty="0" smtClean="0"/>
              <a:t>Международное сотрудничество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  <a:buFont typeface="Calibri" pitchFamily="34" charset="0"/>
              <a:buChar char="+"/>
            </a:pPr>
            <a:r>
              <a:rPr lang="ru-RU" dirty="0" smtClean="0"/>
              <a:t>Количество публикаций совместно с зарубежными учеными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en-US" dirty="0" err="1" smtClean="0"/>
              <a:t>ELibrary</a:t>
            </a:r>
            <a:r>
              <a:rPr lang="en-US" dirty="0" smtClean="0"/>
              <a:t> – </a:t>
            </a:r>
            <a:r>
              <a:rPr lang="ru-RU" dirty="0" smtClean="0"/>
              <a:t>РИНЦ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6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8229600" cy="5286412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http://elibrary.ru</a:t>
            </a:r>
            <a:r>
              <a:rPr lang="en-US" dirty="0" smtClean="0"/>
              <a:t> – </a:t>
            </a:r>
            <a:r>
              <a:rPr lang="ru-RU" dirty="0" smtClean="0"/>
              <a:t>Российский индекс научного цитирования (РИНЦ,</a:t>
            </a:r>
            <a:r>
              <a:rPr lang="en-US" dirty="0" smtClean="0"/>
              <a:t> Russian Science Citation Index</a:t>
            </a:r>
            <a:r>
              <a:rPr lang="ru-RU" dirty="0" smtClean="0"/>
              <a:t>)</a:t>
            </a:r>
            <a:endParaRPr lang="en-US" dirty="0" smtClean="0"/>
          </a:p>
          <a:p>
            <a:pPr lvl="1"/>
            <a:r>
              <a:rPr lang="ru-RU" dirty="0" smtClean="0"/>
              <a:t>доступ из сети НГТУ (при личной регистрации доступно больше возможностей)</a:t>
            </a:r>
          </a:p>
          <a:p>
            <a:pPr lvl="1"/>
            <a:r>
              <a:rPr lang="ru-RU" dirty="0" smtClean="0"/>
              <a:t>наша библиотека проводит обучающие семинары</a:t>
            </a:r>
          </a:p>
          <a:p>
            <a:r>
              <a:rPr lang="ru-RU" dirty="0" smtClean="0"/>
              <a:t>Возможности:</a:t>
            </a:r>
          </a:p>
          <a:p>
            <a:pPr lvl="1"/>
            <a:r>
              <a:rPr lang="ru-RU" dirty="0" smtClean="0"/>
              <a:t>индексирование работ, подсчёт цитирований</a:t>
            </a:r>
          </a:p>
          <a:p>
            <a:pPr lvl="1"/>
            <a:r>
              <a:rPr lang="ru-RU" dirty="0" smtClean="0"/>
              <a:t>иногда доступны ссылки на полные версии</a:t>
            </a:r>
          </a:p>
          <a:p>
            <a:pPr lvl="1"/>
            <a:r>
              <a:rPr lang="ru-RU" dirty="0" smtClean="0"/>
              <a:t>индексы научных изданий (рос. журналов)</a:t>
            </a:r>
          </a:p>
          <a:p>
            <a:pPr lvl="1"/>
            <a:r>
              <a:rPr lang="ru-RU" dirty="0" smtClean="0"/>
              <a:t>создание личной подборки публикаций</a:t>
            </a:r>
            <a:endParaRPr lang="en-US" dirty="0" smtClean="0"/>
          </a:p>
          <a:p>
            <a:pPr lvl="1"/>
            <a:r>
              <a:rPr lang="ru-RU" dirty="0" smtClean="0"/>
              <a:t>можно(?) поставить ссылку на полную версию своей проиндексированной публикации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4016"/>
            <a:ext cx="1944216" cy="3140968"/>
          </a:xfrm>
        </p:spPr>
        <p:txBody>
          <a:bodyPr anchor="t" anchorCtr="0">
            <a:normAutofit/>
          </a:bodyPr>
          <a:lstStyle/>
          <a:p>
            <a:r>
              <a:rPr lang="en-US" dirty="0" smtClean="0"/>
              <a:t>Elibrary</a:t>
            </a:r>
            <a:r>
              <a:rPr lang="ru-RU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поиск</a:t>
            </a:r>
            <a:br>
              <a:rPr lang="ru-RU" dirty="0" smtClean="0"/>
            </a:br>
            <a:r>
              <a:rPr lang="ru-RU" dirty="0" err="1" smtClean="0"/>
              <a:t>публи</a:t>
            </a:r>
            <a:r>
              <a:rPr lang="ru-RU" dirty="0" smtClean="0"/>
              <a:t>-</a:t>
            </a:r>
            <a:br>
              <a:rPr lang="ru-RU" dirty="0" smtClean="0"/>
            </a:br>
            <a:r>
              <a:rPr lang="ru-RU" dirty="0" err="1" smtClean="0"/>
              <a:t>каций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6224" y="-1"/>
            <a:ext cx="7092280" cy="6808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4016"/>
            <a:ext cx="2376264" cy="3140968"/>
          </a:xfrm>
        </p:spPr>
        <p:txBody>
          <a:bodyPr anchor="t" anchorCtr="0">
            <a:normAutofit/>
          </a:bodyPr>
          <a:lstStyle/>
          <a:p>
            <a:r>
              <a:rPr lang="en-US" dirty="0" smtClean="0"/>
              <a:t>Elibrary</a:t>
            </a:r>
            <a:r>
              <a:rPr lang="ru-RU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поиск</a:t>
            </a:r>
            <a:br>
              <a:rPr lang="ru-RU" dirty="0" smtClean="0"/>
            </a:br>
            <a:r>
              <a:rPr lang="ru-RU" dirty="0" smtClean="0"/>
              <a:t>журналов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Научный семинар (магистратура)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3566" y="0"/>
            <a:ext cx="57369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</p:spPr>
        <p:txBody>
          <a:bodyPr/>
          <a:lstStyle/>
          <a:p>
            <a:r>
              <a:rPr lang="en-US" dirty="0" smtClean="0"/>
              <a:t>Scopus (</a:t>
            </a:r>
            <a:r>
              <a:rPr lang="en-US" dirty="0" smtClean="0">
                <a:hlinkClick r:id="rId2"/>
              </a:rPr>
              <a:t>http://scopus.com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9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071546"/>
            <a:ext cx="8358246" cy="5054617"/>
          </a:xfrm>
        </p:spPr>
        <p:txBody>
          <a:bodyPr>
            <a:normAutofit/>
          </a:bodyPr>
          <a:lstStyle/>
          <a:p>
            <a:r>
              <a:rPr lang="ru-RU" dirty="0" err="1" smtClean="0"/>
              <a:t>Наукометрическая</a:t>
            </a:r>
            <a:r>
              <a:rPr lang="ru-RU" dirty="0" smtClean="0"/>
              <a:t> система (с 200? г.</a:t>
            </a:r>
            <a:r>
              <a:rPr lang="en-US" dirty="0" smtClean="0"/>
              <a:t>)</a:t>
            </a:r>
            <a:r>
              <a:rPr lang="ru-RU" dirty="0" smtClean="0"/>
              <a:t>:</a:t>
            </a:r>
          </a:p>
          <a:p>
            <a:pPr lvl="1"/>
            <a:r>
              <a:rPr lang="ru-RU" dirty="0" smtClean="0"/>
              <a:t>база научных работ (поиск по автору, названию, ключевым словам, …)</a:t>
            </a:r>
          </a:p>
          <a:p>
            <a:pPr lvl="1"/>
            <a:r>
              <a:rPr lang="ru-RU" dirty="0" smtClean="0"/>
              <a:t>тематика: универсальная</a:t>
            </a:r>
          </a:p>
          <a:p>
            <a:pPr lvl="1"/>
            <a:r>
              <a:rPr lang="ru-RU" dirty="0" smtClean="0"/>
              <a:t>есть возможность поиска по научным конференциям (постоянные и входящие отдельными публикациями)</a:t>
            </a:r>
          </a:p>
          <a:p>
            <a:pPr lvl="1"/>
            <a:r>
              <a:rPr lang="ru-RU" dirty="0" smtClean="0"/>
              <a:t>индексы цитирования публикаций</a:t>
            </a:r>
          </a:p>
          <a:p>
            <a:pPr lvl="1"/>
            <a:r>
              <a:rPr lang="ru-RU" dirty="0" smtClean="0"/>
              <a:t>влиятельность («</a:t>
            </a:r>
            <a:r>
              <a:rPr lang="ru-RU" dirty="0" err="1" smtClean="0"/>
              <a:t>импакт-фактор</a:t>
            </a:r>
            <a:r>
              <a:rPr lang="ru-RU" dirty="0" smtClean="0"/>
              <a:t>») научных изданий по категориям (например, </a:t>
            </a:r>
            <a:r>
              <a:rPr lang="en-US" dirty="0" smtClean="0"/>
              <a:t>Computer Science</a:t>
            </a:r>
            <a:r>
              <a:rPr lang="ru-RU" dirty="0" smtClean="0"/>
              <a:t>), </a:t>
            </a:r>
            <a:r>
              <a:rPr lang="ru-RU" b="1" dirty="0" smtClean="0"/>
              <a:t>квартили</a:t>
            </a:r>
          </a:p>
          <a:p>
            <a:r>
              <a:rPr lang="ru-RU" dirty="0" smtClean="0"/>
              <a:t>Доступ: платный</a:t>
            </a:r>
            <a:endParaRPr lang="en-US" dirty="0" smtClean="0"/>
          </a:p>
          <a:p>
            <a:pPr lvl="1"/>
            <a:r>
              <a:rPr lang="ru-RU" dirty="0" smtClean="0">
                <a:solidFill>
                  <a:srgbClr val="FF0000"/>
                </a:solidFill>
              </a:rPr>
              <a:t>у российских вузов сейчас нет доступа</a:t>
            </a:r>
          </a:p>
          <a:p>
            <a:r>
              <a:rPr lang="ru-RU" dirty="0" smtClean="0"/>
              <a:t>Язык интерфейса: есть на русском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2176</TotalTime>
  <Words>1283</Words>
  <Application>Microsoft Office PowerPoint</Application>
  <PresentationFormat>Экран (4:3)</PresentationFormat>
  <Paragraphs>250</Paragraphs>
  <Slides>41</Slides>
  <Notes>0</Notes>
  <HiddenSlides>4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Справедливость</vt:lpstr>
      <vt:lpstr>Электронные инструменты для исследователя</vt:lpstr>
      <vt:lpstr>Научные публикации</vt:lpstr>
      <vt:lpstr>Практические (в т.ч. для студентов) вопросы</vt:lpstr>
      <vt:lpstr>Некоторые ответы</vt:lpstr>
      <vt:lpstr>KPI исследователя</vt:lpstr>
      <vt:lpstr>ELibrary – РИНЦ</vt:lpstr>
      <vt:lpstr>Elibrary: поиск публи- каций</vt:lpstr>
      <vt:lpstr>Elibrary: поиск журналов</vt:lpstr>
      <vt:lpstr>Scopus (http://scopus.com)</vt:lpstr>
      <vt:lpstr>Scopus: поиск</vt:lpstr>
      <vt:lpstr>Scopus: данные журнала</vt:lpstr>
      <vt:lpstr>Scimago Journal Ratings (Scopus)</vt:lpstr>
      <vt:lpstr>Web of Science/Knowledge</vt:lpstr>
      <vt:lpstr>WoS: поиск по базе работ</vt:lpstr>
      <vt:lpstr>WOK – конференции</vt:lpstr>
      <vt:lpstr>Прочие базы научных работ</vt:lpstr>
      <vt:lpstr>Arxiv.org</vt:lpstr>
      <vt:lpstr>Слайд 18</vt:lpstr>
      <vt:lpstr>Слайд 19</vt:lpstr>
      <vt:lpstr>Science Direct</vt:lpstr>
      <vt:lpstr>Наборы данных и готовые ИИ-модели</vt:lpstr>
      <vt:lpstr>Мета-поиск по научным работам</vt:lpstr>
      <vt:lpstr>Google Scholar (Академия)</vt:lpstr>
      <vt:lpstr>Google Scholar – похожие статьи</vt:lpstr>
      <vt:lpstr>Google Scholar – все версии статьи</vt:lpstr>
      <vt:lpstr>Google Scholar – ссылки</vt:lpstr>
      <vt:lpstr>Google Scholar – профиль исследователя</vt:lpstr>
      <vt:lpstr>Google Scholar – исследователи по областям</vt:lpstr>
      <vt:lpstr>Google Scholar – рекомендации</vt:lpstr>
      <vt:lpstr>Google Scholar – рейтинги источников</vt:lpstr>
      <vt:lpstr>Что читать и где публиковаться?</vt:lpstr>
      <vt:lpstr>Рейтинг конференций</vt:lpstr>
      <vt:lpstr>Календарь конференций</vt:lpstr>
      <vt:lpstr>«Паспорт исследователя»</vt:lpstr>
      <vt:lpstr>ResearcherID – паспорт исследователя</vt:lpstr>
      <vt:lpstr>Mendeley – паспорт исследователя</vt:lpstr>
      <vt:lpstr>Mendeley – организация лит-ры</vt:lpstr>
      <vt:lpstr>Mendeley – аннотирование</vt:lpstr>
      <vt:lpstr>ResearchGate – научная соц. сеть</vt:lpstr>
      <vt:lpstr>«Социальные функции»</vt:lpstr>
      <vt:lpstr>Список адресов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Инструменты для исследователя</dc:title>
  <dc:creator>Max Bakaev</dc:creator>
  <cp:lastModifiedBy>Max Bakaev</cp:lastModifiedBy>
  <cp:revision>232</cp:revision>
  <dcterms:created xsi:type="dcterms:W3CDTF">2012-06-20T14:17:54Z</dcterms:created>
  <dcterms:modified xsi:type="dcterms:W3CDTF">2025-09-23T06:37:34Z</dcterms:modified>
</cp:coreProperties>
</file>