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24" r:id="rId1"/>
  </p:sldMasterIdLst>
  <p:notesMasterIdLst>
    <p:notesMasterId r:id="rId25"/>
  </p:notesMasterIdLst>
  <p:sldIdLst>
    <p:sldId id="256" r:id="rId2"/>
    <p:sldId id="257" r:id="rId3"/>
    <p:sldId id="294" r:id="rId4"/>
    <p:sldId id="297" r:id="rId5"/>
    <p:sldId id="295" r:id="rId6"/>
    <p:sldId id="300" r:id="rId7"/>
    <p:sldId id="303" r:id="rId8"/>
    <p:sldId id="302" r:id="rId9"/>
    <p:sldId id="301" r:id="rId10"/>
    <p:sldId id="305" r:id="rId11"/>
    <p:sldId id="304" r:id="rId12"/>
    <p:sldId id="307" r:id="rId13"/>
    <p:sldId id="306" r:id="rId14"/>
    <p:sldId id="293" r:id="rId15"/>
    <p:sldId id="309" r:id="rId16"/>
    <p:sldId id="266" r:id="rId17"/>
    <p:sldId id="308" r:id="rId18"/>
    <p:sldId id="311" r:id="rId19"/>
    <p:sldId id="312" r:id="rId20"/>
    <p:sldId id="310" r:id="rId21"/>
    <p:sldId id="299" r:id="rId22"/>
    <p:sldId id="280" r:id="rId23"/>
    <p:sldId id="287" r:id="rId24"/>
  </p:sldIdLst>
  <p:sldSz cx="9144000" cy="6858000" type="screen4x3"/>
  <p:notesSz cx="6881813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7" autoAdjust="0"/>
    <p:restoredTop sz="94612" autoAdjust="0"/>
  </p:normalViewPr>
  <p:slideViewPr>
    <p:cSldViewPr>
      <p:cViewPr varScale="1">
        <p:scale>
          <a:sx n="102" d="100"/>
          <a:sy n="102" d="100"/>
        </p:scale>
        <p:origin x="-152" y="-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9FC2C718-3DAB-4E86-A294-C1421DE9EE1F}" type="datetimeFigureOut">
              <a:rPr lang="ru-RU" smtClean="0"/>
              <a:pPr/>
              <a:t>07.10.2025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14" tIns="47407" rIns="94814" bIns="4740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182" y="4612601"/>
            <a:ext cx="5505450" cy="4369832"/>
          </a:xfrm>
          <a:prstGeom prst="rect">
            <a:avLst/>
          </a:prstGeom>
        </p:spPr>
        <p:txBody>
          <a:bodyPr vert="horz" lIns="94814" tIns="47407" rIns="94814" bIns="4740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8102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54EC9BEA-C2EB-4946-B182-7428FFCACE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85516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1352-6494-4DDD-AEBA-1EF69386BB70}" type="datetime1">
              <a:rPr lang="ru-RU" smtClean="0"/>
              <a:pPr/>
              <a:t>07.10.2025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129A7-858B-4936-A208-CF753085189B}" type="datetime1">
              <a:rPr lang="ru-RU" smtClean="0"/>
              <a:pPr/>
              <a:t>07.10.2025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6833-9D52-402D-8A67-4B29EA87937B}" type="datetime1">
              <a:rPr lang="ru-RU" smtClean="0"/>
              <a:pPr/>
              <a:t>07.10.2025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64B17-379D-473A-B069-680F1F02D9D1}" type="datetime1">
              <a:rPr lang="ru-RU" smtClean="0"/>
              <a:pPr/>
              <a:t>07.10.2025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34FD-BD01-4704-AF56-25A1CFC37FDA}" type="datetime1">
              <a:rPr lang="ru-RU" smtClean="0"/>
              <a:pPr/>
              <a:t>07.10.2025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56098-9749-4DF5-9344-B7C3D5B52564}" type="datetime1">
              <a:rPr lang="ru-RU" smtClean="0"/>
              <a:pPr/>
              <a:t>07.10.2025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6D063-0041-4B08-AD4E-7012F63C50C2}" type="datetime1">
              <a:rPr lang="ru-RU" smtClean="0"/>
              <a:pPr/>
              <a:t>07.10.2025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11DD-C33E-4301-83E8-06FEF15F61AB}" type="datetime1">
              <a:rPr lang="ru-RU" smtClean="0"/>
              <a:pPr/>
              <a:t>07.10.2025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12E3-35C2-4624-8F83-D7EF3C744D49}" type="datetime1">
              <a:rPr lang="ru-RU" smtClean="0"/>
              <a:pPr/>
              <a:t>07.10.2025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F6274-E994-4877-A49E-A8BDED5F42D1}" type="datetime1">
              <a:rPr lang="ru-RU" smtClean="0"/>
              <a:pPr/>
              <a:t>07.10.2025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FBFB-A3EE-455C-B14E-C60A57B8E643}" type="datetime1">
              <a:rPr lang="ru-RU" smtClean="0"/>
              <a:pPr/>
              <a:t>07.10.2025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4325B57-3D00-45F5-AB3F-983BB60355FA}" type="datetime1">
              <a:rPr lang="ru-RU" smtClean="0"/>
              <a:pPr/>
              <a:t>07.10.2025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280036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Написание научных статей</a:t>
            </a:r>
            <a:br>
              <a:rPr lang="ru-RU" sz="3200" dirty="0" smtClean="0"/>
            </a:br>
            <a:r>
              <a:rPr lang="ru-RU" sz="3200" dirty="0" smtClean="0"/>
              <a:t>и магистерской диссертации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Максим Александрович Бакаев,</a:t>
            </a:r>
            <a:br>
              <a:rPr lang="ru-RU" sz="2400" dirty="0" smtClean="0"/>
            </a:br>
            <a:r>
              <a:rPr lang="ru-RU" sz="2400" dirty="0" smtClean="0"/>
              <a:t>к.т.н., доцент, АВТФ НГТУ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Основы научно-исследовательской деятельности (маг. семинар)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2"/>
            <a:ext cx="8435280" cy="857256"/>
          </a:xfrm>
        </p:spPr>
        <p:txBody>
          <a:bodyPr/>
          <a:lstStyle/>
          <a:p>
            <a:r>
              <a:rPr lang="ru-RU" dirty="0" smtClean="0"/>
              <a:t>Дальнейшие шаги по написанию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10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908720"/>
            <a:ext cx="8784976" cy="532859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Напишите первую версию (черновик)</a:t>
            </a:r>
          </a:p>
          <a:p>
            <a:pPr lvl="1"/>
            <a:r>
              <a:rPr lang="ru-RU" sz="2200" dirty="0" smtClean="0"/>
              <a:t>в отличие от художественных писателей у вас ведь есть столько материалов: данные, заметки по планированию экспериментов и их результаты, </a:t>
            </a:r>
            <a:r>
              <a:rPr lang="ru-RU" sz="2200" dirty="0" err="1" smtClean="0"/>
              <a:t>скриншоты</a:t>
            </a:r>
            <a:r>
              <a:rPr lang="ru-RU" sz="2200" dirty="0" smtClean="0"/>
              <a:t> из программ, …</a:t>
            </a:r>
          </a:p>
          <a:p>
            <a:pPr lvl="1"/>
            <a:r>
              <a:rPr lang="ru-RU" sz="2200" dirty="0" smtClean="0"/>
              <a:t>начинать лучше с разделов «Результаты» или «Методы»</a:t>
            </a:r>
          </a:p>
          <a:p>
            <a:pPr lvl="2"/>
            <a:r>
              <a:rPr lang="ru-RU" dirty="0" smtClean="0"/>
              <a:t>правда, с диссертацией у вас так не совсем получится</a:t>
            </a:r>
          </a:p>
          <a:p>
            <a:pPr lvl="2"/>
            <a:r>
              <a:rPr lang="ru-RU" dirty="0" smtClean="0"/>
              <a:t>в статье выводы могут идти в отдельном (под)разделе, но в диссертации (она больше) обычно и по ходу результатов тоже</a:t>
            </a:r>
          </a:p>
          <a:p>
            <a:r>
              <a:rPr lang="ru-RU" sz="2400" dirty="0" smtClean="0"/>
              <a:t>Редактируйте </a:t>
            </a:r>
            <a:r>
              <a:rPr lang="en-US" sz="2400" dirty="0" smtClean="0"/>
              <a:t>(“Nothing good is ever written, it is re-written”)</a:t>
            </a:r>
            <a:endParaRPr lang="ru-RU" sz="2400" dirty="0" smtClean="0"/>
          </a:p>
          <a:p>
            <a:pPr lvl="1"/>
            <a:r>
              <a:rPr lang="ru-RU" sz="2200" dirty="0" smtClean="0"/>
              <a:t>макро: изменение структуры статьи, добавление логически нужных подразделов</a:t>
            </a:r>
          </a:p>
          <a:p>
            <a:pPr lvl="1"/>
            <a:r>
              <a:rPr lang="ru-RU" sz="2200" dirty="0" smtClean="0"/>
              <a:t>микро: редактирование отдельных слов, предложений (хорошо, когда каждое короткое, но всё же содержит мысль)</a:t>
            </a:r>
          </a:p>
          <a:p>
            <a:pPr lvl="2"/>
            <a:r>
              <a:rPr lang="ru-RU" dirty="0" smtClean="0"/>
              <a:t>бывает полезно читать текст вслух, себе или коллегам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2"/>
            <a:ext cx="8435280" cy="857256"/>
          </a:xfrm>
        </p:spPr>
        <p:txBody>
          <a:bodyPr/>
          <a:lstStyle/>
          <a:p>
            <a:r>
              <a:rPr lang="ru-RU" dirty="0" smtClean="0"/>
              <a:t>Примерное содержание Введения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11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980728"/>
            <a:ext cx="8390736" cy="5145435"/>
          </a:xfrm>
        </p:spPr>
        <p:txBody>
          <a:bodyPr>
            <a:normAutofit/>
          </a:bodyPr>
          <a:lstStyle/>
          <a:p>
            <a:pPr lvl="1"/>
            <a:r>
              <a:rPr lang="ru-RU" sz="2200" dirty="0" smtClean="0"/>
              <a:t>Заканчивать постановкой задачи (как и в диссертации!)</a:t>
            </a:r>
            <a:endParaRPr lang="en-US" sz="22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33018"/>
            <a:ext cx="8672739" cy="431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2"/>
            <a:ext cx="8435280" cy="857256"/>
          </a:xfrm>
        </p:spPr>
        <p:txBody>
          <a:bodyPr/>
          <a:lstStyle/>
          <a:p>
            <a:r>
              <a:rPr lang="ru-RU" dirty="0" smtClean="0"/>
              <a:t>Примерное содержание Заключения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12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908720"/>
            <a:ext cx="8390736" cy="5145435"/>
          </a:xfrm>
        </p:spPr>
        <p:txBody>
          <a:bodyPr>
            <a:normAutofit/>
          </a:bodyPr>
          <a:lstStyle/>
          <a:p>
            <a:pPr lvl="1"/>
            <a:r>
              <a:rPr lang="en-US" sz="2200" dirty="0" smtClean="0"/>
              <a:t>Discussion and Conclusion </a:t>
            </a:r>
            <a:r>
              <a:rPr lang="ru-RU" sz="2200" dirty="0" smtClean="0"/>
              <a:t>бывает и отдельными разделами</a:t>
            </a:r>
          </a:p>
          <a:p>
            <a:pPr lvl="1"/>
            <a:r>
              <a:rPr lang="ru-RU" sz="2200" dirty="0" smtClean="0"/>
              <a:t>В диссертации Заключение отличается по структуре</a:t>
            </a:r>
            <a:endParaRPr lang="en-US" sz="22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45743"/>
            <a:ext cx="8424936" cy="4491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23472"/>
            <a:ext cx="8640960" cy="857256"/>
          </a:xfrm>
        </p:spPr>
        <p:txBody>
          <a:bodyPr/>
          <a:lstStyle/>
          <a:p>
            <a:r>
              <a:rPr lang="ru-RU" dirty="0" smtClean="0"/>
              <a:t>Как писать </a:t>
            </a:r>
            <a:r>
              <a:rPr lang="en-US" i="1" dirty="0" smtClean="0"/>
              <a:t>secondary</a:t>
            </a:r>
            <a:r>
              <a:rPr lang="en-US" dirty="0" smtClean="0"/>
              <a:t> </a:t>
            </a:r>
            <a:r>
              <a:rPr lang="ru-RU" dirty="0" smtClean="0"/>
              <a:t>научные статьи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13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980728"/>
            <a:ext cx="8390736" cy="5328592"/>
          </a:xfrm>
        </p:spPr>
        <p:txBody>
          <a:bodyPr>
            <a:normAutofit/>
          </a:bodyPr>
          <a:lstStyle/>
          <a:p>
            <a:r>
              <a:rPr lang="ru-RU" dirty="0" smtClean="0"/>
              <a:t>Обзор</a:t>
            </a:r>
            <a:r>
              <a:rPr lang="en-US" dirty="0" smtClean="0"/>
              <a:t> </a:t>
            </a:r>
            <a:r>
              <a:rPr lang="ru-RU" dirty="0" smtClean="0"/>
              <a:t>литературы (</a:t>
            </a:r>
            <a:r>
              <a:rPr lang="en-US" dirty="0" smtClean="0"/>
              <a:t>Review</a:t>
            </a:r>
            <a:r>
              <a:rPr lang="ru-RU" dirty="0" smtClean="0"/>
              <a:t>)</a:t>
            </a:r>
            <a:endParaRPr lang="en-US" dirty="0" smtClean="0"/>
          </a:p>
          <a:p>
            <a:pPr lvl="1"/>
            <a:r>
              <a:rPr lang="ru-RU" sz="2200" dirty="0" smtClean="0"/>
              <a:t>наконец-то получить бонус от того,</a:t>
            </a:r>
            <a:br>
              <a:rPr lang="ru-RU" sz="2200" dirty="0" smtClean="0"/>
            </a:br>
            <a:r>
              <a:rPr lang="ru-RU" sz="2200" dirty="0" smtClean="0"/>
              <a:t>что вы прочитали много статей!</a:t>
            </a:r>
          </a:p>
          <a:p>
            <a:pPr lvl="1"/>
            <a:r>
              <a:rPr lang="ru-RU" sz="2200" dirty="0" smtClean="0"/>
              <a:t>должен не просто «обозревать», но добавлять полезное</a:t>
            </a:r>
          </a:p>
          <a:p>
            <a:pPr lvl="1"/>
            <a:r>
              <a:rPr lang="ru-RU" sz="2200" dirty="0" smtClean="0"/>
              <a:t>систематический отбор 30-100 статей (обычно полуавтоматический </a:t>
            </a:r>
            <a:r>
              <a:rPr lang="ru-RU" sz="2200" dirty="0" err="1" smtClean="0"/>
              <a:t>майнинг</a:t>
            </a:r>
            <a:r>
              <a:rPr lang="ru-RU" sz="2200" dirty="0" smtClean="0"/>
              <a:t> систем индексации)</a:t>
            </a:r>
            <a:endParaRPr lang="en-US" dirty="0" smtClean="0"/>
          </a:p>
          <a:p>
            <a:r>
              <a:rPr lang="ru-RU" sz="2400" dirty="0" smtClean="0"/>
              <a:t>Мета-исследование (</a:t>
            </a:r>
            <a:r>
              <a:rPr lang="en-US" sz="2400" dirty="0" smtClean="0"/>
              <a:t>meta-analysis</a:t>
            </a:r>
            <a:r>
              <a:rPr lang="ru-RU" sz="2400" dirty="0" smtClean="0"/>
              <a:t>)</a:t>
            </a:r>
          </a:p>
          <a:p>
            <a:pPr lvl="1"/>
            <a:r>
              <a:rPr lang="ru-RU" sz="2200" dirty="0" smtClean="0"/>
              <a:t>обычно применяются</a:t>
            </a:r>
            <a:br>
              <a:rPr lang="ru-RU" sz="2200" dirty="0" smtClean="0"/>
            </a:br>
            <a:r>
              <a:rPr lang="ru-RU" sz="2200" dirty="0" smtClean="0"/>
              <a:t>количественные методы</a:t>
            </a:r>
          </a:p>
          <a:p>
            <a:pPr lvl="1"/>
            <a:r>
              <a:rPr lang="ru-RU" sz="2000" dirty="0" smtClean="0"/>
              <a:t>количество статей: до тысяч</a:t>
            </a:r>
            <a:br>
              <a:rPr lang="ru-RU" sz="2000" dirty="0" smtClean="0"/>
            </a:br>
            <a:r>
              <a:rPr lang="ru-RU" sz="2000" dirty="0" smtClean="0"/>
              <a:t>(проблема – единообразие методов)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en-US" sz="2200" dirty="0" smtClean="0"/>
              <a:t>[Wee B.W. and Banister D.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en-US" sz="2200" i="1" dirty="0" smtClean="0"/>
              <a:t>How to Write a Literature Review Paper?</a:t>
            </a:r>
            <a:r>
              <a:rPr lang="en-US" sz="2200" dirty="0" smtClean="0"/>
              <a:t> (2015)]</a:t>
            </a:r>
            <a:endParaRPr lang="ru-RU" sz="2200" dirty="0" smtClean="0"/>
          </a:p>
          <a:p>
            <a:pPr lvl="1"/>
            <a:endParaRPr lang="en-US" dirty="0" smtClean="0"/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18130" y="3429000"/>
            <a:ext cx="3718366" cy="273875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228184" y="1124744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Зачем?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Примеры полезностей в обзорах (1)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smtClean="0"/>
              <a:t>Должны добавляться собственные мысли по рассматриваемой области, нечто полезное для других исследователей</a:t>
            </a:r>
            <a:br>
              <a:rPr lang="ru-RU" sz="2200" dirty="0" smtClean="0"/>
            </a:br>
            <a:r>
              <a:rPr lang="ru-RU" sz="2200" dirty="0" smtClean="0"/>
              <a:t>(помимо собственно списка источников)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Магистратура НГТУ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988840"/>
            <a:ext cx="8908107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Примеры полезностей в обзорах (2)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endParaRPr lang="ru-RU" sz="2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Магистратура НГТУ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544" y="1052736"/>
            <a:ext cx="877294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Поиск наборов данных (</a:t>
            </a:r>
            <a:r>
              <a:rPr lang="ru-RU" dirty="0" err="1" smtClean="0"/>
              <a:t>датасетов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6290" y="787504"/>
            <a:ext cx="8606190" cy="5449808"/>
          </a:xfrm>
        </p:spPr>
        <p:txBody>
          <a:bodyPr>
            <a:normAutofit/>
          </a:bodyPr>
          <a:lstStyle/>
          <a:p>
            <a:pPr marL="514350" indent="-514350"/>
            <a:r>
              <a:rPr lang="en-US" sz="2400" dirty="0" smtClean="0"/>
              <a:t>Google Dataset Search</a:t>
            </a:r>
            <a:r>
              <a:rPr lang="ru-RU" sz="2200" dirty="0" smtClean="0"/>
              <a:t> (вышел из бета-версии в 2020 г.)</a:t>
            </a:r>
          </a:p>
          <a:p>
            <a:pPr marL="788670" lvl="1" indent="-514350"/>
            <a:r>
              <a:rPr lang="en-US" u="sng" dirty="0" smtClean="0"/>
              <a:t>https://datasetsearch.research.google.com/</a:t>
            </a:r>
          </a:p>
          <a:p>
            <a:pPr marL="788670" lvl="1" indent="-514350"/>
            <a:r>
              <a:rPr lang="en-US" sz="2200" u="sng" dirty="0" smtClean="0"/>
              <a:t>https://blog.google/products/search/discovering-millions-datasets-web/</a:t>
            </a:r>
            <a:endParaRPr lang="ru-RU" sz="2200" u="sng" dirty="0" smtClean="0"/>
          </a:p>
          <a:p>
            <a:pPr marL="514350" indent="-514350"/>
            <a:r>
              <a:rPr lang="ru-RU" sz="2200" dirty="0" err="1" smtClean="0"/>
              <a:t>Мета-репозиторий</a:t>
            </a:r>
            <a:r>
              <a:rPr lang="ru-RU" sz="2200" dirty="0" smtClean="0"/>
              <a:t> сервиса</a:t>
            </a:r>
            <a:r>
              <a:rPr lang="ru-RU" sz="2400" dirty="0" smtClean="0"/>
              <a:t> </a:t>
            </a:r>
            <a:r>
              <a:rPr lang="en-US" sz="2400" dirty="0" smtClean="0"/>
              <a:t>Mendeley.com</a:t>
            </a:r>
            <a:endParaRPr lang="en-US" sz="2200" dirty="0" smtClean="0"/>
          </a:p>
          <a:p>
            <a:pPr marL="788670" lvl="1" indent="-514350"/>
            <a:r>
              <a:rPr lang="ru-RU" sz="2000" u="sng" dirty="0" smtClean="0"/>
              <a:t>https://data.mendeley.com/research-data/?type=DATASET</a:t>
            </a:r>
          </a:p>
          <a:p>
            <a:pPr marL="788670" lvl="1" indent="-514350"/>
            <a:r>
              <a:rPr lang="ru-RU" sz="2000" dirty="0" smtClean="0"/>
              <a:t>содержит как собственные </a:t>
            </a:r>
            <a:r>
              <a:rPr lang="ru-RU" sz="2000" dirty="0" err="1" smtClean="0"/>
              <a:t>датасеты</a:t>
            </a:r>
            <a:r>
              <a:rPr lang="ru-RU" sz="2000" dirty="0" smtClean="0"/>
              <a:t>, так и ссылки на сторонние</a:t>
            </a:r>
          </a:p>
          <a:p>
            <a:pPr marL="514350" indent="-514350"/>
            <a:r>
              <a:rPr lang="en-US" sz="2400" dirty="0" err="1" smtClean="0"/>
              <a:t>Kaggle</a:t>
            </a:r>
            <a:r>
              <a:rPr lang="en-US" sz="2200" dirty="0" smtClean="0"/>
              <a:t> – </a:t>
            </a:r>
            <a:r>
              <a:rPr lang="ru-RU" sz="2200" dirty="0" err="1" smtClean="0"/>
              <a:t>датасеты</a:t>
            </a:r>
            <a:r>
              <a:rPr lang="ru-RU" sz="2200" dirty="0" smtClean="0"/>
              <a:t> от сообщества (соревнования по </a:t>
            </a:r>
            <a:r>
              <a:rPr lang="en-US" sz="2200" dirty="0" smtClean="0"/>
              <a:t>ML</a:t>
            </a:r>
            <a:r>
              <a:rPr lang="ru-RU" sz="2200" dirty="0" smtClean="0"/>
              <a:t>)</a:t>
            </a:r>
            <a:endParaRPr lang="en-US" sz="2200" dirty="0" smtClean="0"/>
          </a:p>
          <a:p>
            <a:pPr marL="788670" lvl="1" indent="-514350"/>
            <a:r>
              <a:rPr lang="ru-RU" sz="2000" u="sng" dirty="0" smtClean="0"/>
              <a:t>https://www.kaggle.com/datasets</a:t>
            </a:r>
          </a:p>
          <a:p>
            <a:pPr marL="514350" indent="-514350"/>
            <a:r>
              <a:rPr lang="en-US" sz="2400" dirty="0" err="1" smtClean="0"/>
              <a:t>Zenodo</a:t>
            </a:r>
            <a:r>
              <a:rPr lang="en-US" sz="2200" dirty="0" smtClean="0"/>
              <a:t> – </a:t>
            </a:r>
            <a:r>
              <a:rPr lang="ru-RU" sz="2200" dirty="0" smtClean="0"/>
              <a:t>данные к научным статьям</a:t>
            </a:r>
          </a:p>
          <a:p>
            <a:pPr marL="788670" lvl="1" indent="-514350"/>
            <a:r>
              <a:rPr lang="ru-RU" sz="2000" u="sng" dirty="0" smtClean="0"/>
              <a:t>https://zenodo.org/collection/datasets</a:t>
            </a:r>
            <a:endParaRPr lang="ru-RU" sz="2200" u="sng" dirty="0" smtClean="0"/>
          </a:p>
          <a:p>
            <a:pPr marL="514350" indent="-514350"/>
            <a:r>
              <a:rPr lang="en-US" sz="2400" dirty="0" smtClean="0"/>
              <a:t>Global Health Observatory Data Repository</a:t>
            </a:r>
            <a:r>
              <a:rPr lang="ru-RU" sz="2400" dirty="0" smtClean="0"/>
              <a:t> </a:t>
            </a:r>
            <a:r>
              <a:rPr lang="ru-RU" sz="2200" dirty="0" smtClean="0"/>
              <a:t>(ООН)</a:t>
            </a:r>
          </a:p>
          <a:p>
            <a:pPr marL="788670" lvl="1" indent="-514350"/>
            <a:r>
              <a:rPr lang="en-US" u="sng" dirty="0" smtClean="0"/>
              <a:t>https://apps.who.int/gho/data/node.home</a:t>
            </a:r>
            <a:endParaRPr lang="ru-RU" u="sng" dirty="0" smtClean="0"/>
          </a:p>
          <a:p>
            <a:pPr marL="514350" indent="-514350"/>
            <a:r>
              <a:rPr lang="ru-RU" sz="2200" dirty="0" err="1" smtClean="0"/>
              <a:t>Госстатистика</a:t>
            </a:r>
            <a:r>
              <a:rPr lang="ru-RU" sz="2200" dirty="0" smtClean="0"/>
              <a:t>: </a:t>
            </a:r>
            <a:r>
              <a:rPr lang="en-US" sz="2200" dirty="0" smtClean="0"/>
              <a:t>GKS.ru</a:t>
            </a:r>
            <a:r>
              <a:rPr lang="ru-RU" sz="2200" dirty="0" smtClean="0"/>
              <a:t> (Россия)</a:t>
            </a:r>
            <a:r>
              <a:rPr lang="en-US" sz="2200" dirty="0" smtClean="0"/>
              <a:t>, </a:t>
            </a:r>
            <a:r>
              <a:rPr lang="en-US" sz="2200" dirty="0" err="1" smtClean="0"/>
              <a:t>Data.Gov</a:t>
            </a:r>
            <a:r>
              <a:rPr lang="ru-RU" sz="2200" dirty="0" smtClean="0"/>
              <a:t> (США)</a:t>
            </a:r>
            <a:r>
              <a:rPr lang="en-US" sz="2200" dirty="0" smtClean="0"/>
              <a:t>, …</a:t>
            </a:r>
            <a:endParaRPr lang="ru-RU" sz="2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Магистратура НГТУ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Использование генеративного ИИ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15436" cy="5500726"/>
          </a:xfrm>
        </p:spPr>
        <p:txBody>
          <a:bodyPr>
            <a:normAutofit/>
          </a:bodyPr>
          <a:lstStyle/>
          <a:p>
            <a:pPr marL="514350" lvl="1" indent="-514350">
              <a:spcBef>
                <a:spcPts val="580"/>
              </a:spcBef>
              <a:buClr>
                <a:schemeClr val="accent1"/>
              </a:buClr>
            </a:pPr>
            <a:r>
              <a:rPr lang="ru-RU" dirty="0" smtClean="0"/>
              <a:t>Есть успешные примеры принятия сгенерированных статей на ведущие конференции</a:t>
            </a:r>
          </a:p>
          <a:p>
            <a:pPr marL="788670" lvl="1" indent="-514350"/>
            <a:r>
              <a:rPr lang="ru-RU" sz="2000" dirty="0" smtClean="0"/>
              <a:t>инструменты </a:t>
            </a:r>
            <a:r>
              <a:rPr lang="ru-RU" sz="2000" dirty="0" err="1" smtClean="0"/>
              <a:t>детекции</a:t>
            </a:r>
            <a:r>
              <a:rPr lang="ru-RU" sz="2000" dirty="0" smtClean="0"/>
              <a:t> сгенерированного </a:t>
            </a:r>
            <a:r>
              <a:rPr lang="ru-RU" sz="2000" dirty="0" err="1" smtClean="0"/>
              <a:t>контента</a:t>
            </a:r>
            <a:r>
              <a:rPr lang="ru-RU" sz="2000" dirty="0" smtClean="0"/>
              <a:t> применяются, но дают нестабильные результаты</a:t>
            </a:r>
          </a:p>
          <a:p>
            <a:pPr marL="788670" lvl="1" indent="-514350"/>
            <a:r>
              <a:rPr lang="ru-RU" sz="2000" dirty="0" smtClean="0"/>
              <a:t>способность писать детальные </a:t>
            </a:r>
            <a:r>
              <a:rPr lang="ru-RU" sz="2000" dirty="0" err="1" smtClean="0"/>
              <a:t>промпты</a:t>
            </a:r>
            <a:r>
              <a:rPr lang="ru-RU" sz="2000" dirty="0" smtClean="0"/>
              <a:t> и оценивать результаты</a:t>
            </a:r>
            <a:endParaRPr lang="en-US" sz="2000" dirty="0" smtClean="0"/>
          </a:p>
          <a:p>
            <a:pPr marL="514350" indent="-514350"/>
            <a:r>
              <a:rPr lang="ru-RU" sz="2200" dirty="0" smtClean="0"/>
              <a:t>Рецензирование с использованием </a:t>
            </a:r>
            <a:r>
              <a:rPr lang="ru-RU" sz="2200" dirty="0" err="1" smtClean="0"/>
              <a:t>ИИ-моделей</a:t>
            </a:r>
            <a:endParaRPr lang="ru-RU" sz="2200" dirty="0" smtClean="0"/>
          </a:p>
          <a:p>
            <a:pPr marL="788670" lvl="1" indent="-514350"/>
            <a:r>
              <a:rPr lang="ru-RU" sz="2000" dirty="0" smtClean="0"/>
              <a:t>Имеет уклон в положительную сторону (как и вообще </a:t>
            </a:r>
            <a:r>
              <a:rPr lang="ru-RU" sz="2000" dirty="0" err="1" smtClean="0"/>
              <a:t>чатботы</a:t>
            </a:r>
            <a:r>
              <a:rPr lang="ru-RU" sz="2000" dirty="0" smtClean="0"/>
              <a:t>)</a:t>
            </a:r>
          </a:p>
          <a:p>
            <a:pPr marL="788670" lvl="1" indent="-514350"/>
            <a:r>
              <a:rPr lang="ru-RU" sz="2000" dirty="0" smtClean="0"/>
              <a:t>Генерирует замечания общего характера, не всегда применимые к содержанию статьи</a:t>
            </a:r>
          </a:p>
          <a:p>
            <a:pPr marL="1062990" lvl="2" indent="-514350"/>
            <a:r>
              <a:rPr lang="ru-RU" sz="1800" dirty="0" smtClean="0"/>
              <a:t>«Подробный обзор литературы способен повысить научную ценность статьи и дать читателю представление об исследуемой области»</a:t>
            </a:r>
          </a:p>
          <a:p>
            <a:pPr marL="1062990" lvl="2" indent="-514350"/>
            <a:r>
              <a:rPr lang="ru-RU" sz="1800" dirty="0" smtClean="0"/>
              <a:t>«</a:t>
            </a:r>
            <a:r>
              <a:rPr lang="ru-RU" sz="1800" dirty="0" err="1" smtClean="0"/>
              <a:t>Валидация</a:t>
            </a:r>
            <a:r>
              <a:rPr lang="ru-RU" sz="1800" dirty="0" smtClean="0"/>
              <a:t> моделей и сравнение полученных результатов с аналогами является важной частью первичных исследований в области машинного обучения»</a:t>
            </a:r>
            <a:endParaRPr lang="en-US" sz="1800" dirty="0" smtClean="0"/>
          </a:p>
          <a:p>
            <a:pPr marL="788670" lvl="1" indent="-514350"/>
            <a:r>
              <a:rPr lang="ru-RU" sz="2000" dirty="0" smtClean="0"/>
              <a:t>Даже ведущие конференции смирились и ищут в основном способы проверки качества сгенерированных рецензий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Магистратура НГТУ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50" y="15875"/>
            <a:ext cx="70485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3541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Injected</a:t>
            </a:r>
            <a:br>
              <a:rPr lang="en-US" sz="3200" dirty="0" smtClean="0"/>
            </a:br>
            <a:r>
              <a:rPr lang="en-US" sz="3200" dirty="0" smtClean="0"/>
              <a:t>prompts</a:t>
            </a:r>
            <a:endParaRPr lang="ru-RU" sz="320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2636913"/>
            <a:ext cx="9098605" cy="42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6455" y="0"/>
            <a:ext cx="7347545" cy="2624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кругленный прямоугольник 8"/>
          <p:cNvSpPr/>
          <p:nvPr/>
        </p:nvSpPr>
        <p:spPr>
          <a:xfrm>
            <a:off x="0" y="3933056"/>
            <a:ext cx="9036496" cy="86409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-24"/>
            <a:ext cx="8572560" cy="98075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План лекции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052736"/>
            <a:ext cx="8643998" cy="5233784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3600" dirty="0" smtClean="0"/>
              <a:t>Как читать статью</a:t>
            </a:r>
          </a:p>
          <a:p>
            <a:pPr marL="788670" lvl="1" indent="-514350"/>
            <a:r>
              <a:rPr lang="ru-RU" sz="3000" dirty="0" smtClean="0"/>
              <a:t>А зачем?</a:t>
            </a:r>
          </a:p>
          <a:p>
            <a:pPr marL="514350" indent="-514350"/>
            <a:r>
              <a:rPr lang="ru-RU" sz="3600" dirty="0" smtClean="0"/>
              <a:t>Как писать статью</a:t>
            </a:r>
          </a:p>
          <a:p>
            <a:pPr marL="788670" lvl="1" indent="-514350"/>
            <a:r>
              <a:rPr lang="ru-RU" sz="3000" dirty="0" smtClean="0"/>
              <a:t>А зачем?</a:t>
            </a:r>
          </a:p>
          <a:p>
            <a:pPr marL="514350" indent="-514350"/>
            <a:r>
              <a:rPr lang="ru-RU" sz="3600" dirty="0" smtClean="0"/>
              <a:t>Данные для исследования</a:t>
            </a:r>
          </a:p>
          <a:p>
            <a:pPr marL="788670" lvl="1" indent="-514350"/>
            <a:r>
              <a:rPr lang="ru-RU" sz="3000" dirty="0" smtClean="0"/>
              <a:t>Шкалы данных</a:t>
            </a:r>
          </a:p>
          <a:p>
            <a:pPr marL="514350" indent="-514350"/>
            <a:r>
              <a:rPr lang="ru-RU" sz="3600" dirty="0" smtClean="0"/>
              <a:t>Эксперименты</a:t>
            </a:r>
          </a:p>
          <a:p>
            <a:pPr marL="788670" lvl="1" indent="-514350"/>
            <a:r>
              <a:rPr lang="ru-RU" sz="3000" dirty="0" smtClean="0"/>
              <a:t>Виды экспериментов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Магистратура НГТУ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Шкалы данных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smtClean="0"/>
              <a:t>Формально шкалой </a:t>
            </a:r>
            <a:r>
              <a:rPr lang="ru-RU" sz="2200" dirty="0"/>
              <a:t>называют кортеж, &lt;X, φ, Y&gt;, где X — реальный объект, φ — отображение, Y — знаковая </a:t>
            </a:r>
            <a:r>
              <a:rPr lang="ru-RU" sz="2200" dirty="0" smtClean="0"/>
              <a:t>система</a:t>
            </a:r>
          </a:p>
          <a:p>
            <a:pPr marL="514350" indent="-514350"/>
            <a:r>
              <a:rPr lang="ru-RU" sz="2200" dirty="0"/>
              <a:t>Шкалы измерений </a:t>
            </a:r>
            <a:r>
              <a:rPr lang="ru-RU" sz="2200" dirty="0" smtClean="0"/>
              <a:t>классифицируют (1946 г., С. </a:t>
            </a:r>
            <a:r>
              <a:rPr lang="ru-RU" sz="2200" dirty="0" err="1" smtClean="0"/>
              <a:t>Стивенс</a:t>
            </a:r>
            <a:r>
              <a:rPr lang="ru-RU" sz="2200" dirty="0" smtClean="0"/>
              <a:t>) </a:t>
            </a:r>
            <a:r>
              <a:rPr lang="ru-RU" sz="2200" dirty="0"/>
              <a:t>по типам измеряемых данных, которые определяют допустимые для данной шкалы математические </a:t>
            </a:r>
            <a:r>
              <a:rPr lang="ru-RU" sz="2200" dirty="0" smtClean="0"/>
              <a:t>преобразования и пр.</a:t>
            </a:r>
          </a:p>
          <a:p>
            <a:pPr marL="788670" lvl="1" indent="-514350"/>
            <a:r>
              <a:rPr lang="ru-RU" sz="2000" dirty="0" smtClean="0"/>
              <a:t>Шкала </a:t>
            </a:r>
            <a:r>
              <a:rPr lang="ru-RU" sz="2000" b="1" dirty="0" smtClean="0"/>
              <a:t>наименований</a:t>
            </a:r>
            <a:r>
              <a:rPr lang="ru-RU" sz="2000" dirty="0" smtClean="0"/>
              <a:t> (номинальная, шкала категорий): для измерения качественных признаков. Пример: названия программных продуктов, пол и т.п. Операции: только проверка совпадения или подсчёт количества.</a:t>
            </a:r>
          </a:p>
          <a:p>
            <a:pPr marL="788670" lvl="1" indent="-514350"/>
            <a:r>
              <a:rPr lang="ru-RU" sz="2000" b="1" dirty="0" smtClean="0"/>
              <a:t>Порядковая</a:t>
            </a:r>
            <a:r>
              <a:rPr lang="ru-RU" sz="2000" dirty="0" smtClean="0"/>
              <a:t> (ранговая) шкала: строится на отношении порядка (объекты ранжируются). Пример: оценки успеваемости («</a:t>
            </a:r>
            <a:r>
              <a:rPr lang="ru-RU" sz="2000" dirty="0" err="1" smtClean="0"/>
              <a:t>отл</a:t>
            </a:r>
            <a:r>
              <a:rPr lang="ru-RU" sz="2000" dirty="0" smtClean="0"/>
              <a:t>.», «хор» и т.д.), субъективные предпочтения дизайнов.</a:t>
            </a:r>
          </a:p>
          <a:p>
            <a:pPr marL="788670" lvl="1" indent="-514350"/>
            <a:r>
              <a:rPr lang="ru-RU" sz="2000" b="1" dirty="0" smtClean="0"/>
              <a:t>Интервальная</a:t>
            </a:r>
            <a:r>
              <a:rPr lang="ru-RU" sz="2000" dirty="0" smtClean="0"/>
              <a:t> шкала (разностей): сравнение с эталоном, начало отчёта – произвольное. Пример: шкала Цельсия.</a:t>
            </a:r>
          </a:p>
          <a:p>
            <a:pPr marL="788670" lvl="1" indent="-514350"/>
            <a:r>
              <a:rPr lang="ru-RU" sz="2000" b="1" dirty="0" smtClean="0"/>
              <a:t>Абсолютная</a:t>
            </a:r>
            <a:r>
              <a:rPr lang="ru-RU" sz="2000" dirty="0" smtClean="0"/>
              <a:t> шкала: интервальная плюс естественный ноль. Пример: масса, размер, возраст. Можно говорить «в </a:t>
            </a:r>
            <a:r>
              <a:rPr lang="en-US" sz="2000" dirty="0" smtClean="0"/>
              <a:t>N </a:t>
            </a:r>
            <a:r>
              <a:rPr lang="ru-RU" sz="2000" dirty="0" smtClean="0"/>
              <a:t>раз больше».</a:t>
            </a:r>
            <a:endParaRPr lang="ru-RU" sz="2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Магистратура НГТУ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Планирование эксперимента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Планирование эксперимента – комплекс мероприятий, направленных на эффективную постановку опытов.</a:t>
            </a:r>
          </a:p>
          <a:p>
            <a:pPr marL="788670" lvl="1" indent="-514350"/>
            <a:r>
              <a:rPr lang="ru-RU" sz="2200" dirty="0" smtClean="0"/>
              <a:t>достижение максимальной </a:t>
            </a:r>
            <a:r>
              <a:rPr lang="ru-RU" sz="2200" b="1" dirty="0" err="1" smtClean="0"/>
              <a:t>валидности</a:t>
            </a:r>
            <a:r>
              <a:rPr lang="ru-RU" sz="2200" dirty="0" smtClean="0"/>
              <a:t> при минимальном количестве проведенных опытов</a:t>
            </a:r>
          </a:p>
          <a:p>
            <a:pPr marL="514350" indent="-514350"/>
            <a:r>
              <a:rPr lang="ru-RU" sz="2400" dirty="0" smtClean="0"/>
              <a:t>Этапы планирования и проведения эксперимента:</a:t>
            </a:r>
          </a:p>
          <a:p>
            <a:pPr marL="788670" lvl="1" indent="-514350"/>
            <a:r>
              <a:rPr lang="ru-RU" sz="2200" dirty="0" smtClean="0"/>
              <a:t>Установление цели эксперимента и его вида</a:t>
            </a:r>
          </a:p>
          <a:p>
            <a:pPr marL="788670" lvl="1" indent="-514350"/>
            <a:r>
              <a:rPr lang="ru-RU" sz="2200" dirty="0" smtClean="0"/>
              <a:t>Уточнение условий проведения эксперимента, выбор вида испытаний</a:t>
            </a:r>
          </a:p>
          <a:p>
            <a:pPr marL="788670" lvl="1" indent="-514350"/>
            <a:r>
              <a:rPr lang="ru-RU" sz="2200" dirty="0" smtClean="0"/>
              <a:t>Выявление и выбор входных и выходных параметров</a:t>
            </a:r>
          </a:p>
          <a:p>
            <a:pPr marL="788670" lvl="1" indent="-514350"/>
            <a:r>
              <a:rPr lang="ru-RU" sz="2200" dirty="0" smtClean="0"/>
              <a:t>Установление потребной точности результатов измерений</a:t>
            </a:r>
          </a:p>
          <a:p>
            <a:pPr marL="788670" lvl="1" indent="-514350"/>
            <a:r>
              <a:rPr lang="ru-RU" sz="2200" dirty="0" smtClean="0"/>
              <a:t>Составление плана и проведение эксперимента</a:t>
            </a:r>
          </a:p>
          <a:p>
            <a:pPr marL="788670" lvl="1" indent="-514350"/>
            <a:r>
              <a:rPr lang="ru-RU" sz="2200" dirty="0" smtClean="0"/>
              <a:t>Статистическая обработка результатов эксперимента</a:t>
            </a:r>
          </a:p>
          <a:p>
            <a:pPr marL="788670" lvl="1" indent="-514350"/>
            <a:r>
              <a:rPr lang="ru-RU" sz="2200" dirty="0" smtClean="0"/>
              <a:t>Объяснение полученных результатов, выводы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Магистратура НГТУ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экспериментов</a:t>
            </a:r>
            <a:r>
              <a:rPr lang="en-US" dirty="0" smtClean="0"/>
              <a:t> / </a:t>
            </a:r>
            <a:r>
              <a:rPr lang="ru-RU" dirty="0" smtClean="0"/>
              <a:t>исследований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86874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Описательные (часто – различные опросы и рейтинги)</a:t>
            </a:r>
          </a:p>
          <a:p>
            <a:pPr marL="788670" lvl="1" indent="-514350"/>
            <a:r>
              <a:rPr lang="ru-RU" sz="2200" dirty="0" smtClean="0"/>
              <a:t>Например: средняя скорость реакции человека; использование в работе тех или иных </a:t>
            </a:r>
            <a:r>
              <a:rPr lang="ru-RU" sz="2200" dirty="0" err="1" smtClean="0"/>
              <a:t>ИТ-продуктов</a:t>
            </a:r>
            <a:r>
              <a:rPr lang="ru-RU" sz="2200" dirty="0" smtClean="0"/>
              <a:t>; ранжирование сайтов по привлекательности, …</a:t>
            </a:r>
          </a:p>
          <a:p>
            <a:pPr marL="514350" indent="-514350"/>
            <a:r>
              <a:rPr lang="ru-RU" sz="2400" dirty="0" smtClean="0"/>
              <a:t>Поиск взаимосвязей (между 2 или более переменными)</a:t>
            </a:r>
          </a:p>
          <a:p>
            <a:pPr marL="788670" lvl="1" indent="-514350"/>
            <a:r>
              <a:rPr lang="ru-RU" sz="2200" dirty="0" smtClean="0"/>
              <a:t>Например: время реакции в зависимости от пола и возраста; рейтинг доверия сайтов в зависимости от типа дизайна, …</a:t>
            </a:r>
          </a:p>
          <a:p>
            <a:pPr marL="788670" lvl="1" indent="-514350"/>
            <a:r>
              <a:rPr lang="ru-RU" sz="2200" dirty="0" smtClean="0"/>
              <a:t>Необходимо мочь </a:t>
            </a:r>
            <a:r>
              <a:rPr lang="ru-RU" sz="2200" b="1" dirty="0" smtClean="0"/>
              <a:t>описать</a:t>
            </a:r>
            <a:r>
              <a:rPr lang="ru-RU" sz="2200" dirty="0" smtClean="0"/>
              <a:t> каждую из переменных</a:t>
            </a:r>
          </a:p>
          <a:p>
            <a:pPr marL="514350" indent="-514350"/>
            <a:r>
              <a:rPr lang="ru-RU" sz="2400" dirty="0" smtClean="0"/>
              <a:t>Причинно-следственные (эффект от воздействия)</a:t>
            </a:r>
          </a:p>
          <a:p>
            <a:pPr marL="788670" lvl="1" indent="-514350"/>
            <a:r>
              <a:rPr lang="ru-RU" sz="2200" dirty="0" smtClean="0"/>
              <a:t>Например: способности студента к научным исследованиям до и после прохождения обучения в магистратуре</a:t>
            </a:r>
          </a:p>
          <a:p>
            <a:pPr marL="788670" lvl="1" indent="-514350"/>
            <a:r>
              <a:rPr lang="ru-RU" sz="2200" dirty="0" smtClean="0"/>
              <a:t>Как правило развёрнуты во времени (несколько измерений)</a:t>
            </a:r>
          </a:p>
          <a:p>
            <a:pPr marL="788670" lvl="1" indent="-514350"/>
            <a:r>
              <a:rPr lang="ru-RU" sz="2200" dirty="0" smtClean="0"/>
              <a:t>Необходимо мочь </a:t>
            </a:r>
            <a:r>
              <a:rPr lang="ru-RU" sz="2200" b="1" dirty="0" smtClean="0"/>
              <a:t>описать</a:t>
            </a:r>
            <a:r>
              <a:rPr lang="ru-RU" sz="2200" dirty="0" smtClean="0"/>
              <a:t> каждую из переменных</a:t>
            </a:r>
          </a:p>
          <a:p>
            <a:pPr marL="788670" lvl="1" indent="-514350"/>
            <a:r>
              <a:rPr lang="ru-RU" sz="2200" dirty="0" smtClean="0"/>
              <a:t>Необходимо показать </a:t>
            </a:r>
            <a:r>
              <a:rPr lang="ru-RU" sz="2200" b="1" dirty="0" smtClean="0"/>
              <a:t>взаимосвязь</a:t>
            </a:r>
            <a:r>
              <a:rPr lang="ru-RU" sz="2200" dirty="0" smtClean="0"/>
              <a:t> между переменными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Магистратура НГТУ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Дополнительная 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836712"/>
            <a:ext cx="8715436" cy="5378370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Неплохая презентация о минимальных требованиях к научным статьям на международном уровне и об ошибках, часто допускаемых молодыми исследователями (от Университета ИТМО):</a:t>
            </a:r>
          </a:p>
          <a:p>
            <a:pPr marL="788670" lvl="1" indent="-514350">
              <a:buNone/>
            </a:pPr>
            <a:r>
              <a:rPr lang="ru-RU" sz="2000" u="sng" dirty="0" smtClean="0"/>
              <a:t>https://actcognitive.org/storage/uploads/Webinars/Klimova_webinar.pdf</a:t>
            </a:r>
            <a:endParaRPr lang="en-US" sz="2000" u="sng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Магистратура НГТУ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3585592" cy="796950"/>
          </a:xfrm>
        </p:spPr>
        <p:txBody>
          <a:bodyPr/>
          <a:lstStyle/>
          <a:p>
            <a:r>
              <a:rPr lang="ru-RU" dirty="0" smtClean="0"/>
              <a:t>Научное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4104456" cy="5328592"/>
          </a:xfrm>
        </p:spPr>
        <p:txBody>
          <a:bodyPr>
            <a:normAutofit/>
          </a:bodyPr>
          <a:lstStyle/>
          <a:p>
            <a:pPr>
              <a:lnSpc>
                <a:spcPct val="105000"/>
              </a:lnSpc>
            </a:pPr>
            <a:r>
              <a:rPr lang="ru-RU" b="1" dirty="0" smtClean="0"/>
              <a:t>Цель:</a:t>
            </a:r>
            <a:r>
              <a:rPr lang="ru-RU" dirty="0" smtClean="0"/>
              <a:t> изучение мира, поиск в нём (?) закономерностей</a:t>
            </a:r>
          </a:p>
          <a:p>
            <a:pPr>
              <a:lnSpc>
                <a:spcPct val="105000"/>
              </a:lnSpc>
            </a:pPr>
            <a:r>
              <a:rPr lang="ru-RU" b="1" dirty="0" smtClean="0"/>
              <a:t>Научный метод: </a:t>
            </a:r>
            <a:r>
              <a:rPr lang="ru-RU" sz="2400" dirty="0" smtClean="0"/>
              <a:t>выдвижение гипотез, попытка их опровергнуть на основе реальных или экспериментальных данных</a:t>
            </a:r>
            <a:endParaRPr lang="ru-RU" sz="2300" dirty="0" smtClean="0"/>
          </a:p>
          <a:p>
            <a:pPr>
              <a:lnSpc>
                <a:spcPct val="105000"/>
              </a:lnSpc>
            </a:pPr>
            <a:r>
              <a:rPr lang="ru-RU" b="1" dirty="0" smtClean="0"/>
              <a:t>Результат:</a:t>
            </a:r>
            <a:r>
              <a:rPr lang="ru-RU" dirty="0" smtClean="0"/>
              <a:t> знание, применимое для </a:t>
            </a:r>
            <a:r>
              <a:rPr lang="ru-RU" b="1" dirty="0" smtClean="0"/>
              <a:t>многих</a:t>
            </a:r>
            <a:r>
              <a:rPr lang="ru-RU" dirty="0" smtClean="0"/>
              <a:t> проблем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730824" y="188640"/>
            <a:ext cx="3585592" cy="79695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Инженерное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4"/>
          <p:cNvSpPr txBox="1">
            <a:spLocks/>
          </p:cNvSpPr>
          <p:nvPr/>
        </p:nvSpPr>
        <p:spPr>
          <a:xfrm>
            <a:off x="4716016" y="1052736"/>
            <a:ext cx="4104456" cy="51125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Цель: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применение знаний для улучшения жизни, среды и т.д.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Инженерный подход: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спецификация задачи (критерии, ограничения),</a:t>
            </a:r>
            <a:b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поиск в пространстве возможных решений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ru-RU" sz="2600" b="1" noProof="0" dirty="0" smtClean="0"/>
              <a:t>Результат:</a:t>
            </a:r>
            <a:r>
              <a:rPr lang="ru-RU" sz="2600" noProof="0" dirty="0" smtClean="0"/>
              <a:t> конкретные решения и технологии создания следующих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3585592" cy="796950"/>
          </a:xfrm>
        </p:spPr>
        <p:txBody>
          <a:bodyPr/>
          <a:lstStyle/>
          <a:p>
            <a:r>
              <a:rPr lang="ru-RU" dirty="0" smtClean="0"/>
              <a:t>Научное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7488832" cy="53285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/>
              <a:t>Технологии (в том числе ИТ)?</a:t>
            </a:r>
          </a:p>
          <a:p>
            <a:pPr algn="ctr">
              <a:buNone/>
            </a:pPr>
            <a:r>
              <a:rPr lang="ru-RU" sz="2800" dirty="0" smtClean="0"/>
              <a:t>Прикладная наука смыкается с инженерией</a:t>
            </a:r>
          </a:p>
          <a:p>
            <a:pPr algn="ctr">
              <a:buNone/>
            </a:pPr>
            <a:endParaRPr lang="ru-RU" sz="2800" dirty="0" smtClean="0"/>
          </a:p>
          <a:p>
            <a:r>
              <a:rPr lang="ru-RU" sz="2200" dirty="0" smtClean="0"/>
              <a:t>«Разработка мобильного приложения</a:t>
            </a:r>
            <a:br>
              <a:rPr lang="ru-RU" sz="2200" dirty="0" smtClean="0"/>
            </a:br>
            <a:r>
              <a:rPr lang="ru-RU" sz="2200" dirty="0" smtClean="0"/>
              <a:t>для управления умным домом»</a:t>
            </a:r>
          </a:p>
          <a:p>
            <a:r>
              <a:rPr lang="ru-RU" sz="2200" dirty="0" smtClean="0"/>
              <a:t>«Автоматизация процесса распознавания</a:t>
            </a:r>
            <a:br>
              <a:rPr lang="ru-RU" sz="2200" dirty="0" smtClean="0"/>
            </a:br>
            <a:r>
              <a:rPr lang="ru-RU" sz="2200" dirty="0" smtClean="0"/>
              <a:t>патологии костей конечностей»</a:t>
            </a:r>
          </a:p>
          <a:p>
            <a:r>
              <a:rPr lang="ru-RU" sz="2200" dirty="0" smtClean="0"/>
              <a:t>«Моделирование виртуального </a:t>
            </a:r>
            <a:r>
              <a:rPr lang="ru-RU" sz="2200" dirty="0" err="1" smtClean="0"/>
              <a:t>контента</a:t>
            </a:r>
            <a:r>
              <a:rPr lang="ru-RU" sz="2200" dirty="0" smtClean="0"/>
              <a:t> для эффективных когнитивных тренировок</a:t>
            </a:r>
            <a:br>
              <a:rPr lang="ru-RU" sz="2200" dirty="0" smtClean="0"/>
            </a:br>
            <a:r>
              <a:rPr lang="ru-RU" sz="2200" dirty="0" smtClean="0"/>
              <a:t> в дополненной реальности»</a:t>
            </a:r>
          </a:p>
          <a:p>
            <a:r>
              <a:rPr lang="ru-RU" sz="2200" dirty="0" smtClean="0"/>
              <a:t>«Влияние качества обучающих данных на эффективность моделей машинного обучения»</a:t>
            </a:r>
            <a:endParaRPr lang="ru-RU" sz="22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730824" y="188640"/>
            <a:ext cx="3585592" cy="79695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Инженерное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2636912"/>
            <a:ext cx="201622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Инженерная</a:t>
            </a: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Научная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dirty="0" err="1" smtClean="0">
                <a:solidFill>
                  <a:srgbClr val="FF0000"/>
                </a:solidFill>
              </a:rPr>
              <a:t>прикл</a:t>
            </a:r>
            <a:r>
              <a:rPr lang="ru-RU" dirty="0" smtClean="0">
                <a:solidFill>
                  <a:srgbClr val="FF0000"/>
                </a:solidFill>
              </a:rPr>
              <a:t>.)</a:t>
            </a: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Инженерная (поисковая)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Научная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2"/>
            <a:ext cx="8229600" cy="857256"/>
          </a:xfrm>
        </p:spPr>
        <p:txBody>
          <a:bodyPr/>
          <a:lstStyle/>
          <a:p>
            <a:r>
              <a:rPr lang="ru-RU" dirty="0" smtClean="0"/>
              <a:t>Как читать научные статьи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5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980728"/>
            <a:ext cx="8534752" cy="5256584"/>
          </a:xfrm>
        </p:spPr>
        <p:txBody>
          <a:bodyPr>
            <a:normAutofit/>
          </a:bodyPr>
          <a:lstStyle/>
          <a:p>
            <a:r>
              <a:rPr lang="ru-RU" dirty="0" smtClean="0"/>
              <a:t>Рост количества научных публикаций</a:t>
            </a:r>
          </a:p>
          <a:p>
            <a:pPr lvl="1"/>
            <a:r>
              <a:rPr lang="ru-RU" sz="2200" dirty="0" smtClean="0"/>
              <a:t>более 10% в год в настоящее время</a:t>
            </a:r>
          </a:p>
          <a:p>
            <a:r>
              <a:rPr lang="ru-RU" dirty="0" smtClean="0"/>
              <a:t>Зачем читать статьи?</a:t>
            </a:r>
          </a:p>
          <a:p>
            <a:pPr lvl="1"/>
            <a:r>
              <a:rPr lang="ru-RU" sz="2200" dirty="0" smtClean="0"/>
              <a:t>чтобы быть «в теме»</a:t>
            </a:r>
            <a:br>
              <a:rPr lang="ru-RU" sz="2200" dirty="0" smtClean="0"/>
            </a:br>
            <a:r>
              <a:rPr lang="ru-RU" sz="2200" dirty="0" smtClean="0"/>
              <a:t>в области исследования</a:t>
            </a:r>
          </a:p>
          <a:p>
            <a:pPr lvl="1"/>
            <a:r>
              <a:rPr lang="ru-RU" sz="2200" dirty="0" smtClean="0"/>
              <a:t>рецензировать для издания</a:t>
            </a:r>
          </a:p>
          <a:p>
            <a:pPr lvl="1"/>
            <a:r>
              <a:rPr lang="ru-RU" sz="2200" dirty="0" smtClean="0"/>
              <a:t>для обзора литературы</a:t>
            </a:r>
            <a:br>
              <a:rPr lang="ru-RU" sz="2200" dirty="0" smtClean="0"/>
            </a:br>
            <a:r>
              <a:rPr lang="ru-RU" sz="2200" dirty="0" smtClean="0"/>
              <a:t>или проведения лекции</a:t>
            </a:r>
          </a:p>
          <a:p>
            <a:r>
              <a:rPr lang="ru-RU" sz="2400" dirty="0" smtClean="0"/>
              <a:t>Быстрый отбор источников</a:t>
            </a:r>
          </a:p>
          <a:p>
            <a:pPr lvl="1"/>
            <a:r>
              <a:rPr lang="ru-RU" sz="2200" dirty="0" smtClean="0"/>
              <a:t>запрос в </a:t>
            </a:r>
            <a:r>
              <a:rPr lang="en-US" sz="2200" dirty="0" smtClean="0"/>
              <a:t>Google Scholar </a:t>
            </a:r>
            <a:r>
              <a:rPr lang="ru-RU" sz="2200" dirty="0" smtClean="0"/>
              <a:t>для выбора (глядя на </a:t>
            </a:r>
            <a:r>
              <a:rPr lang="ru-RU" sz="2200" b="1" dirty="0" smtClean="0"/>
              <a:t>название</a:t>
            </a:r>
            <a:r>
              <a:rPr lang="ru-RU" sz="2200" dirty="0" smtClean="0"/>
              <a:t> и </a:t>
            </a:r>
            <a:r>
              <a:rPr lang="ru-RU" sz="2200" b="1" dirty="0" smtClean="0"/>
              <a:t>аннотацию</a:t>
            </a:r>
            <a:r>
              <a:rPr lang="ru-RU" sz="2200" dirty="0" smtClean="0"/>
              <a:t>/</a:t>
            </a:r>
            <a:r>
              <a:rPr lang="en-US" sz="2200" dirty="0" smtClean="0"/>
              <a:t>Abstract</a:t>
            </a:r>
            <a:r>
              <a:rPr lang="ru-RU" sz="2200" dirty="0" smtClean="0"/>
              <a:t>) 3-5 свежих </a:t>
            </a:r>
            <a:r>
              <a:rPr lang="ru-RU" sz="2200" dirty="0" err="1" smtClean="0"/>
              <a:t>высокоцитируемых</a:t>
            </a:r>
            <a:r>
              <a:rPr lang="ru-RU" sz="2200" dirty="0" smtClean="0"/>
              <a:t> статей</a:t>
            </a:r>
          </a:p>
          <a:p>
            <a:pPr lvl="1"/>
            <a:r>
              <a:rPr lang="ru-RU" sz="2200" dirty="0" smtClean="0"/>
              <a:t>если попался свежий хороший обзор, то вам повезло!</a:t>
            </a:r>
          </a:p>
          <a:p>
            <a:r>
              <a:rPr lang="ru-RU" dirty="0" smtClean="0"/>
              <a:t>Три стадии чтения </a:t>
            </a:r>
            <a:r>
              <a:rPr lang="en-US" dirty="0" smtClean="0"/>
              <a:t>[</a:t>
            </a:r>
            <a:r>
              <a:rPr lang="en-US" dirty="0" err="1" smtClean="0"/>
              <a:t>Keshav</a:t>
            </a:r>
            <a:r>
              <a:rPr lang="en-US" dirty="0" smtClean="0"/>
              <a:t> S. </a:t>
            </a:r>
            <a:r>
              <a:rPr lang="en-US" i="1" dirty="0" smtClean="0"/>
              <a:t>How to read a paper</a:t>
            </a:r>
            <a:r>
              <a:rPr lang="en-US" dirty="0" smtClean="0"/>
              <a:t> (2013)]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53801"/>
            <a:ext cx="3812611" cy="2483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2"/>
            <a:ext cx="8229600" cy="857256"/>
          </a:xfrm>
        </p:spPr>
        <p:txBody>
          <a:bodyPr>
            <a:normAutofit/>
          </a:bodyPr>
          <a:lstStyle/>
          <a:p>
            <a:r>
              <a:rPr lang="ru-RU" dirty="0" smtClean="0"/>
              <a:t>Первый проход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6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980728"/>
            <a:ext cx="8606760" cy="514543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течение 5-10 минут внимательно прочитать: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аннотацию и Введение (особенно конец: проблема и вклад)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заголовки и подзаголовки разделов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математические формулы (пока можно не вникать)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Заключение (особенно если вклад не описан во Введении)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список источников (свежесть и интересные названия)</a:t>
            </a:r>
          </a:p>
          <a:p>
            <a:r>
              <a:rPr lang="ru-RU" sz="2400" dirty="0" smtClean="0"/>
              <a:t>Оценить (для себя) статью по следующим параметрам: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Тип статьи (сравнение, эксперимент, описание…)</a:t>
            </a:r>
            <a:endParaRPr lang="en-US" sz="2200" dirty="0" smtClean="0"/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Контекст: с какими статьями связана, какой </a:t>
            </a:r>
            <a:r>
              <a:rPr lang="ru-RU" sz="2200" dirty="0" err="1" smtClean="0"/>
              <a:t>теор</a:t>
            </a:r>
            <a:r>
              <a:rPr lang="ru-RU" sz="2200" dirty="0" smtClean="0"/>
              <a:t>. базис</a:t>
            </a:r>
            <a:endParaRPr lang="en-US" sz="2200" dirty="0" smtClean="0"/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Корректность: убедительны ли предположения и выводы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Вклад: что основное сделано в статье</a:t>
            </a:r>
            <a:endParaRPr lang="en-US" sz="2200" dirty="0" smtClean="0"/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Ясность: понятно и чётко ли статья написана</a:t>
            </a:r>
            <a:endParaRPr lang="en-US" sz="2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2"/>
            <a:ext cx="8229600" cy="857256"/>
          </a:xfrm>
        </p:spPr>
        <p:txBody>
          <a:bodyPr>
            <a:normAutofit/>
          </a:bodyPr>
          <a:lstStyle/>
          <a:p>
            <a:r>
              <a:rPr lang="ru-RU" dirty="0" smtClean="0"/>
              <a:t>Следующие проходы (если нужны)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7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980728"/>
            <a:ext cx="8606760" cy="514543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Второй проход (от 1 часа для опытного читателя) :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весь текст, за исключением доказательств теорем и т.п.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особое внимание – на рисунки (содержание, но и форма)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полезно делать пометки «на полях»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понять и мочь </a:t>
            </a:r>
            <a:r>
              <a:rPr lang="ru-RU" sz="2200" dirty="0" err="1" smtClean="0"/>
              <a:t>перасказать</a:t>
            </a:r>
            <a:r>
              <a:rPr lang="ru-RU" sz="2200" dirty="0" smtClean="0"/>
              <a:t> другим содержание статьи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статья может быть отложена в «избранное»</a:t>
            </a:r>
          </a:p>
          <a:p>
            <a:r>
              <a:rPr lang="ru-RU" sz="2400" dirty="0" smtClean="0"/>
              <a:t>Третий проход (до нескольких часов):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глубоко вникнуть в сильные и слабые стороны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отметить неизвестные вам источники в списке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придумать перспективы дальнейшего исследования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полезно представлять, что вам нужно написать статью на такую же тему (тем более, что вы диссертацию пишете)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2"/>
            <a:ext cx="8229600" cy="857256"/>
          </a:xfrm>
        </p:spPr>
        <p:txBody>
          <a:bodyPr>
            <a:normAutofit/>
          </a:bodyPr>
          <a:lstStyle/>
          <a:p>
            <a:r>
              <a:rPr lang="ru-RU" dirty="0" smtClean="0"/>
              <a:t>Как писать </a:t>
            </a:r>
            <a:r>
              <a:rPr lang="en-US" i="1" dirty="0" smtClean="0"/>
              <a:t>primary</a:t>
            </a:r>
            <a:r>
              <a:rPr lang="ru-RU" dirty="0" smtClean="0"/>
              <a:t> научные статьи?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8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8712968" cy="5145435"/>
          </a:xfrm>
        </p:spPr>
        <p:txBody>
          <a:bodyPr>
            <a:normAutofit/>
          </a:bodyPr>
          <a:lstStyle/>
          <a:p>
            <a:r>
              <a:rPr lang="ru-RU" dirty="0" smtClean="0"/>
              <a:t>Оригинальное научное исследование (</a:t>
            </a:r>
            <a:r>
              <a:rPr lang="en-US" dirty="0" smtClean="0"/>
              <a:t>research article</a:t>
            </a:r>
            <a:r>
              <a:rPr lang="ru-RU" dirty="0" smtClean="0"/>
              <a:t>)</a:t>
            </a:r>
          </a:p>
          <a:p>
            <a:pPr lvl="1"/>
            <a:r>
              <a:rPr lang="ru-RU" sz="2200" dirty="0" smtClean="0"/>
              <a:t>проблема – метод – решение (– рекомендации)</a:t>
            </a:r>
          </a:p>
          <a:p>
            <a:pPr lvl="1"/>
            <a:r>
              <a:rPr lang="en-US" dirty="0" smtClean="0"/>
              <a:t>Introduction – Methods – Results – Discussion and Conclusion</a:t>
            </a:r>
          </a:p>
          <a:p>
            <a:endParaRPr lang="en-US" sz="1800" dirty="0" smtClean="0"/>
          </a:p>
          <a:p>
            <a:pPr>
              <a:buNone/>
            </a:pPr>
            <a:r>
              <a:rPr lang="en-US" sz="2400" dirty="0" smtClean="0"/>
              <a:t>[</a:t>
            </a:r>
            <a:r>
              <a:rPr lang="en-US" sz="2400" dirty="0" err="1" smtClean="0"/>
              <a:t>Kallestinova</a:t>
            </a:r>
            <a:r>
              <a:rPr lang="en-US" sz="2400" dirty="0" smtClean="0"/>
              <a:t> E.D. </a:t>
            </a:r>
            <a:r>
              <a:rPr lang="en-US" sz="2400" i="1" dirty="0" smtClean="0"/>
              <a:t>How to Write Your First Research Paper</a:t>
            </a:r>
            <a:r>
              <a:rPr lang="en-US" sz="2400" dirty="0" smtClean="0"/>
              <a:t> (2011)]</a:t>
            </a:r>
            <a:r>
              <a:rPr lang="en-US" sz="2200" dirty="0" smtClean="0"/>
              <a:t> </a:t>
            </a:r>
            <a:r>
              <a:rPr lang="ru-RU" sz="2200" dirty="0" smtClean="0"/>
              <a:t>– 7 шагов</a:t>
            </a:r>
          </a:p>
          <a:p>
            <a:pPr marL="457200" indent="-457200"/>
            <a:r>
              <a:rPr lang="ru-RU" sz="2200" dirty="0" smtClean="0"/>
              <a:t>Чёткая формулировка мыслей – одно из наиболее трудных занятий (однако помогает самому разобраться в теме)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Составить набросок плана:</a:t>
            </a:r>
          </a:p>
          <a:p>
            <a:pPr lvl="1"/>
            <a:r>
              <a:rPr lang="ru-RU" sz="2000" dirty="0" smtClean="0"/>
              <a:t>почему тема моей статьи важна?</a:t>
            </a:r>
          </a:p>
          <a:p>
            <a:pPr lvl="1"/>
            <a:r>
              <a:rPr lang="ru-RU" sz="2000" dirty="0" smtClean="0"/>
              <a:t>как я могу сформулировать гипотезу?</a:t>
            </a:r>
          </a:p>
          <a:p>
            <a:pPr lvl="1"/>
            <a:r>
              <a:rPr lang="ru-RU" sz="2000" dirty="0" smtClean="0"/>
              <a:t>какие у меня основные результаты и как их визуализировать?</a:t>
            </a:r>
          </a:p>
          <a:p>
            <a:pPr lvl="1"/>
            <a:r>
              <a:rPr lang="ru-RU" sz="2000" dirty="0" smtClean="0"/>
              <a:t>каков может быть основной вклад моей статьи?</a:t>
            </a:r>
          </a:p>
          <a:p>
            <a:r>
              <a:rPr lang="ru-RU" sz="2200" dirty="0" smtClean="0"/>
              <a:t>Составить более детальный план по подразделам</a:t>
            </a:r>
            <a:endParaRPr lang="en-US" sz="2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2"/>
            <a:ext cx="8435280" cy="857256"/>
          </a:xfrm>
        </p:spPr>
        <p:txBody>
          <a:bodyPr/>
          <a:lstStyle/>
          <a:p>
            <a:r>
              <a:rPr lang="en-US" dirty="0" smtClean="0"/>
              <a:t>Primary research: detailed outline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9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980728"/>
            <a:ext cx="4214272" cy="514543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Детальный план статьи</a:t>
            </a:r>
            <a:br>
              <a:rPr lang="ru-RU" sz="2400" dirty="0" smtClean="0"/>
            </a:br>
            <a:r>
              <a:rPr lang="ru-RU" sz="2400" dirty="0" smtClean="0"/>
              <a:t>полезно обсудить с коллегами и руководителем</a:t>
            </a:r>
          </a:p>
          <a:p>
            <a:pPr lvl="1"/>
            <a:r>
              <a:rPr lang="ru-RU" sz="2200" dirty="0" smtClean="0"/>
              <a:t>ваша задача – не столько «защитить» его,</a:t>
            </a:r>
            <a:br>
              <a:rPr lang="ru-RU" sz="2200" dirty="0" smtClean="0"/>
            </a:br>
            <a:r>
              <a:rPr lang="ru-RU" sz="2200" dirty="0" smtClean="0"/>
              <a:t>но понять, что можно улучшить</a:t>
            </a:r>
          </a:p>
          <a:p>
            <a:r>
              <a:rPr lang="ru-RU" sz="2300" dirty="0" smtClean="0"/>
              <a:t>Дальнейшее написание статьи – это детализация и заполнение пустот</a:t>
            </a:r>
          </a:p>
          <a:p>
            <a:pPr lvl="1"/>
            <a:r>
              <a:rPr lang="ru-RU" sz="2100" dirty="0" smtClean="0"/>
              <a:t>но сначала надо понять, в какое издание вы будете отправлять статью</a:t>
            </a:r>
            <a:endParaRPr lang="en-US" sz="21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953772"/>
            <a:ext cx="4536504" cy="548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14157</TotalTime>
  <Words>1312</Words>
  <Application>Microsoft Office PowerPoint</Application>
  <PresentationFormat>Экран (4:3)</PresentationFormat>
  <Paragraphs>219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Справедливость</vt:lpstr>
      <vt:lpstr>Основы научно-исследовательской деятельности (маг. семинар)</vt:lpstr>
      <vt:lpstr>План лекции</vt:lpstr>
      <vt:lpstr>Научное</vt:lpstr>
      <vt:lpstr>Научное</vt:lpstr>
      <vt:lpstr>Как читать научные статьи</vt:lpstr>
      <vt:lpstr>Первый проход</vt:lpstr>
      <vt:lpstr>Следующие проходы (если нужны)</vt:lpstr>
      <vt:lpstr>Как писать primary научные статьи?</vt:lpstr>
      <vt:lpstr>Primary research: detailed outline</vt:lpstr>
      <vt:lpstr>Дальнейшие шаги по написанию</vt:lpstr>
      <vt:lpstr>Примерное содержание Введения</vt:lpstr>
      <vt:lpstr>Примерное содержание Заключения</vt:lpstr>
      <vt:lpstr>Как писать secondary научные статьи</vt:lpstr>
      <vt:lpstr>Примеры полезностей в обзорах (1)</vt:lpstr>
      <vt:lpstr>Примеры полезностей в обзорах (2)</vt:lpstr>
      <vt:lpstr>Поиск наборов данных (датасетов)</vt:lpstr>
      <vt:lpstr>Использование генеративного ИИ</vt:lpstr>
      <vt:lpstr>Слайд 18</vt:lpstr>
      <vt:lpstr>Injected prompts</vt:lpstr>
      <vt:lpstr>Шкалы данных</vt:lpstr>
      <vt:lpstr>Планирование эксперимента</vt:lpstr>
      <vt:lpstr>Виды экспериментов / исследований</vt:lpstr>
      <vt:lpstr>Дополнительная литература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коммуникации и семиотика</dc:title>
  <dc:creator>Max Bakaev</dc:creator>
  <cp:lastModifiedBy>Max Bakaev</cp:lastModifiedBy>
  <cp:revision>1058</cp:revision>
  <dcterms:created xsi:type="dcterms:W3CDTF">2012-07-06T18:15:12Z</dcterms:created>
  <dcterms:modified xsi:type="dcterms:W3CDTF">2025-10-07T09:28:36Z</dcterms:modified>
</cp:coreProperties>
</file>