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7"/>
  </p:notesMasterIdLst>
  <p:sldIdLst>
    <p:sldId id="256" r:id="rId2"/>
    <p:sldId id="257" r:id="rId3"/>
    <p:sldId id="294" r:id="rId4"/>
    <p:sldId id="295" r:id="rId5"/>
    <p:sldId id="280" r:id="rId6"/>
    <p:sldId id="266" r:id="rId7"/>
    <p:sldId id="292" r:id="rId8"/>
    <p:sldId id="268" r:id="rId9"/>
    <p:sldId id="270" r:id="rId10"/>
    <p:sldId id="269" r:id="rId11"/>
    <p:sldId id="267" r:id="rId12"/>
    <p:sldId id="288" r:id="rId13"/>
    <p:sldId id="289" r:id="rId14"/>
    <p:sldId id="290" r:id="rId15"/>
    <p:sldId id="291" r:id="rId16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7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-152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13.11.2025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551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1D01C-5A85-4567-8999-D1443C3BE44C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7083-190E-4EB0-A9A3-E5BF4DFBB01B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7A42D-2475-4AB9-BC09-65D29BE105F0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3B0-75A6-484C-BEB9-F8AB30137E19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5915-2833-49AC-8587-B8A6B68D8D50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DAE93-9063-4698-841C-300111C48425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B701-8BB1-4AE1-B421-DEB5BF2DC702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CAF6-F768-4527-97BE-6F378EC22297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6F67-5C4B-4C8D-9274-D749BACC44DE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0E07E-EB92-419B-8415-86F3968D2EBB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C625-5423-4293-9E28-61B205F0D974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F791D2-7E0B-4337-8688-AB07475FCBAD}" type="datetime1">
              <a:rPr lang="ru-RU" smtClean="0"/>
              <a:pPr/>
              <a:t>13.11.2025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9289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Получение и использование данных.</a:t>
            </a:r>
            <a:endParaRPr lang="en-US" sz="2800" dirty="0" smtClean="0"/>
          </a:p>
          <a:p>
            <a:r>
              <a:rPr lang="ru-RU" sz="2800" dirty="0" smtClean="0"/>
              <a:t>Планирование социально-психологических экспериментов.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 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к.т.н., доцент, АВТФ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научно-исследовательской деятельности (маг. семинар)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Неэквивалентность условий:</a:t>
            </a:r>
          </a:p>
          <a:p>
            <a:pPr marL="788670" lvl="1" indent="-514350"/>
            <a:r>
              <a:rPr lang="ru-RU" sz="2000" dirty="0" smtClean="0"/>
              <a:t>развития, «истории», инструментария и т.д.</a:t>
            </a:r>
          </a:p>
          <a:p>
            <a:pPr marL="788670" lvl="1" indent="-514350"/>
            <a:r>
              <a:rPr lang="ru-RU" sz="2000" dirty="0" smtClean="0"/>
              <a:t>предполагаем, что условия влияют на группы случайно</a:t>
            </a:r>
          </a:p>
          <a:p>
            <a:pPr marL="514350" indent="-514350"/>
            <a:r>
              <a:rPr lang="ru-RU" sz="2400" dirty="0" smtClean="0"/>
              <a:t>Неэквивалентность состава групп:</a:t>
            </a:r>
          </a:p>
          <a:p>
            <a:pPr marL="788670" lvl="1" indent="-514350"/>
            <a:r>
              <a:rPr lang="ru-RU" sz="2200" dirty="0" smtClean="0"/>
              <a:t>выборка – испытуемые (случаи, объекты, события, образцы), выбранные из генеральной совокупности</a:t>
            </a:r>
          </a:p>
          <a:p>
            <a:pPr marL="788670" lvl="1" indent="-514350"/>
            <a:r>
              <a:rPr lang="ru-RU" sz="2200" dirty="0" smtClean="0"/>
              <a:t>полностью случайная выборка – не всегда возможна</a:t>
            </a:r>
          </a:p>
          <a:p>
            <a:pPr marL="1062990" lvl="2" indent="-514350"/>
            <a:r>
              <a:rPr lang="ru-RU" dirty="0" smtClean="0"/>
              <a:t>квотная выборка</a:t>
            </a:r>
          </a:p>
          <a:p>
            <a:pPr marL="1062990" lvl="2" indent="-514350"/>
            <a:r>
              <a:rPr lang="ru-RU" dirty="0" smtClean="0"/>
              <a:t>районированная выборка</a:t>
            </a:r>
          </a:p>
          <a:p>
            <a:pPr marL="1062990" lvl="2" indent="-514350"/>
            <a:r>
              <a:rPr lang="ru-RU" dirty="0" smtClean="0"/>
              <a:t>«удобная» выборка («снежный ком», «первый встречный» и т.д.)</a:t>
            </a:r>
          </a:p>
          <a:p>
            <a:pPr marL="788670" lvl="1" indent="-514350"/>
            <a:r>
              <a:rPr lang="ru-RU" sz="2200" dirty="0" smtClean="0"/>
              <a:t>случайное распределение по группам – проще, но не всегда</a:t>
            </a:r>
          </a:p>
          <a:p>
            <a:pPr marL="514350" indent="-514350"/>
            <a:r>
              <a:rPr lang="ru-RU" sz="2400" dirty="0" smtClean="0"/>
              <a:t>Факт наличия нескольких групп:</a:t>
            </a:r>
          </a:p>
          <a:p>
            <a:pPr marL="788670" lvl="1" indent="-514350"/>
            <a:r>
              <a:rPr lang="ru-RU" sz="2200" dirty="0" smtClean="0"/>
              <a:t>взаимодействие групп между собой</a:t>
            </a:r>
          </a:p>
          <a:p>
            <a:pPr marL="788670" lvl="1" indent="-514350"/>
            <a:r>
              <a:rPr lang="ru-RU" sz="2200" dirty="0" smtClean="0"/>
              <a:t>разное отношение проводящего эксперимент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 с контр. группами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877272"/>
            <a:ext cx="8715436" cy="409248"/>
          </a:xfrm>
        </p:spPr>
        <p:txBody>
          <a:bodyPr>
            <a:normAutofit/>
          </a:bodyPr>
          <a:lstStyle/>
          <a:p>
            <a:pPr marL="514350" indent="-514350" algn="r">
              <a:buNone/>
            </a:pPr>
            <a:r>
              <a:rPr lang="en-US" sz="1800" dirty="0" smtClean="0"/>
              <a:t>https://socialresearchmethods.net/kb/introduction-to-design/</a:t>
            </a: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785794"/>
            <a:ext cx="1905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500330" cy="103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47625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 l="6000" r="3999" b="68009"/>
          <a:stretch>
            <a:fillRect/>
          </a:stretch>
        </p:blipFill>
        <p:spPr bwMode="auto">
          <a:xfrm>
            <a:off x="6072198" y="3143248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26476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5143512"/>
            <a:ext cx="27813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4071942"/>
            <a:ext cx="17811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статистических выводов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Степень надежности наших выводов о взаимоотношениях, найденных в полученных данных.</a:t>
            </a:r>
          </a:p>
          <a:p>
            <a:pPr marL="514350" indent="-514350"/>
            <a:r>
              <a:rPr lang="ru-RU" sz="2200" dirty="0" smtClean="0"/>
              <a:t>Статистическая значимость (ошибка 1 и 2 рода), </a:t>
            </a:r>
            <a:r>
              <a:rPr lang="el-GR" sz="2200" dirty="0" smtClean="0"/>
              <a:t>α</a:t>
            </a:r>
            <a:r>
              <a:rPr lang="ru-RU" sz="2200" dirty="0" smtClean="0"/>
              <a:t>=0,05, </a:t>
            </a:r>
            <a:r>
              <a:rPr lang="el-GR" sz="2200" dirty="0" smtClean="0"/>
              <a:t>β</a:t>
            </a:r>
            <a:r>
              <a:rPr lang="ru-RU" sz="2200" dirty="0" smtClean="0"/>
              <a:t>=0,8</a:t>
            </a:r>
          </a:p>
          <a:p>
            <a:pPr marL="514350" indent="-514350"/>
            <a:r>
              <a:rPr lang="ru-RU" sz="2200" dirty="0" smtClean="0"/>
              <a:t>Потенциальные проблемы:</a:t>
            </a:r>
          </a:p>
          <a:p>
            <a:pPr marL="788670" lvl="1" indent="-514350"/>
            <a:r>
              <a:rPr lang="ru-RU" sz="2000" dirty="0" smtClean="0"/>
              <a:t>Слишком много «шума» по отношению к «сигналу»: недостаточное количество исходов или участников, некорректные или неточные средства измерения,</a:t>
            </a:r>
            <a:br>
              <a:rPr lang="ru-RU" sz="2000" dirty="0" smtClean="0"/>
            </a:br>
            <a:r>
              <a:rPr lang="ru-RU" sz="2000" dirty="0" smtClean="0"/>
              <a:t>недостаточное ограничение влияния случайных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исследуемой ген. совокупности.</a:t>
            </a:r>
          </a:p>
          <a:p>
            <a:pPr marL="788670" lvl="1" indent="-514350"/>
            <a:r>
              <a:rPr lang="ru-RU" sz="2000" dirty="0" smtClean="0"/>
              <a:t>Статистические «артефакты» (значимость несуществующего): частичные выборки из результатов («подгон» данных), </a:t>
            </a:r>
            <a:br>
              <a:rPr lang="ru-RU" sz="2000" dirty="0" smtClean="0"/>
            </a:br>
            <a:r>
              <a:rPr lang="ru-RU" sz="2000" dirty="0" smtClean="0"/>
              <a:t>«охота» за значимостью (при множестве факторов),</a:t>
            </a:r>
            <a:br>
              <a:rPr lang="ru-RU" sz="2000" dirty="0" smtClean="0"/>
            </a:br>
            <a:r>
              <a:rPr lang="ru-RU" sz="2000" dirty="0" smtClean="0"/>
              <a:t>неверное применение статистических тестов (предпосылки).</a:t>
            </a:r>
          </a:p>
          <a:p>
            <a:pPr marL="514350" indent="-514350"/>
            <a:r>
              <a:rPr lang="ru-RU" sz="2200" dirty="0" smtClean="0"/>
              <a:t>Необходимо выдвигать гипотезы </a:t>
            </a:r>
            <a:r>
              <a:rPr lang="ru-RU" sz="2200" b="1" dirty="0" smtClean="0"/>
              <a:t>заранее</a:t>
            </a:r>
            <a:r>
              <a:rPr lang="ru-RU" sz="2200" dirty="0" smtClean="0"/>
              <a:t>, на основе </a:t>
            </a:r>
            <a:r>
              <a:rPr lang="ru-RU" sz="2200" b="1" dirty="0" smtClean="0"/>
              <a:t>теории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Внешняя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500726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000" dirty="0" smtClean="0"/>
              <a:t>Внешняя </a:t>
            </a:r>
            <a:r>
              <a:rPr lang="ru-RU" sz="2000" dirty="0" err="1" smtClean="0"/>
              <a:t>валидность</a:t>
            </a:r>
            <a:r>
              <a:rPr lang="ru-RU" sz="2000" dirty="0" smtClean="0"/>
              <a:t> – степень, в которой выводы, полученные в эксперименте, могут быть обобщены более широко (на группы людей, время, условия и т.д.).</a:t>
            </a:r>
          </a:p>
          <a:p>
            <a:pPr marL="514350" indent="-514350"/>
            <a:r>
              <a:rPr lang="ru-RU" sz="2000" dirty="0" smtClean="0"/>
              <a:t>Нарушения внешней </a:t>
            </a:r>
            <a:r>
              <a:rPr lang="ru-RU" sz="2000" dirty="0" err="1" smtClean="0"/>
              <a:t>валидности</a:t>
            </a:r>
            <a:r>
              <a:rPr lang="ru-RU" sz="2000" dirty="0" smtClean="0"/>
              <a:t>:</a:t>
            </a:r>
          </a:p>
          <a:p>
            <a:pPr marL="788670" lvl="1" indent="-514350"/>
            <a:r>
              <a:rPr lang="ru-RU" sz="2000" dirty="0" smtClean="0"/>
              <a:t>различия выборки и ген. совокупности</a:t>
            </a:r>
          </a:p>
          <a:p>
            <a:pPr marL="788670" lvl="1" indent="-514350"/>
            <a:r>
              <a:rPr lang="ru-RU" sz="2000" dirty="0" smtClean="0"/>
              <a:t>различия </a:t>
            </a:r>
            <a:r>
              <a:rPr lang="ru-RU" sz="2000" dirty="0" err="1" smtClean="0"/>
              <a:t>эксп</a:t>
            </a:r>
            <a:r>
              <a:rPr lang="ru-RU" sz="2000" dirty="0" smtClean="0"/>
              <a:t>. условий и реальности</a:t>
            </a:r>
            <a:br>
              <a:rPr lang="ru-RU" sz="2000" dirty="0" smtClean="0"/>
            </a:br>
            <a:r>
              <a:rPr lang="ru-RU" sz="2000" dirty="0" smtClean="0"/>
              <a:t>(место проведения, обстановка…)</a:t>
            </a:r>
          </a:p>
          <a:p>
            <a:pPr marL="788670" lvl="1" indent="-514350"/>
            <a:r>
              <a:rPr lang="ru-RU" sz="2000" dirty="0" smtClean="0"/>
              <a:t>особенности времени проведения,</a:t>
            </a:r>
            <a:br>
              <a:rPr lang="ru-RU" sz="2000" dirty="0" smtClean="0"/>
            </a:br>
            <a:r>
              <a:rPr lang="ru-RU" sz="2000" dirty="0" smtClean="0"/>
              <a:t>особенности будущего</a:t>
            </a:r>
          </a:p>
          <a:p>
            <a:pPr marL="514350" indent="-514350"/>
            <a:r>
              <a:rPr lang="ru-RU" sz="2000" dirty="0" smtClean="0"/>
              <a:t>Способы повышения – репрезентативность и случайность выборки:</a:t>
            </a:r>
          </a:p>
          <a:p>
            <a:pPr marL="788670" lvl="1" indent="-514350"/>
            <a:r>
              <a:rPr lang="ru-RU" sz="2000" dirty="0" smtClean="0"/>
              <a:t>выборка должна быть из нужной генеральной совокупности</a:t>
            </a:r>
          </a:p>
          <a:p>
            <a:pPr marL="788670" lvl="1" indent="-514350"/>
            <a:r>
              <a:rPr lang="ru-RU" sz="2000" dirty="0" smtClean="0"/>
              <a:t>случайная выборка – предпочтительнее</a:t>
            </a:r>
          </a:p>
          <a:p>
            <a:pPr marL="788670" lvl="1" indent="-514350"/>
            <a:r>
              <a:rPr lang="ru-RU" sz="2000" dirty="0" smtClean="0"/>
              <a:t>даже случайная выборка может дать нерепрезентативных участников</a:t>
            </a:r>
          </a:p>
          <a:p>
            <a:pPr marL="788670" lvl="1" indent="-514350"/>
            <a:r>
              <a:rPr lang="ru-RU" sz="2000" dirty="0" smtClean="0"/>
              <a:t>«близкая» выборка – необходимо знать ключевые параметры сходства и контролировать их</a:t>
            </a:r>
          </a:p>
          <a:p>
            <a:pPr marL="514350" indent="-514350"/>
            <a:r>
              <a:rPr lang="ru-RU" sz="2000" dirty="0" smtClean="0"/>
              <a:t>Наконец, повторение экспериментов (в т.ч. независимое)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11202"/>
            <a:ext cx="3500462" cy="200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715436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Конструктная</a:t>
            </a:r>
            <a:r>
              <a:rPr lang="ru-RU" dirty="0" smtClean="0"/>
              <a:t> (концептуальная)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715436" cy="528641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Насколько корректно теория воплощена в эксперименте:</a:t>
            </a:r>
          </a:p>
          <a:p>
            <a:pPr marL="788670" lvl="1" indent="-514350"/>
            <a:r>
              <a:rPr lang="ru-RU" sz="2200" dirty="0" smtClean="0"/>
              <a:t>верны и однозначны ли выбранные концепты (например, для шкал измерения)</a:t>
            </a:r>
          </a:p>
          <a:p>
            <a:pPr marL="788670" lvl="1" indent="-514350"/>
            <a:r>
              <a:rPr lang="ru-RU" sz="2200" dirty="0" smtClean="0"/>
              <a:t>что мы меряем в эксперименте (например: самооценка? уверенность в себе? скромность?)</a:t>
            </a:r>
          </a:p>
          <a:p>
            <a:pPr marL="514350" indent="-514350"/>
            <a:r>
              <a:rPr lang="ru-RU" sz="2400" dirty="0" smtClean="0"/>
              <a:t>Способы повышения:</a:t>
            </a:r>
          </a:p>
          <a:p>
            <a:pPr marL="788670" lvl="1" indent="-514350"/>
            <a:r>
              <a:rPr lang="ru-RU" sz="2200" dirty="0" smtClean="0"/>
              <a:t>хорошее знакомство</a:t>
            </a:r>
            <a:br>
              <a:rPr lang="ru-RU" sz="2200" dirty="0" smtClean="0"/>
            </a:br>
            <a:r>
              <a:rPr lang="ru-RU" sz="2200" dirty="0" smtClean="0"/>
              <a:t>исследователя с терминами, </a:t>
            </a:r>
            <a:br>
              <a:rPr lang="ru-RU" sz="2200" dirty="0" smtClean="0"/>
            </a:br>
            <a:r>
              <a:rPr lang="ru-RU" sz="2200" dirty="0" smtClean="0"/>
              <a:t>согласование терминов в ПО</a:t>
            </a:r>
            <a:br>
              <a:rPr lang="ru-RU" sz="2200" dirty="0" smtClean="0"/>
            </a:br>
            <a:r>
              <a:rPr lang="ru-RU" sz="2200" dirty="0" smtClean="0"/>
              <a:t>(онтологии)</a:t>
            </a:r>
          </a:p>
          <a:p>
            <a:pPr marL="788670" lvl="1" indent="-514350"/>
            <a:r>
              <a:rPr lang="ru-RU" sz="2200" dirty="0" smtClean="0"/>
              <a:t>изучение работ</a:t>
            </a:r>
            <a:br>
              <a:rPr lang="ru-RU" sz="2200" dirty="0" smtClean="0"/>
            </a:br>
            <a:r>
              <a:rPr lang="ru-RU" sz="2200" dirty="0" smtClean="0"/>
              <a:t>предшественников (теории,</a:t>
            </a:r>
            <a:br>
              <a:rPr lang="ru-RU" sz="2200" dirty="0" smtClean="0"/>
            </a:br>
            <a:r>
              <a:rPr lang="ru-RU" sz="2200" dirty="0" smtClean="0"/>
              <a:t>эксперименты) и стандартов</a:t>
            </a:r>
          </a:p>
          <a:p>
            <a:pPr marL="788670" lvl="1" indent="-514350"/>
            <a:r>
              <a:rPr lang="ru-RU" sz="2200" dirty="0" smtClean="0"/>
              <a:t>исследование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193" y="3000372"/>
            <a:ext cx="4248839" cy="265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Резюме по планированию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 бывает идеальных экспериментов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может быть 100%)</a:t>
            </a:r>
          </a:p>
          <a:p>
            <a:pPr marL="514350" indent="-514350"/>
            <a:r>
              <a:rPr lang="ru-RU" sz="2400" dirty="0" smtClean="0"/>
              <a:t>Одновременное увеличение всех видов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 невозможно</a:t>
            </a:r>
          </a:p>
          <a:p>
            <a:pPr marL="514350" indent="-514350"/>
            <a:r>
              <a:rPr lang="ru-RU" sz="2400" dirty="0" smtClean="0"/>
              <a:t>В </a:t>
            </a:r>
            <a:r>
              <a:rPr lang="ru-RU" sz="2400" dirty="0" err="1" smtClean="0"/>
              <a:t>соц.-псих</a:t>
            </a:r>
            <a:r>
              <a:rPr lang="ru-RU" sz="2400" dirty="0" smtClean="0"/>
              <a:t>. экспериментах планирование происходит на качественном уровне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выражается количественно), участники слишком </a:t>
            </a:r>
            <a:r>
              <a:rPr lang="ru-RU" sz="2400" dirty="0" err="1" smtClean="0"/>
              <a:t>многофакторны</a:t>
            </a:r>
            <a:endParaRPr lang="ru-RU" sz="2400" dirty="0" smtClean="0"/>
          </a:p>
          <a:p>
            <a:pPr marL="514350" indent="-514350"/>
            <a:r>
              <a:rPr lang="ru-RU" sz="2400" dirty="0" smtClean="0"/>
              <a:t>Эффективные методы повышения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выдвижение гипотез и моделей, подкрепленных теориями</a:t>
            </a:r>
          </a:p>
          <a:p>
            <a:pPr marL="788670" lvl="1" indent="-514350"/>
            <a:r>
              <a:rPr lang="ru-RU" sz="2200" dirty="0" smtClean="0"/>
              <a:t>разумное использование контрольных групп</a:t>
            </a:r>
          </a:p>
          <a:p>
            <a:pPr marL="788670" lvl="1" indent="-514350"/>
            <a:r>
              <a:rPr lang="ru-RU" sz="2200" dirty="0" smtClean="0"/>
              <a:t>случайная выборка, рандомизация эксперимента</a:t>
            </a:r>
          </a:p>
          <a:p>
            <a:pPr marL="788670" lvl="1" indent="-514350"/>
            <a:r>
              <a:rPr lang="ru-RU" sz="2200" dirty="0" smtClean="0"/>
              <a:t>обеспечение достаточного объема и разнообразия данных (исходов, участников)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Что мне делать с готовыми данными или как получить собственные?</a:t>
            </a:r>
          </a:p>
          <a:p>
            <a:pPr marL="514350" indent="-514350"/>
            <a:r>
              <a:rPr lang="ru-RU" sz="3200" dirty="0" smtClean="0"/>
              <a:t>Планирование эксперимента</a:t>
            </a:r>
          </a:p>
          <a:p>
            <a:pPr marL="788670" lvl="1" indent="-514350"/>
            <a:r>
              <a:rPr lang="ru-RU" sz="2800" dirty="0" smtClean="0"/>
              <a:t>Этапы планирования эксперимента</a:t>
            </a:r>
          </a:p>
          <a:p>
            <a:pPr marL="788670" lvl="1" indent="-514350"/>
            <a:r>
              <a:rPr lang="ru-RU" sz="2800" dirty="0" smtClean="0"/>
              <a:t>Виды экспериментов</a:t>
            </a:r>
          </a:p>
          <a:p>
            <a:pPr marL="514350" indent="-514350"/>
            <a:r>
              <a:rPr lang="ru-RU" sz="3200" dirty="0" smtClean="0"/>
              <a:t>Понятие </a:t>
            </a:r>
            <a:r>
              <a:rPr lang="ru-RU" sz="3200" dirty="0" err="1" smtClean="0"/>
              <a:t>валидности</a:t>
            </a:r>
            <a:endParaRPr lang="ru-RU" sz="3200" dirty="0" smtClean="0"/>
          </a:p>
          <a:p>
            <a:pPr marL="788670" lvl="1" indent="-514350"/>
            <a:r>
              <a:rPr lang="ru-RU" sz="2800" dirty="0" smtClean="0"/>
              <a:t>Внутренняя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1062990" lvl="2" indent="-514350"/>
            <a:r>
              <a:rPr lang="ru-RU" sz="2400" dirty="0" smtClean="0"/>
              <a:t>Использование контрольных групп</a:t>
            </a:r>
          </a:p>
          <a:p>
            <a:pPr marL="788670" lvl="1" indent="-514350"/>
            <a:r>
              <a:rPr lang="ru-RU" sz="2800" dirty="0" err="1" smtClean="0"/>
              <a:t>Валидность</a:t>
            </a:r>
            <a:r>
              <a:rPr lang="ru-RU" sz="2800" dirty="0" smtClean="0"/>
              <a:t> статистических выводов</a:t>
            </a:r>
          </a:p>
          <a:p>
            <a:pPr marL="788670" lvl="1" indent="-514350"/>
            <a:r>
              <a:rPr lang="ru-RU" sz="2800" dirty="0" smtClean="0"/>
              <a:t>Внешняя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788670" lvl="1" indent="-514350"/>
            <a:r>
              <a:rPr lang="ru-RU" sz="2800" dirty="0" err="1" smtClean="0"/>
              <a:t>Конструктная</a:t>
            </a:r>
            <a:r>
              <a:rPr lang="ru-RU" sz="2800" dirty="0" smtClean="0"/>
              <a:t>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наборы данных (</a:t>
            </a:r>
            <a:r>
              <a:rPr lang="ru-RU" dirty="0" err="1" smtClean="0"/>
              <a:t>датасеты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6290" y="787504"/>
            <a:ext cx="8606190" cy="544980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Google Dataset Search</a:t>
            </a:r>
            <a:r>
              <a:rPr lang="ru-RU" sz="2200" dirty="0" smtClean="0"/>
              <a:t> (вышел из бета-версии в 2020 г.)</a:t>
            </a:r>
          </a:p>
          <a:p>
            <a:pPr marL="788670" lvl="1" indent="-514350"/>
            <a:r>
              <a:rPr lang="en-US" u="sng" dirty="0" smtClean="0"/>
              <a:t>https://datasetsearch.research.google.com/</a:t>
            </a:r>
          </a:p>
          <a:p>
            <a:pPr marL="788670" lvl="1" indent="-514350"/>
            <a:r>
              <a:rPr lang="en-US" sz="2200" u="sng" dirty="0" smtClean="0"/>
              <a:t>https://blog.google/products/search/discovering-millions-datasets-web/</a:t>
            </a:r>
            <a:endParaRPr lang="ru-RU" sz="2200" u="sng" dirty="0" smtClean="0"/>
          </a:p>
          <a:p>
            <a:pPr marL="514350" indent="-514350"/>
            <a:r>
              <a:rPr lang="ru-RU" sz="2200" dirty="0" err="1" smtClean="0"/>
              <a:t>Мета-репозиторий</a:t>
            </a:r>
            <a:r>
              <a:rPr lang="ru-RU" sz="2200" dirty="0" smtClean="0"/>
              <a:t> сервиса</a:t>
            </a:r>
            <a:r>
              <a:rPr lang="ru-RU" sz="2400" dirty="0" smtClean="0"/>
              <a:t> </a:t>
            </a:r>
            <a:r>
              <a:rPr lang="en-US" sz="2400" dirty="0" smtClean="0"/>
              <a:t>Mendeley.com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https://data.mendeley.com/research-data/?type=DATASET</a:t>
            </a:r>
          </a:p>
          <a:p>
            <a:pPr marL="788670" lvl="1" indent="-514350"/>
            <a:r>
              <a:rPr lang="ru-RU" sz="2000" dirty="0" smtClean="0"/>
              <a:t>содержит как собственные </a:t>
            </a:r>
            <a:r>
              <a:rPr lang="ru-RU" sz="2000" dirty="0" err="1" smtClean="0"/>
              <a:t>датасеты</a:t>
            </a:r>
            <a:r>
              <a:rPr lang="ru-RU" sz="2000" dirty="0" smtClean="0"/>
              <a:t>, так и ссылки на сторонние</a:t>
            </a:r>
          </a:p>
          <a:p>
            <a:pPr marL="514350" indent="-514350"/>
            <a:r>
              <a:rPr lang="en-US" sz="2400" dirty="0" err="1" smtClean="0"/>
              <a:t>Kaggle</a:t>
            </a:r>
            <a:r>
              <a:rPr lang="en-US" sz="2200" dirty="0" smtClean="0"/>
              <a:t> – </a:t>
            </a:r>
            <a:r>
              <a:rPr lang="ru-RU" sz="2200" dirty="0" err="1" smtClean="0"/>
              <a:t>датасеты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https://www.kaggle.com/datasets</a:t>
            </a:r>
          </a:p>
          <a:p>
            <a:pPr marL="514350" indent="-514350"/>
            <a:r>
              <a:rPr lang="en-US" sz="2400" dirty="0" err="1" smtClean="0"/>
              <a:t>Zenodo</a:t>
            </a:r>
            <a:r>
              <a:rPr lang="en-US" sz="2200" dirty="0" smtClean="0"/>
              <a:t> – </a:t>
            </a:r>
            <a:r>
              <a:rPr lang="ru-RU" sz="2200" dirty="0" smtClean="0"/>
              <a:t>данные к научным статьям</a:t>
            </a:r>
          </a:p>
          <a:p>
            <a:pPr marL="788670" lvl="1" indent="-514350"/>
            <a:r>
              <a:rPr lang="ru-RU" sz="2000" u="sng" dirty="0" smtClean="0"/>
              <a:t>https://zenodo.org/collection/datasets</a:t>
            </a:r>
            <a:endParaRPr lang="ru-RU" sz="2200" u="sng" dirty="0" smtClean="0"/>
          </a:p>
          <a:p>
            <a:pPr marL="514350" indent="-514350"/>
            <a:r>
              <a:rPr lang="en-US" sz="2400" dirty="0" smtClean="0"/>
              <a:t>Global Health Observatory Data Repository</a:t>
            </a:r>
            <a:r>
              <a:rPr lang="ru-RU" sz="2400" dirty="0" smtClean="0"/>
              <a:t> </a:t>
            </a:r>
            <a:r>
              <a:rPr lang="ru-RU" sz="2200" dirty="0" smtClean="0"/>
              <a:t>(ООН)</a:t>
            </a:r>
          </a:p>
          <a:p>
            <a:pPr marL="788670" lvl="1" indent="-514350"/>
            <a:r>
              <a:rPr lang="en-US" u="sng" dirty="0" smtClean="0"/>
              <a:t>https://apps.who.int/gho/data/node.home</a:t>
            </a:r>
            <a:endParaRPr lang="ru-RU" u="sng" dirty="0" smtClean="0"/>
          </a:p>
          <a:p>
            <a:pPr marL="514350" indent="-514350"/>
            <a:r>
              <a:rPr lang="ru-RU" sz="2200" dirty="0" err="1" smtClean="0"/>
              <a:t>Госстатистика</a:t>
            </a:r>
            <a:r>
              <a:rPr lang="ru-RU" sz="2200" dirty="0" smtClean="0"/>
              <a:t>: </a:t>
            </a:r>
            <a:r>
              <a:rPr lang="en-US" sz="2200" dirty="0" smtClean="0"/>
              <a:t>GKS.ru</a:t>
            </a:r>
            <a:r>
              <a:rPr lang="ru-RU" sz="2200" dirty="0" smtClean="0"/>
              <a:t> (Россия)</a:t>
            </a:r>
            <a:r>
              <a:rPr lang="en-US" sz="2200" dirty="0" smtClean="0"/>
              <a:t>, </a:t>
            </a:r>
            <a:r>
              <a:rPr lang="en-US" sz="2200" dirty="0" err="1" smtClean="0"/>
              <a:t>Data.Gov</a:t>
            </a:r>
            <a:r>
              <a:rPr lang="ru-RU" sz="2200" dirty="0" smtClean="0"/>
              <a:t> (США)</a:t>
            </a:r>
            <a:r>
              <a:rPr lang="en-US" sz="2200" dirty="0" smtClean="0"/>
              <a:t>, …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Тип (шкалы) данных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Формально шкалой </a:t>
            </a:r>
            <a:r>
              <a:rPr lang="ru-RU" sz="2200" dirty="0"/>
              <a:t>называют кортеж, &lt;X, φ, Y&gt;, где X — реальный объект, φ — отображение, Y — знаковая </a:t>
            </a:r>
            <a:r>
              <a:rPr lang="ru-RU" sz="2200" dirty="0" smtClean="0"/>
              <a:t>система</a:t>
            </a:r>
          </a:p>
          <a:p>
            <a:pPr marL="514350" indent="-514350"/>
            <a:r>
              <a:rPr lang="ru-RU" sz="2200" dirty="0"/>
              <a:t>Шкалы измерений </a:t>
            </a:r>
            <a:r>
              <a:rPr lang="ru-RU" sz="2200" dirty="0" smtClean="0"/>
              <a:t>классифицируют (1946 г., С. </a:t>
            </a:r>
            <a:r>
              <a:rPr lang="ru-RU" sz="2200" dirty="0" err="1" smtClean="0"/>
              <a:t>Стивенс</a:t>
            </a:r>
            <a:r>
              <a:rPr lang="ru-RU" sz="2200" dirty="0" smtClean="0"/>
              <a:t>) </a:t>
            </a:r>
            <a:r>
              <a:rPr lang="ru-RU" sz="2200" dirty="0"/>
              <a:t>по типам измеряемых данных, которые определяют </a:t>
            </a:r>
            <a:r>
              <a:rPr lang="ru-RU" sz="2200" b="1" dirty="0"/>
              <a:t>допустимые </a:t>
            </a:r>
            <a:r>
              <a:rPr lang="ru-RU" sz="2200" b="1" dirty="0" smtClean="0"/>
              <a:t>математические преобразования, стат. методы</a:t>
            </a:r>
            <a:r>
              <a:rPr lang="ru-RU" sz="2200" dirty="0" smtClean="0"/>
              <a:t> и пр.</a:t>
            </a:r>
          </a:p>
          <a:p>
            <a:pPr marL="788670" lvl="1" indent="-514350"/>
            <a:r>
              <a:rPr lang="ru-RU" sz="2000" dirty="0" smtClean="0"/>
              <a:t>Шкала </a:t>
            </a:r>
            <a:r>
              <a:rPr lang="ru-RU" sz="2000" b="1" dirty="0" smtClean="0"/>
              <a:t>наименований</a:t>
            </a:r>
            <a:r>
              <a:rPr lang="ru-RU" sz="2000" dirty="0" smtClean="0"/>
              <a:t> (номинальная, шкала категорий): для измерения качественных признаков. Пример: названия программных продуктов, пол и т.п. Операции: только проверка совпадения или подсчёт количества.</a:t>
            </a:r>
          </a:p>
          <a:p>
            <a:pPr marL="788670" lvl="1" indent="-514350"/>
            <a:r>
              <a:rPr lang="ru-RU" sz="2000" b="1" dirty="0" smtClean="0"/>
              <a:t>Порядковая</a:t>
            </a:r>
            <a:r>
              <a:rPr lang="ru-RU" sz="2000" dirty="0" smtClean="0"/>
              <a:t> (ранговая) шкала: строится на отношении порядка (объекты ранжируются). Пример: оценки успеваемости («</a:t>
            </a:r>
            <a:r>
              <a:rPr lang="ru-RU" sz="2000" dirty="0" err="1" smtClean="0"/>
              <a:t>отл</a:t>
            </a:r>
            <a:r>
              <a:rPr lang="ru-RU" sz="2000" dirty="0" smtClean="0"/>
              <a:t>.», «хор» и т.д.), субъективные предпочтения дизайнов.</a:t>
            </a:r>
          </a:p>
          <a:p>
            <a:pPr marL="788670" lvl="1" indent="-514350"/>
            <a:r>
              <a:rPr lang="ru-RU" sz="2000" b="1" dirty="0" smtClean="0"/>
              <a:t>Интервальная</a:t>
            </a:r>
            <a:r>
              <a:rPr lang="ru-RU" sz="2000" dirty="0" smtClean="0"/>
              <a:t> шкала (разностей): сравнение с эталоном, начало отчёта – произвольное. Пример: шкала Цельсия.</a:t>
            </a:r>
          </a:p>
          <a:p>
            <a:pPr marL="788670" lvl="1" indent="-514350"/>
            <a:r>
              <a:rPr lang="ru-RU" sz="2000" b="1" dirty="0" smtClean="0"/>
              <a:t>Абсолютная</a:t>
            </a:r>
            <a:r>
              <a:rPr lang="ru-RU" sz="2000" dirty="0" smtClean="0"/>
              <a:t> шкала: интервальная плюс естественный ноль. Пример: масса, размер, возраст. Можно говорить «в </a:t>
            </a:r>
            <a:r>
              <a:rPr lang="en-US" sz="2000" dirty="0" smtClean="0"/>
              <a:t>N </a:t>
            </a:r>
            <a:r>
              <a:rPr lang="ru-RU" sz="2000" dirty="0" smtClean="0"/>
              <a:t>раз больше».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 (исследований)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Описательный (часто – различные опросы и рейтинги)</a:t>
            </a:r>
          </a:p>
          <a:p>
            <a:pPr marL="788670" lvl="1" indent="-514350"/>
            <a:r>
              <a:rPr lang="ru-RU" sz="2200" dirty="0" smtClean="0"/>
              <a:t>Например: средняя скорость реакции человека; использование в работе тех или иных </a:t>
            </a:r>
            <a:r>
              <a:rPr lang="ru-RU" sz="2200" dirty="0" err="1" smtClean="0"/>
              <a:t>ИТ-продуктов</a:t>
            </a:r>
            <a:r>
              <a:rPr lang="ru-RU" sz="2200" dirty="0" smtClean="0"/>
              <a:t>; ранжирование сайтов по привлекательности, …</a:t>
            </a:r>
          </a:p>
          <a:p>
            <a:pPr marL="514350" indent="-514350"/>
            <a:r>
              <a:rPr lang="ru-RU" sz="2400" dirty="0" smtClean="0"/>
              <a:t>Поиск взаимосвязей (между 2 или более переменными)</a:t>
            </a:r>
          </a:p>
          <a:p>
            <a:pPr marL="788670" lvl="1" indent="-514350"/>
            <a:r>
              <a:rPr lang="ru-RU" sz="2200" dirty="0" smtClean="0"/>
              <a:t>Например: время реакции в зависимости от пола и возраста; рейтинг доверия сайтов в зависимости от типа дизайна, …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514350" indent="-514350"/>
            <a:r>
              <a:rPr lang="ru-RU" sz="2400" dirty="0" smtClean="0"/>
              <a:t>Причинно-следственный (эффект от воздействия)</a:t>
            </a:r>
          </a:p>
          <a:p>
            <a:pPr marL="788670" lvl="1" indent="-514350"/>
            <a:r>
              <a:rPr lang="ru-RU" sz="2200" dirty="0" smtClean="0"/>
              <a:t>Например: способности студента к научным исследованиям до и после прохождения обучения в магистратуре</a:t>
            </a:r>
          </a:p>
          <a:p>
            <a:pPr marL="788670" lvl="1" indent="-514350"/>
            <a:r>
              <a:rPr lang="ru-RU" sz="2200" dirty="0" smtClean="0"/>
              <a:t>Как правило развёрнуты во времени (несколько измерений)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788670" lvl="1" indent="-514350"/>
            <a:r>
              <a:rPr lang="ru-RU" sz="2200" dirty="0" smtClean="0"/>
              <a:t>Необходимо показать </a:t>
            </a:r>
            <a:r>
              <a:rPr lang="ru-RU" sz="2200" b="1" dirty="0" smtClean="0"/>
              <a:t>взаимосвязь</a:t>
            </a:r>
            <a:r>
              <a:rPr lang="ru-RU" sz="2200" dirty="0" smtClean="0"/>
              <a:t> между переменными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Планирование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Планирование эксперимента – комплекс мероприятий, направленных на эффективную постановку опытов.</a:t>
            </a:r>
          </a:p>
          <a:p>
            <a:pPr marL="788670" lvl="1" indent="-514350"/>
            <a:r>
              <a:rPr lang="ru-RU" sz="2200" dirty="0" smtClean="0"/>
              <a:t>достижение максимальной </a:t>
            </a:r>
            <a:r>
              <a:rPr lang="ru-RU" sz="2200" b="1" dirty="0" err="1" smtClean="0"/>
              <a:t>валидности</a:t>
            </a:r>
            <a:r>
              <a:rPr lang="ru-RU" sz="2200" dirty="0" smtClean="0"/>
              <a:t> при минимальном количестве проведенных опытов</a:t>
            </a:r>
          </a:p>
          <a:p>
            <a:pPr marL="514350" indent="-514350"/>
            <a:r>
              <a:rPr lang="ru-RU" sz="2400" dirty="0" smtClean="0"/>
              <a:t>Этапы планирования и проведения эксперимента:</a:t>
            </a:r>
          </a:p>
          <a:p>
            <a:pPr marL="788670" lvl="1" indent="-514350"/>
            <a:r>
              <a:rPr lang="ru-RU" sz="2200" dirty="0" smtClean="0"/>
              <a:t>Установление цели эксперимента и его вида</a:t>
            </a:r>
          </a:p>
          <a:p>
            <a:pPr marL="788670" lvl="1" indent="-514350"/>
            <a:r>
              <a:rPr lang="ru-RU" sz="2200" dirty="0" smtClean="0"/>
              <a:t>Уточнение условий проведения эксперимента, выбор вида испытаний</a:t>
            </a:r>
          </a:p>
          <a:p>
            <a:pPr marL="788670" lvl="1" indent="-514350"/>
            <a:r>
              <a:rPr lang="ru-RU" sz="2200" dirty="0" smtClean="0"/>
              <a:t>Выявление и выбор входных и выходных параметров</a:t>
            </a:r>
          </a:p>
          <a:p>
            <a:pPr marL="788670" lvl="1" indent="-514350"/>
            <a:r>
              <a:rPr lang="ru-RU" sz="2200" dirty="0" smtClean="0"/>
              <a:t>Установление потребной точности результатов измерений</a:t>
            </a:r>
          </a:p>
          <a:p>
            <a:pPr marL="788670" lvl="1" indent="-514350"/>
            <a:r>
              <a:rPr lang="ru-RU" sz="2200" dirty="0" smtClean="0"/>
              <a:t>Составление плана и проведение эксперимента</a:t>
            </a:r>
          </a:p>
          <a:p>
            <a:pPr marL="788670" lvl="1" indent="-514350"/>
            <a:r>
              <a:rPr lang="ru-RU" sz="2200" dirty="0" smtClean="0"/>
              <a:t>Статистическая обработка результатов эксперимента</a:t>
            </a:r>
          </a:p>
          <a:p>
            <a:pPr marL="788670" lvl="1" indent="-514350"/>
            <a:r>
              <a:rPr lang="ru-RU" sz="2200" dirty="0" smtClean="0"/>
              <a:t>Объяснение полученных результатов, выводы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Проверка гипотез о взаимосвязях/эффектах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В большинстве экспериментов (кроме описательных) формулируются (</a:t>
            </a:r>
            <a:r>
              <a:rPr lang="ru-RU" sz="2400" b="1" dirty="0" smtClean="0"/>
              <a:t>заранее</a:t>
            </a:r>
            <a:r>
              <a:rPr lang="ru-RU" sz="2400" dirty="0" smtClean="0"/>
              <a:t>) и проверяются </a:t>
            </a:r>
            <a:r>
              <a:rPr lang="ru-RU" sz="2400" b="1" dirty="0" smtClean="0"/>
              <a:t>гипотезы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(«нулевая гипотеза»): взаимосвязи или эффекта нет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1</a:t>
            </a:r>
            <a:r>
              <a:rPr lang="ru-RU" sz="2200" dirty="0" smtClean="0">
                <a:sym typeface="Wingdings" pitchFamily="2" charset="2"/>
              </a:rPr>
              <a:t>(«альтернативная гипотеза»):</a:t>
            </a:r>
            <a:r>
              <a:rPr lang="en-US" sz="2200" dirty="0" smtClean="0"/>
              <a:t> 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не верна</a:t>
            </a:r>
          </a:p>
          <a:p>
            <a:pPr marL="788670" lvl="1" indent="-514350"/>
            <a:r>
              <a:rPr lang="ru-RU" sz="2200" dirty="0" smtClean="0"/>
              <a:t>В результате исследования </a:t>
            </a:r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ru-RU" sz="2200" dirty="0" smtClean="0"/>
              <a:t> отвергается или нет</a:t>
            </a:r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400" dirty="0" smtClean="0"/>
          </a:p>
          <a:p>
            <a:pPr marL="514350" indent="-514350"/>
            <a:r>
              <a:rPr lang="ru-RU" sz="2400" dirty="0" smtClean="0"/>
              <a:t>Вероятность ошибки </a:t>
            </a:r>
            <a:r>
              <a:rPr lang="en-US" sz="2800" dirty="0" smtClean="0"/>
              <a:t>I</a:t>
            </a:r>
            <a:r>
              <a:rPr lang="ru-RU" sz="2400" dirty="0" smtClean="0"/>
              <a:t> рода: уровень значимости </a:t>
            </a:r>
            <a:r>
              <a:rPr lang="ru-RU" sz="2400" dirty="0" smtClean="0">
                <a:sym typeface="Symbol"/>
              </a:rPr>
              <a:t> (в ЧКВ часто 0.05, в технике – 0.01, при малых выборках – 0.1)</a:t>
            </a:r>
          </a:p>
          <a:p>
            <a:pPr marL="514350" indent="-514350"/>
            <a:r>
              <a:rPr lang="ru-RU" sz="2400" dirty="0" smtClean="0"/>
              <a:t>Мощность критерия: (1-</a:t>
            </a:r>
            <a:r>
              <a:rPr lang="ru-RU" sz="2400" dirty="0" smtClean="0">
                <a:sym typeface="Symbol"/>
              </a:rPr>
              <a:t>),  - вероятность ошибки </a:t>
            </a:r>
            <a:r>
              <a:rPr lang="en-US" sz="2800" dirty="0" smtClean="0"/>
              <a:t>II</a:t>
            </a:r>
            <a:r>
              <a:rPr lang="ru-RU" sz="2400" dirty="0" smtClean="0"/>
              <a:t> рода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56769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в эксперименте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– мера того, насколько методика и результаты некоторого исследования соответствуют поставленным в нём задачам.</a:t>
            </a:r>
          </a:p>
          <a:p>
            <a:pPr marL="788670" lvl="1" indent="-514350"/>
            <a:r>
              <a:rPr lang="ru-RU" sz="2200" b="1" dirty="0" smtClean="0"/>
              <a:t>Внутренняя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влияния независимой переменной на зависимую переменную.</a:t>
            </a:r>
          </a:p>
          <a:p>
            <a:pPr marL="788670" lvl="1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</a:t>
            </a:r>
            <a:r>
              <a:rPr lang="ru-RU" sz="2200" b="1" dirty="0" smtClean="0"/>
              <a:t>статистических выводов</a:t>
            </a:r>
            <a:r>
              <a:rPr lang="ru-RU" sz="2200" dirty="0" smtClean="0"/>
              <a:t> – степень минимизации вероятности неверного статистического решения о нулевой гипотезе или величине эффекта.</a:t>
            </a:r>
          </a:p>
          <a:p>
            <a:pPr marL="788670" lvl="1" indent="-514350"/>
            <a:r>
              <a:rPr lang="ru-RU" sz="2200" b="1" dirty="0" smtClean="0"/>
              <a:t>Внешняя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возможности распространения результатов конкретного исследования на весь класс подобных ситуаций или объектов.</a:t>
            </a:r>
          </a:p>
          <a:p>
            <a:pPr marL="788670" lvl="1" indent="-514350"/>
            <a:r>
              <a:rPr lang="ru-RU" sz="2200" b="1" dirty="0" err="1" smtClean="0"/>
              <a:t>Конструктная</a:t>
            </a:r>
            <a:r>
              <a:rPr lang="ru-RU" sz="2200" dirty="0" smtClean="0"/>
              <a:t> (концептуальная)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адекватности интерпретации экспериментальных данных с теоретической точки зрения, определяемая корректностью использованных терминов.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715436" cy="564360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«Идеальный эксперимент» (Д. </a:t>
            </a:r>
            <a:r>
              <a:rPr lang="ru-RU" sz="2200" dirty="0" err="1" smtClean="0"/>
              <a:t>Кэмпбелл</a:t>
            </a:r>
            <a:r>
              <a:rPr lang="ru-RU" sz="2200" dirty="0" smtClean="0"/>
              <a:t>):</a:t>
            </a:r>
          </a:p>
          <a:p>
            <a:pPr marL="788670" lvl="1" indent="-514350"/>
            <a:r>
              <a:rPr lang="ru-RU" sz="2000" dirty="0" smtClean="0"/>
              <a:t>только независимая переменная, отсутствие других факторов</a:t>
            </a:r>
          </a:p>
          <a:p>
            <a:pPr marL="788670" lvl="1" indent="-514350"/>
            <a:r>
              <a:rPr lang="ru-RU" sz="2000" dirty="0" smtClean="0"/>
              <a:t>эквивалентность испытуемых, неизменность их характеристик</a:t>
            </a:r>
          </a:p>
          <a:p>
            <a:pPr marL="788670" lvl="1" indent="-514350"/>
            <a:r>
              <a:rPr lang="ru-RU" sz="2000" dirty="0" smtClean="0"/>
              <a:t>«отсутствие» физического времени, возможность проводить эксперимент бесконечно, воздействий – одновременно</a:t>
            </a:r>
          </a:p>
          <a:p>
            <a:pPr marL="514350" indent="-514350"/>
            <a:r>
              <a:rPr lang="ru-RU" sz="2200" dirty="0" smtClean="0"/>
              <a:t>Внутренняя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степени близости реального эксперимента к идеальному, мера влияния именно факторов.</a:t>
            </a:r>
          </a:p>
          <a:p>
            <a:pPr marL="514350" indent="-514350"/>
            <a:r>
              <a:rPr lang="ru-RU" sz="2200" dirty="0" smtClean="0"/>
              <a:t>Основные возможные причины нарушения </a:t>
            </a:r>
            <a:r>
              <a:rPr lang="ru-RU" sz="2200" dirty="0" err="1" smtClean="0"/>
              <a:t>валидности</a:t>
            </a:r>
            <a:r>
              <a:rPr lang="ru-RU" sz="2200" dirty="0" smtClean="0"/>
              <a:t>:</a:t>
            </a:r>
          </a:p>
          <a:p>
            <a:pPr marL="788670" lvl="1" indent="-514350"/>
            <a:r>
              <a:rPr lang="ru-RU" sz="2000" dirty="0" smtClean="0"/>
              <a:t>Экспериментальный отсев</a:t>
            </a:r>
          </a:p>
          <a:p>
            <a:pPr marL="788670" lvl="1" indent="-514350"/>
            <a:r>
              <a:rPr lang="ru-RU" sz="2000" dirty="0" smtClean="0"/>
              <a:t>Естественное развитие</a:t>
            </a:r>
          </a:p>
          <a:p>
            <a:pPr marL="788670" lvl="1" indent="-514350"/>
            <a:r>
              <a:rPr lang="ru-RU" sz="2000" dirty="0" smtClean="0"/>
              <a:t>Эффект «истории»</a:t>
            </a:r>
          </a:p>
          <a:p>
            <a:pPr marL="788670" lvl="1" indent="-514350"/>
            <a:r>
              <a:rPr lang="ru-RU" sz="2000" dirty="0" smtClean="0"/>
              <a:t>Эффект тестирования</a:t>
            </a:r>
          </a:p>
          <a:p>
            <a:pPr marL="788670" lvl="1" indent="-514350"/>
            <a:r>
              <a:rPr lang="ru-RU" sz="2000" dirty="0" smtClean="0"/>
              <a:t>Инструментальная погрешность</a:t>
            </a:r>
          </a:p>
          <a:p>
            <a:pPr marL="514350" indent="-514350"/>
            <a:r>
              <a:rPr lang="ru-RU" sz="2200" dirty="0" smtClean="0"/>
              <a:t>Выход? Использование контрольной группы</a:t>
            </a:r>
          </a:p>
          <a:p>
            <a:pPr marL="788670" lvl="1" indent="-514350"/>
            <a:r>
              <a:rPr lang="ru-RU" sz="2000" dirty="0" smtClean="0"/>
              <a:t>Проблема: неэквивалентность факторов для групп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15600</TotalTime>
  <Words>1065</Words>
  <Application>Microsoft Office PowerPoint</Application>
  <PresentationFormat>Экран (4:3)</PresentationFormat>
  <Paragraphs>158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Основы научно-исследовательской деятельности (маг. семинар)</vt:lpstr>
      <vt:lpstr>План лекции</vt:lpstr>
      <vt:lpstr>Готовые наборы данных (датасеты)</vt:lpstr>
      <vt:lpstr>Тип (шкалы) данных</vt:lpstr>
      <vt:lpstr>Виды экспериментов (исследований)</vt:lpstr>
      <vt:lpstr>Планирование эксперимента</vt:lpstr>
      <vt:lpstr>Проверка гипотез о взаимосвязях/эффектах</vt:lpstr>
      <vt:lpstr>Валидность в эксперименте</vt:lpstr>
      <vt:lpstr>Внутренняя валидность</vt:lpstr>
      <vt:lpstr>Контрольные группы</vt:lpstr>
      <vt:lpstr>Виды экспериментов с контр. группами</vt:lpstr>
      <vt:lpstr>Валидность статистических выводов</vt:lpstr>
      <vt:lpstr>Внешняя валидность</vt:lpstr>
      <vt:lpstr>Конструктная (концептуальная) валидность</vt:lpstr>
      <vt:lpstr>Резюме по планированию эксперимента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995</cp:revision>
  <dcterms:created xsi:type="dcterms:W3CDTF">2012-07-06T18:15:12Z</dcterms:created>
  <dcterms:modified xsi:type="dcterms:W3CDTF">2025-11-13T08:26:23Z</dcterms:modified>
</cp:coreProperties>
</file>