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8" r:id="rId3"/>
    <p:sldId id="277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USB-&#1085;&#1072;&#1082;&#1086;&#1087;&#1080;&#1090;&#1077;&#1083;&#1100;\&#1048;&#1084;&#1080;&#1090;&#1052;&#1086;&#1076;&#1077;&#1083;&#1080;&#1088;&#1086;&#1074;&#1072;&#1085;&#1080;&#1077;\&#1047;&#1054;%20&#1048;&#1084;&#1080;&#1090;&#1052;&#1086;&#1076;&#1077;&#1083;&#1080;&#1088;&#1086;&#1074;&#1072;&#1085;&#1080;&#1077;\&#1056;&#1077;&#1082;&#1086;&#1084;&#1077;&#1085;&#1076;&#1072;&#1094;&#1080;&#1080;%20&#1047;&#1054;\&#1048;&#1084;&#1080;&#1090;&#1052;&#1086;&#1076;&#1077;&#1083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100"/>
              <a:t>Динамика обработкт деталей</a:t>
            </a:r>
          </a:p>
          <a:p>
            <a:pPr>
              <a:defRPr/>
            </a:pPr>
            <a:r>
              <a:rPr lang="ru-RU" sz="1100"/>
              <a:t> первым станком за три часа работы</a:t>
            </a:r>
          </a:p>
        </c:rich>
      </c:tx>
      <c:layout>
        <c:manualLayout>
          <c:xMode val="edge"/>
          <c:yMode val="edge"/>
          <c:x val="0.34255555555555561"/>
          <c:y val="6.48148148148148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988407699037638E-2"/>
          <c:y val="0.22204870224555268"/>
          <c:w val="0.89745603674540697"/>
          <c:h val="0.6526891951006126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Лист1!$A$10</c:f>
              <c:strCache>
                <c:ptCount val="1"/>
                <c:pt idx="0">
                  <c:v>Z1обр</c:v>
                </c:pt>
              </c:strCache>
            </c:strRef>
          </c:tx>
          <c:marker>
            <c:symbol val="none"/>
          </c:marker>
          <c:val>
            <c:numRef>
              <c:f>Лист1!$B$10:$GG$10</c:f>
              <c:numCache>
                <c:formatCode>General</c:formatCode>
                <c:ptCount val="1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6</c:v>
                </c:pt>
                <c:pt idx="32">
                  <c:v>6</c:v>
                </c:pt>
                <c:pt idx="33">
                  <c:v>6</c:v>
                </c:pt>
                <c:pt idx="34">
                  <c:v>6</c:v>
                </c:pt>
                <c:pt idx="35">
                  <c:v>6</c:v>
                </c:pt>
                <c:pt idx="36">
                  <c:v>7</c:v>
                </c:pt>
                <c:pt idx="37">
                  <c:v>7</c:v>
                </c:pt>
                <c:pt idx="38">
                  <c:v>7</c:v>
                </c:pt>
                <c:pt idx="39">
                  <c:v>7</c:v>
                </c:pt>
                <c:pt idx="40">
                  <c:v>7</c:v>
                </c:pt>
                <c:pt idx="41">
                  <c:v>8</c:v>
                </c:pt>
                <c:pt idx="42">
                  <c:v>8</c:v>
                </c:pt>
                <c:pt idx="43">
                  <c:v>8</c:v>
                </c:pt>
                <c:pt idx="44">
                  <c:v>8</c:v>
                </c:pt>
                <c:pt idx="45">
                  <c:v>8</c:v>
                </c:pt>
                <c:pt idx="46">
                  <c:v>9</c:v>
                </c:pt>
                <c:pt idx="47">
                  <c:v>9</c:v>
                </c:pt>
                <c:pt idx="48">
                  <c:v>9</c:v>
                </c:pt>
                <c:pt idx="49">
                  <c:v>9</c:v>
                </c:pt>
                <c:pt idx="50">
                  <c:v>9</c:v>
                </c:pt>
                <c:pt idx="51">
                  <c:v>10</c:v>
                </c:pt>
                <c:pt idx="52">
                  <c:v>10</c:v>
                </c:pt>
                <c:pt idx="53">
                  <c:v>10</c:v>
                </c:pt>
                <c:pt idx="54">
                  <c:v>10</c:v>
                </c:pt>
                <c:pt idx="55">
                  <c:v>10</c:v>
                </c:pt>
                <c:pt idx="56">
                  <c:v>11</c:v>
                </c:pt>
                <c:pt idx="57">
                  <c:v>11</c:v>
                </c:pt>
                <c:pt idx="58">
                  <c:v>11</c:v>
                </c:pt>
                <c:pt idx="59">
                  <c:v>11</c:v>
                </c:pt>
                <c:pt idx="60">
                  <c:v>11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13</c:v>
                </c:pt>
                <c:pt idx="70">
                  <c:v>13</c:v>
                </c:pt>
                <c:pt idx="71">
                  <c:v>13</c:v>
                </c:pt>
                <c:pt idx="72">
                  <c:v>13</c:v>
                </c:pt>
                <c:pt idx="73">
                  <c:v>13</c:v>
                </c:pt>
                <c:pt idx="74">
                  <c:v>14</c:v>
                </c:pt>
                <c:pt idx="75">
                  <c:v>14</c:v>
                </c:pt>
                <c:pt idx="76">
                  <c:v>14</c:v>
                </c:pt>
                <c:pt idx="77">
                  <c:v>14</c:v>
                </c:pt>
                <c:pt idx="78">
                  <c:v>14</c:v>
                </c:pt>
                <c:pt idx="79">
                  <c:v>14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16</c:v>
                </c:pt>
                <c:pt idx="88">
                  <c:v>16</c:v>
                </c:pt>
                <c:pt idx="89">
                  <c:v>16</c:v>
                </c:pt>
                <c:pt idx="90">
                  <c:v>16</c:v>
                </c:pt>
                <c:pt idx="91">
                  <c:v>16</c:v>
                </c:pt>
                <c:pt idx="92">
                  <c:v>16</c:v>
                </c:pt>
                <c:pt idx="93">
                  <c:v>16</c:v>
                </c:pt>
                <c:pt idx="94">
                  <c:v>16</c:v>
                </c:pt>
                <c:pt idx="95">
                  <c:v>17</c:v>
                </c:pt>
                <c:pt idx="96">
                  <c:v>17</c:v>
                </c:pt>
                <c:pt idx="97">
                  <c:v>17</c:v>
                </c:pt>
                <c:pt idx="98">
                  <c:v>17</c:v>
                </c:pt>
                <c:pt idx="99">
                  <c:v>17</c:v>
                </c:pt>
                <c:pt idx="100">
                  <c:v>17</c:v>
                </c:pt>
                <c:pt idx="101">
                  <c:v>17</c:v>
                </c:pt>
                <c:pt idx="102">
                  <c:v>17</c:v>
                </c:pt>
                <c:pt idx="103">
                  <c:v>17</c:v>
                </c:pt>
                <c:pt idx="104">
                  <c:v>17</c:v>
                </c:pt>
                <c:pt idx="105">
                  <c:v>18</c:v>
                </c:pt>
                <c:pt idx="106">
                  <c:v>18</c:v>
                </c:pt>
                <c:pt idx="107">
                  <c:v>18</c:v>
                </c:pt>
                <c:pt idx="108">
                  <c:v>18</c:v>
                </c:pt>
                <c:pt idx="109">
                  <c:v>18</c:v>
                </c:pt>
                <c:pt idx="110">
                  <c:v>18</c:v>
                </c:pt>
                <c:pt idx="111">
                  <c:v>18</c:v>
                </c:pt>
                <c:pt idx="112">
                  <c:v>18</c:v>
                </c:pt>
                <c:pt idx="113">
                  <c:v>18</c:v>
                </c:pt>
                <c:pt idx="114">
                  <c:v>18</c:v>
                </c:pt>
                <c:pt idx="115">
                  <c:v>18</c:v>
                </c:pt>
                <c:pt idx="116">
                  <c:v>19</c:v>
                </c:pt>
                <c:pt idx="117">
                  <c:v>19</c:v>
                </c:pt>
                <c:pt idx="118">
                  <c:v>19</c:v>
                </c:pt>
                <c:pt idx="119">
                  <c:v>19</c:v>
                </c:pt>
                <c:pt idx="120">
                  <c:v>19</c:v>
                </c:pt>
                <c:pt idx="121">
                  <c:v>19</c:v>
                </c:pt>
                <c:pt idx="122">
                  <c:v>19</c:v>
                </c:pt>
                <c:pt idx="123">
                  <c:v>19</c:v>
                </c:pt>
                <c:pt idx="124">
                  <c:v>19</c:v>
                </c:pt>
                <c:pt idx="125">
                  <c:v>19</c:v>
                </c:pt>
                <c:pt idx="126">
                  <c:v>19</c:v>
                </c:pt>
                <c:pt idx="127">
                  <c:v>19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21</c:v>
                </c:pt>
                <c:pt idx="137">
                  <c:v>21</c:v>
                </c:pt>
                <c:pt idx="138">
                  <c:v>21</c:v>
                </c:pt>
                <c:pt idx="139">
                  <c:v>21</c:v>
                </c:pt>
                <c:pt idx="140">
                  <c:v>21</c:v>
                </c:pt>
                <c:pt idx="141">
                  <c:v>21</c:v>
                </c:pt>
                <c:pt idx="142">
                  <c:v>21</c:v>
                </c:pt>
                <c:pt idx="143">
                  <c:v>22</c:v>
                </c:pt>
                <c:pt idx="144">
                  <c:v>22</c:v>
                </c:pt>
                <c:pt idx="145">
                  <c:v>22</c:v>
                </c:pt>
                <c:pt idx="146">
                  <c:v>22</c:v>
                </c:pt>
                <c:pt idx="147">
                  <c:v>22</c:v>
                </c:pt>
                <c:pt idx="148">
                  <c:v>23</c:v>
                </c:pt>
                <c:pt idx="149">
                  <c:v>23</c:v>
                </c:pt>
                <c:pt idx="150">
                  <c:v>23</c:v>
                </c:pt>
                <c:pt idx="151">
                  <c:v>23</c:v>
                </c:pt>
                <c:pt idx="152">
                  <c:v>23</c:v>
                </c:pt>
                <c:pt idx="153">
                  <c:v>24</c:v>
                </c:pt>
                <c:pt idx="154">
                  <c:v>24</c:v>
                </c:pt>
                <c:pt idx="155">
                  <c:v>24</c:v>
                </c:pt>
                <c:pt idx="156">
                  <c:v>24</c:v>
                </c:pt>
                <c:pt idx="157">
                  <c:v>24</c:v>
                </c:pt>
                <c:pt idx="158">
                  <c:v>25</c:v>
                </c:pt>
                <c:pt idx="159">
                  <c:v>25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26</c:v>
                </c:pt>
                <c:pt idx="164">
                  <c:v>26</c:v>
                </c:pt>
                <c:pt idx="165">
                  <c:v>26</c:v>
                </c:pt>
                <c:pt idx="166">
                  <c:v>26</c:v>
                </c:pt>
                <c:pt idx="167">
                  <c:v>26</c:v>
                </c:pt>
                <c:pt idx="168">
                  <c:v>27</c:v>
                </c:pt>
                <c:pt idx="169">
                  <c:v>27</c:v>
                </c:pt>
                <c:pt idx="170">
                  <c:v>27</c:v>
                </c:pt>
                <c:pt idx="171">
                  <c:v>27</c:v>
                </c:pt>
                <c:pt idx="172">
                  <c:v>27</c:v>
                </c:pt>
                <c:pt idx="173">
                  <c:v>27</c:v>
                </c:pt>
                <c:pt idx="174">
                  <c:v>27</c:v>
                </c:pt>
                <c:pt idx="175">
                  <c:v>27</c:v>
                </c:pt>
                <c:pt idx="176">
                  <c:v>27</c:v>
                </c:pt>
                <c:pt idx="177">
                  <c:v>28</c:v>
                </c:pt>
                <c:pt idx="178">
                  <c:v>28</c:v>
                </c:pt>
                <c:pt idx="179">
                  <c:v>28</c:v>
                </c:pt>
                <c:pt idx="180">
                  <c:v>28</c:v>
                </c:pt>
                <c:pt idx="181">
                  <c:v>28</c:v>
                </c:pt>
                <c:pt idx="182">
                  <c:v>29</c:v>
                </c:pt>
                <c:pt idx="183">
                  <c:v>29</c:v>
                </c:pt>
                <c:pt idx="184">
                  <c:v>29</c:v>
                </c:pt>
                <c:pt idx="185">
                  <c:v>29</c:v>
                </c:pt>
                <c:pt idx="186">
                  <c:v>29</c:v>
                </c:pt>
                <c:pt idx="187">
                  <c:v>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111680"/>
        <c:axId val="123154432"/>
      </c:lineChart>
      <c:catAx>
        <c:axId val="123111680"/>
        <c:scaling>
          <c:orientation val="minMax"/>
        </c:scaling>
        <c:delete val="0"/>
        <c:axPos val="b"/>
        <c:majorTickMark val="out"/>
        <c:minorTickMark val="none"/>
        <c:tickLblPos val="nextTo"/>
        <c:crossAx val="123154432"/>
        <c:crosses val="autoZero"/>
        <c:auto val="1"/>
        <c:lblAlgn val="ctr"/>
        <c:lblOffset val="100"/>
        <c:noMultiLvlLbl val="0"/>
      </c:catAx>
      <c:valAx>
        <c:axId val="123154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111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0.0315</cdr:x>
      <cdr:y>0.0525</cdr:y>
    </cdr:from>
    <cdr:to>
      <cdr:x>0.23625</cdr:x>
      <cdr:y>0.20381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44016" y="144016"/>
          <a:ext cx="936104" cy="41506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0.83474</cdr:x>
      <cdr:y>0.78749</cdr:y>
    </cdr:from>
    <cdr:to>
      <cdr:x>0.98197</cdr:x>
      <cdr:y>0.85694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816424" y="2160240"/>
          <a:ext cx="673135" cy="1905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8038A-0CDE-4250-80E8-F900524DD1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48C8-AE02-4D35-8992-A8AD697B3B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9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2833-C8F9-4B29-8CC8-DB534F574E64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E6000-486D-494D-A00A-CB1EF8FAEED7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F4E-7396-49C8-857A-ED6A259C6A54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75EA-FF70-4D5A-87FD-9D8A5E4A3477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A0F5-3DE8-4836-B7A0-BEC2C5FD88B5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B956-2B09-401D-AE2A-F510F7EAFD2A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0E5-1D74-4810-BB37-03AD3CC982DE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CE92-9BBD-4BF8-8B8B-437761CA8A42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Stem" pitchFamily="34" charset="-52"/>
                <a:ea typeface="Stem" pitchFamily="34" charset="-52"/>
              </a:defRPr>
            </a:lvl1pPr>
          </a:lstStyle>
          <a:p>
            <a:fld id="{6AEF655C-7482-4245-A906-DECEA9FD5ED2}" type="datetime1">
              <a:rPr lang="ru-RU" smtClean="0"/>
              <a:pPr/>
              <a:t>04.05.2022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Stem" pitchFamily="34" charset="-52"/>
                <a:ea typeface="Stem" pitchFamily="34" charset="-52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Stem" pitchFamily="34" charset="-52"/>
                <a:ea typeface="Stem" pitchFamily="34" charset="-52"/>
              </a:defRPr>
            </a:lvl1pPr>
          </a:lstStyle>
          <a:p>
            <a:fld id="{BED6A320-76D9-447F-A0AE-3C3B0BC48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36A8-F724-4ADA-AA8B-E4056CCB1713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23D99-8FB4-4019-9B6F-2A0610503A0E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43A7-493F-4388-9919-1F4D517C1983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779662"/>
            <a:ext cx="5616624" cy="54006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Тема  выпускной квалификационной работы бакалавра</a:t>
            </a:r>
            <a:r>
              <a:rPr lang="en-US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]</a:t>
            </a:r>
            <a:endParaRPr lang="ru-RU" dirty="0">
              <a:solidFill>
                <a:schemeClr val="tx1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1782" y="444609"/>
            <a:ext cx="7388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Stem" pitchFamily="34" charset="-52"/>
                <a:ea typeface="Stem" pitchFamily="34" charset="-52"/>
              </a:rPr>
              <a:t>ФГОУ ВО «Новосибирский государственный технический университет»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Факультет автоматики и вычислительной техники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Кафедра АСУ</a:t>
            </a:r>
            <a:endParaRPr lang="ru-RU" sz="1600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0379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Выполнил 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ФИО обучающегося полностью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Группа 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Шифр группы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Научный руководитель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степень, звание ФИО руководителя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7" y="4083919"/>
            <a:ext cx="5760639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Шаблон</a:t>
            </a:r>
            <a:r>
              <a:rPr lang="ru-RU" sz="4400" b="1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1600" b="1" dirty="0">
                <a:latin typeface="Stem" pitchFamily="34" charset="-52"/>
                <a:ea typeface="Stem" pitchFamily="34" charset="-52"/>
              </a:rPr>
              <a:t>подготовлен доцентом кафедры АСУ </a:t>
            </a:r>
            <a:endParaRPr lang="ru-RU" sz="1600" b="1" dirty="0" smtClean="0">
              <a:latin typeface="Stem" pitchFamily="34" charset="-52"/>
              <a:ea typeface="Stem" pitchFamily="34" charset="-52"/>
            </a:endParaRPr>
          </a:p>
          <a:p>
            <a:pPr algn="r"/>
            <a:r>
              <a:rPr lang="ru-RU" sz="1600" b="1" dirty="0" err="1" smtClean="0">
                <a:latin typeface="Stem" pitchFamily="34" charset="-52"/>
                <a:ea typeface="Stem" pitchFamily="34" charset="-52"/>
              </a:rPr>
              <a:t>Лыгиной</a:t>
            </a:r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1600" b="1" dirty="0">
                <a:latin typeface="Stem" pitchFamily="34" charset="-52"/>
                <a:ea typeface="Stem" pitchFamily="34" charset="-52"/>
              </a:rPr>
              <a:t>Н.И. </a:t>
            </a:r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 и имеет рекомендательный характер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20509" r="94558" b="71603"/>
          <a:stretch>
            <a:fillRect/>
          </a:stretch>
        </p:blipFill>
        <p:spPr bwMode="auto">
          <a:xfrm>
            <a:off x="323528" y="444132"/>
            <a:ext cx="995233" cy="76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093101"/>
            <a:ext cx="8136904" cy="359360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sz="3000" u="sng" dirty="0" smtClean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0" lvl="0" indent="360363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u="sng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Краткая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характеристика предметной области </a:t>
            </a:r>
            <a:r>
              <a:rPr lang="ru-RU" sz="2800" u="sng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 терминах 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исследуемой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предметной области (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описание специалиста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):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описание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состояния,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структуры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процессов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показателей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эффективности,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достоинств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 недостатков различных сторон деятельности,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особенностей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 т.д.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  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на этой основе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 формулирование решаемой в работе проблемы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916740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575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tem" pitchFamily="34" charset="-52"/>
                <a:ea typeface="Stem" pitchFamily="34" charset="-52"/>
              </a:rPr>
              <a:t>Описание предметной области </a:t>
            </a:r>
            <a:r>
              <a:rPr lang="ru-RU" sz="2800" dirty="0" smtClean="0">
                <a:latin typeface="Stem" pitchFamily="34" charset="-52"/>
                <a:ea typeface="Stem" pitchFamily="34" charset="-52"/>
              </a:rPr>
              <a:t>(1-2  слайда)</a:t>
            </a:r>
            <a:endParaRPr lang="ru-RU" sz="2800" b="1" dirty="0" smtClean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6048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01113"/>
            <a:ext cx="8136904" cy="3485590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sz="2800" u="sng" dirty="0" smtClean="0">
              <a:latin typeface="Stem" pitchFamily="34" charset="-52"/>
              <a:ea typeface="Stem" pitchFamily="34" charset="-52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u="sng" dirty="0" smtClean="0">
                <a:latin typeface="Stem" pitchFamily="34" charset="-52"/>
                <a:ea typeface="Stem" pitchFamily="34" charset="-52"/>
              </a:rPr>
              <a:t>Сравнительный</a:t>
            </a:r>
            <a:r>
              <a:rPr lang="ru-RU" sz="2800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2800" dirty="0">
                <a:latin typeface="Stem" pitchFamily="34" charset="-52"/>
                <a:ea typeface="Stem" pitchFamily="34" charset="-52"/>
              </a:rPr>
              <a:t>обзор подходов, методов, приемов решения проблемы или явное указание на отсутствие нескольких (или хотя бы одного) подходов, методов, приемов решения проблемы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u="sng" dirty="0">
                <a:latin typeface="Stem" pitchFamily="34" charset="-52"/>
                <a:ea typeface="Stem" pitchFamily="34" charset="-52"/>
              </a:rPr>
              <a:t>Постановка</a:t>
            </a:r>
            <a:r>
              <a:rPr lang="ru-RU" sz="2800" dirty="0">
                <a:latin typeface="Stem" pitchFamily="34" charset="-52"/>
                <a:ea typeface="Stem" pitchFamily="34" charset="-52"/>
              </a:rPr>
              <a:t> цели работы </a:t>
            </a:r>
            <a:r>
              <a:rPr lang="ru-RU" sz="2800" u="sng" dirty="0">
                <a:latin typeface="Stem" pitchFamily="34" charset="-52"/>
                <a:ea typeface="Stem" pitchFamily="34" charset="-52"/>
              </a:rPr>
              <a:t>на основе</a:t>
            </a:r>
            <a:r>
              <a:rPr lang="ru-RU" sz="2800" dirty="0">
                <a:latin typeface="Stem" pitchFamily="34" charset="-52"/>
                <a:ea typeface="Stem" pitchFamily="34" charset="-52"/>
              </a:rPr>
              <a:t> выявленной </a:t>
            </a:r>
            <a:r>
              <a:rPr lang="ru-RU" sz="2800" u="sng" dirty="0">
                <a:latin typeface="Stem" pitchFamily="34" charset="-52"/>
                <a:ea typeface="Stem" pitchFamily="34" charset="-52"/>
              </a:rPr>
              <a:t>проблемы</a:t>
            </a:r>
            <a:r>
              <a:rPr lang="ru-RU" sz="2800" dirty="0">
                <a:latin typeface="Stem" pitchFamily="34" charset="-52"/>
                <a:ea typeface="Stem" pitchFamily="34" charset="-52"/>
              </a:rPr>
              <a:t> и выбранного </a:t>
            </a:r>
            <a:r>
              <a:rPr lang="ru-RU" sz="2800" u="sng" dirty="0">
                <a:latin typeface="Stem" pitchFamily="34" charset="-52"/>
                <a:ea typeface="Stem" pitchFamily="34" charset="-52"/>
              </a:rPr>
              <a:t>подхода, метода, приема  решения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018606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04023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Stem" pitchFamily="34" charset="-52"/>
                <a:ea typeface="Stem" pitchFamily="34" charset="-52"/>
              </a:rPr>
              <a:t>Методы </a:t>
            </a:r>
            <a:r>
              <a:rPr lang="ru-RU" sz="2400" b="1" dirty="0">
                <a:latin typeface="Stem" pitchFamily="34" charset="-52"/>
                <a:ea typeface="Stem" pitchFamily="34" charset="-52"/>
              </a:rPr>
              <a:t>решения и </a:t>
            </a:r>
            <a:r>
              <a:rPr lang="ru-RU" sz="2400" b="1" dirty="0" smtClean="0">
                <a:latin typeface="Stem" pitchFamily="34" charset="-52"/>
                <a:ea typeface="Stem" pitchFamily="34" charset="-52"/>
              </a:rPr>
              <a:t>постановка </a:t>
            </a:r>
            <a:r>
              <a:rPr lang="ru-RU" sz="2400" b="1" dirty="0">
                <a:latin typeface="Stem" pitchFamily="34" charset="-52"/>
                <a:ea typeface="Stem" pitchFamily="34" charset="-52"/>
              </a:rPr>
              <a:t>цели работы</a:t>
            </a:r>
          </a:p>
          <a:p>
            <a:pPr algn="ctr"/>
            <a:r>
              <a:rPr lang="ru-RU" sz="2400" dirty="0" smtClean="0">
                <a:latin typeface="Stem" pitchFamily="34" charset="-52"/>
                <a:ea typeface="Stem" pitchFamily="34" charset="-52"/>
              </a:rPr>
              <a:t>(1-2  слайда)</a:t>
            </a:r>
            <a:endParaRPr lang="ru-RU" sz="2400" b="1" dirty="0" smtClean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6252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01113"/>
            <a:ext cx="8136904" cy="3485590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u="sng" dirty="0" smtClean="0">
                <a:latin typeface="Stem" pitchFamily="34" charset="-52"/>
                <a:ea typeface="Stem" pitchFamily="34" charset="-52"/>
              </a:rPr>
              <a:t>Сравнительный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обзор инструментов программной реализации всех используемых видов по назначению 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(СУБД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, платформы, клиентский язык, язык реализации высокого уровня, библиотеки и т.д.) и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обоснование на этой основе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сделанного в работе выбора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latin typeface="Stem" pitchFamily="34" charset="-52"/>
                <a:ea typeface="Stem" pitchFamily="34" charset="-52"/>
              </a:rPr>
              <a:t>Этот материал целесообразно представить в виде сравнительной таблицы 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вида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sz="2800" dirty="0"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018606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04023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Stem" pitchFamily="34" charset="-52"/>
                <a:ea typeface="Stem" pitchFamily="34" charset="-52"/>
              </a:rPr>
              <a:t>Обоснование выбора инструментальных </a:t>
            </a:r>
            <a:r>
              <a:rPr lang="ru-RU" sz="2800" b="1" dirty="0" smtClean="0">
                <a:latin typeface="Stem" pitchFamily="34" charset="-52"/>
                <a:ea typeface="Stem" pitchFamily="34" charset="-52"/>
              </a:rPr>
              <a:t>средств </a:t>
            </a:r>
            <a:r>
              <a:rPr lang="ru-RU" sz="2800" dirty="0" smtClean="0">
                <a:latin typeface="Stem" pitchFamily="34" charset="-52"/>
                <a:ea typeface="Stem" pitchFamily="34" charset="-52"/>
              </a:rPr>
              <a:t>(1-2  слайда)</a:t>
            </a:r>
            <a:endParaRPr lang="ru-RU" sz="2800" b="1" dirty="0" smtClean="0">
              <a:latin typeface="Stem" pitchFamily="34" charset="-52"/>
              <a:ea typeface="Stem" pitchFamily="34" charset="-52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586908"/>
              </p:ext>
            </p:extLst>
          </p:nvPr>
        </p:nvGraphicFramePr>
        <p:xfrm>
          <a:off x="955647" y="3795886"/>
          <a:ext cx="7389549" cy="8100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3183"/>
                <a:gridCol w="2463183"/>
                <a:gridCol w="2463183"/>
              </a:tblGrid>
              <a:tr h="5129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tem" pitchFamily="34" charset="-52"/>
                          <a:ea typeface="Stem" pitchFamily="34" charset="-52"/>
                        </a:rPr>
                        <a:t>Программный инструмент</a:t>
                      </a:r>
                      <a:endParaRPr lang="ru-RU" sz="1400" dirty="0">
                        <a:latin typeface="Stem" pitchFamily="34" charset="-52"/>
                        <a:ea typeface="Stem" pitchFamily="34" charset="-52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tem" pitchFamily="34" charset="-52"/>
                          <a:ea typeface="Stem" pitchFamily="34" charset="-52"/>
                        </a:rPr>
                        <a:t>Достоинства для данной работы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tem" pitchFamily="34" charset="-52"/>
                          <a:ea typeface="Stem" pitchFamily="34" charset="-52"/>
                        </a:rPr>
                        <a:t>Недостатки для данной работы</a:t>
                      </a:r>
                    </a:p>
                  </a:txBody>
                  <a:tcPr marT="34290" marB="34290"/>
                </a:tc>
              </a:tr>
              <a:tr h="297169">
                <a:tc>
                  <a:txBody>
                    <a:bodyPr/>
                    <a:lstStyle/>
                    <a:p>
                      <a:endParaRPr lang="ru-RU" sz="1400" dirty="0">
                        <a:latin typeface="Stem" pitchFamily="34" charset="-52"/>
                        <a:ea typeface="Stem" pitchFamily="34" charset="-52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Stem" pitchFamily="34" charset="-52"/>
                        <a:ea typeface="Stem" pitchFamily="34" charset="-52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Stem" pitchFamily="34" charset="-52"/>
                        <a:ea typeface="Stem" pitchFamily="34" charset="-52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23247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01113"/>
            <a:ext cx="8136904" cy="3485590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7305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Информация  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 </a:t>
            </a:r>
            <a:r>
              <a:rPr lang="ru-RU" sz="24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каждом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виде описания особенностей программной </a:t>
            </a: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реализации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(по 1-2  слайда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)</a:t>
            </a: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:</a:t>
            </a:r>
            <a:endParaRPr lang="ru-RU" sz="2400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0" indent="3600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Описание </a:t>
            </a:r>
            <a:r>
              <a:rPr lang="ru-RU" sz="1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входной и выходн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ой информации 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(1-2 слайда) </a:t>
            </a:r>
            <a:endParaRPr lang="ru-RU" sz="1800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0" indent="3600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Описание </a:t>
            </a:r>
            <a:r>
              <a:rPr lang="ru-RU" sz="1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структуры базы данных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если они есть,   или классов в зависимости от выбранного способа программной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реализации (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1-2 слайда) </a:t>
            </a:r>
          </a:p>
          <a:p>
            <a:pPr marL="360000" lvl="1" indent="36000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   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2.1 Концептуальная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модель (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построение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абстрактной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модел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данных</a:t>
            </a:r>
            <a:r>
              <a:rPr lang="en-US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не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ориентированной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на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определённую</a:t>
            </a:r>
            <a:r>
              <a:rPr lang="en-US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СУБД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или язык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программирования)</a:t>
            </a:r>
            <a:endParaRPr lang="ru-RU" sz="1800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1" indent="36000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   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2.2 Логическая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модель («наложение»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на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построенную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ранее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концептуальную модель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типов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данных</a:t>
            </a:r>
            <a:r>
              <a:rPr lang="en-US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и </a:t>
            </a:r>
            <a:r>
              <a:rPr lang="en-US" sz="1800" dirty="0" err="1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атрибутов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)</a:t>
            </a:r>
            <a:endParaRPr lang="ru-RU" sz="1800" b="1" i="1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1" indent="36000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   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2.3   Физическая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модель</a:t>
            </a:r>
            <a:endParaRPr lang="ru-RU" sz="1800" b="1" i="1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0" indent="3600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Разработанные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основные алгоритмы задач программной реализации, акцент сделать на оригинальных собственных разработках и использованных в них методах и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приемах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(1-2 слайда) </a:t>
            </a:r>
            <a:endParaRPr lang="ru-RU" sz="1800" b="1" i="1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360000" lvl="0" indent="3600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Описание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особенностей программной </a:t>
            </a:r>
            <a:r>
              <a:rPr lang="ru-RU" sz="1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реализации </a:t>
            </a:r>
            <a:r>
              <a:rPr lang="ru-RU" sz="1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(1-2 слайда) </a:t>
            </a:r>
            <a:endParaRPr lang="ru-RU" sz="1800" b="1" i="1" dirty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1" y="1018606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266800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Stem" pitchFamily="34" charset="-52"/>
                <a:ea typeface="Stem" pitchFamily="34" charset="-52"/>
              </a:rPr>
              <a:t>Описание особенностей программной </a:t>
            </a:r>
            <a:r>
              <a:rPr lang="ru-RU" sz="2800" b="1" dirty="0" smtClean="0">
                <a:latin typeface="Stem" pitchFamily="34" charset="-52"/>
                <a:ea typeface="Stem" pitchFamily="34" charset="-52"/>
              </a:rPr>
              <a:t>реализации </a:t>
            </a:r>
            <a:r>
              <a:rPr lang="ru-RU" sz="2800" dirty="0" smtClean="0">
                <a:latin typeface="Stem" pitchFamily="34" charset="-52"/>
                <a:ea typeface="Stem" pitchFamily="34" charset="-52"/>
              </a:rPr>
              <a:t>(?)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36668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01113"/>
            <a:ext cx="8136904" cy="3485590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dirty="0" smtClean="0">
              <a:latin typeface="Stem" pitchFamily="34" charset="-52"/>
              <a:ea typeface="Stem" pitchFamily="34" charset="-5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Stem" pitchFamily="34" charset="-52"/>
                <a:ea typeface="Stem" pitchFamily="34" charset="-52"/>
              </a:rPr>
              <a:t>Цель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– иллюстрация работоспособности спроектированного и 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программно реализованного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программного продукта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Контрольный пример должен представлять основные режимы или функции  работы разработанного программного продукта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Каждый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режим или функцию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целесообразно представить в виде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набора последовательных диалоговых окон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для решения задачи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с предметным содержанием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(задачи специалистов или пользователей в предметной области)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Диалоговые окна должны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содержать корректные входные и выходные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данные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1" y="1018606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26680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Stem" pitchFamily="34" charset="-52"/>
                <a:ea typeface="Stem" pitchFamily="34" charset="-52"/>
              </a:rPr>
              <a:t>Контрольный пример </a:t>
            </a:r>
            <a:r>
              <a:rPr lang="ru-RU" sz="3200" dirty="0" smtClean="0">
                <a:latin typeface="Stem" pitchFamily="34" charset="-52"/>
                <a:ea typeface="Stem" pitchFamily="34" charset="-52"/>
              </a:rPr>
              <a:t>(4 - 6 слайдов)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34812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01113"/>
            <a:ext cx="8136904" cy="3485590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60363" algn="just">
              <a:buNone/>
            </a:pPr>
            <a:endParaRPr lang="ru-RU" sz="2400" b="1" dirty="0" smtClean="0">
              <a:latin typeface="Stem" pitchFamily="34" charset="-52"/>
              <a:ea typeface="Stem" pitchFamily="34" charset="-52"/>
            </a:endParaRPr>
          </a:p>
          <a:p>
            <a:pPr marL="0" indent="360363" algn="just">
              <a:buNone/>
            </a:pPr>
            <a:r>
              <a:rPr lang="ru-RU" sz="2000" b="1" dirty="0" smtClean="0">
                <a:latin typeface="Stem" pitchFamily="34" charset="-52"/>
                <a:ea typeface="Stem" pitchFamily="34" charset="-52"/>
              </a:rPr>
              <a:t>Оформление графика</a:t>
            </a:r>
          </a:p>
          <a:p>
            <a:pPr marL="0" indent="0" algn="just">
              <a:buNone/>
            </a:pPr>
            <a:endParaRPr lang="ru-RU" sz="2400" dirty="0"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1" y="1018606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26680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Stem" pitchFamily="34" charset="-52"/>
                <a:ea typeface="Stem" pitchFamily="34" charset="-52"/>
              </a:rPr>
              <a:t>Контрольный пример </a:t>
            </a:r>
            <a:r>
              <a:rPr lang="ru-RU" sz="3200" dirty="0" smtClean="0">
                <a:latin typeface="Stem" pitchFamily="34" charset="-52"/>
                <a:ea typeface="Stem" pitchFamily="34" charset="-52"/>
              </a:rPr>
              <a:t>(4 - 6 слайдов)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51232291"/>
              </p:ext>
            </p:extLst>
          </p:nvPr>
        </p:nvGraphicFramePr>
        <p:xfrm>
          <a:off x="577338" y="1923678"/>
          <a:ext cx="4824536" cy="248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08104" y="1227352"/>
            <a:ext cx="30963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Важно</a:t>
            </a:r>
            <a:r>
              <a:rPr lang="ru-RU" sz="1200" b="1" dirty="0" smtClean="0">
                <a:latin typeface="Stem" pitchFamily="34" charset="-52"/>
                <a:ea typeface="Stem" pitchFamily="34" charset="-52"/>
              </a:rPr>
              <a:t>: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200" dirty="0" smtClean="0">
                <a:latin typeface="Stem" pitchFamily="34" charset="-52"/>
                <a:ea typeface="Stem" pitchFamily="34" charset="-52"/>
              </a:rPr>
              <a:t>на графике </a:t>
            </a:r>
            <a:r>
              <a:rPr lang="ru-RU" sz="12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есть названия и единицы измерения величин</a:t>
            </a:r>
            <a:r>
              <a:rPr lang="ru-RU" sz="1200" dirty="0" smtClean="0">
                <a:latin typeface="Stem" pitchFamily="34" charset="-52"/>
                <a:ea typeface="Stem" pitchFamily="34" charset="-52"/>
              </a:rPr>
              <a:t>, представленных на осях графика,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есть основной заголовок</a:t>
            </a:r>
            <a:r>
              <a:rPr lang="ru-RU" sz="1200" dirty="0" smtClean="0">
                <a:latin typeface="Stem" pitchFamily="34" charset="-52"/>
                <a:ea typeface="Stem" pitchFamily="34" charset="-52"/>
              </a:rPr>
              <a:t> – это минимум информации для понимания данных на графике.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latin typeface="Stem" pitchFamily="34" charset="-52"/>
                <a:ea typeface="Stem" pitchFamily="34" charset="-52"/>
              </a:rPr>
              <a:t>Полезно </a:t>
            </a:r>
            <a:r>
              <a:rPr lang="ru-RU" sz="12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указать количественные значения точек </a:t>
            </a:r>
            <a:r>
              <a:rPr lang="ru-RU" sz="1200" dirty="0" smtClean="0">
                <a:latin typeface="Stem" pitchFamily="34" charset="-52"/>
                <a:ea typeface="Stem" pitchFamily="34" charset="-52"/>
              </a:rPr>
              <a:t>на графике, это также упрощает анализ графической информации.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latin typeface="Stem" pitchFamily="34" charset="-52"/>
                <a:ea typeface="Stem" pitchFamily="34" charset="-52"/>
              </a:rPr>
              <a:t>В данном случае этот прием из-за простой зависимости и небольших числовых значений перегрузит график информацией</a:t>
            </a:r>
            <a:endParaRPr lang="ru-RU" sz="1200" dirty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36500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951571"/>
            <a:ext cx="8136904" cy="3735132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 smtClean="0">
              <a:latin typeface="Stem" pitchFamily="34" charset="-52"/>
              <a:ea typeface="Stem" pitchFamily="34" charset="-52"/>
            </a:endParaRPr>
          </a:p>
          <a:p>
            <a:pPr marL="0" lvl="0" indent="360363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По 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каждой задаче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выпускной квалификационной работы бакалавра должен быть сделан 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вывод о степени ее выполнения в соответствии с перечнем задач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(см. слайд 8)</a:t>
            </a:r>
          </a:p>
          <a:p>
            <a:pPr marL="0" lvl="0" indent="360363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Важно:</a:t>
            </a:r>
            <a:endParaRPr lang="ru-RU" b="1" dirty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  <a:p>
            <a:pPr marL="0" lvl="0" indent="360363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Выводы во время доклада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можно озвучить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только </a:t>
            </a:r>
            <a:r>
              <a:rPr lang="ru-RU" sz="28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если есть </a:t>
            </a:r>
            <a:r>
              <a:rPr lang="ru-RU" sz="28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значимые для вас лично </a:t>
            </a:r>
            <a:r>
              <a:rPr lang="ru-RU" sz="28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результаты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789640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26680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Stem" pitchFamily="34" charset="-52"/>
                <a:ea typeface="Stem" pitchFamily="34" charset="-52"/>
              </a:rPr>
              <a:t>Выводы </a:t>
            </a:r>
            <a:r>
              <a:rPr lang="ru-RU" sz="3200" dirty="0" smtClean="0">
                <a:latin typeface="Stem" pitchFamily="34" charset="-52"/>
                <a:ea typeface="Stem" pitchFamily="34" charset="-52"/>
              </a:rPr>
              <a:t>(1 - 2 слайда)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271302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Советы</a:t>
            </a:r>
            <a:r>
              <a:rPr lang="ru-RU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:</a:t>
            </a:r>
            <a:endParaRPr lang="ru-RU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Каждые 20-30 секунд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на экране презентации должно что-то изменяться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(например, появиться следующая часть текста, измениться место нахождения какого-либо объекта, появиться следующий слайд и т. п.)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 smtClean="0">
                <a:latin typeface="Stem" pitchFamily="34" charset="-52"/>
                <a:ea typeface="Stem" pitchFamily="34" charset="-52"/>
              </a:rPr>
              <a:t>Исключить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грамматические ошибки и описки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на слайдах.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Подобные недочеты снижают качество и могут повлиять на оценку работы. Крупный шрифт делает ошибки особенно заметными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Не перегружать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слайды текстом.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Существует правило размещать на странице до 10 строк. Не рекомендуется использовать вертикальное расположение текста. Перенасыщенность материала текстовой информацией, дублирующей доклад, снижает его ценность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8739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5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Советы:</a:t>
            </a:r>
            <a:endParaRPr lang="ru-RU" sz="3500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Избегать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фона, несоответствующего содержанию слайда, и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декоративных элементов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Не допустимо читать текст на слайдах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Можно просто сказать о характере размещенной информации. На слайдах лучше использовать графические материалы, кроме слайдов с общей информацией о работе, задачах и выводах: графики, таблицы, рисунки, формулы. Докладчику нужно объяснить их назначение, изложить методику расчета и инструмент </a:t>
            </a:r>
            <a:r>
              <a:rPr lang="ru-RU" sz="24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построения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Не нужно задерживаться на слайдах более 2-х </a:t>
            </a:r>
            <a:r>
              <a:rPr lang="ru-RU" sz="2400" u="sng" dirty="0" smtClean="0">
                <a:latin typeface="Stem" pitchFamily="34" charset="-52"/>
                <a:ea typeface="Stem" pitchFamily="34" charset="-52"/>
              </a:rPr>
              <a:t>минут,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но и не следует их перелистывать быстрее 0,5 мин., кроме случаев, когда слайд содержит небольшой объем сведений.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Если слайд содержит ключевые моменты работы и на них нужно сделать особый акцент, то на таком слайде нужно задержаться, однако выдержать регламент всего </a:t>
            </a:r>
            <a:r>
              <a:rPr lang="ru-RU" sz="24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доклада</a:t>
            </a:r>
            <a:endParaRPr lang="ru-RU" sz="2400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29277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5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Советы</a:t>
            </a:r>
            <a:r>
              <a:rPr lang="ru-RU" sz="35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:</a:t>
            </a:r>
            <a:endParaRPr lang="ru-RU" sz="3500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Объясняя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графики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, нужно называть, какие данные расположены по его осям и что показывает непосредственно графическая линия. Аналогично объясняются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таблицы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– какие данные размещается в строках, что указано в столбцах.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Этот процесс упрощается, если графики и таблицы сопровождаются всеми необходимыми поясняющими сведениями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Доклад (устная речь) следует построить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короткими простыми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предложениями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Перед защитой обязательно нужно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прорепетировать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доклад дома.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Это позволит выявить фрагменты текста, прочтение которых требует больше времени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В интернете есть немало примеров, но не образцов (!) презентаций выпускных квалификационных работ бакалавров  на различные темы.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Следует критически отнестись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к этой информации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7941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9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Зачем нужна презентация  выпускной квалификационной работы бакалавра?</a:t>
            </a:r>
            <a:r>
              <a:rPr lang="ru-RU" sz="3600" b="1" dirty="0">
                <a:latin typeface="Stem" pitchFamily="34" charset="-52"/>
                <a:ea typeface="Stem" pitchFamily="34" charset="-52"/>
              </a:rPr>
              <a:t> </a:t>
            </a:r>
            <a:endParaRPr lang="ru-RU" sz="3900" b="1" dirty="0" smtClean="0">
              <a:latin typeface="Stem" pitchFamily="34" charset="-52"/>
              <a:ea typeface="Stem" pitchFamily="34" charset="-52"/>
            </a:endParaRPr>
          </a:p>
          <a:p>
            <a:pPr marL="0" lvl="0" indent="180000" algn="just">
              <a:lnSpc>
                <a:spcPct val="60000"/>
              </a:lnSpc>
              <a:spcBef>
                <a:spcPts val="0"/>
              </a:spcBef>
              <a:buNone/>
            </a:pPr>
            <a:endParaRPr lang="ru-RU" sz="2600" dirty="0" smtClean="0">
              <a:solidFill>
                <a:prstClr val="black"/>
              </a:solidFill>
              <a:latin typeface="Stem" pitchFamily="34" charset="-52"/>
              <a:ea typeface="Stem" pitchFamily="34" charset="-52"/>
            </a:endParaRPr>
          </a:p>
          <a:p>
            <a:pPr marL="0" lvl="0" indent="273050" algn="just">
              <a:spcBef>
                <a:spcPts val="0"/>
              </a:spcBef>
              <a:buNone/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Презентация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дает возможность представить работу, на выполнение которой по учебному плану вы </a:t>
            </a:r>
            <a:r>
              <a:rPr lang="ru-RU" sz="2600" dirty="0" smtClean="0">
                <a:latin typeface="Stem" pitchFamily="34" charset="-52"/>
                <a:ea typeface="Stem" pitchFamily="34" charset="-52"/>
              </a:rPr>
              <a:t>потратили от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трех месяцев до полутора лет, за 8-10 </a:t>
            </a:r>
            <a:r>
              <a:rPr lang="ru-RU" sz="2600" dirty="0" smtClean="0">
                <a:latin typeface="Stem" pitchFamily="34" charset="-52"/>
                <a:ea typeface="Stem" pitchFamily="34" charset="-52"/>
              </a:rPr>
              <a:t>мин:</a:t>
            </a:r>
            <a:endParaRPr lang="ru-RU" sz="2600" dirty="0">
              <a:latin typeface="Stem" pitchFamily="34" charset="-52"/>
              <a:ea typeface="Stem" pitchFamily="34" charset="-52"/>
            </a:endParaRPr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>
                <a:latin typeface="Stem" pitchFamily="34" charset="-52"/>
                <a:ea typeface="Stem" pitchFamily="34" charset="-52"/>
              </a:rPr>
              <a:t>без потери </a:t>
            </a:r>
            <a:r>
              <a:rPr lang="ru-RU" sz="2600" u="sng" dirty="0" smtClean="0">
                <a:latin typeface="Stem" pitchFamily="34" charset="-52"/>
                <a:ea typeface="Stem" pitchFamily="34" charset="-52"/>
              </a:rPr>
              <a:t>её </a:t>
            </a:r>
            <a:r>
              <a:rPr lang="ru-RU" sz="2600" u="sng" dirty="0">
                <a:latin typeface="Stem" pitchFamily="34" charset="-52"/>
                <a:ea typeface="Stem" pitchFamily="34" charset="-52"/>
              </a:rPr>
              <a:t>целостности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, системно</a:t>
            </a:r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>
                <a:latin typeface="Stem" pitchFamily="34" charset="-52"/>
                <a:ea typeface="Stem" pitchFamily="34" charset="-52"/>
              </a:rPr>
              <a:t>по этапам выполнения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в логике </a:t>
            </a:r>
            <a:r>
              <a:rPr lang="ru-RU" sz="2600" dirty="0" smtClean="0">
                <a:latin typeface="Stem" pitchFamily="34" charset="-52"/>
                <a:ea typeface="Stem" pitchFamily="34" charset="-52"/>
              </a:rPr>
              <a:t>научно-исследовательской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работы</a:t>
            </a:r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>
                <a:latin typeface="Stem" pitchFamily="34" charset="-52"/>
                <a:ea typeface="Stem" pitchFamily="34" charset="-52"/>
              </a:rPr>
              <a:t>с акцентом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на сделанное </a:t>
            </a:r>
            <a:r>
              <a:rPr lang="ru-RU" sz="2600" u="sng" dirty="0">
                <a:latin typeface="Stem" pitchFamily="34" charset="-52"/>
                <a:ea typeface="Stem" pitchFamily="34" charset="-52"/>
              </a:rPr>
              <a:t>лично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 вами</a:t>
            </a:r>
          </a:p>
          <a:p>
            <a:pPr>
              <a:buNone/>
            </a:pPr>
            <a:endParaRPr lang="ru-RU" sz="2600" b="1" dirty="0" smtClean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  <a:p>
            <a:pPr>
              <a:buNone/>
            </a:pPr>
            <a:r>
              <a:rPr lang="ru-RU" sz="3100" b="1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Важно</a:t>
            </a:r>
            <a:r>
              <a:rPr lang="ru-RU" sz="3100" b="1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: </a:t>
            </a:r>
            <a:endParaRPr lang="ru-RU" sz="3100" b="1" dirty="0" smtClean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  <a:p>
            <a:pPr marL="539750" indent="-3600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В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презентации можно использовать только содержащиеся в выпускной квалификационной работе бакалавра материалы. </a:t>
            </a:r>
            <a:endParaRPr lang="ru-RU" sz="2600" dirty="0" smtClean="0">
              <a:latin typeface="Stem" pitchFamily="34" charset="-52"/>
              <a:ea typeface="Stem" pitchFamily="34" charset="-52"/>
            </a:endParaRPr>
          </a:p>
          <a:p>
            <a:pPr marL="539750" indent="-3600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Следует делать </a:t>
            </a:r>
            <a:r>
              <a:rPr lang="ru-RU" sz="2600" dirty="0">
                <a:latin typeface="Stem" pitchFamily="34" charset="-52"/>
                <a:ea typeface="Stem" pitchFamily="34" charset="-52"/>
              </a:rPr>
              <a:t>акцент на сущность работы, а не на оформление, которое не должно отвлекать от работы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229004"/>
            <a:ext cx="760183" cy="3650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8336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779662"/>
            <a:ext cx="5616624" cy="54006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Тема  выпускной квалификационной работы бакалавра</a:t>
            </a:r>
            <a:r>
              <a:rPr lang="en-US" dirty="0" smtClean="0">
                <a:solidFill>
                  <a:schemeClr val="tx1"/>
                </a:solidFill>
                <a:latin typeface="Stem" pitchFamily="34" charset="-52"/>
                <a:ea typeface="Stem" pitchFamily="34" charset="-52"/>
              </a:rPr>
              <a:t>]</a:t>
            </a:r>
            <a:endParaRPr lang="ru-RU" dirty="0">
              <a:solidFill>
                <a:schemeClr val="tx1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1782" y="444609"/>
            <a:ext cx="7388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Stem" pitchFamily="34" charset="-52"/>
                <a:ea typeface="Stem" pitchFamily="34" charset="-52"/>
              </a:rPr>
              <a:t>ФГОУ ВО «Новосибирский государственный технический университет»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Факультет автоматики и вычислительной техники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Кафедра АСУ</a:t>
            </a:r>
            <a:endParaRPr lang="ru-RU" sz="1600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0379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Выполнил 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ФИО обучающегося полностью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Группа 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Шифр группы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endParaRPr lang="ru-RU" dirty="0" smtClean="0">
              <a:latin typeface="Stem" pitchFamily="34" charset="-52"/>
              <a:ea typeface="Stem" pitchFamily="34" charset="-52"/>
            </a:endParaRPr>
          </a:p>
          <a:p>
            <a:r>
              <a:rPr lang="ru-RU" dirty="0" smtClean="0">
                <a:latin typeface="Stem" pitchFamily="34" charset="-52"/>
                <a:ea typeface="Stem" pitchFamily="34" charset="-52"/>
              </a:rPr>
              <a:t>Научный руководитель    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[</a:t>
            </a:r>
            <a:r>
              <a:rPr lang="ru-RU" dirty="0" smtClean="0">
                <a:latin typeface="Stem" pitchFamily="34" charset="-52"/>
                <a:ea typeface="Stem" pitchFamily="34" charset="-52"/>
              </a:rPr>
              <a:t>степень, звание ФИО руководителя</a:t>
            </a:r>
            <a:r>
              <a:rPr lang="en-US" dirty="0" smtClean="0">
                <a:latin typeface="Stem" pitchFamily="34" charset="-52"/>
                <a:ea typeface="Stem" pitchFamily="34" charset="-52"/>
              </a:rPr>
              <a:t>]</a:t>
            </a:r>
            <a:endParaRPr lang="ru-RU" dirty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7" y="4083919"/>
            <a:ext cx="5760639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Шаблон</a:t>
            </a:r>
            <a:r>
              <a:rPr lang="ru-RU" sz="4400" b="1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1600" b="1" dirty="0">
                <a:latin typeface="Stem" pitchFamily="34" charset="-52"/>
                <a:ea typeface="Stem" pitchFamily="34" charset="-52"/>
              </a:rPr>
              <a:t>подготовлен доцентом кафедры АСУ </a:t>
            </a:r>
            <a:endParaRPr lang="ru-RU" sz="1600" b="1" dirty="0" smtClean="0">
              <a:latin typeface="Stem" pitchFamily="34" charset="-52"/>
              <a:ea typeface="Stem" pitchFamily="34" charset="-52"/>
            </a:endParaRPr>
          </a:p>
          <a:p>
            <a:pPr algn="r"/>
            <a:r>
              <a:rPr lang="ru-RU" sz="1600" b="1" dirty="0" err="1" smtClean="0">
                <a:latin typeface="Stem" pitchFamily="34" charset="-52"/>
                <a:ea typeface="Stem" pitchFamily="34" charset="-52"/>
              </a:rPr>
              <a:t>Лыгиной</a:t>
            </a:r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1600" b="1" dirty="0">
                <a:latin typeface="Stem" pitchFamily="34" charset="-52"/>
                <a:ea typeface="Stem" pitchFamily="34" charset="-52"/>
              </a:rPr>
              <a:t>Н.И. </a:t>
            </a:r>
            <a:r>
              <a:rPr lang="ru-RU" sz="1600" b="1" dirty="0" smtClean="0">
                <a:latin typeface="Stem" pitchFamily="34" charset="-52"/>
                <a:ea typeface="Stem" pitchFamily="34" charset="-52"/>
              </a:rPr>
              <a:t> и имеет рекомендательный характер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20509" r="94558" b="71603"/>
          <a:stretch>
            <a:fillRect/>
          </a:stretch>
        </p:blipFill>
        <p:spPr bwMode="auto">
          <a:xfrm>
            <a:off x="323528" y="444132"/>
            <a:ext cx="995233" cy="76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513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35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Основные требования к  презентации:</a:t>
            </a: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Stem" pitchFamily="34" charset="-52"/>
                <a:ea typeface="Stem" pitchFamily="34" charset="-52"/>
              </a:rPr>
              <a:t>Лаконичность </a:t>
            </a:r>
            <a:endParaRPr lang="ru-RU" sz="2600" dirty="0" smtClean="0">
              <a:latin typeface="Stem" pitchFamily="34" charset="-52"/>
              <a:ea typeface="Stem" pitchFamily="34" charset="-52"/>
            </a:endParaRP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Ясность</a:t>
            </a:r>
            <a:endParaRPr lang="ru-RU" sz="2600" dirty="0">
              <a:latin typeface="Stem" pitchFamily="34" charset="-52"/>
              <a:ea typeface="Stem" pitchFamily="34" charset="-52"/>
            </a:endParaRP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Уместность </a:t>
            </a:r>
            <a:endParaRPr lang="ru-RU" sz="2600" dirty="0">
              <a:latin typeface="Stem" pitchFamily="34" charset="-52"/>
              <a:ea typeface="Stem" pitchFamily="34" charset="-52"/>
            </a:endParaRP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 smtClean="0">
                <a:latin typeface="Stem" pitchFamily="34" charset="-52"/>
                <a:ea typeface="Stem" pitchFamily="34" charset="-52"/>
              </a:rPr>
              <a:t>Сдержанность</a:t>
            </a:r>
            <a:endParaRPr lang="ru-RU" sz="2600" dirty="0">
              <a:latin typeface="Stem" pitchFamily="34" charset="-52"/>
              <a:ea typeface="Stem" pitchFamily="34" charset="-52"/>
            </a:endParaRP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Stem" pitchFamily="34" charset="-52"/>
                <a:ea typeface="Stem" pitchFamily="34" charset="-52"/>
              </a:rPr>
              <a:t>Наглядность (подчеркивание ключевых моментов)</a:t>
            </a: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Stem" pitchFamily="34" charset="-52"/>
                <a:ea typeface="Stem" pitchFamily="34" charset="-52"/>
              </a:rPr>
              <a:t>Запоминаемость (разумное использование ярких эффектов)</a:t>
            </a:r>
          </a:p>
          <a:p>
            <a:pPr marL="0" indent="5349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ru-RU" sz="19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Образец оформления списка</a:t>
            </a:r>
            <a:r>
              <a:rPr lang="ru-RU" sz="19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: </a:t>
            </a:r>
          </a:p>
          <a:p>
            <a:pPr marL="360000" indent="-36000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Между маркером списка и элементом списка должны быть пробелы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Все элементы списка следует начинать с заглавной или прописной буквы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В конце элемента списка знак препинания не ставится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Интервал между элементами списка должен быть больше, чем междустрочный абзац</a:t>
            </a:r>
            <a:endParaRPr lang="ru-RU" sz="1900" dirty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771163" y="3291830"/>
            <a:ext cx="216024" cy="208873"/>
          </a:xfrm>
          <a:prstGeom prst="up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8811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Основные требования к  презентации: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Общее количество слайдов — 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12-15 </a:t>
            </a:r>
            <a:endParaRPr lang="ru-RU" sz="2400" dirty="0">
              <a:latin typeface="Stem" pitchFamily="34" charset="-52"/>
              <a:ea typeface="Stem" pitchFamily="34" charset="-52"/>
            </a:endParaRP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Каждый слайд должен иметь 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заголовок и номер (кроме первого)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Заголовок слайда должен постоянно оставаться на экране, если несколько слайдов имеют одинаковое название 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Stem" pitchFamily="34" charset="-52"/>
                <a:ea typeface="Stem" pitchFamily="34" charset="-52"/>
              </a:rPr>
              <a:t>Количество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слов в слайде не должно превышать </a:t>
            </a:r>
            <a:r>
              <a:rPr lang="ru-RU" sz="2400" b="1" dirty="0">
                <a:latin typeface="Stem" pitchFamily="34" charset="-52"/>
                <a:ea typeface="Stem" pitchFamily="34" charset="-52"/>
              </a:rPr>
              <a:t>40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(слайды данной презентации содержат больше информации в соответствии с целями презентации)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Stem" pitchFamily="34" charset="-52"/>
                <a:ea typeface="Stem" pitchFamily="34" charset="-52"/>
              </a:rPr>
              <a:t>Информация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на слайде должна быть контрастна фону, а фон не должен затенять содержимое слайда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 Использовать сдержанные по оформлению шаблоны (уместность). </a:t>
            </a:r>
            <a:r>
              <a:rPr lang="ru-RU" sz="24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Дизайн презентации можно выбрать по команде «Формат — Применить оформление</a:t>
            </a:r>
            <a:r>
              <a:rPr lang="ru-RU" sz="2400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»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Использовать 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стандартный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шрифт без засечек, текст должен читаться без напряжения для 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глаз</a:t>
            </a:r>
            <a:endParaRPr lang="ru-RU" sz="2400" dirty="0"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7871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Основные требования к  презентации:</a:t>
            </a:r>
          </a:p>
          <a:p>
            <a:pPr marL="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>
                <a:latin typeface="Stem" pitchFamily="34" charset="-52"/>
                <a:ea typeface="Stem" pitchFamily="34" charset="-52"/>
              </a:rPr>
              <a:t>Анимацию </a:t>
            </a:r>
            <a:r>
              <a:rPr lang="ru-RU" sz="2200" dirty="0">
                <a:latin typeface="Stem" pitchFamily="34" charset="-52"/>
                <a:ea typeface="Stem" pitchFamily="34" charset="-52"/>
              </a:rPr>
              <a:t>использовать только для показа перехода структуры объекта, явления, процесса в другое состояние </a:t>
            </a:r>
          </a:p>
          <a:p>
            <a:pPr marL="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>
                <a:latin typeface="Stem" pitchFamily="34" charset="-52"/>
                <a:ea typeface="Stem" pitchFamily="34" charset="-52"/>
              </a:rPr>
              <a:t>Эффекты анимации отвлекают от основного содержания, увеличивают время восприятия информации  и показа в целом:</a:t>
            </a:r>
          </a:p>
          <a:p>
            <a:pPr marL="760050" lvl="1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u="sng" dirty="0" smtClean="0">
                <a:latin typeface="Stem" pitchFamily="34" charset="-52"/>
                <a:ea typeface="Stem" pitchFamily="34" charset="-52"/>
              </a:rPr>
              <a:t>настройка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анимации, в которой происходит появление текста по буквам или словам,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может </a:t>
            </a:r>
            <a:r>
              <a:rPr lang="ru-RU" sz="2000" u="sng" dirty="0" smtClean="0">
                <a:latin typeface="Stem" pitchFamily="34" charset="-52"/>
                <a:ea typeface="Stem" pitchFamily="34" charset="-52"/>
              </a:rPr>
              <a:t>мешать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работе членов комиссии, которые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одновременно должны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слушать доклад, изучать текст работы и следить за материалом презентации</a:t>
            </a:r>
          </a:p>
          <a:p>
            <a:pPr marL="760050" lvl="1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dirty="0" smtClean="0">
                <a:latin typeface="Stem" pitchFamily="34" charset="-52"/>
                <a:ea typeface="Stem" pitchFamily="34" charset="-52"/>
              </a:rPr>
              <a:t>визуальное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восприятие слайда презентации занимает от 2 до 5 сек. в то время, как продолжительность некоторых видов анимации может превышать 20 сек.</a:t>
            </a:r>
          </a:p>
          <a:p>
            <a:pPr marL="760050" lvl="1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dirty="0" smtClean="0">
                <a:latin typeface="Stem" pitchFamily="34" charset="-52"/>
                <a:ea typeface="Stem" pitchFamily="34" charset="-52"/>
              </a:rPr>
              <a:t>для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настройки временного режима презентации используется меню </a:t>
            </a:r>
            <a:r>
              <a:rPr lang="ru-RU" sz="2000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«Показ слайдов - Режим настройки времени»</a:t>
            </a:r>
          </a:p>
          <a:p>
            <a:pPr marL="1710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>
              <a:latin typeface="Stem" pitchFamily="34" charset="-52"/>
              <a:ea typeface="Stem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0623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Основные требования к  презентации:</a:t>
            </a:r>
          </a:p>
          <a:p>
            <a:pPr marL="360000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u="sng" dirty="0">
                <a:latin typeface="Stem" pitchFamily="34" charset="-52"/>
                <a:ea typeface="Stem" pitchFamily="34" charset="-52"/>
              </a:rPr>
              <a:t>Презентация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помогает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представить основные  результаты вашей работы, но она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не заменяет  доклад</a:t>
            </a:r>
          </a:p>
          <a:p>
            <a:pPr marL="360000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u="sng" dirty="0">
                <a:latin typeface="Stem" pitchFamily="34" charset="-52"/>
                <a:ea typeface="Stem" pitchFamily="34" charset="-52"/>
              </a:rPr>
              <a:t>Требование к времени выступления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на защите: </a:t>
            </a:r>
            <a:r>
              <a:rPr lang="ru-RU" sz="2000" b="1" dirty="0" smtClean="0">
                <a:latin typeface="Stem" pitchFamily="34" charset="-52"/>
                <a:ea typeface="Stem" pitchFamily="34" charset="-52"/>
              </a:rPr>
              <a:t>8-10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 минут.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Предварительно нужно определить время, которое вы затрачиваете  на доклад с презентацией. Это время стремится к оптимальному времени в ходе репетиционных выступлений до фактической защиты и совершенствования доклада</a:t>
            </a:r>
          </a:p>
          <a:p>
            <a:pPr marL="360000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latin typeface="Stem" pitchFamily="34" charset="-52"/>
                <a:ea typeface="Stem" pitchFamily="34" charset="-52"/>
              </a:rPr>
              <a:t>Целесообразно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подготовить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 для  каждого слайда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сопровождающий текст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 в 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докладе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Важно</a:t>
            </a:r>
            <a:r>
              <a:rPr lang="ru-RU" sz="2400" b="1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:</a:t>
            </a:r>
            <a:endParaRPr lang="ru-RU" sz="2400" b="1" dirty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  <a:p>
            <a:pPr marL="540000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>
                <a:latin typeface="Stem" pitchFamily="34" charset="-52"/>
                <a:ea typeface="Stem" pitchFamily="34" charset="-52"/>
              </a:rPr>
              <a:t>Четко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произносить слова и не 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торопиться, 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выступая с </a:t>
            </a:r>
            <a:r>
              <a:rPr lang="ru-RU" sz="2000" dirty="0" smtClean="0">
                <a:latin typeface="Stem" pitchFamily="34" charset="-52"/>
                <a:ea typeface="Stem" pitchFamily="34" charset="-52"/>
              </a:rPr>
              <a:t>докладом </a:t>
            </a:r>
          </a:p>
          <a:p>
            <a:pPr marL="540000" indent="-3600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u="sng" dirty="0" smtClean="0">
                <a:latin typeface="Stem" pitchFamily="34" charset="-52"/>
                <a:ea typeface="Stem" pitchFamily="34" charset="-52"/>
              </a:rPr>
              <a:t>Не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читать</a:t>
            </a:r>
            <a:r>
              <a:rPr lang="ru-RU" sz="2000" b="1" u="sng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 (!) </a:t>
            </a:r>
            <a:r>
              <a:rPr lang="ru-RU" sz="2000" u="sng" dirty="0">
                <a:latin typeface="Stem" pitchFamily="34" charset="-52"/>
                <a:ea typeface="Stem" pitchFamily="34" charset="-52"/>
              </a:rPr>
              <a:t>информацию на слайдах</a:t>
            </a:r>
            <a:r>
              <a:rPr lang="ru-RU" sz="2000" dirty="0">
                <a:latin typeface="Stem" pitchFamily="34" charset="-52"/>
                <a:ea typeface="Stem" pitchFamily="34" charset="-52"/>
              </a:rPr>
              <a:t>, а комментировать своими словами </a:t>
            </a:r>
            <a:r>
              <a:rPr lang="ru-RU" sz="2000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(устная речь в докладе и письменная речь в презентации отличаются</a:t>
            </a:r>
            <a:r>
              <a:rPr lang="ru-RU" sz="2000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)</a:t>
            </a:r>
            <a:endParaRPr lang="ru-RU" sz="2000" dirty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4785996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093101"/>
            <a:ext cx="8136904" cy="359360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lvl="0" indent="0" algn="just">
              <a:spcBef>
                <a:spcPts val="1200"/>
              </a:spcBef>
              <a:buNone/>
            </a:pPr>
            <a:r>
              <a:rPr lang="ru-RU" sz="2200" i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Помните</a:t>
            </a:r>
            <a:r>
              <a:rPr lang="ru-RU" sz="2200" i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, что от начала вашей презентации во многом зависит итоговая оценка</a:t>
            </a:r>
          </a:p>
          <a:p>
            <a:pPr marL="0" lvl="0" indent="0" algn="just">
              <a:spcBef>
                <a:spcPts val="1200"/>
              </a:spcBef>
              <a:buNone/>
            </a:pPr>
            <a:r>
              <a:rPr lang="ru-RU" sz="2600" b="1" dirty="0">
                <a:latin typeface="Stem" pitchFamily="34" charset="-52"/>
                <a:ea typeface="Stem" pitchFamily="34" charset="-52"/>
              </a:rPr>
              <a:t>Выявленная проблема или противоречие, решаемое в работе: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неудовлетворительное  существующее состояние объекта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неудовлетворительные по результатам (по времени выполнения или по характеристикам объекта исследования) методы решения проблем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неэффективные методы организации </a:t>
            </a: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бизнес-процессов 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 объекте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неэффективные инструментальные средства реализации информационной системы объекта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…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916740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357505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Stem" pitchFamily="34" charset="-52"/>
                <a:ea typeface="Stem" pitchFamily="34" charset="-52"/>
              </a:rPr>
              <a:t>Актуальность </a:t>
            </a:r>
            <a:r>
              <a:rPr lang="ru-RU" sz="3200" dirty="0">
                <a:latin typeface="Stem" pitchFamily="34" charset="-52"/>
                <a:ea typeface="Stem" pitchFamily="34" charset="-52"/>
              </a:rPr>
              <a:t>(1-2 слайда)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22444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093101"/>
            <a:ext cx="8136904" cy="359360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92075" indent="-92075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>
                <a:latin typeface="Stem" pitchFamily="34" charset="-52"/>
                <a:ea typeface="Stem" pitchFamily="34" charset="-52"/>
              </a:rPr>
              <a:t>Эта </a:t>
            </a:r>
            <a:r>
              <a:rPr lang="ru-RU" sz="2400" b="1" dirty="0" smtClean="0">
                <a:latin typeface="Stem" pitchFamily="34" charset="-52"/>
                <a:ea typeface="Stem" pitchFamily="34" charset="-52"/>
              </a:rPr>
              <a:t>информация, которая </a:t>
            </a:r>
            <a:r>
              <a:rPr lang="ru-RU" sz="2400" b="1" dirty="0">
                <a:latin typeface="Stem" pitchFamily="34" charset="-52"/>
                <a:ea typeface="Stem" pitchFamily="34" charset="-52"/>
              </a:rPr>
              <a:t>берется из </a:t>
            </a:r>
            <a:r>
              <a:rPr lang="ru-RU" sz="2400" b="1" dirty="0" smtClean="0">
                <a:latin typeface="Stem" pitchFamily="34" charset="-52"/>
                <a:ea typeface="Stem" pitchFamily="34" charset="-52"/>
              </a:rPr>
              <a:t>введения: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 smtClean="0">
                <a:latin typeface="Stem" pitchFamily="34" charset="-52"/>
                <a:ea typeface="Stem" pitchFamily="34" charset="-52"/>
              </a:rPr>
              <a:t>Цель</a:t>
            </a:r>
            <a:r>
              <a:rPr lang="ru-RU" sz="2400" dirty="0" smtClean="0">
                <a:latin typeface="Stem" pitchFamily="34" charset="-52"/>
                <a:ea typeface="Stem" pitchFamily="34" charset="-52"/>
              </a:rPr>
              <a:t>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(цели) работы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Задачи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 работы в соответствии с основными этапами выполнения </a:t>
            </a:r>
            <a:r>
              <a:rPr lang="ru-RU" sz="2400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(</a:t>
            </a:r>
            <a:r>
              <a:rPr lang="ru-RU" sz="2400" u="sng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 выводах</a:t>
            </a:r>
            <a:r>
              <a:rPr lang="ru-RU" sz="2400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 должно быть указано </a:t>
            </a:r>
            <a:r>
              <a:rPr lang="ru-RU" sz="2400" u="sng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сделанное по каждой</a:t>
            </a:r>
            <a:r>
              <a:rPr lang="ru-RU" sz="2400" dirty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 задаче!)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Stem" pitchFamily="34" charset="-52"/>
                <a:ea typeface="Stem" pitchFamily="34" charset="-52"/>
              </a:rPr>
              <a:t>Используемые </a:t>
            </a:r>
            <a:r>
              <a:rPr lang="ru-RU" sz="2400" u="sng" dirty="0">
                <a:latin typeface="Stem" pitchFamily="34" charset="-52"/>
                <a:ea typeface="Stem" pitchFamily="34" charset="-52"/>
              </a:rPr>
              <a:t>методы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Практическая значимость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, если есть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>
                <a:latin typeface="Stem" pitchFamily="34" charset="-52"/>
                <a:ea typeface="Stem" pitchFamily="34" charset="-52"/>
              </a:rPr>
              <a:t>Сведения о публикациях </a:t>
            </a:r>
            <a:r>
              <a:rPr lang="ru-RU" sz="2400" dirty="0">
                <a:latin typeface="Stem" pitchFamily="34" charset="-52"/>
                <a:ea typeface="Stem" pitchFamily="34" charset="-52"/>
              </a:rPr>
              <a:t>в форме библиографических  ссылок, если есть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916740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357505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Stem" pitchFamily="34" charset="-52"/>
                <a:ea typeface="Stem" pitchFamily="34" charset="-52"/>
              </a:rPr>
              <a:t>Общая </a:t>
            </a:r>
            <a:r>
              <a:rPr lang="ru-RU" sz="3200" b="1" dirty="0" smtClean="0">
                <a:latin typeface="Stem" pitchFamily="34" charset="-52"/>
                <a:ea typeface="Stem" pitchFamily="34" charset="-52"/>
              </a:rPr>
              <a:t>характеристика </a:t>
            </a:r>
            <a:r>
              <a:rPr lang="ru-RU" sz="3200" dirty="0" smtClean="0">
                <a:latin typeface="Stem" pitchFamily="34" charset="-52"/>
                <a:ea typeface="Stem" pitchFamily="34" charset="-52"/>
              </a:rPr>
              <a:t>(1 слайд)</a:t>
            </a:r>
            <a:endParaRPr lang="ru-RU" sz="3200" b="1" dirty="0" smtClean="0">
              <a:latin typeface="Stem" pitchFamily="34" charset="-52"/>
              <a:ea typeface="Stem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31151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411511"/>
            <a:ext cx="8136904" cy="4275191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>
              <a:latin typeface="Stem" pitchFamily="34" charset="-52"/>
              <a:ea typeface="Stem" pitchFamily="34" charset="-52"/>
            </a:endParaRP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далее идет основная часть презентации</a:t>
            </a:r>
            <a:endParaRPr lang="ru-RU" b="1" dirty="0">
              <a:solidFill>
                <a:srgbClr val="00B050"/>
              </a:solidFill>
              <a:latin typeface="Stem" pitchFamily="34" charset="-52"/>
              <a:ea typeface="Stem" pitchFamily="34" charset="-52"/>
            </a:endParaRPr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Цель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– показать в </a:t>
            </a:r>
            <a:r>
              <a:rPr lang="ru-RU" sz="24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развернутой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форме по сравнению с общей характеристикой результаты выполнения </a:t>
            </a:r>
            <a:r>
              <a:rPr lang="ru-RU" sz="24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каждой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задачи работы с </a:t>
            </a:r>
            <a:r>
              <a:rPr lang="ru-RU" sz="2400" u="sng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акцентом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 на важные при выполнении особенности предметной области, используемые методы, программную реализацию и сделанное лично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Stem" pitchFamily="34" charset="-52"/>
                <a:ea typeface="Stem" pitchFamily="34" charset="-52"/>
              </a:rPr>
              <a:t>Важно:</a:t>
            </a:r>
            <a:endParaRPr lang="ru-RU" sz="2400" b="1" dirty="0">
              <a:solidFill>
                <a:srgbClr val="FF0000"/>
              </a:solidFill>
              <a:latin typeface="Stem" pitchFamily="34" charset="-52"/>
              <a:ea typeface="Stem" pitchFamily="34" charset="-52"/>
            </a:endParaRPr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 smtClean="0">
                <a:latin typeface="Stem" pitchFamily="34" charset="-52"/>
                <a:ea typeface="Stem" pitchFamily="34" charset="-52"/>
              </a:rPr>
              <a:t>Определять </a:t>
            </a:r>
            <a:r>
              <a:rPr lang="ru-RU" sz="2400" b="1" dirty="0">
                <a:latin typeface="Stem" pitchFamily="34" charset="-52"/>
                <a:ea typeface="Stem" pitchFamily="34" charset="-52"/>
              </a:rPr>
              <a:t>связь </a:t>
            </a:r>
            <a:r>
              <a:rPr lang="ru-RU" sz="2400" b="1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в докладе между полученными результатами на разных этапах выполнения </a:t>
            </a:r>
            <a:r>
              <a:rPr lang="ru-RU" sz="2400" b="1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работы</a:t>
            </a: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например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, цель работы определяется на основе описания объекта исследования в терминах предметной </a:t>
            </a:r>
            <a:r>
              <a:rPr lang="ru-RU" sz="2400" dirty="0" smtClean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области </a:t>
            </a:r>
            <a:r>
              <a:rPr lang="ru-RU" sz="2400" dirty="0">
                <a:solidFill>
                  <a:prstClr val="black"/>
                </a:solidFill>
                <a:latin typeface="Stem" pitchFamily="34" charset="-52"/>
                <a:ea typeface="Stem" pitchFamily="34" charset="-52"/>
              </a:rPr>
              <a:t>и определения метода устранения выявленной проблемы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229004"/>
            <a:ext cx="760183" cy="36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56" y="4785996"/>
            <a:ext cx="4536504" cy="22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  <a:latin typeface="Stem" pitchFamily="34" charset="-52"/>
                <a:ea typeface="Stem" pitchFamily="34" charset="-52"/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2035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1596</Words>
  <Application>Microsoft Office PowerPoint</Application>
  <PresentationFormat>Экран (16:9)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user</dc:creator>
  <cp:lastModifiedBy>User</cp:lastModifiedBy>
  <cp:revision>108</cp:revision>
  <dcterms:created xsi:type="dcterms:W3CDTF">2020-06-03T04:12:11Z</dcterms:created>
  <dcterms:modified xsi:type="dcterms:W3CDTF">2022-05-04T03:56:05Z</dcterms:modified>
</cp:coreProperties>
</file>