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57" r:id="rId4"/>
    <p:sldId id="258" r:id="rId5"/>
    <p:sldId id="260" r:id="rId6"/>
    <p:sldId id="259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655" y="80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D4BE1-7123-4241-B5B2-45D7CAC0F166}" type="datetimeFigureOut">
              <a:rPr lang="ru-RU" smtClean="0"/>
              <a:pPr/>
              <a:t>08.10.2022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F2269-D057-4115-96D2-32DDA9370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2425-948F-4296-8FE8-98A737733705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057-8AEF-4EF1-8B63-443FFA4DFBB5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2FB53-B6B2-4EB5-810C-D53FBC7C08C7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01AE-297B-4C41-8C7E-7FD365F4E94D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31A5A-0DAF-45F4-AF7F-7BFAD6E4A7F6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EBE8-BB7A-4F46-8F02-94C1348074EE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55CB-A684-4711-B556-74AD888ABDA4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4725-A1D5-4E2D-A694-810629B4345C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93312-2008-4C94-9BE2-225119CD8DC5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27B4B-CC78-410C-98E6-E1AA7DFF7657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8D75-0921-4FD7-A2CD-C79F62298666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1B5BF-A7D7-4539-A4F9-8B8291499ABD}" type="datetime1">
              <a:rPr lang="ru-RU" smtClean="0"/>
              <a:pPr/>
              <a:t>08.10.2022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59353-6B03-43C9-B681-788EFA62D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Производственная практика: </a:t>
            </a:r>
            <a:br>
              <a:rPr lang="ru-RU" sz="3600" b="1" dirty="0" smtClean="0"/>
            </a:br>
            <a:r>
              <a:rPr lang="ru-RU" sz="3600" b="1" dirty="0" smtClean="0"/>
              <a:t>научно-исследовательская работа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Руководители:</a:t>
            </a:r>
          </a:p>
          <a:p>
            <a:pPr algn="l"/>
            <a:r>
              <a:rPr lang="ru-RU" sz="2800" b="1" dirty="0" smtClean="0"/>
              <a:t>АВТ-912, </a:t>
            </a:r>
            <a:r>
              <a:rPr lang="en-US" sz="2800" b="1" dirty="0" smtClean="0"/>
              <a:t>B</a:t>
            </a:r>
            <a:r>
              <a:rPr lang="ru-RU" sz="2800" b="1" dirty="0" smtClean="0"/>
              <a:t>И</a:t>
            </a:r>
            <a:r>
              <a:rPr lang="en-US" sz="2800" b="1" dirty="0" smtClean="0"/>
              <a:t>-91, </a:t>
            </a:r>
            <a:r>
              <a:rPr lang="ru-RU" sz="2800" dirty="0" err="1" smtClean="0"/>
              <a:t>Лауферман</a:t>
            </a:r>
            <a:r>
              <a:rPr lang="ru-RU" sz="2800" dirty="0" smtClean="0"/>
              <a:t> Ольга Викторовна, ст. преподаватель каф. АСУ</a:t>
            </a:r>
          </a:p>
          <a:p>
            <a:pPr algn="l"/>
            <a:r>
              <a:rPr lang="ru-RU" sz="2800" b="1" dirty="0" smtClean="0"/>
              <a:t>АВТ-913, </a:t>
            </a:r>
            <a:r>
              <a:rPr lang="ru-RU" sz="2800" dirty="0" err="1" smtClean="0"/>
              <a:t>Лыгина</a:t>
            </a:r>
            <a:r>
              <a:rPr lang="ru-RU" sz="2800" dirty="0" smtClean="0"/>
              <a:t> Нина Ивановна, к.п.н., доцент каф. АСУ</a:t>
            </a:r>
            <a:endParaRPr lang="ru-RU" sz="2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Сроки проведения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Приказ </a:t>
            </a:r>
            <a:r>
              <a:rPr lang="ru-RU" dirty="0" smtClean="0"/>
              <a:t>на практику № </a:t>
            </a:r>
            <a:r>
              <a:rPr lang="ru-RU" dirty="0" smtClean="0"/>
              <a:t>949</a:t>
            </a:r>
            <a:r>
              <a:rPr lang="en-US" dirty="0" smtClean="0"/>
              <a:t>/9</a:t>
            </a:r>
            <a:r>
              <a:rPr lang="ru-RU" dirty="0" smtClean="0"/>
              <a:t> от  </a:t>
            </a:r>
            <a:r>
              <a:rPr lang="en-US" dirty="0" smtClean="0"/>
              <a:t>30</a:t>
            </a:r>
            <a:r>
              <a:rPr lang="ru-RU" dirty="0" smtClean="0"/>
              <a:t>.</a:t>
            </a:r>
            <a:r>
              <a:rPr lang="en-US" dirty="0" smtClean="0"/>
              <a:t>08</a:t>
            </a:r>
            <a:r>
              <a:rPr lang="ru-RU" dirty="0" smtClean="0"/>
              <a:t>.</a:t>
            </a:r>
            <a:r>
              <a:rPr lang="en-US" dirty="0" smtClean="0"/>
              <a:t>22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Начало - </a:t>
            </a:r>
            <a:r>
              <a:rPr lang="ru-RU" dirty="0" smtClean="0">
                <a:solidFill>
                  <a:srgbClr val="C00000"/>
                </a:solidFill>
              </a:rPr>
              <a:t>1.09.22.</a:t>
            </a:r>
          </a:p>
          <a:p>
            <a:pPr>
              <a:buNone/>
            </a:pPr>
            <a:r>
              <a:rPr lang="ru-RU" dirty="0" smtClean="0"/>
              <a:t>Окончание - </a:t>
            </a:r>
            <a:r>
              <a:rPr lang="ru-RU" dirty="0" smtClean="0">
                <a:solidFill>
                  <a:srgbClr val="C00000"/>
                </a:solidFill>
              </a:rPr>
              <a:t>31.12.22.</a:t>
            </a:r>
          </a:p>
          <a:p>
            <a:pPr>
              <a:buNone/>
            </a:pPr>
            <a:r>
              <a:rPr lang="ru-RU" dirty="0" smtClean="0"/>
              <a:t>Защита отчета </a:t>
            </a:r>
            <a:r>
              <a:rPr lang="ru-RU" dirty="0" smtClean="0">
                <a:solidFill>
                  <a:srgbClr val="C00000"/>
                </a:solidFill>
              </a:rPr>
              <a:t>на 17 неделе.</a:t>
            </a:r>
          </a:p>
          <a:p>
            <a:pPr>
              <a:buNone/>
            </a:pPr>
            <a:r>
              <a:rPr lang="ru-RU" dirty="0" smtClean="0"/>
              <a:t>Консультации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1. </a:t>
            </a:r>
            <a:r>
              <a:rPr lang="ru-RU" dirty="0" err="1" smtClean="0">
                <a:solidFill>
                  <a:srgbClr val="C00000"/>
                </a:solidFill>
              </a:rPr>
              <a:t>Лауферман</a:t>
            </a:r>
            <a:r>
              <a:rPr lang="ru-RU" dirty="0" smtClean="0">
                <a:solidFill>
                  <a:srgbClr val="C00000"/>
                </a:solidFill>
              </a:rPr>
              <a:t> О.В., каждый понедельник с  14-00, 7-812.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2. </a:t>
            </a:r>
            <a:r>
              <a:rPr lang="ru-RU" dirty="0" err="1" smtClean="0">
                <a:solidFill>
                  <a:srgbClr val="C00000"/>
                </a:solidFill>
              </a:rPr>
              <a:t>Лыгина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Н.И. – еженедельно, в понедельник по </a:t>
            </a:r>
            <a:r>
              <a:rPr lang="ru-RU" dirty="0" smtClean="0">
                <a:solidFill>
                  <a:srgbClr val="C00000"/>
                </a:solidFill>
              </a:rPr>
              <a:t>расписанию после занятий и </a:t>
            </a:r>
            <a:r>
              <a:rPr lang="ru-RU" dirty="0" smtClean="0">
                <a:solidFill>
                  <a:srgbClr val="C00000"/>
                </a:solidFill>
              </a:rPr>
              <a:t>в четверг с 13-30, 7-812, вопросы через </a:t>
            </a:r>
            <a:r>
              <a:rPr lang="ru-RU" dirty="0" err="1" smtClean="0">
                <a:solidFill>
                  <a:srgbClr val="C00000"/>
                </a:solidFill>
              </a:rPr>
              <a:t>Диспейс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/>
              <a:t>Способы связи с руководителями практики: </a:t>
            </a:r>
            <a:r>
              <a:rPr lang="en-US" dirty="0" err="1" smtClean="0"/>
              <a:t>DiSpase</a:t>
            </a:r>
            <a:r>
              <a:rPr lang="ru-RU" dirty="0" smtClean="0"/>
              <a:t>, консультации.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Сбор</a:t>
            </a:r>
            <a:r>
              <a:rPr lang="ru-RU" dirty="0">
                <a:solidFill>
                  <a:srgbClr val="FF0000"/>
                </a:solidFill>
              </a:rPr>
              <a:t>, обработка и подготовка материалов для выпускной квалификационной работы </a:t>
            </a:r>
            <a:r>
              <a:rPr lang="ru-RU" dirty="0"/>
              <a:t>(ВКР) бакалавра в ходе анализа конкретной предметной области (объекта исследования), определенной согласно </a:t>
            </a:r>
            <a:r>
              <a:rPr lang="ru-RU" dirty="0" smtClean="0"/>
              <a:t>выбранной теме </a:t>
            </a:r>
            <a:r>
              <a:rPr lang="ru-RU" dirty="0"/>
              <a:t>ВКР. 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Руководителями ВКР могут быть преподаватели кафедры АСУ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Нужно согласовать  </a:t>
            </a:r>
            <a:r>
              <a:rPr lang="ru-RU" b="1" dirty="0"/>
              <a:t>тему ВКР с  одним из </a:t>
            </a:r>
            <a:r>
              <a:rPr lang="ru-RU" b="1" dirty="0" smtClean="0"/>
              <a:t>преподавателей в течение двух недель и сообщить о результатах руководителю практики.</a:t>
            </a:r>
          </a:p>
          <a:p>
            <a:pPr>
              <a:buNone/>
            </a:pPr>
            <a:r>
              <a:rPr lang="ru-RU" dirty="0" smtClean="0"/>
              <a:t> Студент </a:t>
            </a:r>
            <a:r>
              <a:rPr lang="ru-RU" dirty="0"/>
              <a:t>может предложить свою тему ВКР и найти научного руководителя из преподавателей кафедры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714375">
              <a:lnSpc>
                <a:spcPct val="120000"/>
              </a:lnSpc>
              <a:buNone/>
            </a:pPr>
            <a:r>
              <a:rPr lang="ru-RU" sz="3700" dirty="0"/>
              <a:t>1. </a:t>
            </a:r>
            <a:r>
              <a:rPr lang="ru-RU" sz="3700" dirty="0">
                <a:solidFill>
                  <a:srgbClr val="FF0000"/>
                </a:solidFill>
              </a:rPr>
              <a:t>Анализ предметной области</a:t>
            </a:r>
            <a:r>
              <a:rPr lang="ru-RU" sz="3700" dirty="0"/>
              <a:t>. Изучение решаемой в ВКР проблемы. Выделение объекта исследования из среды</a:t>
            </a:r>
            <a:r>
              <a:rPr lang="ru-RU" sz="3700" dirty="0" smtClean="0"/>
              <a:t>. </a:t>
            </a:r>
            <a:r>
              <a:rPr lang="ru-RU" sz="3700" dirty="0" smtClean="0">
                <a:solidFill>
                  <a:srgbClr val="FF0000"/>
                </a:solidFill>
              </a:rPr>
              <a:t>Постановка проблемы </a:t>
            </a:r>
            <a:r>
              <a:rPr lang="ru-RU" sz="3700" dirty="0" smtClean="0">
                <a:solidFill>
                  <a:srgbClr val="FF0000"/>
                </a:solidFill>
              </a:rPr>
              <a:t>ВКР. </a:t>
            </a:r>
            <a:r>
              <a:rPr lang="ru-RU" sz="3700" dirty="0" smtClean="0">
                <a:solidFill>
                  <a:srgbClr val="FF0000"/>
                </a:solidFill>
              </a:rPr>
              <a:t>Определение цели </a:t>
            </a:r>
            <a:r>
              <a:rPr lang="ru-RU" sz="3700" dirty="0" smtClean="0">
                <a:solidFill>
                  <a:srgbClr val="FF0000"/>
                </a:solidFill>
              </a:rPr>
              <a:t>(целей) ВКР </a:t>
            </a:r>
            <a:r>
              <a:rPr lang="ru-RU" sz="3700" dirty="0" smtClean="0"/>
              <a:t>и </a:t>
            </a:r>
            <a:r>
              <a:rPr lang="ru-RU" sz="3700" dirty="0" smtClean="0"/>
              <a:t>задач </a:t>
            </a:r>
            <a:r>
              <a:rPr lang="ru-RU" sz="3700" dirty="0" smtClean="0"/>
              <a:t>для их достижения</a:t>
            </a:r>
            <a:r>
              <a:rPr lang="ru-RU" sz="3700" dirty="0" smtClean="0"/>
              <a:t>. </a:t>
            </a:r>
            <a:r>
              <a:rPr lang="ru-RU" sz="3700" dirty="0" smtClean="0">
                <a:solidFill>
                  <a:srgbClr val="FF0000"/>
                </a:solidFill>
              </a:rPr>
              <a:t>Обзор  и обоснованный выбор существующих математических подходов</a:t>
            </a:r>
            <a:r>
              <a:rPr lang="ru-RU" sz="3700" dirty="0">
                <a:solidFill>
                  <a:srgbClr val="FF0000"/>
                </a:solidFill>
              </a:rPr>
              <a:t>, методов</a:t>
            </a:r>
            <a:r>
              <a:rPr lang="ru-RU" sz="3700" dirty="0"/>
              <a:t>, способов </a:t>
            </a:r>
            <a:r>
              <a:rPr lang="ru-RU" sz="3700" dirty="0" smtClean="0"/>
              <a:t> решения поставленных задач ВКР.</a:t>
            </a:r>
            <a:endParaRPr lang="ru-RU" sz="3700" dirty="0"/>
          </a:p>
          <a:p>
            <a:pPr marL="0" indent="714375">
              <a:lnSpc>
                <a:spcPct val="120000"/>
              </a:lnSpc>
              <a:buNone/>
            </a:pPr>
            <a:r>
              <a:rPr lang="ru-RU" sz="3700" dirty="0" smtClean="0">
                <a:solidFill>
                  <a:srgbClr val="FF0000"/>
                </a:solidFill>
              </a:rPr>
              <a:t>2. Обзор </a:t>
            </a:r>
            <a:r>
              <a:rPr lang="ru-RU" sz="3700" dirty="0" smtClean="0">
                <a:solidFill>
                  <a:srgbClr val="FF0000"/>
                </a:solidFill>
              </a:rPr>
              <a:t>и обоснованный выбор программных </a:t>
            </a:r>
            <a:r>
              <a:rPr lang="ru-RU" sz="3700" dirty="0">
                <a:solidFill>
                  <a:srgbClr val="FF0000"/>
                </a:solidFill>
              </a:rPr>
              <a:t>систем и </a:t>
            </a:r>
            <a:r>
              <a:rPr lang="ru-RU" sz="3700" dirty="0" smtClean="0">
                <a:solidFill>
                  <a:srgbClr val="FF0000"/>
                </a:solidFill>
              </a:rPr>
              <a:t>средств</a:t>
            </a:r>
            <a:r>
              <a:rPr lang="ru-RU" sz="3700" dirty="0"/>
              <a:t>, которые можно использовать для программной реализации поставленных задач. </a:t>
            </a:r>
            <a:endParaRPr lang="ru-RU" sz="3700" dirty="0" smtClean="0"/>
          </a:p>
          <a:p>
            <a:pPr marL="0" indent="714375">
              <a:lnSpc>
                <a:spcPct val="120000"/>
              </a:lnSpc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отчета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623888">
              <a:buNone/>
            </a:pPr>
            <a:r>
              <a:rPr lang="ru-RU" dirty="0">
                <a:solidFill>
                  <a:srgbClr val="FF0000"/>
                </a:solidFill>
              </a:rPr>
              <a:t>Введение</a:t>
            </a:r>
            <a:r>
              <a:rPr lang="ru-RU" dirty="0"/>
              <a:t>. Этот раздел содержит обоснование актуальности темы </a:t>
            </a:r>
            <a:r>
              <a:rPr lang="ru-RU" dirty="0" smtClean="0"/>
              <a:t>ВКР.</a:t>
            </a:r>
            <a:endParaRPr lang="ru-RU" dirty="0"/>
          </a:p>
          <a:p>
            <a:pPr marL="0" indent="623888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Описание </a:t>
            </a:r>
            <a:r>
              <a:rPr lang="ru-RU" dirty="0">
                <a:solidFill>
                  <a:srgbClr val="FF0000"/>
                </a:solidFill>
              </a:rPr>
              <a:t>предметной области. </a:t>
            </a:r>
            <a:r>
              <a:rPr lang="ru-RU" dirty="0" smtClean="0">
                <a:solidFill>
                  <a:srgbClr val="FF0000"/>
                </a:solidFill>
              </a:rPr>
              <a:t>Постановка </a:t>
            </a:r>
            <a:r>
              <a:rPr lang="ru-RU" dirty="0" smtClean="0"/>
              <a:t>решаемой </a:t>
            </a:r>
            <a:r>
              <a:rPr lang="ru-RU" dirty="0"/>
              <a:t>в ВКР проблемы. </a:t>
            </a:r>
            <a:r>
              <a:rPr lang="ru-RU" dirty="0" smtClean="0">
                <a:solidFill>
                  <a:srgbClr val="FF0000"/>
                </a:solidFill>
              </a:rPr>
              <a:t>Определение цели (целей) и задач для решения проблемы ВКР</a:t>
            </a:r>
            <a:r>
              <a:rPr lang="ru-RU" dirty="0" smtClean="0"/>
              <a:t>. </a:t>
            </a:r>
            <a:r>
              <a:rPr lang="ru-RU" dirty="0" smtClean="0"/>
              <a:t>О</a:t>
            </a:r>
            <a:r>
              <a:rPr lang="ru-RU" dirty="0" smtClean="0">
                <a:solidFill>
                  <a:srgbClr val="FF0000"/>
                </a:solidFill>
              </a:rPr>
              <a:t>бзор</a:t>
            </a:r>
            <a:r>
              <a:rPr lang="ru-RU" dirty="0" smtClean="0"/>
              <a:t> и обоснованный выбор существующих математических подходов, методов, способов достижения цели (целей) ВКР.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отчета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714375">
              <a:buAutoNum type="arabicPeriod" startAt="2"/>
            </a:pPr>
            <a:r>
              <a:rPr lang="ru-RU" dirty="0" smtClean="0">
                <a:solidFill>
                  <a:srgbClr val="FF0000"/>
                </a:solidFill>
              </a:rPr>
              <a:t>Обзор </a:t>
            </a:r>
            <a:r>
              <a:rPr lang="ru-RU" dirty="0" smtClean="0">
                <a:solidFill>
                  <a:srgbClr val="FF0000"/>
                </a:solidFill>
              </a:rPr>
              <a:t>и обоснованный выбор программных </a:t>
            </a:r>
            <a:r>
              <a:rPr lang="ru-RU" dirty="0">
                <a:solidFill>
                  <a:srgbClr val="FF0000"/>
                </a:solidFill>
              </a:rPr>
              <a:t>систем и </a:t>
            </a:r>
            <a:r>
              <a:rPr lang="ru-RU" dirty="0" smtClean="0">
                <a:solidFill>
                  <a:srgbClr val="FF0000"/>
                </a:solidFill>
              </a:rPr>
              <a:t>средств</a:t>
            </a:r>
            <a:r>
              <a:rPr lang="ru-RU" dirty="0" smtClean="0"/>
              <a:t>, </a:t>
            </a:r>
            <a:r>
              <a:rPr lang="ru-RU" dirty="0"/>
              <a:t>которые можно использовать для программной реализации поставленных </a:t>
            </a:r>
            <a:r>
              <a:rPr lang="ru-RU" dirty="0" smtClean="0"/>
              <a:t>задач ВКР.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отчета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pPr marL="88900" indent="534988">
              <a:buNone/>
            </a:pPr>
            <a:r>
              <a:rPr lang="ru-RU" dirty="0" smtClean="0">
                <a:solidFill>
                  <a:srgbClr val="FF0000"/>
                </a:solidFill>
              </a:rPr>
              <a:t>Заключение</a:t>
            </a:r>
            <a:r>
              <a:rPr lang="ru-RU" dirty="0"/>
              <a:t>. </a:t>
            </a:r>
            <a:r>
              <a:rPr lang="ru-RU" dirty="0" smtClean="0"/>
              <a:t>Описание основных полученных  в ходе исследования результатов. </a:t>
            </a:r>
            <a:r>
              <a:rPr lang="ru-RU" dirty="0" smtClean="0"/>
              <a:t> Краткая характеристика  дальнейших этапов </a:t>
            </a:r>
            <a:r>
              <a:rPr lang="ru-RU" dirty="0" smtClean="0"/>
              <a:t>достижения сформулированной цели </a:t>
            </a:r>
            <a:r>
              <a:rPr lang="ru-RU" dirty="0" smtClean="0"/>
              <a:t>(целей) ВКР</a:t>
            </a:r>
            <a:r>
              <a:rPr lang="ru-RU" dirty="0" smtClean="0"/>
              <a:t>.</a:t>
            </a:r>
            <a:endParaRPr lang="ru-RU" dirty="0"/>
          </a:p>
          <a:p>
            <a:pPr marL="88900" indent="534988">
              <a:buNone/>
            </a:pPr>
            <a:r>
              <a:rPr lang="ru-RU" dirty="0">
                <a:solidFill>
                  <a:srgbClr val="FF0000"/>
                </a:solidFill>
              </a:rPr>
              <a:t>Список использованных источников</a:t>
            </a:r>
            <a:r>
              <a:rPr lang="ru-RU" dirty="0"/>
              <a:t>.</a:t>
            </a:r>
          </a:p>
          <a:p>
            <a:pPr marL="88900" indent="534988">
              <a:buNone/>
            </a:pPr>
            <a:r>
              <a:rPr lang="ru-RU" dirty="0">
                <a:solidFill>
                  <a:srgbClr val="FF0000"/>
                </a:solidFill>
              </a:rPr>
              <a:t>Приложение</a:t>
            </a:r>
            <a:r>
              <a:rPr lang="ru-RU" dirty="0"/>
              <a:t>. Материалы, описывающие процессы в предметной области  (объекте исследования): статистические данные, справочная информация, нормативные документы.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Объем отчета - 15-20 м</a:t>
            </a:r>
            <a:r>
              <a:rPr lang="en-US" dirty="0" smtClean="0"/>
              <a:t>/</a:t>
            </a:r>
            <a:r>
              <a:rPr lang="ru-RU" dirty="0" err="1" smtClean="0"/>
              <a:t>п</a:t>
            </a:r>
            <a:r>
              <a:rPr lang="ru-RU" dirty="0" smtClean="0"/>
              <a:t> листов (в ВКР бакалавра).</a:t>
            </a:r>
          </a:p>
          <a:p>
            <a:pPr>
              <a:buNone/>
            </a:pPr>
            <a:r>
              <a:rPr lang="ru-RU" dirty="0" smtClean="0"/>
              <a:t>Количество ссылок в списке литературы – 10-15, включая ссылки на электронные ресурсы (в ВКР бакалавра). </a:t>
            </a:r>
          </a:p>
          <a:p>
            <a:pPr>
              <a:buNone/>
            </a:pPr>
            <a:r>
              <a:rPr lang="ru-RU" dirty="0" smtClean="0"/>
              <a:t>Список оформляется </a:t>
            </a:r>
            <a:r>
              <a:rPr lang="ru-RU" dirty="0" smtClean="0">
                <a:solidFill>
                  <a:srgbClr val="FF0000"/>
                </a:solidFill>
              </a:rPr>
              <a:t>по </a:t>
            </a:r>
            <a:r>
              <a:rPr lang="ru-RU" dirty="0" err="1" smtClean="0">
                <a:solidFill>
                  <a:srgbClr val="FF0000"/>
                </a:solidFill>
              </a:rPr>
              <a:t>ГОСТу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Р 7.0.100-2018 «Библиографическая запись. Библиографическое описание. Общие требования и правила составления»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защиты отчета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Размещение отчета в среде </a:t>
            </a:r>
            <a:r>
              <a:rPr lang="en-US" dirty="0" err="1" smtClean="0"/>
              <a:t>DiSpase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Даты защиты </a:t>
            </a:r>
            <a:r>
              <a:rPr lang="ru-RU" dirty="0" smtClean="0">
                <a:solidFill>
                  <a:srgbClr val="C00000"/>
                </a:solidFill>
              </a:rPr>
              <a:t>на 17 неделе (конкретные даты и время будут определены позднее).</a:t>
            </a:r>
          </a:p>
          <a:p>
            <a:pPr>
              <a:buNone/>
            </a:pPr>
            <a:r>
              <a:rPr lang="ru-RU" dirty="0" smtClean="0"/>
              <a:t>Публичная защита по группам.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59353-6B03-43C9-B681-788EFA62D43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468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Производственная практика:  научно-исследовательская работа</vt:lpstr>
      <vt:lpstr>Сроки проведения</vt:lpstr>
      <vt:lpstr>Основная цель</vt:lpstr>
      <vt:lpstr>Задачи </vt:lpstr>
      <vt:lpstr>Содержание отчета</vt:lpstr>
      <vt:lpstr>Содержание отчета</vt:lpstr>
      <vt:lpstr>Содержание отчета</vt:lpstr>
      <vt:lpstr>Слайд 8</vt:lpstr>
      <vt:lpstr>Порядок защиты отчета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Производственная практика: практика по получению профессиональных умений и опыта профессиональной деятельности</dc:title>
  <dc:creator>barac</dc:creator>
  <cp:lastModifiedBy>barac</cp:lastModifiedBy>
  <cp:revision>16</cp:revision>
  <dcterms:created xsi:type="dcterms:W3CDTF">2022-10-03T03:12:33Z</dcterms:created>
  <dcterms:modified xsi:type="dcterms:W3CDTF">2022-10-08T06:06:07Z</dcterms:modified>
</cp:coreProperties>
</file>