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78" r:id="rId3"/>
    <p:sldId id="277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9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F:\USB-&#1085;&#1072;&#1082;&#1086;&#1087;&#1080;&#1090;&#1077;&#1083;&#1100;\&#1048;&#1084;&#1080;&#1090;&#1052;&#1086;&#1076;&#1077;&#1083;&#1080;&#1088;&#1086;&#1074;&#1072;&#1085;&#1080;&#1077;\&#1047;&#1054;%20&#1048;&#1084;&#1080;&#1090;&#1052;&#1086;&#1076;&#1077;&#1083;&#1080;&#1088;&#1086;&#1074;&#1072;&#1085;&#1080;&#1077;\&#1056;&#1077;&#1082;&#1086;&#1084;&#1077;&#1085;&#1076;&#1072;&#1094;&#1080;&#1080;%20&#1047;&#1054;\&#1048;&#1084;&#1080;&#1090;&#1052;&#1086;&#1076;&#1077;&#1083;&#110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100"/>
              <a:t>Динамика обработкт деталей</a:t>
            </a:r>
          </a:p>
          <a:p>
            <a:pPr>
              <a:defRPr/>
            </a:pPr>
            <a:r>
              <a:rPr lang="ru-RU" sz="1100"/>
              <a:t> первым станком за три часа работы</a:t>
            </a:r>
          </a:p>
        </c:rich>
      </c:tx>
      <c:layout>
        <c:manualLayout>
          <c:xMode val="edge"/>
          <c:yMode val="edge"/>
          <c:x val="0.34255555555555561"/>
          <c:y val="6.481481481481486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1988407699037638E-2"/>
          <c:y val="0.22204870224555268"/>
          <c:w val="0.89745603674540697"/>
          <c:h val="0.65268919510061263"/>
        </c:manualLayout>
      </c:layout>
      <c:lineChart>
        <c:grouping val="standard"/>
        <c:varyColors val="0"/>
        <c:ser>
          <c:idx val="0"/>
          <c:order val="0"/>
          <c:tx>
            <c:strRef>
              <c:f>Лист1!$A$10</c:f>
              <c:strCache>
                <c:ptCount val="1"/>
                <c:pt idx="0">
                  <c:v>Z1обр</c:v>
                </c:pt>
              </c:strCache>
            </c:strRef>
          </c:tx>
          <c:marker>
            <c:symbol val="none"/>
          </c:marker>
          <c:val>
            <c:numRef>
              <c:f>Лист1!$B$10:$GG$10</c:f>
              <c:numCache>
                <c:formatCode>General</c:formatCode>
                <c:ptCount val="18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2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4</c:v>
                </c:pt>
                <c:pt idx="22">
                  <c:v>4</c:v>
                </c:pt>
                <c:pt idx="23">
                  <c:v>4</c:v>
                </c:pt>
                <c:pt idx="24">
                  <c:v>4</c:v>
                </c:pt>
                <c:pt idx="25">
                  <c:v>4</c:v>
                </c:pt>
                <c:pt idx="26">
                  <c:v>5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6</c:v>
                </c:pt>
                <c:pt idx="32">
                  <c:v>6</c:v>
                </c:pt>
                <c:pt idx="33">
                  <c:v>6</c:v>
                </c:pt>
                <c:pt idx="34">
                  <c:v>6</c:v>
                </c:pt>
                <c:pt idx="35">
                  <c:v>6</c:v>
                </c:pt>
                <c:pt idx="36">
                  <c:v>7</c:v>
                </c:pt>
                <c:pt idx="37">
                  <c:v>7</c:v>
                </c:pt>
                <c:pt idx="38">
                  <c:v>7</c:v>
                </c:pt>
                <c:pt idx="39">
                  <c:v>7</c:v>
                </c:pt>
                <c:pt idx="40">
                  <c:v>7</c:v>
                </c:pt>
                <c:pt idx="41">
                  <c:v>8</c:v>
                </c:pt>
                <c:pt idx="42">
                  <c:v>8</c:v>
                </c:pt>
                <c:pt idx="43">
                  <c:v>8</c:v>
                </c:pt>
                <c:pt idx="44">
                  <c:v>8</c:v>
                </c:pt>
                <c:pt idx="45">
                  <c:v>8</c:v>
                </c:pt>
                <c:pt idx="46">
                  <c:v>9</c:v>
                </c:pt>
                <c:pt idx="47">
                  <c:v>9</c:v>
                </c:pt>
                <c:pt idx="48">
                  <c:v>9</c:v>
                </c:pt>
                <c:pt idx="49">
                  <c:v>9</c:v>
                </c:pt>
                <c:pt idx="50">
                  <c:v>9</c:v>
                </c:pt>
                <c:pt idx="51">
                  <c:v>10</c:v>
                </c:pt>
                <c:pt idx="52">
                  <c:v>10</c:v>
                </c:pt>
                <c:pt idx="53">
                  <c:v>10</c:v>
                </c:pt>
                <c:pt idx="54">
                  <c:v>10</c:v>
                </c:pt>
                <c:pt idx="55">
                  <c:v>10</c:v>
                </c:pt>
                <c:pt idx="56">
                  <c:v>11</c:v>
                </c:pt>
                <c:pt idx="57">
                  <c:v>11</c:v>
                </c:pt>
                <c:pt idx="58">
                  <c:v>11</c:v>
                </c:pt>
                <c:pt idx="59">
                  <c:v>11</c:v>
                </c:pt>
                <c:pt idx="60">
                  <c:v>11</c:v>
                </c:pt>
                <c:pt idx="61">
                  <c:v>12</c:v>
                </c:pt>
                <c:pt idx="62">
                  <c:v>12</c:v>
                </c:pt>
                <c:pt idx="63">
                  <c:v>12</c:v>
                </c:pt>
                <c:pt idx="64">
                  <c:v>12</c:v>
                </c:pt>
                <c:pt idx="65">
                  <c:v>12</c:v>
                </c:pt>
                <c:pt idx="66">
                  <c:v>12</c:v>
                </c:pt>
                <c:pt idx="67">
                  <c:v>12</c:v>
                </c:pt>
                <c:pt idx="68">
                  <c:v>12</c:v>
                </c:pt>
                <c:pt idx="69">
                  <c:v>13</c:v>
                </c:pt>
                <c:pt idx="70">
                  <c:v>13</c:v>
                </c:pt>
                <c:pt idx="71">
                  <c:v>13</c:v>
                </c:pt>
                <c:pt idx="72">
                  <c:v>13</c:v>
                </c:pt>
                <c:pt idx="73">
                  <c:v>13</c:v>
                </c:pt>
                <c:pt idx="74">
                  <c:v>14</c:v>
                </c:pt>
                <c:pt idx="75">
                  <c:v>14</c:v>
                </c:pt>
                <c:pt idx="76">
                  <c:v>14</c:v>
                </c:pt>
                <c:pt idx="77">
                  <c:v>14</c:v>
                </c:pt>
                <c:pt idx="78">
                  <c:v>14</c:v>
                </c:pt>
                <c:pt idx="79">
                  <c:v>14</c:v>
                </c:pt>
                <c:pt idx="80">
                  <c:v>15</c:v>
                </c:pt>
                <c:pt idx="81">
                  <c:v>15</c:v>
                </c:pt>
                <c:pt idx="82">
                  <c:v>15</c:v>
                </c:pt>
                <c:pt idx="83">
                  <c:v>15</c:v>
                </c:pt>
                <c:pt idx="84">
                  <c:v>15</c:v>
                </c:pt>
                <c:pt idx="85">
                  <c:v>15</c:v>
                </c:pt>
                <c:pt idx="86">
                  <c:v>15</c:v>
                </c:pt>
                <c:pt idx="87">
                  <c:v>16</c:v>
                </c:pt>
                <c:pt idx="88">
                  <c:v>16</c:v>
                </c:pt>
                <c:pt idx="89">
                  <c:v>16</c:v>
                </c:pt>
                <c:pt idx="90">
                  <c:v>16</c:v>
                </c:pt>
                <c:pt idx="91">
                  <c:v>16</c:v>
                </c:pt>
                <c:pt idx="92">
                  <c:v>16</c:v>
                </c:pt>
                <c:pt idx="93">
                  <c:v>16</c:v>
                </c:pt>
                <c:pt idx="94">
                  <c:v>16</c:v>
                </c:pt>
                <c:pt idx="95">
                  <c:v>17</c:v>
                </c:pt>
                <c:pt idx="96">
                  <c:v>17</c:v>
                </c:pt>
                <c:pt idx="97">
                  <c:v>17</c:v>
                </c:pt>
                <c:pt idx="98">
                  <c:v>17</c:v>
                </c:pt>
                <c:pt idx="99">
                  <c:v>17</c:v>
                </c:pt>
                <c:pt idx="100">
                  <c:v>17</c:v>
                </c:pt>
                <c:pt idx="101">
                  <c:v>17</c:v>
                </c:pt>
                <c:pt idx="102">
                  <c:v>17</c:v>
                </c:pt>
                <c:pt idx="103">
                  <c:v>17</c:v>
                </c:pt>
                <c:pt idx="104">
                  <c:v>17</c:v>
                </c:pt>
                <c:pt idx="105">
                  <c:v>18</c:v>
                </c:pt>
                <c:pt idx="106">
                  <c:v>18</c:v>
                </c:pt>
                <c:pt idx="107">
                  <c:v>18</c:v>
                </c:pt>
                <c:pt idx="108">
                  <c:v>18</c:v>
                </c:pt>
                <c:pt idx="109">
                  <c:v>18</c:v>
                </c:pt>
                <c:pt idx="110">
                  <c:v>18</c:v>
                </c:pt>
                <c:pt idx="111">
                  <c:v>18</c:v>
                </c:pt>
                <c:pt idx="112">
                  <c:v>18</c:v>
                </c:pt>
                <c:pt idx="113">
                  <c:v>18</c:v>
                </c:pt>
                <c:pt idx="114">
                  <c:v>18</c:v>
                </c:pt>
                <c:pt idx="115">
                  <c:v>18</c:v>
                </c:pt>
                <c:pt idx="116">
                  <c:v>19</c:v>
                </c:pt>
                <c:pt idx="117">
                  <c:v>19</c:v>
                </c:pt>
                <c:pt idx="118">
                  <c:v>19</c:v>
                </c:pt>
                <c:pt idx="119">
                  <c:v>19</c:v>
                </c:pt>
                <c:pt idx="120">
                  <c:v>19</c:v>
                </c:pt>
                <c:pt idx="121">
                  <c:v>19</c:v>
                </c:pt>
                <c:pt idx="122">
                  <c:v>19</c:v>
                </c:pt>
                <c:pt idx="123">
                  <c:v>19</c:v>
                </c:pt>
                <c:pt idx="124">
                  <c:v>19</c:v>
                </c:pt>
                <c:pt idx="125">
                  <c:v>19</c:v>
                </c:pt>
                <c:pt idx="126">
                  <c:v>19</c:v>
                </c:pt>
                <c:pt idx="127">
                  <c:v>19</c:v>
                </c:pt>
                <c:pt idx="128">
                  <c:v>20</c:v>
                </c:pt>
                <c:pt idx="129">
                  <c:v>20</c:v>
                </c:pt>
                <c:pt idx="130">
                  <c:v>20</c:v>
                </c:pt>
                <c:pt idx="131">
                  <c:v>20</c:v>
                </c:pt>
                <c:pt idx="132">
                  <c:v>20</c:v>
                </c:pt>
                <c:pt idx="133">
                  <c:v>20</c:v>
                </c:pt>
                <c:pt idx="134">
                  <c:v>20</c:v>
                </c:pt>
                <c:pt idx="135">
                  <c:v>20</c:v>
                </c:pt>
                <c:pt idx="136">
                  <c:v>21</c:v>
                </c:pt>
                <c:pt idx="137">
                  <c:v>21</c:v>
                </c:pt>
                <c:pt idx="138">
                  <c:v>21</c:v>
                </c:pt>
                <c:pt idx="139">
                  <c:v>21</c:v>
                </c:pt>
                <c:pt idx="140">
                  <c:v>21</c:v>
                </c:pt>
                <c:pt idx="141">
                  <c:v>21</c:v>
                </c:pt>
                <c:pt idx="142">
                  <c:v>21</c:v>
                </c:pt>
                <c:pt idx="143">
                  <c:v>22</c:v>
                </c:pt>
                <c:pt idx="144">
                  <c:v>22</c:v>
                </c:pt>
                <c:pt idx="145">
                  <c:v>22</c:v>
                </c:pt>
                <c:pt idx="146">
                  <c:v>22</c:v>
                </c:pt>
                <c:pt idx="147">
                  <c:v>22</c:v>
                </c:pt>
                <c:pt idx="148">
                  <c:v>23</c:v>
                </c:pt>
                <c:pt idx="149">
                  <c:v>23</c:v>
                </c:pt>
                <c:pt idx="150">
                  <c:v>23</c:v>
                </c:pt>
                <c:pt idx="151">
                  <c:v>23</c:v>
                </c:pt>
                <c:pt idx="152">
                  <c:v>23</c:v>
                </c:pt>
                <c:pt idx="153">
                  <c:v>24</c:v>
                </c:pt>
                <c:pt idx="154">
                  <c:v>24</c:v>
                </c:pt>
                <c:pt idx="155">
                  <c:v>24</c:v>
                </c:pt>
                <c:pt idx="156">
                  <c:v>24</c:v>
                </c:pt>
                <c:pt idx="157">
                  <c:v>24</c:v>
                </c:pt>
                <c:pt idx="158">
                  <c:v>25</c:v>
                </c:pt>
                <c:pt idx="159">
                  <c:v>25</c:v>
                </c:pt>
                <c:pt idx="160">
                  <c:v>25</c:v>
                </c:pt>
                <c:pt idx="161">
                  <c:v>25</c:v>
                </c:pt>
                <c:pt idx="162">
                  <c:v>25</c:v>
                </c:pt>
                <c:pt idx="163">
                  <c:v>26</c:v>
                </c:pt>
                <c:pt idx="164">
                  <c:v>26</c:v>
                </c:pt>
                <c:pt idx="165">
                  <c:v>26</c:v>
                </c:pt>
                <c:pt idx="166">
                  <c:v>26</c:v>
                </c:pt>
                <c:pt idx="167">
                  <c:v>26</c:v>
                </c:pt>
                <c:pt idx="168">
                  <c:v>27</c:v>
                </c:pt>
                <c:pt idx="169">
                  <c:v>27</c:v>
                </c:pt>
                <c:pt idx="170">
                  <c:v>27</c:v>
                </c:pt>
                <c:pt idx="171">
                  <c:v>27</c:v>
                </c:pt>
                <c:pt idx="172">
                  <c:v>27</c:v>
                </c:pt>
                <c:pt idx="173">
                  <c:v>27</c:v>
                </c:pt>
                <c:pt idx="174">
                  <c:v>27</c:v>
                </c:pt>
                <c:pt idx="175">
                  <c:v>27</c:v>
                </c:pt>
                <c:pt idx="176">
                  <c:v>27</c:v>
                </c:pt>
                <c:pt idx="177">
                  <c:v>28</c:v>
                </c:pt>
                <c:pt idx="178">
                  <c:v>28</c:v>
                </c:pt>
                <c:pt idx="179">
                  <c:v>28</c:v>
                </c:pt>
                <c:pt idx="180">
                  <c:v>28</c:v>
                </c:pt>
                <c:pt idx="181">
                  <c:v>28</c:v>
                </c:pt>
                <c:pt idx="182">
                  <c:v>29</c:v>
                </c:pt>
                <c:pt idx="183">
                  <c:v>29</c:v>
                </c:pt>
                <c:pt idx="184">
                  <c:v>29</c:v>
                </c:pt>
                <c:pt idx="185">
                  <c:v>29</c:v>
                </c:pt>
                <c:pt idx="186">
                  <c:v>29</c:v>
                </c:pt>
                <c:pt idx="187">
                  <c:v>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4214784"/>
        <c:axId val="154216320"/>
      </c:lineChart>
      <c:catAx>
        <c:axId val="154214784"/>
        <c:scaling>
          <c:orientation val="minMax"/>
        </c:scaling>
        <c:delete val="0"/>
        <c:axPos val="b"/>
        <c:majorTickMark val="out"/>
        <c:minorTickMark val="none"/>
        <c:tickLblPos val="nextTo"/>
        <c:crossAx val="154216320"/>
        <c:crosses val="autoZero"/>
        <c:auto val="1"/>
        <c:lblAlgn val="ctr"/>
        <c:lblOffset val="100"/>
        <c:noMultiLvlLbl val="0"/>
      </c:catAx>
      <c:valAx>
        <c:axId val="154216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42147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0.0315</cdr:x>
      <cdr:y>0.0525</cdr:y>
    </cdr:from>
    <cdr:to>
      <cdr:x>0.23625</cdr:x>
      <cdr:y>0.20381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44016" y="144016"/>
          <a:ext cx="936104" cy="415064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0.83474</cdr:x>
      <cdr:y>0.78749</cdr:y>
    </cdr:from>
    <cdr:to>
      <cdr:x>0.98197</cdr:x>
      <cdr:y>0.85694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3816424" y="2160240"/>
          <a:ext cx="673135" cy="190510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08038A-0CDE-4250-80E8-F900524DD1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248C8-AE02-4D35-8992-A8AD697B3B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297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2833-C8F9-4B29-8CC8-DB534F574E64}" type="datetime1">
              <a:rPr lang="ru-RU" smtClean="0"/>
              <a:pPr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E6000-486D-494D-A00A-CB1EF8FAEED7}" type="datetime1">
              <a:rPr lang="ru-RU" smtClean="0"/>
              <a:pPr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FF4E-7396-49C8-857A-ED6A259C6A54}" type="datetime1">
              <a:rPr lang="ru-RU" smtClean="0"/>
              <a:pPr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275EA-FF70-4D5A-87FD-9D8A5E4A3477}" type="datetime1">
              <a:rPr lang="ru-RU" smtClean="0"/>
              <a:pPr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9A0F5-3DE8-4836-B7A0-BEC2C5FD88B5}" type="datetime1">
              <a:rPr lang="ru-RU" smtClean="0"/>
              <a:pPr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CB956-2B09-401D-AE2A-F510F7EAFD2A}" type="datetime1">
              <a:rPr lang="ru-RU" smtClean="0"/>
              <a:pPr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D0E5-1D74-4810-BB37-03AD3CC982DE}" type="datetime1">
              <a:rPr lang="ru-RU" smtClean="0"/>
              <a:pPr/>
              <a:t>16.03.2023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CE92-9BBD-4BF8-8B8B-437761CA8A42}" type="datetime1">
              <a:rPr lang="ru-RU" smtClean="0"/>
              <a:pPr/>
              <a:t>16.03.2023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655C-7482-4245-A906-DECEA9FD5ED2}" type="datetime1">
              <a:rPr lang="ru-RU" smtClean="0"/>
              <a:pPr/>
              <a:t>16.03.2023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36A8-F724-4ADA-AA8B-E4056CCB1713}" type="datetime1">
              <a:rPr lang="ru-RU" smtClean="0"/>
              <a:pPr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23D99-8FB4-4019-9B6F-2A0610503A0E}" type="datetime1">
              <a:rPr lang="ru-RU" smtClean="0"/>
              <a:pPr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543A7-493F-4388-9919-1F4D517C1983}" type="datetime1">
              <a:rPr lang="ru-RU" smtClean="0"/>
              <a:pPr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2708920"/>
            <a:ext cx="5616624" cy="72008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[</a:t>
            </a:r>
            <a:r>
              <a:rPr lang="ru-RU" dirty="0" smtClean="0">
                <a:solidFill>
                  <a:schemeClr val="tx1"/>
                </a:solidFill>
              </a:rPr>
              <a:t>Тема  магистерской диссертации</a:t>
            </a:r>
            <a:r>
              <a:rPr lang="en-US" dirty="0" smtClean="0">
                <a:solidFill>
                  <a:schemeClr val="tx1"/>
                </a:solidFill>
              </a:rPr>
              <a:t>]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3790" y="870754"/>
            <a:ext cx="71726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ФГОУ ВО «Новосибирский государственный технический университет»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Факультет автоматики и вычислительной техники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Кафедра АСУ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4005064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     </a:t>
            </a:r>
            <a:r>
              <a:rPr lang="en-US" dirty="0" smtClean="0"/>
              <a:t>[</a:t>
            </a:r>
            <a:r>
              <a:rPr lang="ru-RU" dirty="0" smtClean="0"/>
              <a:t>ФИО обучающегося</a:t>
            </a:r>
            <a:r>
              <a:rPr lang="en-US" dirty="0" smtClean="0"/>
              <a:t>]</a:t>
            </a:r>
            <a:endParaRPr lang="ru-RU" dirty="0" smtClean="0"/>
          </a:p>
          <a:p>
            <a:r>
              <a:rPr lang="ru-RU" dirty="0" smtClean="0"/>
              <a:t>Группа     </a:t>
            </a:r>
            <a:r>
              <a:rPr lang="en-US" dirty="0" smtClean="0"/>
              <a:t>[</a:t>
            </a:r>
            <a:r>
              <a:rPr lang="ru-RU" dirty="0" smtClean="0"/>
              <a:t>Шифр группы</a:t>
            </a:r>
            <a:r>
              <a:rPr lang="en-US" dirty="0" smtClean="0"/>
              <a:t>]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Научный руководитель    </a:t>
            </a:r>
            <a:r>
              <a:rPr lang="en-US" dirty="0" smtClean="0"/>
              <a:t>[</a:t>
            </a:r>
            <a:r>
              <a:rPr lang="ru-RU" dirty="0" smtClean="0"/>
              <a:t>степень, звание ФИО руководителя</a:t>
            </a:r>
            <a:r>
              <a:rPr lang="en-US" dirty="0" smtClean="0"/>
              <a:t>]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915816" y="5445224"/>
            <a:ext cx="5760639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ru-RU" b="1" dirty="0" smtClean="0"/>
              <a:t>Шаблон</a:t>
            </a:r>
            <a:r>
              <a:rPr lang="ru-RU" sz="4800" b="1" dirty="0" smtClean="0"/>
              <a:t> </a:t>
            </a:r>
            <a:r>
              <a:rPr lang="ru-RU" b="1" dirty="0"/>
              <a:t>подготовлен доцентом кафедры АСУ </a:t>
            </a:r>
            <a:endParaRPr lang="ru-RU" b="1" dirty="0" smtClean="0"/>
          </a:p>
          <a:p>
            <a:pPr algn="r"/>
            <a:r>
              <a:rPr lang="ru-RU" b="1" dirty="0" err="1" smtClean="0"/>
              <a:t>Лыгиной</a:t>
            </a:r>
            <a:r>
              <a:rPr lang="ru-RU" b="1" dirty="0" smtClean="0"/>
              <a:t> </a:t>
            </a:r>
            <a:r>
              <a:rPr lang="ru-RU" b="1" dirty="0"/>
              <a:t>Н.И. </a:t>
            </a:r>
            <a:r>
              <a:rPr lang="ru-RU" b="1" dirty="0" smtClean="0"/>
              <a:t> и имеет рекомендательный характер 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 t="20509" r="94558" b="71603"/>
          <a:stretch>
            <a:fillRect/>
          </a:stretch>
        </p:blipFill>
        <p:spPr bwMode="auto">
          <a:xfrm>
            <a:off x="207646" y="764704"/>
            <a:ext cx="1296144" cy="998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1457468"/>
            <a:ext cx="8136904" cy="4791468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buNone/>
            </a:pPr>
            <a:endParaRPr lang="ru-RU" sz="3000" u="sng" dirty="0" smtClean="0">
              <a:solidFill>
                <a:prstClr val="black"/>
              </a:solidFill>
            </a:endParaRPr>
          </a:p>
          <a:p>
            <a:pPr marL="0" lvl="0" indent="360363" algn="just">
              <a:buNone/>
            </a:pPr>
            <a:r>
              <a:rPr lang="ru-RU" sz="2800" u="sng" dirty="0" smtClean="0">
                <a:solidFill>
                  <a:prstClr val="black"/>
                </a:solidFill>
              </a:rPr>
              <a:t>Краткая</a:t>
            </a:r>
            <a:r>
              <a:rPr lang="ru-RU" sz="2800" dirty="0" smtClean="0">
                <a:solidFill>
                  <a:prstClr val="black"/>
                </a:solidFill>
              </a:rPr>
              <a:t> </a:t>
            </a:r>
            <a:r>
              <a:rPr lang="ru-RU" sz="2800" dirty="0">
                <a:solidFill>
                  <a:prstClr val="black"/>
                </a:solidFill>
              </a:rPr>
              <a:t>характеристика предметной области </a:t>
            </a:r>
            <a:r>
              <a:rPr lang="ru-RU" sz="2800" u="sng" dirty="0" smtClean="0">
                <a:solidFill>
                  <a:prstClr val="black"/>
                </a:solidFill>
              </a:rPr>
              <a:t>в терминах </a:t>
            </a:r>
            <a:r>
              <a:rPr lang="ru-RU" sz="2800" u="sng" dirty="0">
                <a:solidFill>
                  <a:prstClr val="black"/>
                </a:solidFill>
              </a:rPr>
              <a:t>исследуемой</a:t>
            </a:r>
            <a:r>
              <a:rPr lang="ru-RU" sz="2800" dirty="0">
                <a:solidFill>
                  <a:prstClr val="black"/>
                </a:solidFill>
              </a:rPr>
              <a:t> предметной области (</a:t>
            </a:r>
            <a:r>
              <a:rPr lang="ru-RU" sz="2800" u="sng" dirty="0">
                <a:solidFill>
                  <a:prstClr val="black"/>
                </a:solidFill>
              </a:rPr>
              <a:t>описание специалиста</a:t>
            </a:r>
            <a:r>
              <a:rPr lang="ru-RU" sz="2800" dirty="0">
                <a:solidFill>
                  <a:prstClr val="black"/>
                </a:solidFill>
              </a:rPr>
              <a:t>): </a:t>
            </a:r>
            <a:r>
              <a:rPr lang="ru-RU" sz="2800" dirty="0" smtClean="0">
                <a:solidFill>
                  <a:prstClr val="black"/>
                </a:solidFill>
              </a:rPr>
              <a:t>описание </a:t>
            </a:r>
            <a:r>
              <a:rPr lang="ru-RU" sz="2800" dirty="0">
                <a:solidFill>
                  <a:prstClr val="black"/>
                </a:solidFill>
              </a:rPr>
              <a:t>состояния, </a:t>
            </a:r>
            <a:r>
              <a:rPr lang="ru-RU" sz="2800" dirty="0" smtClean="0">
                <a:solidFill>
                  <a:prstClr val="black"/>
                </a:solidFill>
              </a:rPr>
              <a:t> структуры</a:t>
            </a:r>
            <a:r>
              <a:rPr lang="ru-RU" sz="2800" dirty="0">
                <a:solidFill>
                  <a:prstClr val="black"/>
                </a:solidFill>
              </a:rPr>
              <a:t>, </a:t>
            </a:r>
            <a:r>
              <a:rPr lang="ru-RU" sz="2800" dirty="0" smtClean="0">
                <a:solidFill>
                  <a:prstClr val="black"/>
                </a:solidFill>
              </a:rPr>
              <a:t>процессов</a:t>
            </a:r>
            <a:r>
              <a:rPr lang="ru-RU" sz="2800" dirty="0">
                <a:solidFill>
                  <a:prstClr val="black"/>
                </a:solidFill>
              </a:rPr>
              <a:t>, </a:t>
            </a:r>
            <a:r>
              <a:rPr lang="ru-RU" sz="2800" dirty="0" smtClean="0">
                <a:solidFill>
                  <a:prstClr val="black"/>
                </a:solidFill>
              </a:rPr>
              <a:t>показателей </a:t>
            </a:r>
            <a:r>
              <a:rPr lang="ru-RU" sz="2800" dirty="0">
                <a:solidFill>
                  <a:prstClr val="black"/>
                </a:solidFill>
              </a:rPr>
              <a:t>эффективности, </a:t>
            </a:r>
            <a:r>
              <a:rPr lang="ru-RU" sz="2800" dirty="0" smtClean="0">
                <a:solidFill>
                  <a:prstClr val="black"/>
                </a:solidFill>
              </a:rPr>
              <a:t>достоинств </a:t>
            </a:r>
            <a:r>
              <a:rPr lang="ru-RU" sz="2800" dirty="0">
                <a:solidFill>
                  <a:prstClr val="black"/>
                </a:solidFill>
              </a:rPr>
              <a:t>и недостатков различных сторон деятельности, </a:t>
            </a:r>
            <a:r>
              <a:rPr lang="ru-RU" sz="2800" dirty="0" smtClean="0">
                <a:solidFill>
                  <a:prstClr val="black"/>
                </a:solidFill>
              </a:rPr>
              <a:t>особенностей </a:t>
            </a:r>
            <a:r>
              <a:rPr lang="ru-RU" sz="2800" dirty="0">
                <a:solidFill>
                  <a:prstClr val="black"/>
                </a:solidFill>
              </a:rPr>
              <a:t>и т.д. </a:t>
            </a:r>
            <a:r>
              <a:rPr lang="ru-RU" sz="2800" dirty="0" smtClean="0">
                <a:solidFill>
                  <a:prstClr val="black"/>
                </a:solidFill>
              </a:rPr>
              <a:t>и  </a:t>
            </a:r>
            <a:r>
              <a:rPr lang="ru-RU" sz="2800" u="sng" dirty="0">
                <a:solidFill>
                  <a:prstClr val="black"/>
                </a:solidFill>
              </a:rPr>
              <a:t>на этой основе</a:t>
            </a:r>
            <a:r>
              <a:rPr lang="ru-RU" sz="2800" dirty="0">
                <a:solidFill>
                  <a:prstClr val="black"/>
                </a:solidFill>
              </a:rPr>
              <a:t>  формулирование решаемой в работе проблемы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5556" y="6381328"/>
            <a:ext cx="453650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</a:rPr>
              <a:t>- текст </a:t>
            </a:r>
            <a:r>
              <a:rPr lang="ru-RU" sz="1400" b="1" dirty="0">
                <a:solidFill>
                  <a:srgbClr val="00B050"/>
                </a:solidFill>
              </a:rPr>
              <a:t>удалить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64" y="1222321"/>
            <a:ext cx="760183" cy="4866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552" y="476672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Описание предметной области </a:t>
            </a:r>
            <a:r>
              <a:rPr lang="ru-RU" sz="3200" dirty="0" smtClean="0"/>
              <a:t>(1-2  слайда)</a:t>
            </a:r>
            <a:endParaRPr lang="ru-RU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160483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1601483"/>
            <a:ext cx="8136904" cy="4647453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ru-RU" sz="2800" u="sng" dirty="0" smtClean="0"/>
          </a:p>
          <a:p>
            <a:pPr algn="just"/>
            <a:r>
              <a:rPr lang="ru-RU" sz="2800" u="sng" dirty="0" smtClean="0"/>
              <a:t>Сравнительный</a:t>
            </a:r>
            <a:r>
              <a:rPr lang="ru-RU" sz="2800" dirty="0" smtClean="0"/>
              <a:t> </a:t>
            </a:r>
            <a:r>
              <a:rPr lang="ru-RU" sz="2800" dirty="0"/>
              <a:t>обзор подходов, методов, приемов решения проблемы или явное указание на отсутствие нескольких (или хотя бы одного) подходов, методов, приемов решения проблемы </a:t>
            </a:r>
          </a:p>
          <a:p>
            <a:pPr algn="just"/>
            <a:r>
              <a:rPr lang="ru-RU" sz="2800" u="sng" dirty="0"/>
              <a:t>Постановка</a:t>
            </a:r>
            <a:r>
              <a:rPr lang="ru-RU" sz="2800" dirty="0"/>
              <a:t> цели работы </a:t>
            </a:r>
            <a:r>
              <a:rPr lang="ru-RU" sz="2800" u="sng" dirty="0"/>
              <a:t>на основе</a:t>
            </a:r>
            <a:r>
              <a:rPr lang="ru-RU" sz="2800" dirty="0"/>
              <a:t> выявленной </a:t>
            </a:r>
            <a:r>
              <a:rPr lang="ru-RU" sz="2800" u="sng" dirty="0"/>
              <a:t>проблемы</a:t>
            </a:r>
            <a:r>
              <a:rPr lang="ru-RU" sz="2800" dirty="0"/>
              <a:t> и выбранного </a:t>
            </a:r>
            <a:r>
              <a:rPr lang="ru-RU" sz="2800" u="sng" dirty="0"/>
              <a:t>подхода, метода, приема  решения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5556" y="6381328"/>
            <a:ext cx="453650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</a:rPr>
              <a:t>- текст </a:t>
            </a:r>
            <a:r>
              <a:rPr lang="ru-RU" sz="1400" b="1" dirty="0">
                <a:solidFill>
                  <a:srgbClr val="00B050"/>
                </a:solidFill>
              </a:rPr>
              <a:t>удалить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358142"/>
            <a:ext cx="760183" cy="4866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552" y="405364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Методы </a:t>
            </a:r>
            <a:r>
              <a:rPr lang="ru-RU" sz="3200" b="1" dirty="0"/>
              <a:t>решения и </a:t>
            </a:r>
            <a:r>
              <a:rPr lang="ru-RU" sz="3200" b="1" dirty="0" smtClean="0"/>
              <a:t>постановка </a:t>
            </a:r>
            <a:r>
              <a:rPr lang="ru-RU" sz="3200" b="1" dirty="0"/>
              <a:t>цели работы</a:t>
            </a:r>
          </a:p>
          <a:p>
            <a:pPr algn="ctr"/>
            <a:r>
              <a:rPr lang="ru-RU" sz="3200" dirty="0" smtClean="0"/>
              <a:t>(1-2  слайда)</a:t>
            </a:r>
            <a:endParaRPr lang="ru-RU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162528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1601483"/>
            <a:ext cx="8136904" cy="4647453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u-RU" sz="2800" u="sng" dirty="0" smtClean="0"/>
          </a:p>
          <a:p>
            <a:pPr algn="just"/>
            <a:r>
              <a:rPr lang="ru-RU" sz="2400" u="sng" dirty="0" smtClean="0"/>
              <a:t>Сравнительный</a:t>
            </a:r>
            <a:r>
              <a:rPr lang="ru-RU" sz="2400" dirty="0" smtClean="0"/>
              <a:t> </a:t>
            </a:r>
            <a:r>
              <a:rPr lang="ru-RU" sz="2400" dirty="0"/>
              <a:t>обзор инструментов программной реализации всех используемых видов по назначению </a:t>
            </a:r>
            <a:r>
              <a:rPr lang="ru-RU" sz="2400" dirty="0" smtClean="0"/>
              <a:t>(СУБД</a:t>
            </a:r>
            <a:r>
              <a:rPr lang="ru-RU" sz="2400" dirty="0"/>
              <a:t>, платформы, клиентский язык, язык реализации высокого уровня, библиотеки и т.д.) и </a:t>
            </a:r>
            <a:r>
              <a:rPr lang="ru-RU" sz="2400" u="sng" dirty="0"/>
              <a:t>обоснование на этой основе </a:t>
            </a:r>
            <a:r>
              <a:rPr lang="ru-RU" sz="2400" dirty="0"/>
              <a:t>сделанного в работе выбора</a:t>
            </a:r>
          </a:p>
          <a:p>
            <a:pPr algn="just"/>
            <a:r>
              <a:rPr lang="ru-RU" sz="2400" dirty="0"/>
              <a:t>Этот материал целесообразно представить в виде сравнительной таблицы </a:t>
            </a:r>
            <a:r>
              <a:rPr lang="ru-RU" sz="2400" dirty="0" smtClean="0"/>
              <a:t>вида</a:t>
            </a:r>
          </a:p>
          <a:p>
            <a:pPr marL="0" indent="0" algn="just">
              <a:buNone/>
            </a:pP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75556" y="6381328"/>
            <a:ext cx="453650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</a:rPr>
              <a:t>- текст </a:t>
            </a:r>
            <a:r>
              <a:rPr lang="ru-RU" sz="1400" b="1" dirty="0">
                <a:solidFill>
                  <a:srgbClr val="00B050"/>
                </a:solidFill>
              </a:rPr>
              <a:t>удалить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64" y="1358142"/>
            <a:ext cx="760183" cy="4866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552" y="405364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Обоснование выбора инструментальных </a:t>
            </a:r>
            <a:r>
              <a:rPr lang="ru-RU" sz="3200" b="1" dirty="0" smtClean="0"/>
              <a:t>средств </a:t>
            </a:r>
            <a:r>
              <a:rPr lang="ru-RU" sz="3200" dirty="0" smtClean="0"/>
              <a:t>(1-2  слайда)</a:t>
            </a:r>
            <a:endParaRPr lang="ru-RU" sz="3200" b="1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785069"/>
              </p:ext>
            </p:extLst>
          </p:nvPr>
        </p:nvGraphicFramePr>
        <p:xfrm>
          <a:off x="998876" y="4941168"/>
          <a:ext cx="7389549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3183"/>
                <a:gridCol w="2463183"/>
                <a:gridCol w="2463183"/>
              </a:tblGrid>
              <a:tr h="683895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Программный инструмент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Достоинства для данной работы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Недостатки для данной работы</a:t>
                      </a:r>
                    </a:p>
                  </a:txBody>
                  <a:tcPr/>
                </a:tc>
              </a:tr>
              <a:tr h="3962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472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1601483"/>
            <a:ext cx="8136904" cy="4647453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27305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prstClr val="black"/>
                </a:solidFill>
              </a:rPr>
              <a:t>Информация  </a:t>
            </a:r>
            <a:r>
              <a:rPr lang="ru-RU" sz="2400" dirty="0">
                <a:solidFill>
                  <a:prstClr val="black"/>
                </a:solidFill>
              </a:rPr>
              <a:t>о </a:t>
            </a:r>
            <a:r>
              <a:rPr lang="ru-RU" sz="2400" u="sng" dirty="0">
                <a:solidFill>
                  <a:prstClr val="black"/>
                </a:solidFill>
              </a:rPr>
              <a:t>каждом</a:t>
            </a:r>
            <a:r>
              <a:rPr lang="ru-RU" sz="2400" dirty="0">
                <a:solidFill>
                  <a:prstClr val="black"/>
                </a:solidFill>
              </a:rPr>
              <a:t> виде описания особенностей программной </a:t>
            </a:r>
            <a:r>
              <a:rPr lang="ru-RU" sz="2400" dirty="0" smtClean="0">
                <a:solidFill>
                  <a:prstClr val="black"/>
                </a:solidFill>
              </a:rPr>
              <a:t>реализации </a:t>
            </a:r>
            <a:r>
              <a:rPr lang="ru-RU" sz="2400" dirty="0"/>
              <a:t>(по 1-2  слайда</a:t>
            </a:r>
            <a:r>
              <a:rPr lang="ru-RU" sz="2400" dirty="0" smtClean="0"/>
              <a:t>)</a:t>
            </a:r>
            <a:r>
              <a:rPr lang="ru-RU" sz="2400" dirty="0" smtClean="0">
                <a:solidFill>
                  <a:prstClr val="black"/>
                </a:solidFill>
              </a:rPr>
              <a:t>:</a:t>
            </a:r>
            <a:endParaRPr lang="ru-RU" sz="2400" dirty="0">
              <a:solidFill>
                <a:prstClr val="black"/>
              </a:solidFill>
            </a:endParaRPr>
          </a:p>
          <a:p>
            <a:pPr marL="360000" lvl="0" indent="360000" algn="just">
              <a:spcBef>
                <a:spcPts val="0"/>
              </a:spcBef>
              <a:buFont typeface="+mj-lt"/>
              <a:buAutoNum type="arabicPeriod"/>
            </a:pPr>
            <a:r>
              <a:rPr lang="ru-RU" sz="1800" dirty="0" smtClean="0">
                <a:solidFill>
                  <a:prstClr val="black"/>
                </a:solidFill>
              </a:rPr>
              <a:t> Описание </a:t>
            </a:r>
            <a:r>
              <a:rPr lang="ru-RU" sz="1800" u="sng" dirty="0">
                <a:solidFill>
                  <a:prstClr val="black"/>
                </a:solidFill>
              </a:rPr>
              <a:t>входной и выходн</a:t>
            </a:r>
            <a:r>
              <a:rPr lang="ru-RU" sz="1800" dirty="0">
                <a:solidFill>
                  <a:prstClr val="black"/>
                </a:solidFill>
              </a:rPr>
              <a:t>ой информации  </a:t>
            </a:r>
            <a:r>
              <a:rPr lang="ru-RU" sz="1800" dirty="0" smtClean="0">
                <a:solidFill>
                  <a:prstClr val="black"/>
                </a:solidFill>
              </a:rPr>
              <a:t>(1-2 слайда) </a:t>
            </a:r>
            <a:endParaRPr lang="ru-RU" sz="1800" dirty="0">
              <a:solidFill>
                <a:prstClr val="black"/>
              </a:solidFill>
            </a:endParaRPr>
          </a:p>
          <a:p>
            <a:pPr marL="360000" lvl="0" indent="360000" algn="just">
              <a:spcBef>
                <a:spcPts val="0"/>
              </a:spcBef>
              <a:buFont typeface="+mj-lt"/>
              <a:buAutoNum type="arabicPeriod"/>
            </a:pPr>
            <a:r>
              <a:rPr lang="ru-RU" sz="1800" dirty="0" smtClean="0">
                <a:solidFill>
                  <a:prstClr val="black"/>
                </a:solidFill>
              </a:rPr>
              <a:t> Описание </a:t>
            </a:r>
            <a:r>
              <a:rPr lang="ru-RU" sz="1800" u="sng" dirty="0">
                <a:solidFill>
                  <a:prstClr val="black"/>
                </a:solidFill>
              </a:rPr>
              <a:t>структуры базы данных</a:t>
            </a:r>
            <a:r>
              <a:rPr lang="ru-RU" sz="1800" dirty="0">
                <a:solidFill>
                  <a:prstClr val="black"/>
                </a:solidFill>
              </a:rPr>
              <a:t>, если они есть,   или классов в зависимости от выбранного способа программной </a:t>
            </a:r>
            <a:r>
              <a:rPr lang="ru-RU" sz="1800" dirty="0" smtClean="0">
                <a:solidFill>
                  <a:prstClr val="black"/>
                </a:solidFill>
              </a:rPr>
              <a:t>реализации (</a:t>
            </a:r>
            <a:r>
              <a:rPr lang="ru-RU" sz="1800" dirty="0">
                <a:solidFill>
                  <a:prstClr val="black"/>
                </a:solidFill>
              </a:rPr>
              <a:t>1-2 слайда) </a:t>
            </a:r>
          </a:p>
          <a:p>
            <a:pPr marL="360000" lvl="1" indent="360000" algn="just">
              <a:spcBef>
                <a:spcPts val="0"/>
              </a:spcBef>
              <a:buNone/>
            </a:pPr>
            <a:r>
              <a:rPr lang="ru-RU" sz="1800" dirty="0">
                <a:solidFill>
                  <a:prstClr val="black"/>
                </a:solidFill>
              </a:rPr>
              <a:t>     </a:t>
            </a:r>
            <a:r>
              <a:rPr lang="ru-RU" sz="1800" dirty="0" smtClean="0">
                <a:solidFill>
                  <a:prstClr val="black"/>
                </a:solidFill>
              </a:rPr>
              <a:t>2.1 Концептуальная </a:t>
            </a:r>
            <a:r>
              <a:rPr lang="ru-RU" sz="1800" dirty="0">
                <a:solidFill>
                  <a:prstClr val="black"/>
                </a:solidFill>
              </a:rPr>
              <a:t>модель (</a:t>
            </a:r>
            <a:r>
              <a:rPr lang="en-US" sz="1800" dirty="0" err="1">
                <a:solidFill>
                  <a:prstClr val="black"/>
                </a:solidFill>
              </a:rPr>
              <a:t>построение</a:t>
            </a:r>
            <a:r>
              <a:rPr lang="en-US" sz="1800" dirty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абстрактной</a:t>
            </a:r>
            <a:r>
              <a:rPr lang="ru-RU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модел</a:t>
            </a:r>
            <a:r>
              <a:rPr lang="ru-RU" sz="1800" dirty="0">
                <a:solidFill>
                  <a:prstClr val="black"/>
                </a:solidFill>
              </a:rPr>
              <a:t>и</a:t>
            </a:r>
            <a:r>
              <a:rPr lang="en-US" sz="1800" dirty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данных</a:t>
            </a:r>
            <a:r>
              <a:rPr lang="en-US" sz="1800" dirty="0" smtClean="0">
                <a:solidFill>
                  <a:prstClr val="black"/>
                </a:solidFill>
              </a:rPr>
              <a:t>, </a:t>
            </a:r>
            <a:r>
              <a:rPr lang="en-US" sz="1800" dirty="0" err="1">
                <a:solidFill>
                  <a:prstClr val="black"/>
                </a:solidFill>
              </a:rPr>
              <a:t>не</a:t>
            </a:r>
            <a:r>
              <a:rPr lang="en-US" sz="1800" dirty="0">
                <a:solidFill>
                  <a:prstClr val="black"/>
                </a:solidFill>
              </a:rPr>
              <a:t> </a:t>
            </a:r>
            <a:r>
              <a:rPr lang="en-US" sz="1800" dirty="0" err="1">
                <a:solidFill>
                  <a:prstClr val="black"/>
                </a:solidFill>
              </a:rPr>
              <a:t>ориентированной</a:t>
            </a:r>
            <a:r>
              <a:rPr lang="en-US" sz="1800" dirty="0">
                <a:solidFill>
                  <a:prstClr val="black"/>
                </a:solidFill>
              </a:rPr>
              <a:t> </a:t>
            </a:r>
            <a:r>
              <a:rPr lang="en-US" sz="1800" dirty="0" err="1">
                <a:solidFill>
                  <a:prstClr val="black"/>
                </a:solidFill>
              </a:rPr>
              <a:t>на</a:t>
            </a:r>
            <a:r>
              <a:rPr lang="en-US" sz="1800" dirty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определённую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>
                <a:solidFill>
                  <a:prstClr val="black"/>
                </a:solidFill>
              </a:rPr>
              <a:t>СУБД </a:t>
            </a:r>
            <a:r>
              <a:rPr lang="ru-RU" sz="1800" dirty="0">
                <a:solidFill>
                  <a:prstClr val="black"/>
                </a:solidFill>
              </a:rPr>
              <a:t>или язык </a:t>
            </a:r>
            <a:r>
              <a:rPr lang="ru-RU" sz="1800" dirty="0" smtClean="0">
                <a:solidFill>
                  <a:prstClr val="black"/>
                </a:solidFill>
              </a:rPr>
              <a:t>программирования)</a:t>
            </a:r>
            <a:endParaRPr lang="ru-RU" sz="1800" dirty="0">
              <a:solidFill>
                <a:prstClr val="black"/>
              </a:solidFill>
            </a:endParaRPr>
          </a:p>
          <a:p>
            <a:pPr marL="360000" lvl="1" indent="360000" algn="just">
              <a:spcBef>
                <a:spcPts val="0"/>
              </a:spcBef>
              <a:buNone/>
            </a:pPr>
            <a:r>
              <a:rPr lang="ru-RU" sz="1800" dirty="0">
                <a:solidFill>
                  <a:prstClr val="black"/>
                </a:solidFill>
              </a:rPr>
              <a:t>     </a:t>
            </a:r>
            <a:r>
              <a:rPr lang="ru-RU" sz="1800" dirty="0" smtClean="0">
                <a:solidFill>
                  <a:prstClr val="black"/>
                </a:solidFill>
              </a:rPr>
              <a:t>2.2 Логическая </a:t>
            </a:r>
            <a:r>
              <a:rPr lang="ru-RU" sz="1800" dirty="0">
                <a:solidFill>
                  <a:prstClr val="black"/>
                </a:solidFill>
              </a:rPr>
              <a:t>модель («наложение» </a:t>
            </a:r>
            <a:r>
              <a:rPr lang="en-US" sz="1800" dirty="0" err="1">
                <a:solidFill>
                  <a:prstClr val="black"/>
                </a:solidFill>
              </a:rPr>
              <a:t>на</a:t>
            </a:r>
            <a:r>
              <a:rPr lang="en-US" sz="1800" dirty="0">
                <a:solidFill>
                  <a:prstClr val="black"/>
                </a:solidFill>
              </a:rPr>
              <a:t> </a:t>
            </a:r>
            <a:r>
              <a:rPr lang="en-US" sz="1800" dirty="0" err="1">
                <a:solidFill>
                  <a:prstClr val="black"/>
                </a:solidFill>
              </a:rPr>
              <a:t>построенную</a:t>
            </a:r>
            <a:r>
              <a:rPr lang="en-US" sz="1800" dirty="0">
                <a:solidFill>
                  <a:prstClr val="black"/>
                </a:solidFill>
              </a:rPr>
              <a:t> </a:t>
            </a:r>
            <a:r>
              <a:rPr lang="en-US" sz="1800" dirty="0" err="1">
                <a:solidFill>
                  <a:prstClr val="black"/>
                </a:solidFill>
              </a:rPr>
              <a:t>ранее</a:t>
            </a:r>
            <a:r>
              <a:rPr lang="en-US" sz="1800" dirty="0">
                <a:solidFill>
                  <a:prstClr val="black"/>
                </a:solidFill>
              </a:rPr>
              <a:t> </a:t>
            </a:r>
            <a:r>
              <a:rPr lang="ru-RU" sz="1800" dirty="0">
                <a:solidFill>
                  <a:prstClr val="black"/>
                </a:solidFill>
              </a:rPr>
              <a:t>концептуальную модель</a:t>
            </a:r>
            <a:r>
              <a:rPr lang="en-US" sz="1800" dirty="0">
                <a:solidFill>
                  <a:prstClr val="black"/>
                </a:solidFill>
              </a:rPr>
              <a:t> </a:t>
            </a:r>
            <a:r>
              <a:rPr lang="en-US" sz="1800" dirty="0" err="1">
                <a:solidFill>
                  <a:prstClr val="black"/>
                </a:solidFill>
              </a:rPr>
              <a:t>типов</a:t>
            </a:r>
            <a:r>
              <a:rPr lang="en-US" sz="1800" dirty="0">
                <a:solidFill>
                  <a:prstClr val="black"/>
                </a:solidFill>
              </a:rPr>
              <a:t> </a:t>
            </a:r>
            <a:r>
              <a:rPr lang="en-US" sz="1800" dirty="0" err="1">
                <a:solidFill>
                  <a:prstClr val="black"/>
                </a:solidFill>
              </a:rPr>
              <a:t>данных</a:t>
            </a:r>
            <a:r>
              <a:rPr lang="en-US" sz="1800" dirty="0">
                <a:solidFill>
                  <a:prstClr val="black"/>
                </a:solidFill>
              </a:rPr>
              <a:t> и </a:t>
            </a:r>
            <a:r>
              <a:rPr lang="en-US" sz="1800" dirty="0" err="1">
                <a:solidFill>
                  <a:prstClr val="black"/>
                </a:solidFill>
              </a:rPr>
              <a:t>атрибутов</a:t>
            </a:r>
            <a:r>
              <a:rPr lang="ru-RU" sz="1800" dirty="0">
                <a:solidFill>
                  <a:prstClr val="black"/>
                </a:solidFill>
              </a:rPr>
              <a:t>)</a:t>
            </a:r>
            <a:endParaRPr lang="ru-RU" sz="1800" b="1" i="1" dirty="0">
              <a:solidFill>
                <a:prstClr val="black"/>
              </a:solidFill>
            </a:endParaRPr>
          </a:p>
          <a:p>
            <a:pPr marL="360000" lvl="1" indent="360000" algn="just">
              <a:spcBef>
                <a:spcPts val="0"/>
              </a:spcBef>
              <a:buNone/>
            </a:pPr>
            <a:r>
              <a:rPr lang="ru-RU" sz="1800" dirty="0">
                <a:solidFill>
                  <a:prstClr val="black"/>
                </a:solidFill>
              </a:rPr>
              <a:t>     </a:t>
            </a:r>
            <a:r>
              <a:rPr lang="ru-RU" sz="1800" dirty="0" smtClean="0">
                <a:solidFill>
                  <a:prstClr val="black"/>
                </a:solidFill>
              </a:rPr>
              <a:t>2.3   Физическая </a:t>
            </a:r>
            <a:r>
              <a:rPr lang="ru-RU" sz="1800" dirty="0">
                <a:solidFill>
                  <a:prstClr val="black"/>
                </a:solidFill>
              </a:rPr>
              <a:t>модель</a:t>
            </a:r>
            <a:endParaRPr lang="ru-RU" sz="1800" b="1" i="1" dirty="0">
              <a:solidFill>
                <a:prstClr val="black"/>
              </a:solidFill>
            </a:endParaRPr>
          </a:p>
          <a:p>
            <a:pPr marL="360000" lvl="0" indent="360000" algn="just">
              <a:spcBef>
                <a:spcPts val="0"/>
              </a:spcBef>
              <a:buFont typeface="+mj-lt"/>
              <a:buAutoNum type="arabicPeriod"/>
            </a:pPr>
            <a:r>
              <a:rPr lang="ru-RU" sz="1800" dirty="0" smtClean="0">
                <a:solidFill>
                  <a:prstClr val="black"/>
                </a:solidFill>
              </a:rPr>
              <a:t> Разработанные </a:t>
            </a:r>
            <a:r>
              <a:rPr lang="ru-RU" sz="1800" dirty="0">
                <a:solidFill>
                  <a:prstClr val="black"/>
                </a:solidFill>
              </a:rPr>
              <a:t>основные алгоритмы задач программной реализации, акцент сделать на оригинальных собственных разработках и использованных в них методах и </a:t>
            </a:r>
            <a:r>
              <a:rPr lang="ru-RU" sz="1800" dirty="0" smtClean="0">
                <a:solidFill>
                  <a:prstClr val="black"/>
                </a:solidFill>
              </a:rPr>
              <a:t>приемах </a:t>
            </a:r>
            <a:r>
              <a:rPr lang="ru-RU" sz="1800" dirty="0">
                <a:solidFill>
                  <a:prstClr val="black"/>
                </a:solidFill>
              </a:rPr>
              <a:t>(1-2 слайда) </a:t>
            </a:r>
            <a:endParaRPr lang="ru-RU" sz="1800" b="1" i="1" dirty="0">
              <a:solidFill>
                <a:prstClr val="black"/>
              </a:solidFill>
            </a:endParaRPr>
          </a:p>
          <a:p>
            <a:pPr marL="360000" lvl="0" indent="360000" algn="just">
              <a:spcBef>
                <a:spcPts val="0"/>
              </a:spcBef>
              <a:buFont typeface="+mj-lt"/>
              <a:buAutoNum type="arabicPeriod"/>
            </a:pPr>
            <a:r>
              <a:rPr lang="ru-RU" sz="1800" dirty="0" smtClean="0">
                <a:solidFill>
                  <a:prstClr val="black"/>
                </a:solidFill>
              </a:rPr>
              <a:t> Описание </a:t>
            </a:r>
            <a:r>
              <a:rPr lang="ru-RU" sz="1800" dirty="0">
                <a:solidFill>
                  <a:prstClr val="black"/>
                </a:solidFill>
              </a:rPr>
              <a:t>особенностей программной </a:t>
            </a:r>
            <a:r>
              <a:rPr lang="ru-RU" sz="1800" dirty="0" smtClean="0">
                <a:solidFill>
                  <a:prstClr val="black"/>
                </a:solidFill>
              </a:rPr>
              <a:t>реализации </a:t>
            </a:r>
            <a:r>
              <a:rPr lang="ru-RU" sz="1800" dirty="0">
                <a:solidFill>
                  <a:prstClr val="black"/>
                </a:solidFill>
              </a:rPr>
              <a:t>(1-2 слайда) </a:t>
            </a:r>
            <a:endParaRPr lang="ru-RU" sz="1800" b="1" i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5556" y="6381328"/>
            <a:ext cx="453650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</a:rPr>
              <a:t>- текст </a:t>
            </a:r>
            <a:r>
              <a:rPr lang="ru-RU" sz="1400" b="1" dirty="0">
                <a:solidFill>
                  <a:srgbClr val="00B050"/>
                </a:solidFill>
              </a:rPr>
              <a:t>удалить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60" y="1358142"/>
            <a:ext cx="760183" cy="4866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6915" y="355733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Описание особенностей программной </a:t>
            </a:r>
            <a:r>
              <a:rPr lang="ru-RU" sz="3200" b="1" dirty="0" smtClean="0"/>
              <a:t>реализации </a:t>
            </a:r>
            <a:r>
              <a:rPr lang="ru-RU" sz="3200" dirty="0" smtClean="0"/>
              <a:t>(?)</a:t>
            </a:r>
          </a:p>
        </p:txBody>
      </p:sp>
    </p:spTree>
    <p:extLst>
      <p:ext uri="{BB962C8B-B14F-4D97-AF65-F5344CB8AC3E}">
        <p14:creationId xmlns:p14="http://schemas.microsoft.com/office/powerpoint/2010/main" val="366687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1601483"/>
            <a:ext cx="8136904" cy="4647453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Цель </a:t>
            </a:r>
            <a:r>
              <a:rPr lang="ru-RU" sz="2400" dirty="0"/>
              <a:t>– иллюстрация работоспособности спроектированного и </a:t>
            </a:r>
            <a:r>
              <a:rPr lang="ru-RU" sz="2400" dirty="0" smtClean="0"/>
              <a:t>программно реализованного </a:t>
            </a:r>
            <a:r>
              <a:rPr lang="ru-RU" sz="2400" dirty="0"/>
              <a:t>программного продукта</a:t>
            </a:r>
          </a:p>
          <a:p>
            <a:pPr algn="just"/>
            <a:r>
              <a:rPr lang="ru-RU" sz="2400" dirty="0"/>
              <a:t>Контрольный пример должен представлять основные режимы или функции  работы разработанного программного продукта</a:t>
            </a:r>
          </a:p>
          <a:p>
            <a:pPr algn="just"/>
            <a:r>
              <a:rPr lang="ru-RU" sz="2400" dirty="0"/>
              <a:t>Каждый </a:t>
            </a:r>
            <a:r>
              <a:rPr lang="ru-RU" sz="2400" u="sng" dirty="0"/>
              <a:t>режим или функцию </a:t>
            </a:r>
            <a:r>
              <a:rPr lang="ru-RU" sz="2400" dirty="0"/>
              <a:t> целесообразно представить в виде </a:t>
            </a:r>
            <a:r>
              <a:rPr lang="ru-RU" sz="2400" u="sng" dirty="0"/>
              <a:t>набора последовательных диалоговых окон</a:t>
            </a:r>
            <a:r>
              <a:rPr lang="ru-RU" sz="2400" dirty="0"/>
              <a:t> для решения задачи </a:t>
            </a:r>
            <a:r>
              <a:rPr lang="ru-RU" sz="2400" u="sng" dirty="0"/>
              <a:t>с предметным содержанием </a:t>
            </a:r>
            <a:r>
              <a:rPr lang="ru-RU" sz="2400" dirty="0"/>
              <a:t>(задачи специалистов или пользователей в предметной области)</a:t>
            </a:r>
          </a:p>
          <a:p>
            <a:pPr algn="just"/>
            <a:r>
              <a:rPr lang="ru-RU" sz="2400" dirty="0"/>
              <a:t>Диалоговые окна должны </a:t>
            </a:r>
            <a:r>
              <a:rPr lang="ru-RU" sz="2400" u="sng" dirty="0"/>
              <a:t>содержать корректные входные и выходные</a:t>
            </a:r>
            <a:r>
              <a:rPr lang="ru-RU" sz="2400" dirty="0"/>
              <a:t> данные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5556" y="6381328"/>
            <a:ext cx="453650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</a:rPr>
              <a:t>- текст </a:t>
            </a:r>
            <a:r>
              <a:rPr lang="ru-RU" sz="1400" b="1" dirty="0">
                <a:solidFill>
                  <a:srgbClr val="00B050"/>
                </a:solidFill>
              </a:rPr>
              <a:t>удалить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60" y="1358142"/>
            <a:ext cx="760183" cy="4866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6915" y="355733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Контрольный пример </a:t>
            </a:r>
            <a:r>
              <a:rPr lang="ru-RU" sz="3200" dirty="0" smtClean="0"/>
              <a:t>(4 - 6 слайдов)</a:t>
            </a:r>
          </a:p>
        </p:txBody>
      </p:sp>
    </p:spTree>
    <p:extLst>
      <p:ext uri="{BB962C8B-B14F-4D97-AF65-F5344CB8AC3E}">
        <p14:creationId xmlns:p14="http://schemas.microsoft.com/office/powerpoint/2010/main" val="348124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1601483"/>
            <a:ext cx="8136904" cy="4647453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360363" algn="just">
              <a:buNone/>
            </a:pPr>
            <a:endParaRPr lang="ru-RU" sz="2400" b="1" dirty="0" smtClean="0"/>
          </a:p>
          <a:p>
            <a:pPr marL="0" indent="360363" algn="just">
              <a:buNone/>
            </a:pPr>
            <a:r>
              <a:rPr lang="ru-RU" sz="2800" b="1" dirty="0" smtClean="0"/>
              <a:t>Оформление графика</a:t>
            </a:r>
          </a:p>
          <a:p>
            <a:pPr marL="0" indent="0" algn="just">
              <a:buNone/>
            </a:pP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75556" y="6381328"/>
            <a:ext cx="453650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</a:rPr>
              <a:t>- текст </a:t>
            </a:r>
            <a:r>
              <a:rPr lang="ru-RU" sz="1400" b="1" dirty="0">
                <a:solidFill>
                  <a:srgbClr val="00B050"/>
                </a:solidFill>
              </a:rPr>
              <a:t>удалить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60" y="1358142"/>
            <a:ext cx="760183" cy="4866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6915" y="355733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Контрольный пример </a:t>
            </a:r>
            <a:r>
              <a:rPr lang="ru-RU" sz="3200" dirty="0" smtClean="0"/>
              <a:t>(4 - 6 слайдов)</a:t>
            </a: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151232291"/>
              </p:ext>
            </p:extLst>
          </p:nvPr>
        </p:nvGraphicFramePr>
        <p:xfrm>
          <a:off x="577338" y="2564904"/>
          <a:ext cx="4824536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508104" y="1772816"/>
            <a:ext cx="309634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FF0000"/>
                </a:solidFill>
              </a:rPr>
              <a:t>Важно</a:t>
            </a:r>
            <a:r>
              <a:rPr lang="ru-RU" sz="1600" b="1" dirty="0" smtClean="0"/>
              <a:t>: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 smtClean="0"/>
              <a:t>на графике </a:t>
            </a:r>
            <a:r>
              <a:rPr lang="ru-RU" sz="1600" dirty="0" smtClean="0">
                <a:solidFill>
                  <a:srgbClr val="FF0000"/>
                </a:solidFill>
              </a:rPr>
              <a:t>есть названия и единицы измерения величин</a:t>
            </a:r>
            <a:r>
              <a:rPr lang="ru-RU" sz="1600" dirty="0" smtClean="0"/>
              <a:t>, представленных на осях графика,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FF0000"/>
                </a:solidFill>
              </a:rPr>
              <a:t>есть основной заголовок</a:t>
            </a:r>
            <a:r>
              <a:rPr lang="ru-RU" sz="1600" dirty="0" smtClean="0"/>
              <a:t> – это минимум информации для понимания данных на графике.</a:t>
            </a:r>
          </a:p>
          <a:p>
            <a:pPr algn="just"/>
            <a:r>
              <a:rPr lang="ru-RU" sz="1600" dirty="0" smtClean="0"/>
              <a:t>Полезно </a:t>
            </a:r>
            <a:r>
              <a:rPr lang="ru-RU" sz="1600" dirty="0" smtClean="0">
                <a:solidFill>
                  <a:srgbClr val="FF0000"/>
                </a:solidFill>
              </a:rPr>
              <a:t>указать количественные значения точек </a:t>
            </a:r>
            <a:r>
              <a:rPr lang="ru-RU" sz="1600" dirty="0" smtClean="0"/>
              <a:t>на графике, это также упрощает анализ графической информации. </a:t>
            </a:r>
          </a:p>
          <a:p>
            <a:pPr algn="just"/>
            <a:r>
              <a:rPr lang="ru-RU" sz="1600" dirty="0" smtClean="0"/>
              <a:t>В данном случае этот прием из-за простой зависимости и небольших числовых значений перегрузит график информацией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5002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1268761"/>
            <a:ext cx="8136904" cy="4980176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 indent="0" algn="just">
              <a:spcBef>
                <a:spcPts val="600"/>
              </a:spcBef>
              <a:spcAft>
                <a:spcPts val="600"/>
              </a:spcAft>
              <a:buNone/>
            </a:pPr>
            <a:endParaRPr lang="ru-RU" sz="2400" dirty="0" smtClean="0"/>
          </a:p>
          <a:p>
            <a:pPr marL="0" lvl="0" indent="360363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800" dirty="0">
                <a:solidFill>
                  <a:prstClr val="black"/>
                </a:solidFill>
              </a:rPr>
              <a:t>По </a:t>
            </a:r>
            <a:r>
              <a:rPr lang="ru-RU" sz="2800" u="sng" dirty="0">
                <a:solidFill>
                  <a:prstClr val="black"/>
                </a:solidFill>
              </a:rPr>
              <a:t>каждой задаче</a:t>
            </a:r>
            <a:r>
              <a:rPr lang="ru-RU" sz="2800" dirty="0">
                <a:solidFill>
                  <a:prstClr val="black"/>
                </a:solidFill>
              </a:rPr>
              <a:t> выпускной квалификационной работы бакалавра должен быть сделан </a:t>
            </a:r>
            <a:r>
              <a:rPr lang="ru-RU" sz="2800" u="sng" dirty="0">
                <a:solidFill>
                  <a:prstClr val="black"/>
                </a:solidFill>
              </a:rPr>
              <a:t>вывод о степени ее выполнения в соответствии с перечнем задач </a:t>
            </a:r>
            <a:r>
              <a:rPr lang="ru-RU" sz="2800" dirty="0">
                <a:solidFill>
                  <a:prstClr val="black"/>
                </a:solidFill>
              </a:rPr>
              <a:t>(см. слайд 8)</a:t>
            </a:r>
          </a:p>
          <a:p>
            <a:pPr marL="0" lvl="0" indent="360363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Важно:</a:t>
            </a:r>
            <a:endParaRPr lang="ru-RU" b="1" dirty="0">
              <a:solidFill>
                <a:srgbClr val="FF0000"/>
              </a:solidFill>
            </a:endParaRPr>
          </a:p>
          <a:p>
            <a:pPr marL="0" lvl="0" indent="360363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800" dirty="0">
                <a:solidFill>
                  <a:prstClr val="black"/>
                </a:solidFill>
              </a:rPr>
              <a:t>Выводы во время доклада </a:t>
            </a:r>
            <a:r>
              <a:rPr lang="ru-RU" sz="2800" dirty="0" smtClean="0">
                <a:solidFill>
                  <a:prstClr val="black"/>
                </a:solidFill>
              </a:rPr>
              <a:t>можно озвучить</a:t>
            </a:r>
            <a:r>
              <a:rPr lang="ru-RU" sz="2800" dirty="0">
                <a:solidFill>
                  <a:prstClr val="black"/>
                </a:solidFill>
              </a:rPr>
              <a:t>, только </a:t>
            </a:r>
            <a:r>
              <a:rPr lang="ru-RU" sz="2800" dirty="0" smtClean="0">
                <a:solidFill>
                  <a:prstClr val="black"/>
                </a:solidFill>
              </a:rPr>
              <a:t>если есть </a:t>
            </a:r>
            <a:r>
              <a:rPr lang="ru-RU" sz="2800" u="sng" dirty="0">
                <a:solidFill>
                  <a:prstClr val="black"/>
                </a:solidFill>
              </a:rPr>
              <a:t>значимые для вас лично </a:t>
            </a:r>
            <a:r>
              <a:rPr lang="ru-RU" sz="2800" dirty="0">
                <a:solidFill>
                  <a:prstClr val="black"/>
                </a:solidFill>
              </a:rPr>
              <a:t>результаты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5556" y="6381328"/>
            <a:ext cx="453650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</a:rPr>
              <a:t>- текст </a:t>
            </a:r>
            <a:r>
              <a:rPr lang="ru-RU" sz="1400" b="1" dirty="0">
                <a:solidFill>
                  <a:srgbClr val="00B050"/>
                </a:solidFill>
              </a:rPr>
              <a:t>удалить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64" y="1052854"/>
            <a:ext cx="760183" cy="4866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6915" y="355733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Выводы </a:t>
            </a:r>
            <a:r>
              <a:rPr lang="ru-RU" sz="3200" dirty="0" smtClean="0"/>
              <a:t>(1 - 2 слайда)</a:t>
            </a:r>
          </a:p>
        </p:txBody>
      </p:sp>
    </p:spTree>
    <p:extLst>
      <p:ext uri="{BB962C8B-B14F-4D97-AF65-F5344CB8AC3E}">
        <p14:creationId xmlns:p14="http://schemas.microsoft.com/office/powerpoint/2010/main" val="271302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548680"/>
            <a:ext cx="8136904" cy="5700255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 algn="just">
              <a:spcBef>
                <a:spcPts val="0"/>
              </a:spcBef>
            </a:pPr>
            <a:endParaRPr lang="ru-RU" sz="2000" dirty="0" smtClean="0"/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B050"/>
                </a:solidFill>
              </a:rPr>
              <a:t>Советы:</a:t>
            </a:r>
            <a:endParaRPr lang="ru-RU" b="1" dirty="0">
              <a:solidFill>
                <a:srgbClr val="00B050"/>
              </a:solidFill>
            </a:endParaRPr>
          </a:p>
          <a:p>
            <a:pPr algn="just"/>
            <a:r>
              <a:rPr lang="ru-RU" sz="2400" u="sng" dirty="0"/>
              <a:t>Каждые 20-30 секунд </a:t>
            </a:r>
            <a:r>
              <a:rPr lang="ru-RU" sz="2400" dirty="0"/>
              <a:t>на экране презентации должно что-то изменяться </a:t>
            </a:r>
            <a:r>
              <a:rPr lang="ru-RU" sz="2400" dirty="0">
                <a:solidFill>
                  <a:srgbClr val="00B050"/>
                </a:solidFill>
              </a:rPr>
              <a:t>(например, появиться следующая часть текста, измениться место нахождения какого-либо объекта, появиться следующий слайд и т. п.)</a:t>
            </a:r>
          </a:p>
          <a:p>
            <a:pPr lvl="0" algn="just"/>
            <a:r>
              <a:rPr lang="ru-RU" sz="2400" u="sng" dirty="0" smtClean="0"/>
              <a:t>Исключить </a:t>
            </a:r>
            <a:r>
              <a:rPr lang="ru-RU" sz="2400" u="sng" dirty="0"/>
              <a:t>грамматические ошибки и описки </a:t>
            </a:r>
            <a:r>
              <a:rPr lang="ru-RU" sz="2400" dirty="0"/>
              <a:t>на слайдах. </a:t>
            </a:r>
            <a:r>
              <a:rPr lang="ru-RU" sz="2400" dirty="0">
                <a:solidFill>
                  <a:srgbClr val="00B050"/>
                </a:solidFill>
              </a:rPr>
              <a:t>Подобные недочеты снижают качество и могут повлиять на оценку работы. Крупный шрифт делает ошибки особенно заметными</a:t>
            </a:r>
          </a:p>
          <a:p>
            <a:pPr lvl="0" algn="just"/>
            <a:r>
              <a:rPr lang="ru-RU" sz="2400" u="sng" dirty="0"/>
              <a:t>Не перегружать </a:t>
            </a:r>
            <a:r>
              <a:rPr lang="ru-RU" sz="2400" dirty="0"/>
              <a:t>слайды текстом. </a:t>
            </a:r>
            <a:r>
              <a:rPr lang="ru-RU" sz="2400" dirty="0">
                <a:solidFill>
                  <a:srgbClr val="00B050"/>
                </a:solidFill>
              </a:rPr>
              <a:t>Существует правило размещать на странице до 10 строк. Не рекомендуется использовать вертикальное расположение текста. Перенасыщенность материала текстовой информацией, дублирующей доклад, снижает его ценность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5556" y="6381328"/>
            <a:ext cx="4536504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</a:rPr>
              <a:t>удалить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67" y="305339"/>
            <a:ext cx="760183" cy="48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96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548680"/>
            <a:ext cx="8136904" cy="5700255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 algn="just">
              <a:spcBef>
                <a:spcPts val="0"/>
              </a:spcBef>
            </a:pPr>
            <a:endParaRPr lang="ru-RU" sz="2000" dirty="0" smtClean="0"/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500" b="1" dirty="0" smtClean="0">
                <a:solidFill>
                  <a:srgbClr val="00B050"/>
                </a:solidFill>
              </a:rPr>
              <a:t>Советы:</a:t>
            </a:r>
            <a:endParaRPr lang="ru-RU" sz="3500" b="1" dirty="0">
              <a:solidFill>
                <a:srgbClr val="00B050"/>
              </a:solidFill>
            </a:endParaRPr>
          </a:p>
          <a:p>
            <a:pPr lvl="0"/>
            <a:r>
              <a:rPr lang="ru-RU" sz="2400" u="sng" dirty="0"/>
              <a:t>Избегать</a:t>
            </a:r>
            <a:r>
              <a:rPr lang="ru-RU" sz="2400" dirty="0"/>
              <a:t> фона, несоответствующего содержанию слайда, и </a:t>
            </a:r>
            <a:r>
              <a:rPr lang="ru-RU" sz="2400" u="sng" dirty="0"/>
              <a:t>декоративных элементов</a:t>
            </a:r>
          </a:p>
          <a:p>
            <a:pPr lvl="0" algn="just"/>
            <a:r>
              <a:rPr lang="ru-RU" sz="2400" u="sng" dirty="0"/>
              <a:t>Не допустимо читать текст на слайдах</a:t>
            </a:r>
            <a:r>
              <a:rPr lang="ru-RU" sz="2400" dirty="0"/>
              <a:t>. </a:t>
            </a:r>
            <a:r>
              <a:rPr lang="ru-RU" sz="2400" dirty="0">
                <a:solidFill>
                  <a:srgbClr val="00B050"/>
                </a:solidFill>
              </a:rPr>
              <a:t>Можно просто сказать о характере размещенной информации. На слайдах лучше использовать графические материалы, кроме слайдов с общей информацией о работе, задачах и выводах: графики, таблицы, рисунки, формулы. Докладчику нужно объяснить их назначение, изложить методику расчета и инструмент </a:t>
            </a:r>
            <a:r>
              <a:rPr lang="ru-RU" sz="2400" dirty="0" smtClean="0">
                <a:solidFill>
                  <a:srgbClr val="00B050"/>
                </a:solidFill>
              </a:rPr>
              <a:t>построения</a:t>
            </a:r>
          </a:p>
          <a:p>
            <a:pPr algn="just"/>
            <a:r>
              <a:rPr lang="ru-RU" sz="2400" u="sng" dirty="0"/>
              <a:t>Не нужно задерживаться на слайдах более 2-х </a:t>
            </a:r>
            <a:r>
              <a:rPr lang="ru-RU" sz="2400" u="sng" dirty="0" smtClean="0"/>
              <a:t>минут, </a:t>
            </a:r>
            <a:r>
              <a:rPr lang="ru-RU" sz="2400" dirty="0"/>
              <a:t>но и не следует их перелистывать быстрее 0,5 мин., кроме случаев, когда слайд содержит небольшой объем сведений. </a:t>
            </a:r>
            <a:r>
              <a:rPr lang="ru-RU" sz="2400" dirty="0">
                <a:solidFill>
                  <a:srgbClr val="00B050"/>
                </a:solidFill>
              </a:rPr>
              <a:t>Если слайд содержит ключевые моменты работы и на них нужно сделать особый акцент, то на таком слайде нужно задержаться, однако выдержать регламент всего </a:t>
            </a:r>
            <a:r>
              <a:rPr lang="ru-RU" sz="2400" dirty="0" smtClean="0">
                <a:solidFill>
                  <a:srgbClr val="00B050"/>
                </a:solidFill>
              </a:rPr>
              <a:t>доклада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5556" y="6381328"/>
            <a:ext cx="4536504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</a:rPr>
              <a:t>удалить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67" y="305339"/>
            <a:ext cx="760183" cy="48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72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548680"/>
            <a:ext cx="8136904" cy="5700255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 algn="just">
              <a:spcBef>
                <a:spcPts val="0"/>
              </a:spcBef>
            </a:pPr>
            <a:endParaRPr lang="ru-RU" sz="2000" dirty="0" smtClean="0"/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500" b="1" dirty="0">
                <a:solidFill>
                  <a:srgbClr val="00B050"/>
                </a:solidFill>
              </a:rPr>
              <a:t>Советы</a:t>
            </a:r>
            <a:r>
              <a:rPr lang="ru-RU" sz="3500" b="1" dirty="0" smtClean="0">
                <a:solidFill>
                  <a:srgbClr val="00B050"/>
                </a:solidFill>
              </a:rPr>
              <a:t>:</a:t>
            </a:r>
            <a:endParaRPr lang="ru-RU" sz="3500" b="1" dirty="0">
              <a:solidFill>
                <a:srgbClr val="00B050"/>
              </a:solidFill>
            </a:endParaRPr>
          </a:p>
          <a:p>
            <a:pPr lvl="0" algn="just"/>
            <a:r>
              <a:rPr lang="ru-RU" sz="2400" dirty="0"/>
              <a:t>Объясняя </a:t>
            </a:r>
            <a:r>
              <a:rPr lang="ru-RU" sz="2400" u="sng" dirty="0"/>
              <a:t>графики</a:t>
            </a:r>
            <a:r>
              <a:rPr lang="ru-RU" sz="2400" dirty="0"/>
              <a:t>, нужно называть, какие данные расположены по его осям и что показывает непосредственно графическая линия. Аналогично объясняются </a:t>
            </a:r>
            <a:r>
              <a:rPr lang="ru-RU" sz="2400" u="sng" dirty="0"/>
              <a:t>таблицы</a:t>
            </a:r>
            <a:r>
              <a:rPr lang="ru-RU" sz="2400" dirty="0"/>
              <a:t> – какие данные размещается в строках, что указано в столбцах. </a:t>
            </a:r>
            <a:r>
              <a:rPr lang="ru-RU" sz="2400" dirty="0">
                <a:solidFill>
                  <a:srgbClr val="00B050"/>
                </a:solidFill>
              </a:rPr>
              <a:t>Этот процесс упрощается, если графики и таблицы сопровождаются всеми необходимыми поясняющими сведениями</a:t>
            </a:r>
          </a:p>
          <a:p>
            <a:pPr lvl="0" algn="just"/>
            <a:r>
              <a:rPr lang="ru-RU" sz="2400" dirty="0"/>
              <a:t>Доклад (устная речь) следует построить </a:t>
            </a:r>
            <a:r>
              <a:rPr lang="ru-RU" sz="2400" u="sng" dirty="0"/>
              <a:t>короткими простыми </a:t>
            </a:r>
            <a:r>
              <a:rPr lang="ru-RU" sz="2400" dirty="0"/>
              <a:t>предложениями</a:t>
            </a:r>
          </a:p>
          <a:p>
            <a:pPr lvl="0" algn="just"/>
            <a:r>
              <a:rPr lang="ru-RU" sz="2400" dirty="0"/>
              <a:t>Перед защитой обязательно нужно </a:t>
            </a:r>
            <a:r>
              <a:rPr lang="ru-RU" sz="2400" u="sng" dirty="0"/>
              <a:t>прорепетировать</a:t>
            </a:r>
            <a:r>
              <a:rPr lang="ru-RU" sz="2400" dirty="0"/>
              <a:t> доклад дома. </a:t>
            </a:r>
            <a:r>
              <a:rPr lang="ru-RU" sz="2400" dirty="0">
                <a:solidFill>
                  <a:srgbClr val="00B050"/>
                </a:solidFill>
              </a:rPr>
              <a:t>Это позволит выявить фрагменты текста, прочтение которых требует больше времени</a:t>
            </a:r>
          </a:p>
          <a:p>
            <a:pPr lvl="0" algn="just"/>
            <a:r>
              <a:rPr lang="ru-RU" sz="2400" dirty="0"/>
              <a:t>В интернете есть немало примеров, но не образцов (!) презентаций выпускных квалификационных работ бакалавров  на различные темы. </a:t>
            </a:r>
            <a:r>
              <a:rPr lang="ru-RU" sz="2400" u="sng" dirty="0"/>
              <a:t>Следует критически отнестись </a:t>
            </a:r>
            <a:r>
              <a:rPr lang="ru-RU" sz="2400" dirty="0"/>
              <a:t>к этой информации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5556" y="6381328"/>
            <a:ext cx="4536504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</a:rPr>
              <a:t>удалить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67" y="305339"/>
            <a:ext cx="760183" cy="48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13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548680"/>
            <a:ext cx="8136904" cy="5700255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spcBef>
                <a:spcPts val="0"/>
              </a:spcBef>
            </a:pPr>
            <a:endParaRPr lang="ru-RU" sz="2000" dirty="0" smtClean="0"/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900" b="1" dirty="0">
                <a:solidFill>
                  <a:srgbClr val="00B050"/>
                </a:solidFill>
              </a:rPr>
              <a:t>Зачем нужна презентация  выпускной квалификационной </a:t>
            </a:r>
            <a:r>
              <a:rPr lang="ru-RU" sz="3900" b="1" dirty="0" smtClean="0">
                <a:solidFill>
                  <a:srgbClr val="00B050"/>
                </a:solidFill>
              </a:rPr>
              <a:t>работы?</a:t>
            </a:r>
            <a:r>
              <a:rPr lang="ru-RU" sz="3600" b="1" dirty="0"/>
              <a:t> </a:t>
            </a:r>
            <a:endParaRPr lang="ru-RU" sz="3900" b="1" dirty="0" smtClean="0"/>
          </a:p>
          <a:p>
            <a:pPr marL="0" lvl="0" indent="180000" algn="just">
              <a:lnSpc>
                <a:spcPct val="60000"/>
              </a:lnSpc>
              <a:spcBef>
                <a:spcPts val="0"/>
              </a:spcBef>
              <a:buNone/>
            </a:pPr>
            <a:endParaRPr lang="ru-RU" sz="2600" dirty="0" smtClean="0">
              <a:solidFill>
                <a:prstClr val="black"/>
              </a:solidFill>
            </a:endParaRPr>
          </a:p>
          <a:p>
            <a:pPr marL="0" lvl="0" indent="273050" algn="just">
              <a:spcBef>
                <a:spcPts val="0"/>
              </a:spcBef>
              <a:buNone/>
            </a:pPr>
            <a:r>
              <a:rPr lang="ru-RU" sz="2600" dirty="0" smtClean="0"/>
              <a:t>Презентация </a:t>
            </a:r>
            <a:r>
              <a:rPr lang="ru-RU" sz="2600" dirty="0"/>
              <a:t>дает возможность представить работу, на выполнение которой по учебному плану вы </a:t>
            </a:r>
            <a:r>
              <a:rPr lang="ru-RU" sz="2600" dirty="0" smtClean="0"/>
              <a:t>потратили от </a:t>
            </a:r>
            <a:r>
              <a:rPr lang="ru-RU" sz="2600" dirty="0"/>
              <a:t>трех месяцев до полутора лет, за 8-10 </a:t>
            </a:r>
            <a:r>
              <a:rPr lang="ru-RU" sz="2600" dirty="0" smtClean="0"/>
              <a:t>мин:</a:t>
            </a:r>
            <a:endParaRPr lang="ru-RU" sz="2600" dirty="0"/>
          </a:p>
          <a:p>
            <a:pPr marL="540000" lv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600" u="sng" dirty="0"/>
              <a:t>без потери </a:t>
            </a:r>
            <a:r>
              <a:rPr lang="ru-RU" sz="2600" u="sng" dirty="0" smtClean="0"/>
              <a:t>её </a:t>
            </a:r>
            <a:r>
              <a:rPr lang="ru-RU" sz="2600" u="sng" dirty="0"/>
              <a:t>целостности</a:t>
            </a:r>
            <a:r>
              <a:rPr lang="ru-RU" sz="2600" dirty="0"/>
              <a:t>, системно</a:t>
            </a:r>
          </a:p>
          <a:p>
            <a:pPr marL="540000" lv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600" u="sng" dirty="0"/>
              <a:t>по этапам выполнения </a:t>
            </a:r>
            <a:r>
              <a:rPr lang="ru-RU" sz="2600" dirty="0"/>
              <a:t>в логике </a:t>
            </a:r>
            <a:r>
              <a:rPr lang="ru-RU" sz="2600" dirty="0" smtClean="0"/>
              <a:t>научно-исследовательской </a:t>
            </a:r>
            <a:r>
              <a:rPr lang="ru-RU" sz="2600" dirty="0"/>
              <a:t>работы</a:t>
            </a:r>
          </a:p>
          <a:p>
            <a:pPr marL="540000" lv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600" u="sng" dirty="0"/>
              <a:t>с акцентом </a:t>
            </a:r>
            <a:r>
              <a:rPr lang="ru-RU" sz="2600" dirty="0"/>
              <a:t>на сделанное </a:t>
            </a:r>
            <a:r>
              <a:rPr lang="ru-RU" sz="2600" u="sng" dirty="0"/>
              <a:t>лично</a:t>
            </a:r>
            <a:r>
              <a:rPr lang="ru-RU" sz="2600" dirty="0"/>
              <a:t> вами</a:t>
            </a:r>
          </a:p>
          <a:p>
            <a:pPr>
              <a:buNone/>
            </a:pPr>
            <a:endParaRPr lang="ru-RU" sz="2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100" b="1" dirty="0" smtClean="0">
                <a:solidFill>
                  <a:srgbClr val="FF0000"/>
                </a:solidFill>
              </a:rPr>
              <a:t>Важно</a:t>
            </a:r>
            <a:r>
              <a:rPr lang="ru-RU" sz="3100" b="1" dirty="0">
                <a:solidFill>
                  <a:srgbClr val="FF0000"/>
                </a:solidFill>
              </a:rPr>
              <a:t>: </a:t>
            </a:r>
            <a:endParaRPr lang="ru-RU" sz="3100" b="1" dirty="0" smtClean="0">
              <a:solidFill>
                <a:srgbClr val="FF0000"/>
              </a:solidFill>
            </a:endParaRPr>
          </a:p>
          <a:p>
            <a:pPr marL="539750" indent="-3600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600" dirty="0" smtClean="0"/>
              <a:t>В </a:t>
            </a:r>
            <a:r>
              <a:rPr lang="ru-RU" sz="2600" dirty="0"/>
              <a:t>презентации можно использовать только содержащиеся в выпускной квалификационной работе бакалавра материалы. </a:t>
            </a:r>
            <a:endParaRPr lang="ru-RU" sz="2600" dirty="0" smtClean="0"/>
          </a:p>
          <a:p>
            <a:pPr marL="539750" indent="-3600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600" dirty="0" smtClean="0"/>
              <a:t>Следует делать </a:t>
            </a:r>
            <a:r>
              <a:rPr lang="ru-RU" sz="2600" dirty="0"/>
              <a:t>акцент на сущность работы, а не на оформление, которое не должно отвлекать от работы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64" y="305339"/>
            <a:ext cx="760183" cy="4866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5556" y="6381328"/>
            <a:ext cx="4536504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</a:rPr>
              <a:t>удалить</a:t>
            </a:r>
          </a:p>
        </p:txBody>
      </p:sp>
    </p:spTree>
    <p:extLst>
      <p:ext uri="{BB962C8B-B14F-4D97-AF65-F5344CB8AC3E}">
        <p14:creationId xmlns:p14="http://schemas.microsoft.com/office/powerpoint/2010/main" val="183369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2708920"/>
            <a:ext cx="5616624" cy="720080"/>
          </a:xfrm>
        </p:spPr>
        <p:txBody>
          <a:bodyPr>
            <a:normAutofit fontScale="85000" lnSpcReduction="10000"/>
          </a:bodyPr>
          <a:lstStyle/>
          <a:p>
            <a:r>
              <a:rPr lang="en-US" smtClean="0">
                <a:solidFill>
                  <a:schemeClr val="tx1"/>
                </a:solidFill>
              </a:rPr>
              <a:t>[</a:t>
            </a:r>
            <a:r>
              <a:rPr lang="ru-RU" smtClean="0">
                <a:solidFill>
                  <a:schemeClr val="tx1"/>
                </a:solidFill>
              </a:rPr>
              <a:t>Тема  </a:t>
            </a:r>
            <a:r>
              <a:rPr lang="ru-RU" dirty="0">
                <a:solidFill>
                  <a:schemeClr val="tx1"/>
                </a:solidFill>
              </a:rPr>
              <a:t>магистерской диссертации</a:t>
            </a:r>
            <a:r>
              <a:rPr lang="en-US" dirty="0">
                <a:solidFill>
                  <a:schemeClr val="tx1"/>
                </a:solidFill>
              </a:rPr>
              <a:t>]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3790" y="870754"/>
            <a:ext cx="71726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ФГОУ ВО «Новосибирский государственный технический университет»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Факультет автоматики и вычислительной техники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Кафедра АСУ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4005064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     </a:t>
            </a:r>
            <a:r>
              <a:rPr lang="en-US" dirty="0" smtClean="0"/>
              <a:t>[</a:t>
            </a:r>
            <a:r>
              <a:rPr lang="ru-RU" dirty="0" smtClean="0"/>
              <a:t>ФИО обучающегося</a:t>
            </a:r>
            <a:r>
              <a:rPr lang="en-US" dirty="0" smtClean="0"/>
              <a:t>]</a:t>
            </a:r>
            <a:endParaRPr lang="ru-RU" dirty="0" smtClean="0"/>
          </a:p>
          <a:p>
            <a:r>
              <a:rPr lang="ru-RU" dirty="0" smtClean="0"/>
              <a:t>Группа     </a:t>
            </a:r>
            <a:r>
              <a:rPr lang="en-US" dirty="0" smtClean="0"/>
              <a:t>[</a:t>
            </a:r>
            <a:r>
              <a:rPr lang="ru-RU" dirty="0" smtClean="0"/>
              <a:t>Шифр группы</a:t>
            </a:r>
            <a:r>
              <a:rPr lang="en-US" dirty="0" smtClean="0"/>
              <a:t>]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Научный руководитель    </a:t>
            </a:r>
            <a:r>
              <a:rPr lang="en-US" dirty="0" smtClean="0"/>
              <a:t>[</a:t>
            </a:r>
            <a:r>
              <a:rPr lang="ru-RU" dirty="0" smtClean="0"/>
              <a:t>степень, звание ФИО руководителя</a:t>
            </a:r>
            <a:r>
              <a:rPr lang="en-US" dirty="0" smtClean="0"/>
              <a:t>]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915816" y="5445224"/>
            <a:ext cx="5760639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ru-RU" b="1" dirty="0" smtClean="0"/>
              <a:t>Шаблон</a:t>
            </a:r>
            <a:r>
              <a:rPr lang="ru-RU" sz="4800" b="1" dirty="0" smtClean="0"/>
              <a:t> </a:t>
            </a:r>
            <a:r>
              <a:rPr lang="ru-RU" b="1" dirty="0"/>
              <a:t>подготовлен доцентом кафедры АСУ </a:t>
            </a:r>
            <a:endParaRPr lang="ru-RU" b="1" dirty="0" smtClean="0"/>
          </a:p>
          <a:p>
            <a:pPr algn="r"/>
            <a:r>
              <a:rPr lang="ru-RU" b="1" dirty="0" err="1" smtClean="0"/>
              <a:t>Лыгиной</a:t>
            </a:r>
            <a:r>
              <a:rPr lang="ru-RU" b="1" dirty="0" smtClean="0"/>
              <a:t> </a:t>
            </a:r>
            <a:r>
              <a:rPr lang="ru-RU" b="1" dirty="0"/>
              <a:t>Н.И. </a:t>
            </a:r>
            <a:r>
              <a:rPr lang="ru-RU" b="1" dirty="0" smtClean="0"/>
              <a:t> и имеет рекомендательный характер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 t="20509" r="94558" b="71603"/>
          <a:stretch>
            <a:fillRect/>
          </a:stretch>
        </p:blipFill>
        <p:spPr bwMode="auto">
          <a:xfrm>
            <a:off x="207646" y="764704"/>
            <a:ext cx="1296144" cy="998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9295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548680"/>
            <a:ext cx="8136904" cy="5700255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spcBef>
                <a:spcPts val="0"/>
              </a:spcBef>
            </a:pPr>
            <a:endParaRPr lang="ru-RU" sz="2000" dirty="0" smtClean="0"/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ru-RU" sz="3500" b="1" dirty="0" smtClean="0">
                <a:solidFill>
                  <a:srgbClr val="00B050"/>
                </a:solidFill>
              </a:rPr>
              <a:t>Основные требования к  презентации:</a:t>
            </a:r>
          </a:p>
          <a:p>
            <a:pPr marL="5400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200" dirty="0"/>
              <a:t>Лаконичность </a:t>
            </a:r>
            <a:endParaRPr lang="ru-RU" sz="2200" dirty="0" smtClean="0"/>
          </a:p>
          <a:p>
            <a:pPr marL="5400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200" dirty="0" smtClean="0"/>
              <a:t>Ясность</a:t>
            </a:r>
            <a:endParaRPr lang="ru-RU" sz="2200" dirty="0"/>
          </a:p>
          <a:p>
            <a:pPr marL="5400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200" dirty="0" smtClean="0"/>
              <a:t>Уместность </a:t>
            </a:r>
            <a:endParaRPr lang="ru-RU" sz="2200" dirty="0"/>
          </a:p>
          <a:p>
            <a:pPr marL="5400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200" dirty="0" smtClean="0"/>
              <a:t>Сдержанность</a:t>
            </a:r>
            <a:endParaRPr lang="ru-RU" sz="2200" dirty="0"/>
          </a:p>
          <a:p>
            <a:pPr marL="5400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200" dirty="0"/>
              <a:t>Наглядность (подчеркивание ключевых моментов)</a:t>
            </a:r>
          </a:p>
          <a:p>
            <a:pPr marL="5400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200" dirty="0"/>
              <a:t>Запоминаемость (разумное использование ярких эффектов)</a:t>
            </a:r>
          </a:p>
          <a:p>
            <a:pPr marL="0" indent="534988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ru-RU" sz="2200" b="1" dirty="0" smtClean="0">
                <a:solidFill>
                  <a:srgbClr val="00B050"/>
                </a:solidFill>
              </a:rPr>
              <a:t>Образец оформления списка</a:t>
            </a:r>
            <a:r>
              <a:rPr lang="ru-RU" sz="2200" dirty="0" smtClean="0">
                <a:solidFill>
                  <a:srgbClr val="00B050"/>
                </a:solidFill>
              </a:rPr>
              <a:t>: </a:t>
            </a:r>
          </a:p>
          <a:p>
            <a:pPr marL="360000" indent="-360000" algn="just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200" dirty="0" smtClean="0">
                <a:solidFill>
                  <a:srgbClr val="00B050"/>
                </a:solidFill>
              </a:rPr>
              <a:t>Между маркером списка и элементом списка должны быть пробелы</a:t>
            </a:r>
          </a:p>
          <a:p>
            <a:pPr marL="360000" algn="just">
              <a:lnSpc>
                <a:spcPct val="7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200" dirty="0" smtClean="0">
                <a:solidFill>
                  <a:srgbClr val="00B050"/>
                </a:solidFill>
              </a:rPr>
              <a:t>Все элементы списка следует начинать с заглавной или прописной буквы</a:t>
            </a:r>
          </a:p>
          <a:p>
            <a:pPr marL="360000" algn="just">
              <a:lnSpc>
                <a:spcPct val="7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200" dirty="0" smtClean="0">
                <a:solidFill>
                  <a:srgbClr val="00B050"/>
                </a:solidFill>
              </a:rPr>
              <a:t>В конце элемента списка знак препинания не ставится</a:t>
            </a:r>
          </a:p>
          <a:p>
            <a:pPr marL="360000" algn="just">
              <a:lnSpc>
                <a:spcPct val="7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200" dirty="0" smtClean="0">
                <a:solidFill>
                  <a:srgbClr val="00B050"/>
                </a:solidFill>
              </a:rPr>
              <a:t>Интервал между элементами списка должен быть больше, чем междустрочный абзац</a:t>
            </a:r>
            <a:endParaRPr lang="ru-RU" sz="2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5556" y="6381328"/>
            <a:ext cx="4536504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</a:rPr>
              <a:t>удалить</a:t>
            </a:r>
          </a:p>
        </p:txBody>
      </p:sp>
      <p:sp>
        <p:nvSpPr>
          <p:cNvPr id="7" name="Стрелка вверх 6"/>
          <p:cNvSpPr/>
          <p:nvPr/>
        </p:nvSpPr>
        <p:spPr>
          <a:xfrm>
            <a:off x="771163" y="3993574"/>
            <a:ext cx="216024" cy="278497"/>
          </a:xfrm>
          <a:prstGeom prst="upArrow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67" y="305339"/>
            <a:ext cx="760183" cy="48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7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548680"/>
            <a:ext cx="8136904" cy="5700255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spcBef>
                <a:spcPts val="0"/>
              </a:spcBef>
            </a:pPr>
            <a:endParaRPr lang="ru-RU" sz="2000" dirty="0" smtClean="0"/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500" b="1" dirty="0">
                <a:solidFill>
                  <a:srgbClr val="00B050"/>
                </a:solidFill>
              </a:rPr>
              <a:t>Основные требования к  презентации:</a:t>
            </a:r>
          </a:p>
          <a:p>
            <a:pPr marL="360000"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/>
              <a:t>Общее количество слайдов — 25-30 </a:t>
            </a:r>
          </a:p>
          <a:p>
            <a:pPr marL="360000"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/>
              <a:t>Каждый слайд должен иметь </a:t>
            </a:r>
            <a:r>
              <a:rPr lang="ru-RU" sz="2400" dirty="0" smtClean="0"/>
              <a:t>заголовок</a:t>
            </a:r>
          </a:p>
          <a:p>
            <a:pPr marL="360000"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/>
              <a:t>Заголовок слайда должен постоянно оставаться на экране, если несколько слайдов имеют одинаковое название </a:t>
            </a:r>
          </a:p>
          <a:p>
            <a:pPr marL="360000"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 smtClean="0"/>
              <a:t>Количество </a:t>
            </a:r>
            <a:r>
              <a:rPr lang="ru-RU" sz="2400" dirty="0"/>
              <a:t>слов в слайде не должно превышать </a:t>
            </a:r>
            <a:r>
              <a:rPr lang="ru-RU" sz="2400" b="1" dirty="0"/>
              <a:t>40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00B050"/>
                </a:solidFill>
              </a:rPr>
              <a:t>(слайды данной презентации содержат больше информации в соответствии с целями презентации)</a:t>
            </a:r>
          </a:p>
          <a:p>
            <a:pPr marL="360000"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 smtClean="0"/>
              <a:t>Информация </a:t>
            </a:r>
            <a:r>
              <a:rPr lang="ru-RU" sz="2400" dirty="0"/>
              <a:t>на слайде должна быть контрастна фону, а фон не должен затенять содержимое слайда</a:t>
            </a:r>
          </a:p>
          <a:p>
            <a:pPr marL="360000"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/>
              <a:t> Использовать сдержанные по оформлению шаблоны (уместность). </a:t>
            </a:r>
            <a:r>
              <a:rPr lang="ru-RU" sz="2400" dirty="0">
                <a:solidFill>
                  <a:srgbClr val="00B050"/>
                </a:solidFill>
              </a:rPr>
              <a:t>Дизайн презентации можно выбрать по команде «Формат — Применить оформление</a:t>
            </a:r>
            <a:r>
              <a:rPr lang="ru-RU" sz="2400" dirty="0" smtClean="0">
                <a:solidFill>
                  <a:srgbClr val="00B050"/>
                </a:solidFill>
              </a:rPr>
              <a:t>»</a:t>
            </a:r>
          </a:p>
          <a:p>
            <a:pPr marL="360000"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/>
              <a:t>Использовать стандартным шрифт без засечек, текст должен читаться без напряжения для </a:t>
            </a:r>
            <a:r>
              <a:rPr lang="ru-RU" sz="2400" dirty="0" smtClean="0"/>
              <a:t>глаз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75556" y="6381328"/>
            <a:ext cx="4536504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</a:rPr>
              <a:t>удалить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67" y="305339"/>
            <a:ext cx="760183" cy="48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15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548680"/>
            <a:ext cx="8136904" cy="5700255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spcBef>
                <a:spcPts val="0"/>
              </a:spcBef>
            </a:pPr>
            <a:endParaRPr lang="ru-RU" sz="2000" dirty="0" smtClean="0"/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500" b="1" dirty="0">
                <a:solidFill>
                  <a:srgbClr val="00B050"/>
                </a:solidFill>
              </a:rPr>
              <a:t>Основные требования к  презентации:</a:t>
            </a:r>
          </a:p>
          <a:p>
            <a:pPr marL="360000" algn="just">
              <a:spcBef>
                <a:spcPts val="600"/>
              </a:spcBef>
              <a:spcAft>
                <a:spcPts val="600"/>
              </a:spcAft>
            </a:pPr>
            <a:r>
              <a:rPr lang="ru-RU" sz="2200" dirty="0" smtClean="0"/>
              <a:t>Анимацию </a:t>
            </a:r>
            <a:r>
              <a:rPr lang="ru-RU" sz="2200" dirty="0"/>
              <a:t>использовать только для показа перехода структуры объекта, явления, процесса в другое состояние </a:t>
            </a:r>
          </a:p>
          <a:p>
            <a:pPr marL="360000" algn="just">
              <a:spcBef>
                <a:spcPts val="600"/>
              </a:spcBef>
              <a:spcAft>
                <a:spcPts val="600"/>
              </a:spcAft>
            </a:pPr>
            <a:r>
              <a:rPr lang="ru-RU" sz="2200" dirty="0"/>
              <a:t>Эффекты анимации отвлекают от основного содержания, увеличивают время восприятия информации  и показа в целом:</a:t>
            </a:r>
          </a:p>
          <a:p>
            <a:pPr marL="760050" lvl="1" indent="-3600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ru-RU" sz="2000" u="sng" dirty="0" smtClean="0"/>
              <a:t>настройка</a:t>
            </a:r>
            <a:r>
              <a:rPr lang="ru-RU" sz="2000" dirty="0" smtClean="0"/>
              <a:t> </a:t>
            </a:r>
            <a:r>
              <a:rPr lang="ru-RU" sz="2000" dirty="0"/>
              <a:t>анимации, в которой происходит появление текста по буквам или словам, </a:t>
            </a:r>
            <a:r>
              <a:rPr lang="ru-RU" sz="2000" u="sng" dirty="0"/>
              <a:t>может </a:t>
            </a:r>
            <a:r>
              <a:rPr lang="ru-RU" sz="2000" u="sng" dirty="0" smtClean="0"/>
              <a:t>мешать</a:t>
            </a:r>
            <a:r>
              <a:rPr lang="ru-RU" sz="2000" dirty="0" smtClean="0"/>
              <a:t> </a:t>
            </a:r>
            <a:r>
              <a:rPr lang="ru-RU" sz="2000" dirty="0"/>
              <a:t>работе членов комиссии, которые </a:t>
            </a:r>
            <a:r>
              <a:rPr lang="ru-RU" sz="2000" u="sng" dirty="0"/>
              <a:t>одновременно должны</a:t>
            </a:r>
            <a:r>
              <a:rPr lang="ru-RU" sz="2000" dirty="0"/>
              <a:t> слушать доклад, изучать текст работы и следить за материалом презентации</a:t>
            </a:r>
          </a:p>
          <a:p>
            <a:pPr marL="760050" lvl="1" indent="-3600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ru-RU" sz="2000" dirty="0" smtClean="0"/>
              <a:t>визуальное </a:t>
            </a:r>
            <a:r>
              <a:rPr lang="ru-RU" sz="2000" dirty="0"/>
              <a:t>восприятие слайда презентации занимает от 2 до 5 сек. в то время, как продолжительность некоторых видов анимации может превышать 20 сек.</a:t>
            </a:r>
          </a:p>
          <a:p>
            <a:pPr marL="760050" lvl="1" indent="-3600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ru-RU" sz="2000" dirty="0" smtClean="0"/>
              <a:t>для </a:t>
            </a:r>
            <a:r>
              <a:rPr lang="ru-RU" sz="2000" dirty="0"/>
              <a:t>настройки временного режима презентации используется меню «Показ слайдов - Режим настройки времени»</a:t>
            </a:r>
          </a:p>
          <a:p>
            <a:pPr marL="17100" indent="0" algn="just">
              <a:spcBef>
                <a:spcPts val="600"/>
              </a:spcBef>
              <a:spcAft>
                <a:spcPts val="600"/>
              </a:spcAft>
              <a:buNone/>
            </a:pP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75556" y="6381328"/>
            <a:ext cx="4536504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</a:rPr>
              <a:t>удалить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67" y="305339"/>
            <a:ext cx="760183" cy="48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34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548680"/>
            <a:ext cx="8136904" cy="5700255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spcBef>
                <a:spcPts val="0"/>
              </a:spcBef>
            </a:pPr>
            <a:endParaRPr lang="ru-RU" sz="2000" dirty="0" smtClean="0"/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500" b="1" dirty="0">
                <a:solidFill>
                  <a:srgbClr val="00B050"/>
                </a:solidFill>
              </a:rPr>
              <a:t>Основные требования к  презентации:</a:t>
            </a:r>
          </a:p>
          <a:p>
            <a:pPr marL="360000" indent="-3600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u="sng" dirty="0"/>
              <a:t>Презентация</a:t>
            </a:r>
            <a:r>
              <a:rPr lang="ru-RU" sz="2000" dirty="0"/>
              <a:t> </a:t>
            </a:r>
            <a:r>
              <a:rPr lang="ru-RU" sz="2000" u="sng" dirty="0"/>
              <a:t>помогает</a:t>
            </a:r>
            <a:r>
              <a:rPr lang="ru-RU" sz="2000" dirty="0"/>
              <a:t> представить основные  результаты вашей работы, но она </a:t>
            </a:r>
            <a:r>
              <a:rPr lang="ru-RU" sz="2000" u="sng" dirty="0"/>
              <a:t>не заменяет  доклад</a:t>
            </a:r>
          </a:p>
          <a:p>
            <a:pPr marL="360000" indent="-3600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u="sng" dirty="0"/>
              <a:t>Требование к времени выступления</a:t>
            </a:r>
            <a:r>
              <a:rPr lang="ru-RU" sz="2000" dirty="0"/>
              <a:t> на защите: </a:t>
            </a:r>
            <a:r>
              <a:rPr lang="ru-RU" sz="2000" b="1" dirty="0" smtClean="0"/>
              <a:t>8-10</a:t>
            </a:r>
            <a:r>
              <a:rPr lang="ru-RU" sz="2000" dirty="0" smtClean="0"/>
              <a:t> минут. </a:t>
            </a:r>
            <a:r>
              <a:rPr lang="ru-RU" sz="2000" dirty="0"/>
              <a:t>Предварительно нужно определить время, которое вы затрачиваете  на доклад с презентацией. Это время стремится к оптимальному времени в ходе репетиционных выступлений до фактической защиты и совершенствования доклада</a:t>
            </a:r>
          </a:p>
          <a:p>
            <a:pPr marL="360000" indent="-3600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dirty="0"/>
              <a:t>Целесообразно </a:t>
            </a:r>
            <a:r>
              <a:rPr lang="ru-RU" sz="2000" u="sng" dirty="0"/>
              <a:t>подготовить</a:t>
            </a:r>
            <a:r>
              <a:rPr lang="ru-RU" sz="2000" dirty="0"/>
              <a:t>  для  каждого слайда </a:t>
            </a:r>
            <a:r>
              <a:rPr lang="ru-RU" sz="2000" u="sng" dirty="0"/>
              <a:t>сопровождающий текст</a:t>
            </a:r>
            <a:r>
              <a:rPr lang="ru-RU" sz="2000" dirty="0"/>
              <a:t> в </a:t>
            </a:r>
            <a:r>
              <a:rPr lang="ru-RU" sz="2000" dirty="0" smtClean="0"/>
              <a:t>докладе</a:t>
            </a:r>
          </a:p>
          <a:p>
            <a:pPr>
              <a:buNone/>
            </a:pPr>
            <a:r>
              <a:rPr lang="ru-RU" sz="2400" b="1" dirty="0">
                <a:solidFill>
                  <a:srgbClr val="FF0000"/>
                </a:solidFill>
              </a:rPr>
              <a:t>Важно</a:t>
            </a:r>
            <a:r>
              <a:rPr lang="ru-RU" sz="2400" b="1" dirty="0" smtClean="0">
                <a:solidFill>
                  <a:srgbClr val="FF0000"/>
                </a:solidFill>
              </a:rPr>
              <a:t>:</a:t>
            </a:r>
            <a:endParaRPr lang="ru-RU" sz="2400" b="1" dirty="0">
              <a:solidFill>
                <a:srgbClr val="FF0000"/>
              </a:solidFill>
            </a:endParaRPr>
          </a:p>
          <a:p>
            <a:pPr marL="540000" indent="-3600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000" dirty="0" smtClean="0"/>
              <a:t>Четко </a:t>
            </a:r>
            <a:r>
              <a:rPr lang="ru-RU" sz="2000" dirty="0"/>
              <a:t>произносить слова и не </a:t>
            </a:r>
            <a:r>
              <a:rPr lang="ru-RU" sz="2000" dirty="0" smtClean="0"/>
              <a:t>торопиться, </a:t>
            </a:r>
            <a:r>
              <a:rPr lang="ru-RU" sz="2000" dirty="0"/>
              <a:t>выступая с </a:t>
            </a:r>
            <a:r>
              <a:rPr lang="ru-RU" sz="2000" dirty="0" smtClean="0"/>
              <a:t>докладом </a:t>
            </a:r>
          </a:p>
          <a:p>
            <a:pPr marL="540000" indent="-3600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000" u="sng" dirty="0" smtClean="0"/>
              <a:t>Не </a:t>
            </a:r>
            <a:r>
              <a:rPr lang="ru-RU" sz="2000" u="sng" dirty="0"/>
              <a:t>читать</a:t>
            </a:r>
            <a:r>
              <a:rPr lang="ru-RU" sz="2000" b="1" u="sng" dirty="0">
                <a:solidFill>
                  <a:srgbClr val="FF0000"/>
                </a:solidFill>
              </a:rPr>
              <a:t> (!) </a:t>
            </a:r>
            <a:r>
              <a:rPr lang="ru-RU" sz="2000" u="sng" dirty="0"/>
              <a:t>информацию на слайдах</a:t>
            </a:r>
            <a:r>
              <a:rPr lang="ru-RU" sz="2000" dirty="0"/>
              <a:t>, а комментировать своими словами </a:t>
            </a:r>
            <a:r>
              <a:rPr lang="ru-RU" sz="2000" dirty="0">
                <a:solidFill>
                  <a:srgbClr val="FF0000"/>
                </a:solidFill>
              </a:rPr>
              <a:t>(устная речь в докладе и письменная речь в презентации отличаются</a:t>
            </a:r>
            <a:r>
              <a:rPr lang="ru-RU" sz="2000" dirty="0" smtClean="0">
                <a:solidFill>
                  <a:srgbClr val="FF0000"/>
                </a:solidFill>
              </a:rPr>
              <a:t>)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5556" y="6381328"/>
            <a:ext cx="4536504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</a:rPr>
              <a:t>удалить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67" y="305339"/>
            <a:ext cx="760183" cy="48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6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1457468"/>
            <a:ext cx="8136904" cy="4791468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spcBef>
                <a:spcPts val="0"/>
              </a:spcBef>
            </a:pPr>
            <a:endParaRPr lang="ru-RU" sz="2000" dirty="0" smtClean="0"/>
          </a:p>
          <a:p>
            <a:pPr marL="0" lvl="0" indent="0" algn="just">
              <a:spcBef>
                <a:spcPts val="1200"/>
              </a:spcBef>
              <a:buNone/>
            </a:pPr>
            <a:r>
              <a:rPr lang="ru-RU" sz="2200" i="1" dirty="0" smtClean="0">
                <a:solidFill>
                  <a:srgbClr val="00B050"/>
                </a:solidFill>
              </a:rPr>
              <a:t>Помните</a:t>
            </a:r>
            <a:r>
              <a:rPr lang="ru-RU" sz="2200" i="1" dirty="0">
                <a:solidFill>
                  <a:srgbClr val="00B050"/>
                </a:solidFill>
              </a:rPr>
              <a:t>, что от начала вашей презентации во многом зависит итоговая оценка</a:t>
            </a:r>
          </a:p>
          <a:p>
            <a:pPr marL="0" lvl="0" indent="0" algn="just">
              <a:spcBef>
                <a:spcPts val="1200"/>
              </a:spcBef>
              <a:buNone/>
            </a:pPr>
            <a:r>
              <a:rPr lang="ru-RU" sz="2600" b="1" dirty="0"/>
              <a:t>Выявленная проблема или противоречие, решаемое в работе:</a:t>
            </a:r>
          </a:p>
          <a:p>
            <a:pPr algn="just">
              <a:spcBef>
                <a:spcPts val="1200"/>
              </a:spcBef>
            </a:pPr>
            <a:r>
              <a:rPr lang="ru-RU" sz="2400" dirty="0">
                <a:solidFill>
                  <a:prstClr val="black"/>
                </a:solidFill>
              </a:rPr>
              <a:t>неудовлетворительное  существующее состояние объекта исследования</a:t>
            </a:r>
          </a:p>
          <a:p>
            <a:pPr algn="just">
              <a:spcBef>
                <a:spcPts val="1200"/>
              </a:spcBef>
            </a:pPr>
            <a:r>
              <a:rPr lang="ru-RU" sz="2400" dirty="0">
                <a:solidFill>
                  <a:prstClr val="black"/>
                </a:solidFill>
              </a:rPr>
              <a:t>неудовлетворительные по результатам (по времени выполнения или по характеристикам объекта исследования) методы решения проблем</a:t>
            </a:r>
          </a:p>
          <a:p>
            <a:pPr algn="just">
              <a:spcBef>
                <a:spcPts val="1200"/>
              </a:spcBef>
            </a:pPr>
            <a:r>
              <a:rPr lang="ru-RU" sz="2400" dirty="0">
                <a:solidFill>
                  <a:prstClr val="black"/>
                </a:solidFill>
              </a:rPr>
              <a:t>неэффективные методы организации бизнес процессов в объекте исследования</a:t>
            </a:r>
          </a:p>
          <a:p>
            <a:pPr algn="just">
              <a:spcBef>
                <a:spcPts val="1200"/>
              </a:spcBef>
            </a:pPr>
            <a:r>
              <a:rPr lang="ru-RU" sz="2400" dirty="0">
                <a:solidFill>
                  <a:prstClr val="black"/>
                </a:solidFill>
              </a:rPr>
              <a:t>неэффективные инструментальные средства реализации информационной системы объекта исследования</a:t>
            </a:r>
          </a:p>
          <a:p>
            <a:pPr algn="just">
              <a:spcBef>
                <a:spcPts val="1200"/>
              </a:spcBef>
            </a:pPr>
            <a:r>
              <a:rPr lang="ru-RU" sz="2400" dirty="0">
                <a:solidFill>
                  <a:prstClr val="black"/>
                </a:solidFill>
              </a:rPr>
              <a:t>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5556" y="6381328"/>
            <a:ext cx="453650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</a:rPr>
              <a:t>- текст </a:t>
            </a:r>
            <a:r>
              <a:rPr lang="ru-RU" sz="1400" b="1" dirty="0">
                <a:solidFill>
                  <a:srgbClr val="00B050"/>
                </a:solidFill>
              </a:rPr>
              <a:t>удалить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64" y="1222321"/>
            <a:ext cx="760183" cy="4866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9592" y="476672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Актуальность </a:t>
            </a:r>
            <a:r>
              <a:rPr lang="ru-RU" sz="3200" dirty="0"/>
              <a:t>(1-2 слайда)</a:t>
            </a:r>
          </a:p>
        </p:txBody>
      </p:sp>
    </p:spTree>
    <p:extLst>
      <p:ext uri="{BB962C8B-B14F-4D97-AF65-F5344CB8AC3E}">
        <p14:creationId xmlns:p14="http://schemas.microsoft.com/office/powerpoint/2010/main" val="122444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1457468"/>
            <a:ext cx="8136904" cy="4791468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spcBef>
                <a:spcPts val="0"/>
              </a:spcBef>
            </a:pPr>
            <a:endParaRPr lang="ru-RU" sz="2000" dirty="0" smtClean="0"/>
          </a:p>
          <a:p>
            <a:pPr marL="92075" indent="-92075" algn="ctr">
              <a:spcBef>
                <a:spcPts val="1200"/>
              </a:spcBef>
              <a:buNone/>
            </a:pPr>
            <a:r>
              <a:rPr lang="ru-RU" sz="2400" b="1" dirty="0"/>
              <a:t>Эта </a:t>
            </a:r>
            <a:r>
              <a:rPr lang="ru-RU" sz="2400" b="1" dirty="0" smtClean="0"/>
              <a:t>информация, которая </a:t>
            </a:r>
            <a:r>
              <a:rPr lang="ru-RU" sz="2400" b="1" dirty="0"/>
              <a:t>берется из </a:t>
            </a:r>
            <a:r>
              <a:rPr lang="ru-RU" sz="2400" b="1" dirty="0" smtClean="0"/>
              <a:t>введения: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ru-RU" sz="2400" u="sng" dirty="0" smtClean="0"/>
              <a:t>Цель</a:t>
            </a:r>
            <a:r>
              <a:rPr lang="ru-RU" sz="2400" dirty="0" smtClean="0"/>
              <a:t> </a:t>
            </a:r>
            <a:r>
              <a:rPr lang="ru-RU" sz="2400" dirty="0"/>
              <a:t>(цели) работы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ru-RU" sz="2400" u="sng" dirty="0"/>
              <a:t>Задачи</a:t>
            </a:r>
            <a:r>
              <a:rPr lang="ru-RU" sz="2400" dirty="0"/>
              <a:t> работы в соответствии с основными этапами выполнения </a:t>
            </a:r>
            <a:r>
              <a:rPr lang="ru-RU" sz="2400" dirty="0">
                <a:solidFill>
                  <a:srgbClr val="FF0000"/>
                </a:solidFill>
              </a:rPr>
              <a:t>(</a:t>
            </a:r>
            <a:r>
              <a:rPr lang="ru-RU" sz="2400" u="sng" dirty="0">
                <a:solidFill>
                  <a:srgbClr val="FF0000"/>
                </a:solidFill>
              </a:rPr>
              <a:t>в выводах</a:t>
            </a:r>
            <a:r>
              <a:rPr lang="ru-RU" sz="2400" dirty="0">
                <a:solidFill>
                  <a:srgbClr val="FF0000"/>
                </a:solidFill>
              </a:rPr>
              <a:t> должно быть указано </a:t>
            </a:r>
            <a:r>
              <a:rPr lang="ru-RU" sz="2400" u="sng" dirty="0">
                <a:solidFill>
                  <a:srgbClr val="FF0000"/>
                </a:solidFill>
              </a:rPr>
              <a:t>сделанное по каждой</a:t>
            </a:r>
            <a:r>
              <a:rPr lang="ru-RU" sz="2400" dirty="0">
                <a:solidFill>
                  <a:srgbClr val="FF0000"/>
                </a:solidFill>
              </a:rPr>
              <a:t> задаче!)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ru-RU" sz="2400" dirty="0"/>
              <a:t>Используемые </a:t>
            </a:r>
            <a:r>
              <a:rPr lang="ru-RU" sz="2400" u="sng" dirty="0"/>
              <a:t>методы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ru-RU" sz="2400" u="sng" dirty="0"/>
              <a:t>Практическая значимость</a:t>
            </a:r>
            <a:r>
              <a:rPr lang="ru-RU" sz="2400" dirty="0"/>
              <a:t>, если есть</a:t>
            </a:r>
          </a:p>
          <a:p>
            <a:pPr marL="360000" indent="-360000">
              <a:spcBef>
                <a:spcPts val="600"/>
              </a:spcBef>
              <a:spcAft>
                <a:spcPts val="600"/>
              </a:spcAft>
            </a:pPr>
            <a:r>
              <a:rPr lang="ru-RU" sz="2400" u="sng" dirty="0"/>
              <a:t>Сведения о публикациях </a:t>
            </a:r>
            <a:r>
              <a:rPr lang="ru-RU" sz="2400" dirty="0"/>
              <a:t>в форме библиографических  ссылок, если есть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5556" y="6381328"/>
            <a:ext cx="453650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</a:rPr>
              <a:t>- текст </a:t>
            </a:r>
            <a:r>
              <a:rPr lang="ru-RU" sz="1400" b="1" dirty="0">
                <a:solidFill>
                  <a:srgbClr val="00B050"/>
                </a:solidFill>
              </a:rPr>
              <a:t>удалить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64" y="1222321"/>
            <a:ext cx="760183" cy="4866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9592" y="476672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Общая </a:t>
            </a:r>
            <a:r>
              <a:rPr lang="ru-RU" sz="3200" b="1" dirty="0" smtClean="0"/>
              <a:t>характеристика </a:t>
            </a:r>
            <a:r>
              <a:rPr lang="ru-RU" sz="3200" dirty="0" smtClean="0"/>
              <a:t>(1 слайд)</a:t>
            </a:r>
            <a:endParaRPr lang="ru-RU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311519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548680"/>
            <a:ext cx="8136904" cy="5700255"/>
          </a:xfrm>
          <a:prstGeom prst="rect">
            <a:avLst/>
          </a:prstGeom>
          <a:ln w="38100">
            <a:solidFill>
              <a:srgbClr val="00B050"/>
            </a:solidFill>
            <a:prstDash val="lgDash"/>
          </a:ln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spcBef>
                <a:spcPts val="0"/>
              </a:spcBef>
            </a:pPr>
            <a:endParaRPr lang="ru-RU" sz="2000" dirty="0" smtClean="0"/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B050"/>
                </a:solidFill>
              </a:rPr>
              <a:t>далее идет основная часть презентации</a:t>
            </a:r>
            <a:endParaRPr lang="ru-RU" b="1" dirty="0">
              <a:solidFill>
                <a:srgbClr val="00B050"/>
              </a:solidFill>
            </a:endParaRPr>
          </a:p>
          <a:p>
            <a:pPr marL="0" lvl="0" indent="0" algn="just">
              <a:buNone/>
            </a:pPr>
            <a:r>
              <a:rPr lang="ru-RU" sz="2400" b="1" dirty="0">
                <a:solidFill>
                  <a:prstClr val="black"/>
                </a:solidFill>
              </a:rPr>
              <a:t>Цель</a:t>
            </a:r>
            <a:r>
              <a:rPr lang="ru-RU" sz="2400" dirty="0">
                <a:solidFill>
                  <a:prstClr val="black"/>
                </a:solidFill>
              </a:rPr>
              <a:t> – показать в </a:t>
            </a:r>
            <a:r>
              <a:rPr lang="ru-RU" sz="2400" u="sng" dirty="0">
                <a:solidFill>
                  <a:prstClr val="black"/>
                </a:solidFill>
              </a:rPr>
              <a:t>развернутой</a:t>
            </a:r>
            <a:r>
              <a:rPr lang="ru-RU" sz="2400" dirty="0">
                <a:solidFill>
                  <a:prstClr val="black"/>
                </a:solidFill>
              </a:rPr>
              <a:t> форме по сравнению с общей характеристикой результаты выполнения </a:t>
            </a:r>
            <a:r>
              <a:rPr lang="ru-RU" sz="2400" u="sng" dirty="0">
                <a:solidFill>
                  <a:prstClr val="black"/>
                </a:solidFill>
              </a:rPr>
              <a:t>каждой</a:t>
            </a:r>
            <a:r>
              <a:rPr lang="ru-RU" sz="2400" dirty="0">
                <a:solidFill>
                  <a:prstClr val="black"/>
                </a:solidFill>
              </a:rPr>
              <a:t> задачи работы с </a:t>
            </a:r>
            <a:r>
              <a:rPr lang="ru-RU" sz="2400" u="sng" dirty="0">
                <a:solidFill>
                  <a:prstClr val="black"/>
                </a:solidFill>
              </a:rPr>
              <a:t>акцентом</a:t>
            </a:r>
            <a:r>
              <a:rPr lang="ru-RU" sz="2400" dirty="0">
                <a:solidFill>
                  <a:prstClr val="black"/>
                </a:solidFill>
              </a:rPr>
              <a:t> на важные при выполнении особенности предметной области, используемые методы, программную реализацию и сделанное лично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Важно:</a:t>
            </a:r>
            <a:endParaRPr lang="ru-RU" sz="2400" b="1" dirty="0">
              <a:solidFill>
                <a:srgbClr val="FF0000"/>
              </a:solidFill>
            </a:endParaRPr>
          </a:p>
          <a:p>
            <a:pPr marL="0" lvl="0" indent="0" algn="just">
              <a:buNone/>
            </a:pPr>
            <a:r>
              <a:rPr lang="ru-RU" sz="2400" b="1" dirty="0" smtClean="0"/>
              <a:t>Определять </a:t>
            </a:r>
            <a:r>
              <a:rPr lang="ru-RU" sz="2400" b="1" dirty="0"/>
              <a:t>связь </a:t>
            </a:r>
            <a:r>
              <a:rPr lang="ru-RU" sz="2400" b="1" dirty="0">
                <a:solidFill>
                  <a:prstClr val="black"/>
                </a:solidFill>
              </a:rPr>
              <a:t>в докладе между полученными результатами на разных этапах выполнения </a:t>
            </a:r>
            <a:r>
              <a:rPr lang="ru-RU" sz="2400" b="1" dirty="0" smtClean="0">
                <a:solidFill>
                  <a:prstClr val="black"/>
                </a:solidFill>
              </a:rPr>
              <a:t>работы</a:t>
            </a:r>
            <a:r>
              <a:rPr lang="ru-RU" sz="2400" dirty="0" smtClean="0">
                <a:solidFill>
                  <a:prstClr val="black"/>
                </a:solidFill>
              </a:rPr>
              <a:t>, например</a:t>
            </a:r>
            <a:r>
              <a:rPr lang="ru-RU" sz="2400" dirty="0">
                <a:solidFill>
                  <a:prstClr val="black"/>
                </a:solidFill>
              </a:rPr>
              <a:t>, цель работы определяется на основе описания объекта исследования в терминах предметной </a:t>
            </a:r>
            <a:r>
              <a:rPr lang="ru-RU" sz="2400" dirty="0" smtClean="0">
                <a:solidFill>
                  <a:prstClr val="black"/>
                </a:solidFill>
              </a:rPr>
              <a:t>области </a:t>
            </a:r>
            <a:r>
              <a:rPr lang="ru-RU" sz="2400" dirty="0">
                <a:solidFill>
                  <a:prstClr val="black"/>
                </a:solidFill>
              </a:rPr>
              <a:t>и определения метода устранения выявленной проблемы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5556" y="6381328"/>
            <a:ext cx="4536504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400" b="1" dirty="0">
                <a:solidFill>
                  <a:srgbClr val="00B050"/>
                </a:solidFill>
              </a:rPr>
              <a:t>После ознакомления </a:t>
            </a:r>
            <a:r>
              <a:rPr lang="ru-RU" sz="1400" b="1" dirty="0" smtClean="0">
                <a:solidFill>
                  <a:srgbClr val="00B050"/>
                </a:solidFill>
              </a:rPr>
              <a:t>- слайд </a:t>
            </a:r>
            <a:r>
              <a:rPr lang="ru-RU" sz="1400" b="1" dirty="0">
                <a:solidFill>
                  <a:srgbClr val="00B050"/>
                </a:solidFill>
              </a:rPr>
              <a:t>удалить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67" y="305339"/>
            <a:ext cx="760183" cy="48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53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b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946</TotalTime>
  <Words>1584</Words>
  <Application>Microsoft Office PowerPoint</Application>
  <PresentationFormat>Экран (4:3)</PresentationFormat>
  <Paragraphs>187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user</dc:creator>
  <cp:lastModifiedBy>User</cp:lastModifiedBy>
  <cp:revision>99</cp:revision>
  <dcterms:created xsi:type="dcterms:W3CDTF">2020-06-03T04:12:11Z</dcterms:created>
  <dcterms:modified xsi:type="dcterms:W3CDTF">2023-03-16T07:19:09Z</dcterms:modified>
</cp:coreProperties>
</file>