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6" r:id="rId15"/>
    <p:sldMasterId id="2147483828" r:id="rId16"/>
    <p:sldMasterId id="2147483840" r:id="rId17"/>
    <p:sldMasterId id="2147483852" r:id="rId18"/>
  </p:sldMasterIdLst>
  <p:sldIdLst>
    <p:sldId id="256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82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1388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7935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52541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730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43879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08920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1153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4133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96871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7157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8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9648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3161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256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1849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327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5048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4641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1369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403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705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39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1944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8989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0576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61126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1065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85266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5031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9240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3366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7359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22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14888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1278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5757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68022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9285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8749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2267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8630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73605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771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1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8328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58135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05091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089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1082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2764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5168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48354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340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048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83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6352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0391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65289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1078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147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605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5823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6771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30633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0628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63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3584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0329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60395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5591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75136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7831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5763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06516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2088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12296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06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826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62539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6440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7299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37042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850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026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6715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4853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1895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352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6295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9471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1688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4110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0227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8588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39709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34859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03067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470371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63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5555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1400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9393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50111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4174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1735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78827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7399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7621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06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346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96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066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1834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2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9876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507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1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81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0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111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17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3680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1116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3175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7961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8498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536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121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0397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17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894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14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3452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902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109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029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8696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17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167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520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86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7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781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9571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52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8342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999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2458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303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4544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883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6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4324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123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5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987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652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037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754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452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53904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5853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4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640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9966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68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6984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221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177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132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1578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62276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0424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8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0284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078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241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00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65189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4792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83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86128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565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0508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0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9251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8743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7515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0307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125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548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40972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7985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679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37988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6E54B-94A5-49D0-ADD0-D948BE45AC6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667ED-AD17-4633-ABA2-2C2687534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5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7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8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7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6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31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84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4251C-5D81-483F-BA2D-06CEE54A4E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0488F-C974-452B-804E-657D331875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54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4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82522-C893-4378-B9B7-9128AD9964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F4DF5-0944-4BC3-B824-82BD21EAF5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01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31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03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1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4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09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FBB-20BA-4907-AA0E-A24B39690BA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9E2C-D1E4-4ED2-BA20-D9D95A0B5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01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3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701C2-A8F3-42D5-AD63-1EF9E29085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6119-9B60-45AD-ADAC-D3B18ED532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68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Тренировочный тест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Итоги 1 и 2 модуля курса «Философия» (уровень «</a:t>
            </a:r>
            <a:r>
              <a:rPr lang="ru-RU" dirty="0" err="1" smtClean="0"/>
              <a:t>бакалавриат</a:t>
            </a:r>
            <a:r>
              <a:rPr lang="ru-RU" dirty="0" smtClean="0"/>
              <a:t>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828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r>
              <a:rPr lang="ru-RU" dirty="0" smtClean="0"/>
              <a:t>. </a:t>
            </a:r>
            <a:r>
              <a:rPr lang="ru-RU" dirty="0" smtClean="0"/>
              <a:t>Подберите термин, соответствующий следующему определению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044699"/>
            <a:ext cx="10515600" cy="4132263"/>
          </a:xfrm>
        </p:spPr>
        <p:txBody>
          <a:bodyPr/>
          <a:lstStyle/>
          <a:p>
            <a:r>
              <a:rPr lang="ru-RU" dirty="0" smtClean="0"/>
              <a:t>Учение о всеобщей взаимосвязи и взаимообусловленности процессов и явлений материальной и идеальной действительности, называется…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854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</a:t>
            </a:r>
            <a:r>
              <a:rPr lang="ru-RU" dirty="0" smtClean="0"/>
              <a:t>. </a:t>
            </a:r>
            <a:r>
              <a:rPr lang="ru-RU" dirty="0" smtClean="0"/>
              <a:t>Характеристики механистической научной картины мира (выбрать подходящее)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детерминизм</a:t>
            </a:r>
          </a:p>
          <a:p>
            <a:r>
              <a:rPr lang="ru-RU" dirty="0" smtClean="0"/>
              <a:t>Б) математическое описание</a:t>
            </a:r>
          </a:p>
          <a:p>
            <a:r>
              <a:rPr lang="ru-RU" dirty="0" smtClean="0"/>
              <a:t>В) гуманизм</a:t>
            </a:r>
          </a:p>
          <a:p>
            <a:r>
              <a:rPr lang="ru-RU" dirty="0" smtClean="0"/>
              <a:t>Г) принцип развития</a:t>
            </a:r>
          </a:p>
          <a:p>
            <a:r>
              <a:rPr lang="ru-RU" dirty="0" smtClean="0"/>
              <a:t>Д) </a:t>
            </a:r>
            <a:r>
              <a:rPr lang="ru-RU" dirty="0" err="1" smtClean="0"/>
              <a:t>редукционизм</a:t>
            </a:r>
            <a:endParaRPr lang="ru-RU" dirty="0" smtClean="0"/>
          </a:p>
          <a:p>
            <a:r>
              <a:rPr lang="ru-RU" dirty="0" smtClean="0"/>
              <a:t>Е) обратимость</a:t>
            </a:r>
          </a:p>
          <a:p>
            <a:r>
              <a:rPr lang="ru-RU" dirty="0" smtClean="0"/>
              <a:t>Ж) относительность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2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</a:t>
            </a:r>
            <a:r>
              <a:rPr lang="ru-RU" dirty="0" smtClean="0"/>
              <a:t>. </a:t>
            </a:r>
            <a:r>
              <a:rPr lang="ru-RU" sz="4000" dirty="0" smtClean="0"/>
              <a:t>Соотнесите концептуальные идеи с названиями философских направлений, где они разрабатывались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Экзистенциализм</a:t>
            </a:r>
          </a:p>
          <a:p>
            <a:r>
              <a:rPr lang="ru-RU" dirty="0" smtClean="0"/>
              <a:t>2. философия жизни</a:t>
            </a:r>
          </a:p>
          <a:p>
            <a:r>
              <a:rPr lang="ru-RU" dirty="0" smtClean="0"/>
              <a:t>3. постмодернизм</a:t>
            </a:r>
          </a:p>
          <a:p>
            <a:r>
              <a:rPr lang="ru-RU" dirty="0" smtClean="0"/>
              <a:t>4. </a:t>
            </a:r>
            <a:r>
              <a:rPr lang="ru-RU" smtClean="0"/>
              <a:t>логический позитивизм</a:t>
            </a:r>
            <a:endParaRPr lang="ru-RU" dirty="0" smtClean="0"/>
          </a:p>
          <a:p>
            <a:r>
              <a:rPr lang="ru-RU" dirty="0" smtClean="0"/>
              <a:t>5. структурализм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постпозитивизм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А) </a:t>
            </a:r>
            <a:r>
              <a:rPr lang="ru-RU" dirty="0"/>
              <a:t>принцип верификации </a:t>
            </a:r>
            <a:endParaRPr lang="ru-RU" dirty="0" smtClean="0"/>
          </a:p>
          <a:p>
            <a:r>
              <a:rPr lang="ru-RU" dirty="0" smtClean="0"/>
              <a:t>Б) мир познается интуицией, непосредственным переживанием, чувствованием</a:t>
            </a:r>
          </a:p>
          <a:p>
            <a:r>
              <a:rPr lang="ru-RU" dirty="0" smtClean="0"/>
              <a:t>В) научная парадигма и научная революция</a:t>
            </a:r>
          </a:p>
          <a:p>
            <a:r>
              <a:rPr lang="ru-RU" dirty="0" smtClean="0"/>
              <a:t>Г) </a:t>
            </a:r>
            <a:r>
              <a:rPr lang="ru-RU" dirty="0"/>
              <a:t>человек есть проект самого </a:t>
            </a:r>
            <a:r>
              <a:rPr lang="ru-RU" dirty="0" smtClean="0"/>
              <a:t>себя</a:t>
            </a:r>
          </a:p>
          <a:p>
            <a:r>
              <a:rPr lang="ru-RU" dirty="0" smtClean="0"/>
              <a:t>Д) кризис </a:t>
            </a:r>
            <a:r>
              <a:rPr lang="ru-RU" dirty="0" err="1" smtClean="0"/>
              <a:t>метасценариев</a:t>
            </a:r>
            <a:endParaRPr lang="ru-RU" dirty="0" smtClean="0"/>
          </a:p>
          <a:p>
            <a:r>
              <a:rPr lang="ru-RU" dirty="0" smtClean="0"/>
              <a:t>Е) человек запрограммирован языком культуры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174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13</a:t>
            </a:r>
            <a:r>
              <a:rPr lang="ru-RU" sz="4000" dirty="0" smtClean="0"/>
              <a:t>. </a:t>
            </a:r>
            <a:r>
              <a:rPr lang="ru-RU" sz="4000" dirty="0" smtClean="0"/>
              <a:t>Что такое сциентизм?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14</a:t>
            </a:r>
            <a:r>
              <a:rPr lang="ru-RU" sz="3200" dirty="0" smtClean="0"/>
              <a:t>. </a:t>
            </a:r>
            <a:r>
              <a:rPr lang="ru-RU" sz="3200" dirty="0" smtClean="0"/>
              <a:t>Подберите понятие для обозначения </a:t>
            </a:r>
            <a:r>
              <a:rPr lang="ru-RU" sz="3200" dirty="0"/>
              <a:t>следующей позиции:  </a:t>
            </a:r>
            <a:r>
              <a:rPr lang="ru-RU" sz="3200" dirty="0" smtClean="0"/>
              <a:t>«О </a:t>
            </a:r>
            <a:r>
              <a:rPr lang="ru-RU" sz="3200" dirty="0"/>
              <a:t>связи научных знаний с </a:t>
            </a:r>
            <a:r>
              <a:rPr lang="ru-RU" sz="3200" dirty="0" smtClean="0"/>
              <a:t>миром как таковым, («самим по себе») </a:t>
            </a:r>
            <a:r>
              <a:rPr lang="ru-RU" sz="3200" dirty="0"/>
              <a:t>мы ничего </a:t>
            </a:r>
            <a:r>
              <a:rPr lang="ru-RU" sz="3200" dirty="0" smtClean="0"/>
              <a:t>достоверно сказать </a:t>
            </a:r>
            <a:r>
              <a:rPr lang="ru-RU" sz="3200" dirty="0"/>
              <a:t>не </a:t>
            </a:r>
            <a:r>
              <a:rPr lang="ru-RU" sz="3200" dirty="0" smtClean="0"/>
              <a:t>можем»</a:t>
            </a:r>
          </a:p>
          <a:p>
            <a:pPr marL="0" indent="0">
              <a:buNone/>
            </a:pPr>
            <a:r>
              <a:rPr lang="ru-RU" sz="3200" dirty="0" smtClean="0"/>
              <a:t>А) скептицизм</a:t>
            </a:r>
          </a:p>
          <a:p>
            <a:pPr marL="0" indent="0">
              <a:buNone/>
            </a:pPr>
            <a:r>
              <a:rPr lang="ru-RU" sz="3200" dirty="0" smtClean="0"/>
              <a:t>Б) агностицизм</a:t>
            </a:r>
          </a:p>
          <a:p>
            <a:pPr marL="0" indent="0">
              <a:buNone/>
            </a:pPr>
            <a:r>
              <a:rPr lang="ru-RU" sz="3200" dirty="0" smtClean="0"/>
              <a:t>В) сциентизм</a:t>
            </a:r>
          </a:p>
          <a:p>
            <a:pPr marL="0" indent="0">
              <a:buNone/>
            </a:pPr>
            <a:r>
              <a:rPr lang="ru-RU" sz="3200" dirty="0" smtClean="0"/>
              <a:t>Г) индетерминизм</a:t>
            </a:r>
          </a:p>
          <a:p>
            <a:pPr marL="0" indent="0">
              <a:buNone/>
            </a:pPr>
            <a:r>
              <a:rPr lang="ru-RU" sz="3200" dirty="0" smtClean="0"/>
              <a:t>Д) идеализм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608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15. </a:t>
            </a:r>
            <a:r>
              <a:rPr lang="ru-RU" dirty="0" smtClean="0"/>
              <a:t>Соотнесите этические позиции с именами мыслителей, их представляющими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altLang="ru-RU" sz="2600" dirty="0" smtClean="0">
                <a:solidFill>
                  <a:prstClr val="black"/>
                </a:solidFill>
              </a:rPr>
              <a:t>1. </a:t>
            </a:r>
            <a:r>
              <a:rPr lang="ru-RU" altLang="ru-RU" sz="2600" dirty="0">
                <a:solidFill>
                  <a:prstClr val="black"/>
                </a:solidFill>
              </a:rPr>
              <a:t>Нравственность основывается на единстве и взаимосвязи «Я» и «Ты».</a:t>
            </a:r>
          </a:p>
          <a:p>
            <a:pPr marL="0" lvl="0" indent="0">
              <a:buNone/>
            </a:pPr>
            <a:r>
              <a:rPr lang="ru-RU" sz="2600" dirty="0" smtClean="0">
                <a:solidFill>
                  <a:prstClr val="black"/>
                </a:solidFill>
              </a:rPr>
              <a:t>2. </a:t>
            </a:r>
            <a:r>
              <a:rPr lang="ru-RU" sz="2600" dirty="0">
                <a:solidFill>
                  <a:prstClr val="black"/>
                </a:solidFill>
              </a:rPr>
              <a:t>Нравственность основывается на чувстве долга</a:t>
            </a:r>
          </a:p>
          <a:p>
            <a:pPr marL="0" lvl="0" indent="0">
              <a:buNone/>
            </a:pPr>
            <a:r>
              <a:rPr lang="ru-RU" sz="2600" dirty="0" smtClean="0">
                <a:solidFill>
                  <a:prstClr val="black"/>
                </a:solidFill>
              </a:rPr>
              <a:t>3. нравственно </a:t>
            </a:r>
            <a:r>
              <a:rPr lang="ru-RU" sz="2600" dirty="0">
                <a:solidFill>
                  <a:prstClr val="black"/>
                </a:solidFill>
              </a:rPr>
              <a:t>то, что способствует появлению сверхчеловека</a:t>
            </a:r>
          </a:p>
          <a:p>
            <a:pPr marL="0" lvl="0" indent="0">
              <a:buNone/>
            </a:pPr>
            <a:r>
              <a:rPr lang="ru-RU" sz="2600" dirty="0" smtClean="0">
                <a:solidFill>
                  <a:prstClr val="black"/>
                </a:solidFill>
              </a:rPr>
              <a:t>4. нравственно </a:t>
            </a:r>
            <a:r>
              <a:rPr lang="ru-RU" sz="2600" dirty="0">
                <a:solidFill>
                  <a:prstClr val="black"/>
                </a:solidFill>
              </a:rPr>
              <a:t>то, что осуществляется в интересах государства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А) </a:t>
            </a:r>
            <a:r>
              <a:rPr lang="ru-RU" dirty="0">
                <a:solidFill>
                  <a:prstClr val="black"/>
                </a:solidFill>
              </a:rPr>
              <a:t>Аристотель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Б) </a:t>
            </a:r>
            <a:r>
              <a:rPr lang="ru-RU" dirty="0">
                <a:solidFill>
                  <a:prstClr val="black"/>
                </a:solidFill>
              </a:rPr>
              <a:t>Л. Фейербах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В) </a:t>
            </a:r>
            <a:r>
              <a:rPr lang="ru-RU" dirty="0">
                <a:solidFill>
                  <a:prstClr val="black"/>
                </a:solidFill>
              </a:rPr>
              <a:t>Фома Аквинский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Г) </a:t>
            </a:r>
            <a:r>
              <a:rPr lang="ru-RU" dirty="0">
                <a:solidFill>
                  <a:prstClr val="black"/>
                </a:solidFill>
              </a:rPr>
              <a:t>И. Кант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Д) </a:t>
            </a:r>
            <a:r>
              <a:rPr lang="ru-RU" dirty="0">
                <a:solidFill>
                  <a:prstClr val="black"/>
                </a:solidFill>
              </a:rPr>
              <a:t>Ж.-</a:t>
            </a:r>
            <a:r>
              <a:rPr lang="ru-RU" dirty="0" err="1">
                <a:solidFill>
                  <a:prstClr val="black"/>
                </a:solidFill>
              </a:rPr>
              <a:t>П.Сартр</a:t>
            </a:r>
            <a:endParaRPr lang="ru-RU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Е) </a:t>
            </a:r>
            <a:r>
              <a:rPr lang="ru-RU" dirty="0" err="1" smtClean="0">
                <a:solidFill>
                  <a:prstClr val="black"/>
                </a:solidFill>
              </a:rPr>
              <a:t>Ф.Ницше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00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3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16</a:t>
            </a:r>
            <a:r>
              <a:rPr lang="ru-RU" dirty="0" smtClean="0"/>
              <a:t>. Философское направление, определяющее человека как «свободное полагание самого себя», - это…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666999"/>
            <a:ext cx="10515600" cy="3509963"/>
          </a:xfrm>
        </p:spPr>
        <p:txBody>
          <a:bodyPr/>
          <a:lstStyle/>
          <a:p>
            <a:r>
              <a:rPr lang="ru-RU" dirty="0" smtClean="0"/>
              <a:t>А. экзистенциализм</a:t>
            </a:r>
          </a:p>
          <a:p>
            <a:r>
              <a:rPr lang="ru-RU" dirty="0" smtClean="0"/>
              <a:t>Б. феноменология</a:t>
            </a:r>
          </a:p>
          <a:p>
            <a:r>
              <a:rPr lang="ru-RU" dirty="0" smtClean="0"/>
              <a:t>В. позитивизм</a:t>
            </a:r>
          </a:p>
          <a:p>
            <a:r>
              <a:rPr lang="ru-RU" dirty="0" smtClean="0"/>
              <a:t>Г. структурализм</a:t>
            </a:r>
          </a:p>
          <a:p>
            <a:r>
              <a:rPr lang="ru-RU" dirty="0" smtClean="0"/>
              <a:t>Д. марксизм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058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17</a:t>
            </a:r>
            <a:r>
              <a:rPr lang="ru-RU" dirty="0" smtClean="0"/>
              <a:t>. </a:t>
            </a:r>
            <a:r>
              <a:rPr lang="ru-RU" dirty="0" smtClean="0"/>
              <a:t>Основой функционирования и развития общества в марксистской философии считается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мораль</a:t>
            </a:r>
          </a:p>
          <a:p>
            <a:r>
              <a:rPr lang="ru-RU" dirty="0" smtClean="0"/>
              <a:t>Б) право</a:t>
            </a:r>
          </a:p>
          <a:p>
            <a:r>
              <a:rPr lang="ru-RU" dirty="0" smtClean="0"/>
              <a:t>В) межличностная коммуникация</a:t>
            </a:r>
          </a:p>
          <a:p>
            <a:r>
              <a:rPr lang="ru-RU" dirty="0" smtClean="0"/>
              <a:t>Г) материальное производство</a:t>
            </a:r>
          </a:p>
          <a:p>
            <a:r>
              <a:rPr lang="ru-RU" dirty="0" smtClean="0"/>
              <a:t>Д) научное познание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360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0" y="415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18. </a:t>
            </a:r>
            <a:r>
              <a:rPr lang="ru-RU" sz="4000" b="1" dirty="0" smtClean="0"/>
              <a:t>Автор философской концепции Всеединства и учения о богочеловечестве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87599"/>
            <a:ext cx="10515600" cy="37893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</a:t>
            </a:r>
            <a:r>
              <a:rPr lang="ru-RU" dirty="0" err="1" smtClean="0"/>
              <a:t>Н.Бердяев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Б) Фома </a:t>
            </a:r>
            <a:r>
              <a:rPr lang="ru-RU" dirty="0"/>
              <a:t>А</a:t>
            </a:r>
            <a:r>
              <a:rPr lang="ru-RU" dirty="0" smtClean="0"/>
              <a:t>квинский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В) </a:t>
            </a:r>
            <a:r>
              <a:rPr lang="ru-RU" dirty="0" err="1" smtClean="0"/>
              <a:t>П.Чаадаев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Г) Г.В.Ф. Гегель</a:t>
            </a:r>
          </a:p>
          <a:p>
            <a:pPr marL="0" indent="0">
              <a:buNone/>
            </a:pPr>
            <a:r>
              <a:rPr lang="ru-RU" dirty="0" smtClean="0"/>
              <a:t>Д) </a:t>
            </a:r>
            <a:r>
              <a:rPr lang="ru-RU" dirty="0" err="1" smtClean="0"/>
              <a:t>В.Соловьев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440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207327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19. </a:t>
            </a:r>
            <a:r>
              <a:rPr lang="ru-RU" sz="3200" dirty="0" smtClean="0"/>
              <a:t>Мыслитель, который первым в европейской философской традиции осуществил «антропологический поворот» и ввел этическую проблематику в сферу философских размышлений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730500"/>
            <a:ext cx="10515600" cy="344646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Платон</a:t>
            </a:r>
          </a:p>
          <a:p>
            <a:pPr marL="0" indent="0">
              <a:buNone/>
            </a:pPr>
            <a:r>
              <a:rPr lang="ru-RU" dirty="0" smtClean="0"/>
              <a:t>Б) Фалес</a:t>
            </a:r>
          </a:p>
          <a:p>
            <a:pPr marL="0" indent="0">
              <a:buNone/>
            </a:pPr>
            <a:r>
              <a:rPr lang="ru-RU" dirty="0" smtClean="0"/>
              <a:t>В) Сократ</a:t>
            </a:r>
          </a:p>
          <a:p>
            <a:pPr marL="0" indent="0">
              <a:buNone/>
            </a:pPr>
            <a:r>
              <a:rPr lang="ru-RU" dirty="0" smtClean="0"/>
              <a:t>Г) Протагор</a:t>
            </a:r>
          </a:p>
          <a:p>
            <a:pPr marL="0" indent="0">
              <a:buNone/>
            </a:pPr>
            <a:r>
              <a:rPr lang="ru-RU" dirty="0" smtClean="0"/>
              <a:t>Д) </a:t>
            </a:r>
            <a:r>
              <a:rPr lang="ru-RU" dirty="0" err="1" smtClean="0"/>
              <a:t>Демокрит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004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7967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20</a:t>
            </a:r>
            <a:r>
              <a:rPr lang="ru-RU" sz="3600" dirty="0" smtClean="0"/>
              <a:t>. </a:t>
            </a:r>
            <a:r>
              <a:rPr lang="ru-RU" sz="3600" dirty="0" smtClean="0"/>
              <a:t>Кто из европейских мыслителей в своей критике метафизики заявляет, что мир «вещей самих по себе» («</a:t>
            </a:r>
            <a:r>
              <a:rPr lang="en-US" sz="3600" dirty="0" smtClean="0"/>
              <a:t>Ding an </a:t>
            </a:r>
            <a:r>
              <a:rPr lang="en-US" sz="3600" dirty="0" err="1" smtClean="0"/>
              <a:t>sich</a:t>
            </a:r>
            <a:r>
              <a:rPr lang="ru-RU" sz="3600" dirty="0" smtClean="0"/>
              <a:t>») недоступен для человеческого познания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3022599"/>
            <a:ext cx="10515600" cy="31543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И. Кант</a:t>
            </a:r>
          </a:p>
          <a:p>
            <a:pPr marL="0" indent="0">
              <a:buNone/>
            </a:pPr>
            <a:r>
              <a:rPr lang="ru-RU" dirty="0" smtClean="0"/>
              <a:t>Б) Г.В.Ф. Гегель</a:t>
            </a:r>
          </a:p>
          <a:p>
            <a:pPr marL="0" indent="0">
              <a:buNone/>
            </a:pPr>
            <a:r>
              <a:rPr lang="ru-RU" dirty="0" smtClean="0"/>
              <a:t>В) И.Г. Фихте</a:t>
            </a:r>
          </a:p>
          <a:p>
            <a:pPr marL="0" indent="0">
              <a:buNone/>
            </a:pPr>
            <a:r>
              <a:rPr lang="ru-RU" dirty="0" smtClean="0"/>
              <a:t>Г) Л. Фейербах</a:t>
            </a:r>
          </a:p>
          <a:p>
            <a:pPr marL="0" indent="0">
              <a:buNone/>
            </a:pPr>
            <a:r>
              <a:rPr lang="ru-RU" dirty="0" smtClean="0"/>
              <a:t>Д) М. Хайдеггер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841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Какие черты присущи философскому мировоззрению?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системность</a:t>
            </a:r>
          </a:p>
          <a:p>
            <a:r>
              <a:rPr lang="ru-RU" dirty="0" smtClean="0"/>
              <a:t>Б) догматизм</a:t>
            </a:r>
          </a:p>
          <a:p>
            <a:r>
              <a:rPr lang="ru-RU" dirty="0" smtClean="0"/>
              <a:t>В) алогичность</a:t>
            </a:r>
          </a:p>
          <a:p>
            <a:r>
              <a:rPr lang="ru-RU" dirty="0" smtClean="0"/>
              <a:t>Г) критичность</a:t>
            </a:r>
          </a:p>
          <a:p>
            <a:r>
              <a:rPr lang="ru-RU" dirty="0" smtClean="0"/>
              <a:t>Д) </a:t>
            </a:r>
            <a:r>
              <a:rPr lang="ru-RU" dirty="0" err="1" smtClean="0"/>
              <a:t>метатеоретичность</a:t>
            </a:r>
            <a:endParaRPr lang="ru-RU" dirty="0" smtClean="0"/>
          </a:p>
          <a:p>
            <a:r>
              <a:rPr lang="ru-RU" dirty="0" smtClean="0"/>
              <a:t>Е) практичность</a:t>
            </a:r>
          </a:p>
          <a:p>
            <a:r>
              <a:rPr lang="ru-RU" dirty="0" smtClean="0"/>
              <a:t>Ж) истинность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74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333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Метод организации мышления, познающий действительность в ее внутренней противоречивости, в развитии, во взаимосвязях, называется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59109"/>
            <a:ext cx="10515600" cy="3317853"/>
          </a:xfrm>
        </p:spPr>
        <p:txBody>
          <a:bodyPr/>
          <a:lstStyle/>
          <a:p>
            <a:r>
              <a:rPr lang="ru-RU" dirty="0" smtClean="0"/>
              <a:t>А) формальная логика</a:t>
            </a:r>
          </a:p>
          <a:p>
            <a:r>
              <a:rPr lang="ru-RU" dirty="0" smtClean="0"/>
              <a:t>Б) история</a:t>
            </a:r>
          </a:p>
          <a:p>
            <a:r>
              <a:rPr lang="ru-RU" dirty="0" smtClean="0"/>
              <a:t>В) диалектическая логика</a:t>
            </a:r>
          </a:p>
          <a:p>
            <a:r>
              <a:rPr lang="ru-RU" dirty="0" smtClean="0"/>
              <a:t>Г) герменевтика</a:t>
            </a:r>
          </a:p>
          <a:p>
            <a:r>
              <a:rPr lang="ru-RU" dirty="0" smtClean="0"/>
              <a:t>Д) критический анализ</a:t>
            </a:r>
          </a:p>
          <a:p>
            <a:r>
              <a:rPr lang="ru-RU" dirty="0" smtClean="0"/>
              <a:t>Е) софистика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5277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Возникновение греческой философии относят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99255"/>
            <a:ext cx="10515600" cy="4077707"/>
          </a:xfrm>
        </p:spPr>
        <p:txBody>
          <a:bodyPr/>
          <a:lstStyle/>
          <a:p>
            <a:r>
              <a:rPr lang="ru-RU" dirty="0" smtClean="0"/>
              <a:t>А) к </a:t>
            </a:r>
            <a:r>
              <a:rPr lang="en-US" dirty="0" smtClean="0"/>
              <a:t>V</a:t>
            </a:r>
            <a:r>
              <a:rPr lang="ru-RU" dirty="0" smtClean="0"/>
              <a:t> веку н.э.</a:t>
            </a:r>
          </a:p>
          <a:p>
            <a:r>
              <a:rPr lang="ru-RU" dirty="0" smtClean="0"/>
              <a:t>Б) к </a:t>
            </a:r>
            <a:r>
              <a:rPr lang="en-US" dirty="0" smtClean="0"/>
              <a:t>VII-VI</a:t>
            </a:r>
            <a:r>
              <a:rPr lang="ru-RU" dirty="0" smtClean="0"/>
              <a:t> векам до н.э.</a:t>
            </a:r>
          </a:p>
          <a:p>
            <a:r>
              <a:rPr lang="ru-RU" dirty="0" smtClean="0"/>
              <a:t>В) к </a:t>
            </a:r>
            <a:r>
              <a:rPr lang="en-US" dirty="0" smtClean="0"/>
              <a:t>III</a:t>
            </a:r>
            <a:r>
              <a:rPr lang="ru-RU" dirty="0" smtClean="0"/>
              <a:t> веку до н.э.</a:t>
            </a:r>
          </a:p>
          <a:p>
            <a:r>
              <a:rPr lang="ru-RU" dirty="0" smtClean="0"/>
              <a:t>Г) к </a:t>
            </a:r>
            <a:r>
              <a:rPr lang="en-US" dirty="0" smtClean="0"/>
              <a:t>VII </a:t>
            </a:r>
            <a:r>
              <a:rPr lang="ru-RU" dirty="0" smtClean="0"/>
              <a:t>веку н.э.</a:t>
            </a:r>
          </a:p>
          <a:p>
            <a:r>
              <a:rPr lang="ru-RU" dirty="0" smtClean="0"/>
              <a:t>Д) к </a:t>
            </a:r>
            <a:r>
              <a:rPr lang="en-US" dirty="0" smtClean="0"/>
              <a:t>I</a:t>
            </a:r>
            <a:r>
              <a:rPr lang="ru-RU" dirty="0" smtClean="0"/>
              <a:t> тысячелетию до н.э.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04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1399"/>
          </a:xfrm>
        </p:spPr>
        <p:txBody>
          <a:bodyPr/>
          <a:lstStyle/>
          <a:p>
            <a:r>
              <a:rPr lang="ru-RU" b="1" dirty="0" smtClean="0"/>
              <a:t>4. Что такое философская категория?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2586"/>
            <a:ext cx="10515600" cy="4644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5. Как называется картина мира Античности, согласно которой, мир – это гармоничная упорядоченная целостность?</a:t>
            </a:r>
          </a:p>
          <a:p>
            <a:pPr marL="0" indent="0">
              <a:buNone/>
            </a:pPr>
            <a:r>
              <a:rPr lang="ru-RU" dirty="0" smtClean="0"/>
              <a:t>А) натурфилософия</a:t>
            </a:r>
          </a:p>
          <a:p>
            <a:pPr marL="0" indent="0">
              <a:buNone/>
            </a:pPr>
            <a:r>
              <a:rPr lang="ru-RU" dirty="0" smtClean="0"/>
              <a:t>Б) мифология</a:t>
            </a:r>
          </a:p>
          <a:p>
            <a:pPr marL="0" indent="0">
              <a:buNone/>
            </a:pPr>
            <a:r>
              <a:rPr lang="ru-RU" dirty="0" smtClean="0"/>
              <a:t>В) </a:t>
            </a:r>
            <a:r>
              <a:rPr lang="ru-RU" dirty="0" err="1" smtClean="0"/>
              <a:t>космоцентризм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Г) идеализм</a:t>
            </a:r>
          </a:p>
          <a:p>
            <a:pPr marL="0" indent="0">
              <a:buNone/>
            </a:pPr>
            <a:r>
              <a:rPr lang="ru-RU" dirty="0" smtClean="0"/>
              <a:t>Д) метафизика</a:t>
            </a:r>
          </a:p>
        </p:txBody>
      </p:sp>
    </p:spTree>
    <p:extLst>
      <p:ext uri="{BB962C8B-B14F-4D97-AF65-F5344CB8AC3E}">
        <p14:creationId xmlns:p14="http://schemas.microsoft.com/office/powerpoint/2010/main" val="400693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Как называется основная работа, написанная Сократом?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</a:t>
            </a:r>
            <a:r>
              <a:rPr lang="ru-RU" dirty="0" err="1" smtClean="0"/>
              <a:t>Майевтика</a:t>
            </a:r>
            <a:endParaRPr lang="ru-RU" dirty="0" smtClean="0"/>
          </a:p>
          <a:p>
            <a:r>
              <a:rPr lang="ru-RU" dirty="0" smtClean="0"/>
              <a:t>Б) Диалектика и риторика</a:t>
            </a:r>
          </a:p>
          <a:p>
            <a:r>
              <a:rPr lang="ru-RU" dirty="0" smtClean="0"/>
              <a:t>В) Великий </a:t>
            </a:r>
            <a:r>
              <a:rPr lang="ru-RU" dirty="0" err="1" smtClean="0"/>
              <a:t>мирострой</a:t>
            </a:r>
            <a:endParaRPr lang="ru-RU" dirty="0" smtClean="0"/>
          </a:p>
          <a:p>
            <a:r>
              <a:rPr lang="ru-RU" dirty="0" smtClean="0"/>
              <a:t>Г) Диалоги</a:t>
            </a:r>
          </a:p>
          <a:p>
            <a:r>
              <a:rPr lang="ru-RU" dirty="0" smtClean="0"/>
              <a:t>Д) Метафизика</a:t>
            </a:r>
          </a:p>
          <a:p>
            <a:r>
              <a:rPr lang="ru-RU" dirty="0" smtClean="0"/>
              <a:t>Е) Сократ не писал философских работ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63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083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Какой метод философии связан с оценкой и пересмотром мировоззренческих оснований мышления и деятельности?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31077"/>
            <a:ext cx="10515600" cy="3845886"/>
          </a:xfrm>
        </p:spPr>
        <p:txBody>
          <a:bodyPr/>
          <a:lstStyle/>
          <a:p>
            <a:r>
              <a:rPr lang="ru-RU" dirty="0" smtClean="0"/>
              <a:t>А) метафизический</a:t>
            </a:r>
          </a:p>
          <a:p>
            <a:r>
              <a:rPr lang="ru-RU" dirty="0" smtClean="0"/>
              <a:t>Б) логический</a:t>
            </a:r>
          </a:p>
          <a:p>
            <a:r>
              <a:rPr lang="ru-RU" dirty="0" smtClean="0"/>
              <a:t>В) критический</a:t>
            </a:r>
          </a:p>
          <a:p>
            <a:r>
              <a:rPr lang="ru-RU" dirty="0" smtClean="0"/>
              <a:t>Г) герменевтический</a:t>
            </a:r>
          </a:p>
          <a:p>
            <a:r>
              <a:rPr lang="ru-RU" dirty="0" smtClean="0"/>
              <a:t>Д) софистический</a:t>
            </a:r>
          </a:p>
          <a:p>
            <a:r>
              <a:rPr lang="ru-RU" dirty="0" smtClean="0"/>
              <a:t>Е) феноменологический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651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</a:t>
            </a:r>
            <a:r>
              <a:rPr lang="ru-RU" dirty="0" smtClean="0"/>
              <a:t>. </a:t>
            </a:r>
            <a:r>
              <a:rPr lang="ru-RU" dirty="0" smtClean="0"/>
              <a:t>Соотнесите названия картин мира </a:t>
            </a:r>
            <a:br>
              <a:rPr lang="ru-RU" dirty="0" smtClean="0"/>
            </a:br>
            <a:r>
              <a:rPr lang="ru-RU" dirty="0" smtClean="0"/>
              <a:t>и эпох, которым они соответствуют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38200" y="2666999"/>
            <a:ext cx="5181600" cy="3509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Космоцентризм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Антропоцентризм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 err="1" smtClean="0"/>
              <a:t>Теоцентризм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 err="1" smtClean="0"/>
              <a:t>Субъектоцентризм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2793999"/>
            <a:ext cx="5181600" cy="3382963"/>
          </a:xfrm>
        </p:spPr>
        <p:txBody>
          <a:bodyPr/>
          <a:lstStyle/>
          <a:p>
            <a:r>
              <a:rPr lang="ru-RU" dirty="0" smtClean="0"/>
              <a:t>А) Средневековье</a:t>
            </a:r>
          </a:p>
          <a:p>
            <a:r>
              <a:rPr lang="ru-RU" dirty="0" smtClean="0"/>
              <a:t>Б) Возрождение</a:t>
            </a:r>
          </a:p>
          <a:p>
            <a:r>
              <a:rPr lang="ru-RU" dirty="0" smtClean="0"/>
              <a:t>В) Новое время</a:t>
            </a:r>
          </a:p>
          <a:p>
            <a:r>
              <a:rPr lang="ru-RU" dirty="0" smtClean="0"/>
              <a:t>Г) Античность</a:t>
            </a:r>
          </a:p>
          <a:p>
            <a:r>
              <a:rPr lang="ru-RU" dirty="0" smtClean="0"/>
              <a:t>Д) Современность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13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</a:t>
            </a:r>
            <a:r>
              <a:rPr lang="ru-RU" dirty="0" smtClean="0"/>
              <a:t>. </a:t>
            </a:r>
            <a:r>
              <a:rPr lang="ru-RU" dirty="0" smtClean="0"/>
              <a:t>Соотнесите названия и содержание разделов философского знания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197099"/>
            <a:ext cx="5181600" cy="3979863"/>
          </a:xfrm>
        </p:spPr>
        <p:txBody>
          <a:bodyPr/>
          <a:lstStyle/>
          <a:p>
            <a:r>
              <a:rPr lang="ru-RU" dirty="0" smtClean="0"/>
              <a:t>1. Онтология</a:t>
            </a:r>
          </a:p>
          <a:p>
            <a:r>
              <a:rPr lang="ru-RU" dirty="0" smtClean="0"/>
              <a:t>2. Гносеология</a:t>
            </a:r>
          </a:p>
          <a:p>
            <a:r>
              <a:rPr lang="ru-RU" dirty="0" smtClean="0"/>
              <a:t>3. Этика</a:t>
            </a:r>
          </a:p>
          <a:p>
            <a:r>
              <a:rPr lang="ru-RU" dirty="0" smtClean="0"/>
              <a:t>4. Эстетика</a:t>
            </a:r>
          </a:p>
          <a:p>
            <a:r>
              <a:rPr lang="ru-RU" dirty="0" smtClean="0"/>
              <a:t>5. Аксиология</a:t>
            </a:r>
          </a:p>
          <a:p>
            <a:r>
              <a:rPr lang="ru-RU" dirty="0" smtClean="0"/>
              <a:t>6. Философская антропология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197099"/>
            <a:ext cx="5181600" cy="3979864"/>
          </a:xfrm>
        </p:spPr>
        <p:txBody>
          <a:bodyPr/>
          <a:lstStyle/>
          <a:p>
            <a:r>
              <a:rPr lang="ru-RU" dirty="0" smtClean="0"/>
              <a:t>А) учение о человеке</a:t>
            </a:r>
          </a:p>
          <a:p>
            <a:r>
              <a:rPr lang="ru-RU" dirty="0" smtClean="0"/>
              <a:t>Б) учение о морали</a:t>
            </a:r>
          </a:p>
          <a:p>
            <a:r>
              <a:rPr lang="ru-RU" dirty="0" smtClean="0"/>
              <a:t>В) учение о Бытии</a:t>
            </a:r>
          </a:p>
          <a:p>
            <a:r>
              <a:rPr lang="ru-RU" dirty="0" smtClean="0"/>
              <a:t>Г) учение об обществе</a:t>
            </a:r>
          </a:p>
          <a:p>
            <a:r>
              <a:rPr lang="ru-RU" dirty="0" smtClean="0"/>
              <a:t>Д) учение о познании</a:t>
            </a:r>
          </a:p>
          <a:p>
            <a:r>
              <a:rPr lang="ru-RU" dirty="0" smtClean="0"/>
              <a:t>Е) учение о ценностях</a:t>
            </a:r>
          </a:p>
          <a:p>
            <a:r>
              <a:rPr lang="ru-RU" dirty="0" smtClean="0"/>
              <a:t>Ж) учение о сущности и формах прекрасного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805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778</Words>
  <Application>Microsoft Office PowerPoint</Application>
  <PresentationFormat>Широкоэкранный</PresentationFormat>
  <Paragraphs>139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19</vt:i4>
      </vt:variant>
    </vt:vector>
  </HeadingPairs>
  <TitlesOfParts>
    <vt:vector size="40" baseType="lpstr">
      <vt:lpstr>Arial</vt:lpstr>
      <vt:lpstr>Calibri</vt:lpstr>
      <vt:lpstr>Calibri Light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14_Тема Office</vt:lpstr>
      <vt:lpstr>15_Тема Office</vt:lpstr>
      <vt:lpstr>16_Тема Office</vt:lpstr>
      <vt:lpstr>17_Тема Office</vt:lpstr>
      <vt:lpstr>Тренировочный тест </vt:lpstr>
      <vt:lpstr>1. Какие черты присущи философскому мировоззрению?</vt:lpstr>
      <vt:lpstr>2. Метод организации мышления, познающий действительность в ее внутренней противоречивости, в развитии, во взаимосвязях, называется </vt:lpstr>
      <vt:lpstr>3. Возникновение греческой философии относят</vt:lpstr>
      <vt:lpstr>4. Что такое философская категория?</vt:lpstr>
      <vt:lpstr>6. Как называется основная работа, написанная Сократом?</vt:lpstr>
      <vt:lpstr>7. Какой метод философии связан с оценкой и пересмотром мировоззренческих оснований мышления и деятельности?</vt:lpstr>
      <vt:lpstr>8. Соотнесите названия картин мира  и эпох, которым они соответствуют</vt:lpstr>
      <vt:lpstr>9. Соотнесите названия и содержание разделов философского знания</vt:lpstr>
      <vt:lpstr>10. Подберите термин, соответствующий следующему определению</vt:lpstr>
      <vt:lpstr>11. Характеристики механистической научной картины мира (выбрать подходящее)</vt:lpstr>
      <vt:lpstr>12. Соотнесите концептуальные идеи с названиями философских направлений, где они разрабатывались </vt:lpstr>
      <vt:lpstr>13. Что такое сциентизм?</vt:lpstr>
      <vt:lpstr>15. Соотнесите этические позиции с именами мыслителей, их представляющими</vt:lpstr>
      <vt:lpstr>16. Философское направление, определяющее человека как «свободное полагание самого себя», - это…</vt:lpstr>
      <vt:lpstr>17. Основой функционирования и развития общества в марксистской философии считается</vt:lpstr>
      <vt:lpstr>18. Автор философской концепции Всеединства и учения о богочеловечестве</vt:lpstr>
      <vt:lpstr>19. Мыслитель, который первым в европейской философской традиции осуществил «антропологический поворот» и ввел этическую проблематику в сферу философских размышлений</vt:lpstr>
      <vt:lpstr>20. Кто из европейских мыслителей в своей критике метафизики заявляет, что мир «вещей самих по себе» («Ding an sich») недоступен для человеческого познания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Тренировочный тест </dc:title>
  <dc:creator>Sandakova</dc:creator>
  <cp:lastModifiedBy>Sandakova</cp:lastModifiedBy>
  <cp:revision>6</cp:revision>
  <dcterms:created xsi:type="dcterms:W3CDTF">2020-04-14T07:14:28Z</dcterms:created>
  <dcterms:modified xsi:type="dcterms:W3CDTF">2020-04-14T07:25:58Z</dcterms:modified>
</cp:coreProperties>
</file>