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7" r:id="rId3"/>
    <p:sldId id="262" r:id="rId4"/>
    <p:sldId id="263" r:id="rId5"/>
    <p:sldId id="259" r:id="rId6"/>
    <p:sldId id="260" r:id="rId7"/>
    <p:sldId id="261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0" r:id="rId26"/>
    <p:sldId id="282" r:id="rId27"/>
    <p:sldId id="288" r:id="rId28"/>
    <p:sldId id="284" r:id="rId29"/>
    <p:sldId id="287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EC3912-15F0-4358-9A92-AD8208E3C74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809273-CAAE-4DFD-AEE7-A9231133A594}">
      <dgm:prSet phldrT="[Текст]" custT="1"/>
      <dgm:spPr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ru-RU" sz="2400" b="1" dirty="0" smtClean="0">
              <a:solidFill>
                <a:srgbClr val="FFC000"/>
              </a:solidFill>
            </a:rPr>
            <a:t>Мировоззрение</a:t>
          </a:r>
          <a:endParaRPr lang="ru-RU" sz="2400" b="1" dirty="0">
            <a:solidFill>
              <a:srgbClr val="FFC000"/>
            </a:solidFill>
          </a:endParaRPr>
        </a:p>
      </dgm:t>
    </dgm:pt>
    <dgm:pt modelId="{8D295D8B-F8D2-4B7A-B681-FF7F6F495628}" type="parTrans" cxnId="{6B11B971-8184-4974-93FE-1A338961ED5F}">
      <dgm:prSet/>
      <dgm:spPr/>
      <dgm:t>
        <a:bodyPr/>
        <a:lstStyle/>
        <a:p>
          <a:endParaRPr lang="ru-RU"/>
        </a:p>
      </dgm:t>
    </dgm:pt>
    <dgm:pt modelId="{D2D2B69D-BEBC-4098-AC37-80758D256C0B}" type="sibTrans" cxnId="{6B11B971-8184-4974-93FE-1A338961ED5F}">
      <dgm:prSet/>
      <dgm:spPr/>
      <dgm:t>
        <a:bodyPr/>
        <a:lstStyle/>
        <a:p>
          <a:endParaRPr lang="ru-RU"/>
        </a:p>
      </dgm:t>
    </dgm:pt>
    <dgm:pt modelId="{2C67B10B-C26E-453D-8F48-6D1444D9A92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Социокультурная реальность</a:t>
          </a:r>
          <a:endParaRPr lang="ru-RU" sz="2400" dirty="0">
            <a:solidFill>
              <a:schemeClr val="tx1"/>
            </a:solidFill>
          </a:endParaRPr>
        </a:p>
      </dgm:t>
    </dgm:pt>
    <dgm:pt modelId="{97D5425D-01AE-4D8A-AAE7-0BEB1EEB5065}" type="parTrans" cxnId="{89A7D07F-913F-4F33-89CB-CFF8CD720877}">
      <dgm:prSet/>
      <dgm:spPr/>
      <dgm:t>
        <a:bodyPr/>
        <a:lstStyle/>
        <a:p>
          <a:endParaRPr lang="ru-RU"/>
        </a:p>
      </dgm:t>
    </dgm:pt>
    <dgm:pt modelId="{26A8F84F-1147-4B02-9E47-FA7B08F73315}" type="sibTrans" cxnId="{89A7D07F-913F-4F33-89CB-CFF8CD720877}">
      <dgm:prSet/>
      <dgm:spPr/>
      <dgm:t>
        <a:bodyPr/>
        <a:lstStyle/>
        <a:p>
          <a:endParaRPr lang="ru-RU"/>
        </a:p>
      </dgm:t>
    </dgm:pt>
    <dgm:pt modelId="{E7F146B5-A127-407B-AE68-A6F583505F05}">
      <dgm:prSet phldrT="[Текст]" custT="1"/>
      <dgm:spPr>
        <a:solidFill>
          <a:srgbClr val="92D050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деятельность</a:t>
          </a:r>
          <a:endParaRPr lang="ru-RU" sz="2400" dirty="0">
            <a:solidFill>
              <a:schemeClr val="tx1"/>
            </a:solidFill>
          </a:endParaRPr>
        </a:p>
      </dgm:t>
    </dgm:pt>
    <dgm:pt modelId="{7DCED874-3282-4BFC-B072-39BB202C2EB2}" type="parTrans" cxnId="{34FC5BD4-9545-430E-9C93-68C3D0B64E81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0D0CDEBC-C372-49D1-8B12-FA2C23FCAE3A}" type="sibTrans" cxnId="{34FC5BD4-9545-430E-9C93-68C3D0B64E81}">
      <dgm:prSet/>
      <dgm:spPr/>
      <dgm:t>
        <a:bodyPr/>
        <a:lstStyle/>
        <a:p>
          <a:endParaRPr lang="ru-RU"/>
        </a:p>
      </dgm:t>
    </dgm:pt>
    <dgm:pt modelId="{71A3B823-C807-49E6-9745-A0A232B790DF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Особенности носителя мировоззрения</a:t>
          </a:r>
          <a:endParaRPr lang="ru-RU" sz="2400" dirty="0">
            <a:solidFill>
              <a:schemeClr val="tx1"/>
            </a:solidFill>
          </a:endParaRPr>
        </a:p>
      </dgm:t>
    </dgm:pt>
    <dgm:pt modelId="{50278DF5-0E77-46CB-B00D-DBDF2A7547E8}" type="parTrans" cxnId="{9E4A6B5C-61D4-4EA6-811A-896A1DFB9CAF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4B2F5096-8AFD-4ED9-80BA-24B5C206F3EF}" type="sibTrans" cxnId="{9E4A6B5C-61D4-4EA6-811A-896A1DFB9CAF}">
      <dgm:prSet/>
      <dgm:spPr/>
      <dgm:t>
        <a:bodyPr/>
        <a:lstStyle/>
        <a:p>
          <a:endParaRPr lang="ru-RU"/>
        </a:p>
      </dgm:t>
    </dgm:pt>
    <dgm:pt modelId="{0AE3533A-D39F-47A1-9923-5296468354CB}" type="pres">
      <dgm:prSet presAssocID="{EFEC3912-15F0-4358-9A92-AD8208E3C74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1BD40-179A-4B2D-BCAA-74C8F08BC808}" type="pres">
      <dgm:prSet presAssocID="{07809273-CAAE-4DFD-AEE7-A9231133A594}" presName="centerShape" presStyleLbl="node0" presStyleIdx="0" presStyleCnt="1" custScaleX="172224" custScaleY="78517"/>
      <dgm:spPr/>
      <dgm:t>
        <a:bodyPr/>
        <a:lstStyle/>
        <a:p>
          <a:endParaRPr lang="ru-RU"/>
        </a:p>
      </dgm:t>
    </dgm:pt>
    <dgm:pt modelId="{E62282B4-0E59-4649-B510-036916782558}" type="pres">
      <dgm:prSet presAssocID="{97D5425D-01AE-4D8A-AAE7-0BEB1EEB5065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A1CBD82D-EDD3-43B2-ABB0-CD1DD698E24A}" type="pres">
      <dgm:prSet presAssocID="{2C67B10B-C26E-453D-8F48-6D1444D9A92D}" presName="node" presStyleLbl="node1" presStyleIdx="0" presStyleCnt="3" custScaleX="144108" custScaleY="74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A2BB6-16BD-4E0E-B3E0-9D075BF07019}" type="pres">
      <dgm:prSet presAssocID="{7DCED874-3282-4BFC-B072-39BB202C2EB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DFAAD34-1CD7-4F2A-9E85-5A60A89FEBCE}" type="pres">
      <dgm:prSet presAssocID="{E7F146B5-A127-407B-AE68-A6F583505F05}" presName="node" presStyleLbl="node1" presStyleIdx="1" presStyleCnt="3" custScaleY="92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943A97-E0C6-47D5-8C46-A3BD6ECA1299}" type="pres">
      <dgm:prSet presAssocID="{50278DF5-0E77-46CB-B00D-DBDF2A7547E8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549D9B62-7880-4D32-B5FE-B7C0CF4A3F99}" type="pres">
      <dgm:prSet presAssocID="{71A3B823-C807-49E6-9745-A0A232B790DF}" presName="node" presStyleLbl="node1" presStyleIdx="2" presStyleCnt="3" custScaleX="145149" custScaleY="75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F5FC83-B98A-4BBA-8AE7-A98AD4BB28BD}" type="presOf" srcId="{2C67B10B-C26E-453D-8F48-6D1444D9A92D}" destId="{A1CBD82D-EDD3-43B2-ABB0-CD1DD698E24A}" srcOrd="0" destOrd="0" presId="urn:microsoft.com/office/officeart/2005/8/layout/radial4"/>
    <dgm:cxn modelId="{AD25758F-ED22-44EB-9AFC-4604727FEB53}" type="presOf" srcId="{71A3B823-C807-49E6-9745-A0A232B790DF}" destId="{549D9B62-7880-4D32-B5FE-B7C0CF4A3F99}" srcOrd="0" destOrd="0" presId="urn:microsoft.com/office/officeart/2005/8/layout/radial4"/>
    <dgm:cxn modelId="{8E359193-5258-4583-A06A-C767149EA232}" type="presOf" srcId="{07809273-CAAE-4DFD-AEE7-A9231133A594}" destId="{E281BD40-179A-4B2D-BCAA-74C8F08BC808}" srcOrd="0" destOrd="0" presId="urn:microsoft.com/office/officeart/2005/8/layout/radial4"/>
    <dgm:cxn modelId="{89A7D07F-913F-4F33-89CB-CFF8CD720877}" srcId="{07809273-CAAE-4DFD-AEE7-A9231133A594}" destId="{2C67B10B-C26E-453D-8F48-6D1444D9A92D}" srcOrd="0" destOrd="0" parTransId="{97D5425D-01AE-4D8A-AAE7-0BEB1EEB5065}" sibTransId="{26A8F84F-1147-4B02-9E47-FA7B08F73315}"/>
    <dgm:cxn modelId="{DF4622D3-67ED-4B75-A5BF-8686EB220DBD}" type="presOf" srcId="{EFEC3912-15F0-4358-9A92-AD8208E3C74A}" destId="{0AE3533A-D39F-47A1-9923-5296468354CB}" srcOrd="0" destOrd="0" presId="urn:microsoft.com/office/officeart/2005/8/layout/radial4"/>
    <dgm:cxn modelId="{34FC5BD4-9545-430E-9C93-68C3D0B64E81}" srcId="{07809273-CAAE-4DFD-AEE7-A9231133A594}" destId="{E7F146B5-A127-407B-AE68-A6F583505F05}" srcOrd="1" destOrd="0" parTransId="{7DCED874-3282-4BFC-B072-39BB202C2EB2}" sibTransId="{0D0CDEBC-C372-49D1-8B12-FA2C23FCAE3A}"/>
    <dgm:cxn modelId="{C5195B58-0BA1-4271-9E2E-9A4CDCAEB77C}" type="presOf" srcId="{50278DF5-0E77-46CB-B00D-DBDF2A7547E8}" destId="{F7943A97-E0C6-47D5-8C46-A3BD6ECA1299}" srcOrd="0" destOrd="0" presId="urn:microsoft.com/office/officeart/2005/8/layout/radial4"/>
    <dgm:cxn modelId="{3437E21B-B725-4E49-B4A2-E9CC5D853E75}" type="presOf" srcId="{97D5425D-01AE-4D8A-AAE7-0BEB1EEB5065}" destId="{E62282B4-0E59-4649-B510-036916782558}" srcOrd="0" destOrd="0" presId="urn:microsoft.com/office/officeart/2005/8/layout/radial4"/>
    <dgm:cxn modelId="{C7A10F39-0FF0-4D27-9006-EA60256946DE}" type="presOf" srcId="{7DCED874-3282-4BFC-B072-39BB202C2EB2}" destId="{333A2BB6-16BD-4E0E-B3E0-9D075BF07019}" srcOrd="0" destOrd="0" presId="urn:microsoft.com/office/officeart/2005/8/layout/radial4"/>
    <dgm:cxn modelId="{9E4A6B5C-61D4-4EA6-811A-896A1DFB9CAF}" srcId="{07809273-CAAE-4DFD-AEE7-A9231133A594}" destId="{71A3B823-C807-49E6-9745-A0A232B790DF}" srcOrd="2" destOrd="0" parTransId="{50278DF5-0E77-46CB-B00D-DBDF2A7547E8}" sibTransId="{4B2F5096-8AFD-4ED9-80BA-24B5C206F3EF}"/>
    <dgm:cxn modelId="{D8A29BD7-E299-4EB1-94DD-EF48832DD267}" type="presOf" srcId="{E7F146B5-A127-407B-AE68-A6F583505F05}" destId="{8DFAAD34-1CD7-4F2A-9E85-5A60A89FEBCE}" srcOrd="0" destOrd="0" presId="urn:microsoft.com/office/officeart/2005/8/layout/radial4"/>
    <dgm:cxn modelId="{6B11B971-8184-4974-93FE-1A338961ED5F}" srcId="{EFEC3912-15F0-4358-9A92-AD8208E3C74A}" destId="{07809273-CAAE-4DFD-AEE7-A9231133A594}" srcOrd="0" destOrd="0" parTransId="{8D295D8B-F8D2-4B7A-B681-FF7F6F495628}" sibTransId="{D2D2B69D-BEBC-4098-AC37-80758D256C0B}"/>
    <dgm:cxn modelId="{96DC3A21-FBCC-489B-A3AE-3E208E339A3C}" type="presParOf" srcId="{0AE3533A-D39F-47A1-9923-5296468354CB}" destId="{E281BD40-179A-4B2D-BCAA-74C8F08BC808}" srcOrd="0" destOrd="0" presId="urn:microsoft.com/office/officeart/2005/8/layout/radial4"/>
    <dgm:cxn modelId="{F6CFBB1D-492C-480D-8034-C282472B7057}" type="presParOf" srcId="{0AE3533A-D39F-47A1-9923-5296468354CB}" destId="{E62282B4-0E59-4649-B510-036916782558}" srcOrd="1" destOrd="0" presId="urn:microsoft.com/office/officeart/2005/8/layout/radial4"/>
    <dgm:cxn modelId="{CBC0666B-178E-45C8-B3B6-F1A7E3B03BDE}" type="presParOf" srcId="{0AE3533A-D39F-47A1-9923-5296468354CB}" destId="{A1CBD82D-EDD3-43B2-ABB0-CD1DD698E24A}" srcOrd="2" destOrd="0" presId="urn:microsoft.com/office/officeart/2005/8/layout/radial4"/>
    <dgm:cxn modelId="{EB69A2C4-ACCC-4DC8-A313-C0242C89A3C0}" type="presParOf" srcId="{0AE3533A-D39F-47A1-9923-5296468354CB}" destId="{333A2BB6-16BD-4E0E-B3E0-9D075BF07019}" srcOrd="3" destOrd="0" presId="urn:microsoft.com/office/officeart/2005/8/layout/radial4"/>
    <dgm:cxn modelId="{869C8145-0E30-4CD7-902F-DD2448B0F41D}" type="presParOf" srcId="{0AE3533A-D39F-47A1-9923-5296468354CB}" destId="{8DFAAD34-1CD7-4F2A-9E85-5A60A89FEBCE}" srcOrd="4" destOrd="0" presId="urn:microsoft.com/office/officeart/2005/8/layout/radial4"/>
    <dgm:cxn modelId="{6E049F60-44FA-4DF0-BA3F-752911190DB0}" type="presParOf" srcId="{0AE3533A-D39F-47A1-9923-5296468354CB}" destId="{F7943A97-E0C6-47D5-8C46-A3BD6ECA1299}" srcOrd="5" destOrd="0" presId="urn:microsoft.com/office/officeart/2005/8/layout/radial4"/>
    <dgm:cxn modelId="{A864D3E2-7790-46BE-B026-4A1184015D4E}" type="presParOf" srcId="{0AE3533A-D39F-47A1-9923-5296468354CB}" destId="{549D9B62-7880-4D32-B5FE-B7C0CF4A3F9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36666-5BAD-44FA-B4E1-74493CD9236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2688B2-6568-43B9-A46B-978F0BD540C3}">
      <dgm:prSet custT="1"/>
      <dgm:spPr/>
      <dgm:t>
        <a:bodyPr/>
        <a:lstStyle/>
        <a:p>
          <a:pPr rtl="0"/>
          <a:r>
            <a:rPr lang="ru-RU" sz="1400" b="1" dirty="0" smtClean="0"/>
            <a:t>философия</a:t>
          </a:r>
        </a:p>
        <a:p>
          <a:pPr rtl="0"/>
          <a:r>
            <a:rPr lang="ru-RU" sz="1400" b="1" dirty="0" smtClean="0"/>
            <a:t>политика </a:t>
          </a:r>
          <a:endParaRPr lang="ru-RU" sz="1400" b="1" dirty="0"/>
        </a:p>
      </dgm:t>
    </dgm:pt>
    <dgm:pt modelId="{F39DE12C-6F07-4393-A0A6-78FCB3BB7063}" type="parTrans" cxnId="{9CE8D0CF-4EA2-4B94-8824-3EC649501AFE}">
      <dgm:prSet/>
      <dgm:spPr/>
      <dgm:t>
        <a:bodyPr/>
        <a:lstStyle/>
        <a:p>
          <a:endParaRPr lang="ru-RU"/>
        </a:p>
      </dgm:t>
    </dgm:pt>
    <dgm:pt modelId="{8287B680-D364-404E-8C4D-9D7F65E0D13C}" type="sibTrans" cxnId="{9CE8D0CF-4EA2-4B94-8824-3EC649501AFE}">
      <dgm:prSet/>
      <dgm:spPr/>
      <dgm:t>
        <a:bodyPr/>
        <a:lstStyle/>
        <a:p>
          <a:endParaRPr lang="ru-RU"/>
        </a:p>
      </dgm:t>
    </dgm:pt>
    <dgm:pt modelId="{07F55FCB-445B-4647-9CF2-68010511BB37}">
      <dgm:prSet/>
      <dgm:spPr/>
      <dgm:t>
        <a:bodyPr/>
        <a:lstStyle/>
        <a:p>
          <a:pPr rtl="0"/>
          <a:r>
            <a:rPr lang="ru-RU" dirty="0" smtClean="0"/>
            <a:t>как общественный идеал</a:t>
          </a:r>
          <a:endParaRPr lang="ru-RU" dirty="0"/>
        </a:p>
      </dgm:t>
    </dgm:pt>
    <dgm:pt modelId="{72DE2DFD-4660-431A-AE1B-E811C2119325}" type="parTrans" cxnId="{E7A5BFA2-F862-4364-9DDD-8D8F2A5F35F8}">
      <dgm:prSet/>
      <dgm:spPr/>
      <dgm:t>
        <a:bodyPr/>
        <a:lstStyle/>
        <a:p>
          <a:endParaRPr lang="ru-RU"/>
        </a:p>
      </dgm:t>
    </dgm:pt>
    <dgm:pt modelId="{4D8A5A90-9FA7-4D07-BAEF-44337ADBDDAF}" type="sibTrans" cxnId="{E7A5BFA2-F862-4364-9DDD-8D8F2A5F35F8}">
      <dgm:prSet/>
      <dgm:spPr/>
      <dgm:t>
        <a:bodyPr/>
        <a:lstStyle/>
        <a:p>
          <a:endParaRPr lang="ru-RU"/>
        </a:p>
      </dgm:t>
    </dgm:pt>
    <dgm:pt modelId="{68E02C74-8C4F-49CD-9CB7-D9AB246B03A5}">
      <dgm:prSet custT="1"/>
      <dgm:spPr/>
      <dgm:t>
        <a:bodyPr/>
        <a:lstStyle/>
        <a:p>
          <a:pPr rtl="0"/>
          <a:r>
            <a:rPr lang="ru-RU" sz="1400" dirty="0" smtClean="0"/>
            <a:t>социология</a:t>
          </a:r>
        </a:p>
        <a:p>
          <a:pPr rtl="0"/>
          <a:r>
            <a:rPr lang="ru-RU" sz="1400" b="1" dirty="0" smtClean="0"/>
            <a:t>экономика</a:t>
          </a:r>
          <a:r>
            <a:rPr lang="ru-RU" sz="1400" dirty="0" smtClean="0"/>
            <a:t> </a:t>
          </a:r>
          <a:endParaRPr lang="ru-RU" sz="1400" dirty="0"/>
        </a:p>
      </dgm:t>
    </dgm:pt>
    <dgm:pt modelId="{2440B1A5-FA03-4F43-8014-4220A08DEECD}" type="parTrans" cxnId="{96A99ED2-A3FA-4CE5-BF0E-490523DF526A}">
      <dgm:prSet/>
      <dgm:spPr/>
      <dgm:t>
        <a:bodyPr/>
        <a:lstStyle/>
        <a:p>
          <a:endParaRPr lang="ru-RU"/>
        </a:p>
      </dgm:t>
    </dgm:pt>
    <dgm:pt modelId="{2904A65B-4526-4677-BA04-2907E4E9418E}" type="sibTrans" cxnId="{96A99ED2-A3FA-4CE5-BF0E-490523DF526A}">
      <dgm:prSet/>
      <dgm:spPr/>
      <dgm:t>
        <a:bodyPr/>
        <a:lstStyle/>
        <a:p>
          <a:endParaRPr lang="ru-RU"/>
        </a:p>
      </dgm:t>
    </dgm:pt>
    <dgm:pt modelId="{B1E373A1-9D7B-483F-ABEB-65744F8CA4AC}">
      <dgm:prSet/>
      <dgm:spPr/>
      <dgm:t>
        <a:bodyPr/>
        <a:lstStyle/>
        <a:p>
          <a:pPr rtl="0"/>
          <a:r>
            <a:rPr lang="ru-RU" dirty="0" smtClean="0"/>
            <a:t>как разделяемые членами социальной группы или общества в целом значимые идеи</a:t>
          </a:r>
          <a:endParaRPr lang="ru-RU" dirty="0"/>
        </a:p>
      </dgm:t>
    </dgm:pt>
    <dgm:pt modelId="{BF2DBF62-6462-4D8C-BDC4-CFCCF7D9245C}" type="parTrans" cxnId="{0ED9DDD1-7950-464B-AAEA-126D35778D15}">
      <dgm:prSet/>
      <dgm:spPr/>
      <dgm:t>
        <a:bodyPr/>
        <a:lstStyle/>
        <a:p>
          <a:endParaRPr lang="ru-RU"/>
        </a:p>
      </dgm:t>
    </dgm:pt>
    <dgm:pt modelId="{E3D08215-5482-4EF8-84BC-D2F0962CF157}" type="sibTrans" cxnId="{0ED9DDD1-7950-464B-AAEA-126D35778D15}">
      <dgm:prSet/>
      <dgm:spPr/>
      <dgm:t>
        <a:bodyPr/>
        <a:lstStyle/>
        <a:p>
          <a:endParaRPr lang="ru-RU"/>
        </a:p>
      </dgm:t>
    </dgm:pt>
    <dgm:pt modelId="{AAF4A458-F897-4F89-99CE-825F9761D472}">
      <dgm:prSet/>
      <dgm:spPr/>
      <dgm:t>
        <a:bodyPr/>
        <a:lstStyle/>
        <a:p>
          <a:r>
            <a:rPr lang="ru-RU" b="1" dirty="0" smtClean="0"/>
            <a:t>психология</a:t>
          </a:r>
          <a:endParaRPr lang="ru-RU" b="1" dirty="0"/>
        </a:p>
      </dgm:t>
    </dgm:pt>
    <dgm:pt modelId="{55F7FBD8-B397-4BE8-B5F9-ADF1CA3E4CEA}" type="parTrans" cxnId="{678920D5-B475-437A-9977-AA85EB8ED0D7}">
      <dgm:prSet/>
      <dgm:spPr/>
      <dgm:t>
        <a:bodyPr/>
        <a:lstStyle/>
        <a:p>
          <a:endParaRPr lang="ru-RU"/>
        </a:p>
      </dgm:t>
    </dgm:pt>
    <dgm:pt modelId="{3B1C5260-E71A-40CA-AE9B-1E0EBD8B7D1D}" type="sibTrans" cxnId="{678920D5-B475-437A-9977-AA85EB8ED0D7}">
      <dgm:prSet/>
      <dgm:spPr/>
      <dgm:t>
        <a:bodyPr/>
        <a:lstStyle/>
        <a:p>
          <a:endParaRPr lang="ru-RU"/>
        </a:p>
      </dgm:t>
    </dgm:pt>
    <dgm:pt modelId="{E4689A79-D9EE-4C29-B5F0-F7F9AC1DAA2B}">
      <dgm:prSet/>
      <dgm:spPr/>
      <dgm:t>
        <a:bodyPr/>
        <a:lstStyle/>
        <a:p>
          <a:r>
            <a:rPr lang="ru-RU" dirty="0" smtClean="0"/>
            <a:t>как психологические компоненты структуры личности</a:t>
          </a:r>
          <a:endParaRPr lang="ru-RU" dirty="0"/>
        </a:p>
      </dgm:t>
    </dgm:pt>
    <dgm:pt modelId="{A3E885C7-3B10-4FB8-B507-80159FBA60F4}" type="parTrans" cxnId="{F79E0442-6ED7-4974-8AD0-3410EAB5996E}">
      <dgm:prSet/>
      <dgm:spPr/>
      <dgm:t>
        <a:bodyPr/>
        <a:lstStyle/>
        <a:p>
          <a:endParaRPr lang="ru-RU"/>
        </a:p>
      </dgm:t>
    </dgm:pt>
    <dgm:pt modelId="{FB1E795A-2875-4F57-9505-C5E1029F1219}" type="sibTrans" cxnId="{F79E0442-6ED7-4974-8AD0-3410EAB5996E}">
      <dgm:prSet/>
      <dgm:spPr/>
      <dgm:t>
        <a:bodyPr/>
        <a:lstStyle/>
        <a:p>
          <a:endParaRPr lang="ru-RU"/>
        </a:p>
      </dgm:t>
    </dgm:pt>
    <dgm:pt modelId="{3B37AE60-CA99-4A42-B4E6-67E00733C399}" type="pres">
      <dgm:prSet presAssocID="{93636666-5BAD-44FA-B4E1-74493CD923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FBD09B-E665-4010-B141-0967910C3550}" type="pres">
      <dgm:prSet presAssocID="{FA2688B2-6568-43B9-A46B-978F0BD540C3}" presName="composite" presStyleCnt="0"/>
      <dgm:spPr/>
    </dgm:pt>
    <dgm:pt modelId="{0CBC12BA-E79A-4076-AEFC-08BF8652F3CC}" type="pres">
      <dgm:prSet presAssocID="{FA2688B2-6568-43B9-A46B-978F0BD540C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3265CF-F86B-4267-8AE5-6C60FFB4DA35}" type="pres">
      <dgm:prSet presAssocID="{FA2688B2-6568-43B9-A46B-978F0BD540C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D2348-4F66-4D1C-8006-09E263EE6165}" type="pres">
      <dgm:prSet presAssocID="{8287B680-D364-404E-8C4D-9D7F65E0D13C}" presName="sp" presStyleCnt="0"/>
      <dgm:spPr/>
    </dgm:pt>
    <dgm:pt modelId="{B61CB91D-746C-4DD4-AE02-554D52A77E41}" type="pres">
      <dgm:prSet presAssocID="{68E02C74-8C4F-49CD-9CB7-D9AB246B03A5}" presName="composite" presStyleCnt="0"/>
      <dgm:spPr/>
    </dgm:pt>
    <dgm:pt modelId="{5349F70F-0103-4C27-9261-5FF2A2F066A6}" type="pres">
      <dgm:prSet presAssocID="{68E02C74-8C4F-49CD-9CB7-D9AB246B03A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23710-88AC-420D-9A1C-7A2CBC6AA099}" type="pres">
      <dgm:prSet presAssocID="{68E02C74-8C4F-49CD-9CB7-D9AB246B03A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A0F40-79BC-4AEA-A1B3-F95A4EB106E2}" type="pres">
      <dgm:prSet presAssocID="{2904A65B-4526-4677-BA04-2907E4E9418E}" presName="sp" presStyleCnt="0"/>
      <dgm:spPr/>
    </dgm:pt>
    <dgm:pt modelId="{E599BE1E-695E-4F6D-84FB-845223A0068E}" type="pres">
      <dgm:prSet presAssocID="{AAF4A458-F897-4F89-99CE-825F9761D472}" presName="composite" presStyleCnt="0"/>
      <dgm:spPr/>
    </dgm:pt>
    <dgm:pt modelId="{B0E0611C-C57F-4A46-B7F3-165CDA6EB1BE}" type="pres">
      <dgm:prSet presAssocID="{AAF4A458-F897-4F89-99CE-825F9761D47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994D2-3CC7-440E-8078-BAE54CAB5421}" type="pres">
      <dgm:prSet presAssocID="{AAF4A458-F897-4F89-99CE-825F9761D47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8920D5-B475-437A-9977-AA85EB8ED0D7}" srcId="{93636666-5BAD-44FA-B4E1-74493CD9236F}" destId="{AAF4A458-F897-4F89-99CE-825F9761D472}" srcOrd="2" destOrd="0" parTransId="{55F7FBD8-B397-4BE8-B5F9-ADF1CA3E4CEA}" sibTransId="{3B1C5260-E71A-40CA-AE9B-1E0EBD8B7D1D}"/>
    <dgm:cxn modelId="{ECEF2161-6805-473C-9CAE-28603D88B7BC}" type="presOf" srcId="{93636666-5BAD-44FA-B4E1-74493CD9236F}" destId="{3B37AE60-CA99-4A42-B4E6-67E00733C399}" srcOrd="0" destOrd="0" presId="urn:microsoft.com/office/officeart/2005/8/layout/chevron2"/>
    <dgm:cxn modelId="{F79E0442-6ED7-4974-8AD0-3410EAB5996E}" srcId="{AAF4A458-F897-4F89-99CE-825F9761D472}" destId="{E4689A79-D9EE-4C29-B5F0-F7F9AC1DAA2B}" srcOrd="0" destOrd="0" parTransId="{A3E885C7-3B10-4FB8-B507-80159FBA60F4}" sibTransId="{FB1E795A-2875-4F57-9505-C5E1029F1219}"/>
    <dgm:cxn modelId="{5FC48723-8CC2-4573-BE5A-A3A0503DF32C}" type="presOf" srcId="{07F55FCB-445B-4647-9CF2-68010511BB37}" destId="{773265CF-F86B-4267-8AE5-6C60FFB4DA35}" srcOrd="0" destOrd="0" presId="urn:microsoft.com/office/officeart/2005/8/layout/chevron2"/>
    <dgm:cxn modelId="{0ED9DDD1-7950-464B-AAEA-126D35778D15}" srcId="{68E02C74-8C4F-49CD-9CB7-D9AB246B03A5}" destId="{B1E373A1-9D7B-483F-ABEB-65744F8CA4AC}" srcOrd="0" destOrd="0" parTransId="{BF2DBF62-6462-4D8C-BDC4-CFCCF7D9245C}" sibTransId="{E3D08215-5482-4EF8-84BC-D2F0962CF157}"/>
    <dgm:cxn modelId="{E7A5BFA2-F862-4364-9DDD-8D8F2A5F35F8}" srcId="{FA2688B2-6568-43B9-A46B-978F0BD540C3}" destId="{07F55FCB-445B-4647-9CF2-68010511BB37}" srcOrd="0" destOrd="0" parTransId="{72DE2DFD-4660-431A-AE1B-E811C2119325}" sibTransId="{4D8A5A90-9FA7-4D07-BAEF-44337ADBDDAF}"/>
    <dgm:cxn modelId="{96A99ED2-A3FA-4CE5-BF0E-490523DF526A}" srcId="{93636666-5BAD-44FA-B4E1-74493CD9236F}" destId="{68E02C74-8C4F-49CD-9CB7-D9AB246B03A5}" srcOrd="1" destOrd="0" parTransId="{2440B1A5-FA03-4F43-8014-4220A08DEECD}" sibTransId="{2904A65B-4526-4677-BA04-2907E4E9418E}"/>
    <dgm:cxn modelId="{9F88319C-CFA1-4F91-B165-62BF0383A467}" type="presOf" srcId="{FA2688B2-6568-43B9-A46B-978F0BD540C3}" destId="{0CBC12BA-E79A-4076-AEFC-08BF8652F3CC}" srcOrd="0" destOrd="0" presId="urn:microsoft.com/office/officeart/2005/8/layout/chevron2"/>
    <dgm:cxn modelId="{A83EBBFD-307F-4B0D-B49C-92A66F78EBFB}" type="presOf" srcId="{B1E373A1-9D7B-483F-ABEB-65744F8CA4AC}" destId="{1E823710-88AC-420D-9A1C-7A2CBC6AA099}" srcOrd="0" destOrd="0" presId="urn:microsoft.com/office/officeart/2005/8/layout/chevron2"/>
    <dgm:cxn modelId="{9CE8D0CF-4EA2-4B94-8824-3EC649501AFE}" srcId="{93636666-5BAD-44FA-B4E1-74493CD9236F}" destId="{FA2688B2-6568-43B9-A46B-978F0BD540C3}" srcOrd="0" destOrd="0" parTransId="{F39DE12C-6F07-4393-A0A6-78FCB3BB7063}" sibTransId="{8287B680-D364-404E-8C4D-9D7F65E0D13C}"/>
    <dgm:cxn modelId="{1533F131-6235-4E61-8338-A793FAD9FBD2}" type="presOf" srcId="{68E02C74-8C4F-49CD-9CB7-D9AB246B03A5}" destId="{5349F70F-0103-4C27-9261-5FF2A2F066A6}" srcOrd="0" destOrd="0" presId="urn:microsoft.com/office/officeart/2005/8/layout/chevron2"/>
    <dgm:cxn modelId="{AE07CD2F-5740-4E7C-A9E6-92C0908B81F0}" type="presOf" srcId="{E4689A79-D9EE-4C29-B5F0-F7F9AC1DAA2B}" destId="{7D4994D2-3CC7-440E-8078-BAE54CAB5421}" srcOrd="0" destOrd="0" presId="urn:microsoft.com/office/officeart/2005/8/layout/chevron2"/>
    <dgm:cxn modelId="{93C0036C-CE4E-4F0E-80A2-7FA718B3820B}" type="presOf" srcId="{AAF4A458-F897-4F89-99CE-825F9761D472}" destId="{B0E0611C-C57F-4A46-B7F3-165CDA6EB1BE}" srcOrd="0" destOrd="0" presId="urn:microsoft.com/office/officeart/2005/8/layout/chevron2"/>
    <dgm:cxn modelId="{EF5597FC-A526-43A0-87B4-CEB26E67C0B3}" type="presParOf" srcId="{3B37AE60-CA99-4A42-B4E6-67E00733C399}" destId="{5BFBD09B-E665-4010-B141-0967910C3550}" srcOrd="0" destOrd="0" presId="urn:microsoft.com/office/officeart/2005/8/layout/chevron2"/>
    <dgm:cxn modelId="{D12D1061-CFB6-4BF1-A560-307A8D9884CE}" type="presParOf" srcId="{5BFBD09B-E665-4010-B141-0967910C3550}" destId="{0CBC12BA-E79A-4076-AEFC-08BF8652F3CC}" srcOrd="0" destOrd="0" presId="urn:microsoft.com/office/officeart/2005/8/layout/chevron2"/>
    <dgm:cxn modelId="{B91B17A3-754C-4292-877E-436671B360F1}" type="presParOf" srcId="{5BFBD09B-E665-4010-B141-0967910C3550}" destId="{773265CF-F86B-4267-8AE5-6C60FFB4DA35}" srcOrd="1" destOrd="0" presId="urn:microsoft.com/office/officeart/2005/8/layout/chevron2"/>
    <dgm:cxn modelId="{614E45A8-FF44-41B0-9ECA-99DBC4FA8467}" type="presParOf" srcId="{3B37AE60-CA99-4A42-B4E6-67E00733C399}" destId="{DD5D2348-4F66-4D1C-8006-09E263EE6165}" srcOrd="1" destOrd="0" presId="urn:microsoft.com/office/officeart/2005/8/layout/chevron2"/>
    <dgm:cxn modelId="{B22CA39D-1F7A-430F-B697-6087F3E56926}" type="presParOf" srcId="{3B37AE60-CA99-4A42-B4E6-67E00733C399}" destId="{B61CB91D-746C-4DD4-AE02-554D52A77E41}" srcOrd="2" destOrd="0" presId="urn:microsoft.com/office/officeart/2005/8/layout/chevron2"/>
    <dgm:cxn modelId="{D9E97347-B125-4644-8F5C-5C762A842F42}" type="presParOf" srcId="{B61CB91D-746C-4DD4-AE02-554D52A77E41}" destId="{5349F70F-0103-4C27-9261-5FF2A2F066A6}" srcOrd="0" destOrd="0" presId="urn:microsoft.com/office/officeart/2005/8/layout/chevron2"/>
    <dgm:cxn modelId="{AB57C851-FD0D-4592-9C0C-8C90FEFE39BB}" type="presParOf" srcId="{B61CB91D-746C-4DD4-AE02-554D52A77E41}" destId="{1E823710-88AC-420D-9A1C-7A2CBC6AA099}" srcOrd="1" destOrd="0" presId="urn:microsoft.com/office/officeart/2005/8/layout/chevron2"/>
    <dgm:cxn modelId="{071C0B75-4B44-465F-A12F-D4D67110FD03}" type="presParOf" srcId="{3B37AE60-CA99-4A42-B4E6-67E00733C399}" destId="{CFAA0F40-79BC-4AEA-A1B3-F95A4EB106E2}" srcOrd="3" destOrd="0" presId="urn:microsoft.com/office/officeart/2005/8/layout/chevron2"/>
    <dgm:cxn modelId="{C9156AD3-7C09-4F11-8860-5C785B83DFEF}" type="presParOf" srcId="{3B37AE60-CA99-4A42-B4E6-67E00733C399}" destId="{E599BE1E-695E-4F6D-84FB-845223A0068E}" srcOrd="4" destOrd="0" presId="urn:microsoft.com/office/officeart/2005/8/layout/chevron2"/>
    <dgm:cxn modelId="{EE0E70C9-2F35-46AC-8AAA-2C24057AF209}" type="presParOf" srcId="{E599BE1E-695E-4F6D-84FB-845223A0068E}" destId="{B0E0611C-C57F-4A46-B7F3-165CDA6EB1BE}" srcOrd="0" destOrd="0" presId="urn:microsoft.com/office/officeart/2005/8/layout/chevron2"/>
    <dgm:cxn modelId="{DE930DDC-6D9B-4218-AF6A-834B3E55D9D6}" type="presParOf" srcId="{E599BE1E-695E-4F6D-84FB-845223A0068E}" destId="{7D4994D2-3CC7-440E-8078-BAE54CAB542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B74805-AC75-413C-940D-37643FE87198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CEE38D-7672-4FE9-8710-65FADF4F46A0}">
      <dgm:prSet phldrT="[Текст]" custT="1"/>
      <dgm:spPr>
        <a:solidFill>
          <a:schemeClr val="accent1">
            <a:lumMod val="75000"/>
            <a:alpha val="50000"/>
          </a:schemeClr>
        </a:solidFill>
      </dgm:spPr>
      <dgm:t>
        <a:bodyPr/>
        <a:lstStyle/>
        <a:p>
          <a:r>
            <a:rPr lang="ru-RU" sz="2400" dirty="0" smtClean="0"/>
            <a:t>личность</a:t>
          </a:r>
        </a:p>
        <a:p>
          <a:r>
            <a:rPr lang="ru-RU" sz="2400" dirty="0" smtClean="0"/>
            <a:t>группа</a:t>
          </a:r>
        </a:p>
        <a:p>
          <a:r>
            <a:rPr lang="ru-RU" sz="2400" dirty="0" smtClean="0"/>
            <a:t>общество</a:t>
          </a:r>
          <a:endParaRPr lang="ru-RU" sz="2400" dirty="0"/>
        </a:p>
      </dgm:t>
    </dgm:pt>
    <dgm:pt modelId="{6119347B-A139-492C-BF44-7546AF8DC942}" type="parTrans" cxnId="{AEE63133-2FD5-46C4-A167-EF0D0507C91F}">
      <dgm:prSet/>
      <dgm:spPr/>
      <dgm:t>
        <a:bodyPr/>
        <a:lstStyle/>
        <a:p>
          <a:endParaRPr lang="ru-RU"/>
        </a:p>
      </dgm:t>
    </dgm:pt>
    <dgm:pt modelId="{D30720C1-B97D-42DC-B12C-81C7D1730040}" type="sibTrans" cxnId="{AEE63133-2FD5-46C4-A167-EF0D0507C91F}">
      <dgm:prSet/>
      <dgm:spPr/>
      <dgm:t>
        <a:bodyPr/>
        <a:lstStyle/>
        <a:p>
          <a:endParaRPr lang="ru-RU"/>
        </a:p>
      </dgm:t>
    </dgm:pt>
    <dgm:pt modelId="{976D8F41-B622-4E39-9362-8E4B190F0930}">
      <dgm:prSet phldrT="[Текст]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dirty="0" smtClean="0"/>
            <a:t>пол</a:t>
          </a:r>
          <a:endParaRPr lang="ru-RU" dirty="0"/>
        </a:p>
      </dgm:t>
    </dgm:pt>
    <dgm:pt modelId="{16D82774-64B7-4BEB-8C83-9EAA448C3486}" type="parTrans" cxnId="{D1A45EC6-35FA-41E8-B106-42D5CBD891FE}">
      <dgm:prSet/>
      <dgm:spPr/>
      <dgm:t>
        <a:bodyPr/>
        <a:lstStyle/>
        <a:p>
          <a:endParaRPr lang="ru-RU"/>
        </a:p>
      </dgm:t>
    </dgm:pt>
    <dgm:pt modelId="{F1E1C5DE-B082-4C61-9FA3-BF31D413D979}" type="sibTrans" cxnId="{D1A45EC6-35FA-41E8-B106-42D5CBD891FE}">
      <dgm:prSet/>
      <dgm:spPr/>
      <dgm:t>
        <a:bodyPr/>
        <a:lstStyle/>
        <a:p>
          <a:endParaRPr lang="ru-RU"/>
        </a:p>
      </dgm:t>
    </dgm:pt>
    <dgm:pt modelId="{FFF5A006-BBD4-4B3E-A922-D0F30A7F4481}">
      <dgm:prSet phldrT="[Текст]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dirty="0" smtClean="0"/>
            <a:t>возраст</a:t>
          </a:r>
          <a:endParaRPr lang="ru-RU" dirty="0"/>
        </a:p>
      </dgm:t>
    </dgm:pt>
    <dgm:pt modelId="{FEDC58C3-5CE5-4122-AA8C-70501ACCF3E0}" type="parTrans" cxnId="{ECA2B9D0-3491-4B7F-801A-D135B8AF191E}">
      <dgm:prSet/>
      <dgm:spPr/>
      <dgm:t>
        <a:bodyPr/>
        <a:lstStyle/>
        <a:p>
          <a:endParaRPr lang="ru-RU"/>
        </a:p>
      </dgm:t>
    </dgm:pt>
    <dgm:pt modelId="{66CB35D5-F520-44A5-B1D8-E8738987C9F9}" type="sibTrans" cxnId="{ECA2B9D0-3491-4B7F-801A-D135B8AF191E}">
      <dgm:prSet/>
      <dgm:spPr/>
      <dgm:t>
        <a:bodyPr/>
        <a:lstStyle/>
        <a:p>
          <a:endParaRPr lang="ru-RU"/>
        </a:p>
      </dgm:t>
    </dgm:pt>
    <dgm:pt modelId="{2D2F1361-B8E4-4A9A-B219-95F42464DEE4}">
      <dgm:prSet phldrT="[Текст]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dirty="0" smtClean="0"/>
            <a:t>статус</a:t>
          </a:r>
          <a:endParaRPr lang="ru-RU" dirty="0"/>
        </a:p>
      </dgm:t>
    </dgm:pt>
    <dgm:pt modelId="{FFD83C2E-15FB-46B8-A4E8-ADE51D7E370B}" type="parTrans" cxnId="{0BE3090D-3F3A-46B0-866A-B681019AD20F}">
      <dgm:prSet/>
      <dgm:spPr/>
      <dgm:t>
        <a:bodyPr/>
        <a:lstStyle/>
        <a:p>
          <a:endParaRPr lang="ru-RU"/>
        </a:p>
      </dgm:t>
    </dgm:pt>
    <dgm:pt modelId="{D322EA55-24BD-48EA-A591-A616BC6F8815}" type="sibTrans" cxnId="{0BE3090D-3F3A-46B0-866A-B681019AD20F}">
      <dgm:prSet/>
      <dgm:spPr/>
      <dgm:t>
        <a:bodyPr/>
        <a:lstStyle/>
        <a:p>
          <a:endParaRPr lang="ru-RU"/>
        </a:p>
      </dgm:t>
    </dgm:pt>
    <dgm:pt modelId="{7BB90104-D05A-4D3A-B437-36C2B8007BA7}">
      <dgm:prSet phldrT="[Текст]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dirty="0" smtClean="0"/>
            <a:t>стиль жизни</a:t>
          </a:r>
          <a:endParaRPr lang="ru-RU" dirty="0"/>
        </a:p>
      </dgm:t>
    </dgm:pt>
    <dgm:pt modelId="{4FD5C2E2-5246-47D6-9FF6-B9F38BAEA4A1}" type="parTrans" cxnId="{223165B2-DAED-4D93-AB29-6FA099AFA4B3}">
      <dgm:prSet/>
      <dgm:spPr/>
      <dgm:t>
        <a:bodyPr/>
        <a:lstStyle/>
        <a:p>
          <a:endParaRPr lang="ru-RU"/>
        </a:p>
      </dgm:t>
    </dgm:pt>
    <dgm:pt modelId="{698EC6AD-345C-4AA4-AE94-5336840018DD}" type="sibTrans" cxnId="{223165B2-DAED-4D93-AB29-6FA099AFA4B3}">
      <dgm:prSet/>
      <dgm:spPr/>
      <dgm:t>
        <a:bodyPr/>
        <a:lstStyle/>
        <a:p>
          <a:endParaRPr lang="ru-RU"/>
        </a:p>
      </dgm:t>
    </dgm:pt>
    <dgm:pt modelId="{F75324CF-6A74-4CA5-A656-C346368DACC9}" type="pres">
      <dgm:prSet presAssocID="{B7B74805-AC75-413C-940D-37643FE8719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23CDDD-B875-4512-AA21-C3D494AE6E9F}" type="pres">
      <dgm:prSet presAssocID="{B7B74805-AC75-413C-940D-37643FE87198}" presName="radial" presStyleCnt="0">
        <dgm:presLayoutVars>
          <dgm:animLvl val="ctr"/>
        </dgm:presLayoutVars>
      </dgm:prSet>
      <dgm:spPr/>
    </dgm:pt>
    <dgm:pt modelId="{0C98D683-1A9F-4B9A-BA31-D8CD951698D0}" type="pres">
      <dgm:prSet presAssocID="{2ECEE38D-7672-4FE9-8710-65FADF4F46A0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3FB47611-7D74-4D29-84BA-B30B3C92A188}" type="pres">
      <dgm:prSet presAssocID="{976D8F41-B622-4E39-9362-8E4B190F0930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F924D-D290-45E0-A22E-347EEB215ED0}" type="pres">
      <dgm:prSet presAssocID="{FFF5A006-BBD4-4B3E-A922-D0F30A7F4481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EFE63B-EF96-40B7-876A-A21E1B626E13}" type="pres">
      <dgm:prSet presAssocID="{2D2F1361-B8E4-4A9A-B219-95F42464DEE4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55C387-1E44-4503-907C-179655CBD7A8}" type="pres">
      <dgm:prSet presAssocID="{7BB90104-D05A-4D3A-B437-36C2B8007BA7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C3757F-9FD7-4275-B91A-242AE08F6EF6}" type="presOf" srcId="{2ECEE38D-7672-4FE9-8710-65FADF4F46A0}" destId="{0C98D683-1A9F-4B9A-BA31-D8CD951698D0}" srcOrd="0" destOrd="0" presId="urn:microsoft.com/office/officeart/2005/8/layout/radial3"/>
    <dgm:cxn modelId="{D1A45EC6-35FA-41E8-B106-42D5CBD891FE}" srcId="{2ECEE38D-7672-4FE9-8710-65FADF4F46A0}" destId="{976D8F41-B622-4E39-9362-8E4B190F0930}" srcOrd="0" destOrd="0" parTransId="{16D82774-64B7-4BEB-8C83-9EAA448C3486}" sibTransId="{F1E1C5DE-B082-4C61-9FA3-BF31D413D979}"/>
    <dgm:cxn modelId="{0BE3090D-3F3A-46B0-866A-B681019AD20F}" srcId="{2ECEE38D-7672-4FE9-8710-65FADF4F46A0}" destId="{2D2F1361-B8E4-4A9A-B219-95F42464DEE4}" srcOrd="2" destOrd="0" parTransId="{FFD83C2E-15FB-46B8-A4E8-ADE51D7E370B}" sibTransId="{D322EA55-24BD-48EA-A591-A616BC6F8815}"/>
    <dgm:cxn modelId="{AA7A4FA0-8C2F-44EB-9EE2-3B4A2BA56C52}" type="presOf" srcId="{FFF5A006-BBD4-4B3E-A922-D0F30A7F4481}" destId="{F1DF924D-D290-45E0-A22E-347EEB215ED0}" srcOrd="0" destOrd="0" presId="urn:microsoft.com/office/officeart/2005/8/layout/radial3"/>
    <dgm:cxn modelId="{223165B2-DAED-4D93-AB29-6FA099AFA4B3}" srcId="{2ECEE38D-7672-4FE9-8710-65FADF4F46A0}" destId="{7BB90104-D05A-4D3A-B437-36C2B8007BA7}" srcOrd="3" destOrd="0" parTransId="{4FD5C2E2-5246-47D6-9FF6-B9F38BAEA4A1}" sibTransId="{698EC6AD-345C-4AA4-AE94-5336840018DD}"/>
    <dgm:cxn modelId="{4B81C258-65BB-4F6C-8A0A-9E1138942CC9}" type="presOf" srcId="{976D8F41-B622-4E39-9362-8E4B190F0930}" destId="{3FB47611-7D74-4D29-84BA-B30B3C92A188}" srcOrd="0" destOrd="0" presId="urn:microsoft.com/office/officeart/2005/8/layout/radial3"/>
    <dgm:cxn modelId="{B09334B9-649D-4841-937C-438C6F27601F}" type="presOf" srcId="{2D2F1361-B8E4-4A9A-B219-95F42464DEE4}" destId="{D2EFE63B-EF96-40B7-876A-A21E1B626E13}" srcOrd="0" destOrd="0" presId="urn:microsoft.com/office/officeart/2005/8/layout/radial3"/>
    <dgm:cxn modelId="{AEE63133-2FD5-46C4-A167-EF0D0507C91F}" srcId="{B7B74805-AC75-413C-940D-37643FE87198}" destId="{2ECEE38D-7672-4FE9-8710-65FADF4F46A0}" srcOrd="0" destOrd="0" parTransId="{6119347B-A139-492C-BF44-7546AF8DC942}" sibTransId="{D30720C1-B97D-42DC-B12C-81C7D1730040}"/>
    <dgm:cxn modelId="{ECA2B9D0-3491-4B7F-801A-D135B8AF191E}" srcId="{2ECEE38D-7672-4FE9-8710-65FADF4F46A0}" destId="{FFF5A006-BBD4-4B3E-A922-D0F30A7F4481}" srcOrd="1" destOrd="0" parTransId="{FEDC58C3-5CE5-4122-AA8C-70501ACCF3E0}" sibTransId="{66CB35D5-F520-44A5-B1D8-E8738987C9F9}"/>
    <dgm:cxn modelId="{578F9F18-5A4B-4377-A9F5-634B1FF8DE63}" type="presOf" srcId="{B7B74805-AC75-413C-940D-37643FE87198}" destId="{F75324CF-6A74-4CA5-A656-C346368DACC9}" srcOrd="0" destOrd="0" presId="urn:microsoft.com/office/officeart/2005/8/layout/radial3"/>
    <dgm:cxn modelId="{A379971E-65D8-420F-B5EC-01A916006939}" type="presOf" srcId="{7BB90104-D05A-4D3A-B437-36C2B8007BA7}" destId="{7555C387-1E44-4503-907C-179655CBD7A8}" srcOrd="0" destOrd="0" presId="urn:microsoft.com/office/officeart/2005/8/layout/radial3"/>
    <dgm:cxn modelId="{F0C992D0-3625-4ECC-B6AF-D142DA67CCEA}" type="presParOf" srcId="{F75324CF-6A74-4CA5-A656-C346368DACC9}" destId="{4A23CDDD-B875-4512-AA21-C3D494AE6E9F}" srcOrd="0" destOrd="0" presId="urn:microsoft.com/office/officeart/2005/8/layout/radial3"/>
    <dgm:cxn modelId="{FBBCD577-C126-4B18-99E5-C64E3690ED1E}" type="presParOf" srcId="{4A23CDDD-B875-4512-AA21-C3D494AE6E9F}" destId="{0C98D683-1A9F-4B9A-BA31-D8CD951698D0}" srcOrd="0" destOrd="0" presId="urn:microsoft.com/office/officeart/2005/8/layout/radial3"/>
    <dgm:cxn modelId="{D0497B3A-03BF-4AC2-A3B6-249D4950689E}" type="presParOf" srcId="{4A23CDDD-B875-4512-AA21-C3D494AE6E9F}" destId="{3FB47611-7D74-4D29-84BA-B30B3C92A188}" srcOrd="1" destOrd="0" presId="urn:microsoft.com/office/officeart/2005/8/layout/radial3"/>
    <dgm:cxn modelId="{9B6AB556-6F50-41C8-ABEF-5C7B4407AC2A}" type="presParOf" srcId="{4A23CDDD-B875-4512-AA21-C3D494AE6E9F}" destId="{F1DF924D-D290-45E0-A22E-347EEB215ED0}" srcOrd="2" destOrd="0" presId="urn:microsoft.com/office/officeart/2005/8/layout/radial3"/>
    <dgm:cxn modelId="{4CC9CBD0-9FA0-46BF-857A-E8B6876C1732}" type="presParOf" srcId="{4A23CDDD-B875-4512-AA21-C3D494AE6E9F}" destId="{D2EFE63B-EF96-40B7-876A-A21E1B626E13}" srcOrd="3" destOrd="0" presId="urn:microsoft.com/office/officeart/2005/8/layout/radial3"/>
    <dgm:cxn modelId="{1816E320-1D95-4C4F-8FC5-944575CBED82}" type="presParOf" srcId="{4A23CDDD-B875-4512-AA21-C3D494AE6E9F}" destId="{7555C387-1E44-4503-907C-179655CBD7A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1BD40-179A-4B2D-BCAA-74C8F08BC808}">
      <dsp:nvSpPr>
        <dsp:cNvPr id="0" name=""/>
        <dsp:cNvSpPr/>
      </dsp:nvSpPr>
      <dsp:spPr>
        <a:xfrm>
          <a:off x="3337447" y="2980479"/>
          <a:ext cx="3829710" cy="1745966"/>
        </a:xfrm>
        <a:prstGeom prst="ellipse">
          <a:avLst/>
        </a:prstGeom>
        <a:blipFill dpi="0"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C000"/>
              </a:solidFill>
            </a:rPr>
            <a:t>Мировоззрение</a:t>
          </a:r>
          <a:endParaRPr lang="ru-RU" sz="2400" b="1" kern="1200" dirty="0">
            <a:solidFill>
              <a:srgbClr val="FFC000"/>
            </a:solidFill>
          </a:endParaRPr>
        </a:p>
      </dsp:txBody>
      <dsp:txXfrm>
        <a:off x="3898295" y="3236170"/>
        <a:ext cx="2708014" cy="1234584"/>
      </dsp:txXfrm>
    </dsp:sp>
    <dsp:sp modelId="{E62282B4-0E59-4649-B510-036916782558}">
      <dsp:nvSpPr>
        <dsp:cNvPr id="0" name=""/>
        <dsp:cNvSpPr/>
      </dsp:nvSpPr>
      <dsp:spPr>
        <a:xfrm rot="12900000">
          <a:off x="2721567" y="2308009"/>
          <a:ext cx="1552286" cy="6337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BD82D-EDD3-43B2-ABB0-CD1DD698E24A}">
      <dsp:nvSpPr>
        <dsp:cNvPr id="0" name=""/>
        <dsp:cNvSpPr/>
      </dsp:nvSpPr>
      <dsp:spPr>
        <a:xfrm>
          <a:off x="1339793" y="1554154"/>
          <a:ext cx="3044275" cy="125110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Социокультурная реальность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1376437" y="1590798"/>
        <a:ext cx="2970987" cy="1177816"/>
      </dsp:txXfrm>
    </dsp:sp>
    <dsp:sp modelId="{333A2BB6-16BD-4E0E-B3E0-9D075BF07019}">
      <dsp:nvSpPr>
        <dsp:cNvPr id="0" name=""/>
        <dsp:cNvSpPr/>
      </dsp:nvSpPr>
      <dsp:spPr>
        <a:xfrm rot="16200000">
          <a:off x="4285982" y="1584803"/>
          <a:ext cx="1932639" cy="633748"/>
        </a:xfrm>
        <a:prstGeom prst="lef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FAAD34-1CD7-4F2A-9E85-5A60A89FEBCE}">
      <dsp:nvSpPr>
        <dsp:cNvPr id="0" name=""/>
        <dsp:cNvSpPr/>
      </dsp:nvSpPr>
      <dsp:spPr>
        <a:xfrm>
          <a:off x="4196054" y="150354"/>
          <a:ext cx="2112495" cy="1570006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деятельность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242038" y="196338"/>
        <a:ext cx="2020527" cy="1478038"/>
      </dsp:txXfrm>
    </dsp:sp>
    <dsp:sp modelId="{F7943A97-E0C6-47D5-8C46-A3BD6ECA1299}">
      <dsp:nvSpPr>
        <dsp:cNvPr id="0" name=""/>
        <dsp:cNvSpPr/>
      </dsp:nvSpPr>
      <dsp:spPr>
        <a:xfrm rot="19500000">
          <a:off x="6230751" y="2308009"/>
          <a:ext cx="1552286" cy="63374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D9B62-7880-4D32-B5FE-B7C0CF4A3F99}">
      <dsp:nvSpPr>
        <dsp:cNvPr id="0" name=""/>
        <dsp:cNvSpPr/>
      </dsp:nvSpPr>
      <dsp:spPr>
        <a:xfrm>
          <a:off x="6109540" y="1541276"/>
          <a:ext cx="3066266" cy="1276860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Особенности носителя мировоззрения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6146938" y="1578674"/>
        <a:ext cx="2991470" cy="1202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C12BA-E79A-4076-AEFC-08BF8652F3CC}">
      <dsp:nvSpPr>
        <dsp:cNvPr id="0" name=""/>
        <dsp:cNvSpPr/>
      </dsp:nvSpPr>
      <dsp:spPr>
        <a:xfrm rot="5400000">
          <a:off x="-225964" y="228573"/>
          <a:ext cx="1506431" cy="1054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философия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политика </a:t>
          </a:r>
          <a:endParaRPr lang="ru-RU" sz="1400" b="1" kern="1200" dirty="0"/>
        </a:p>
      </dsp:txBody>
      <dsp:txXfrm rot="-5400000">
        <a:off x="2" y="529859"/>
        <a:ext cx="1054501" cy="451930"/>
      </dsp:txXfrm>
    </dsp:sp>
    <dsp:sp modelId="{773265CF-F86B-4267-8AE5-6C60FFB4DA35}">
      <dsp:nvSpPr>
        <dsp:cNvPr id="0" name=""/>
        <dsp:cNvSpPr/>
      </dsp:nvSpPr>
      <dsp:spPr>
        <a:xfrm rot="5400000">
          <a:off x="5295203" y="-4238092"/>
          <a:ext cx="979695" cy="9461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как общественный идеал</a:t>
          </a:r>
          <a:endParaRPr lang="ru-RU" sz="3000" kern="1200" dirty="0"/>
        </a:p>
      </dsp:txBody>
      <dsp:txXfrm rot="-5400000">
        <a:off x="1054502" y="50434"/>
        <a:ext cx="9413273" cy="884045"/>
      </dsp:txXfrm>
    </dsp:sp>
    <dsp:sp modelId="{5349F70F-0103-4C27-9261-5FF2A2F066A6}">
      <dsp:nvSpPr>
        <dsp:cNvPr id="0" name=""/>
        <dsp:cNvSpPr/>
      </dsp:nvSpPr>
      <dsp:spPr>
        <a:xfrm rot="5400000">
          <a:off x="-225964" y="1539808"/>
          <a:ext cx="1506431" cy="1054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социология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экономика</a:t>
          </a:r>
          <a:r>
            <a:rPr lang="ru-RU" sz="1400" kern="1200" dirty="0" smtClean="0"/>
            <a:t> </a:t>
          </a:r>
          <a:endParaRPr lang="ru-RU" sz="1400" kern="1200" dirty="0"/>
        </a:p>
      </dsp:txBody>
      <dsp:txXfrm rot="-5400000">
        <a:off x="2" y="1841094"/>
        <a:ext cx="1054501" cy="451930"/>
      </dsp:txXfrm>
    </dsp:sp>
    <dsp:sp modelId="{1E823710-88AC-420D-9A1C-7A2CBC6AA099}">
      <dsp:nvSpPr>
        <dsp:cNvPr id="0" name=""/>
        <dsp:cNvSpPr/>
      </dsp:nvSpPr>
      <dsp:spPr>
        <a:xfrm rot="5400000">
          <a:off x="5295460" y="-2927115"/>
          <a:ext cx="979180" cy="9461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как разделяемые членами социальной группы или общества в целом значимые идеи</a:t>
          </a:r>
          <a:endParaRPr lang="ru-RU" sz="3000" kern="1200" dirty="0"/>
        </a:p>
      </dsp:txBody>
      <dsp:txXfrm rot="-5400000">
        <a:off x="1054501" y="1361644"/>
        <a:ext cx="9413298" cy="883580"/>
      </dsp:txXfrm>
    </dsp:sp>
    <dsp:sp modelId="{B0E0611C-C57F-4A46-B7F3-165CDA6EB1BE}">
      <dsp:nvSpPr>
        <dsp:cNvPr id="0" name=""/>
        <dsp:cNvSpPr/>
      </dsp:nvSpPr>
      <dsp:spPr>
        <a:xfrm rot="5400000">
          <a:off x="-225964" y="2851043"/>
          <a:ext cx="1506431" cy="1054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психология</a:t>
          </a:r>
          <a:endParaRPr lang="ru-RU" sz="1600" b="1" kern="1200" dirty="0"/>
        </a:p>
      </dsp:txBody>
      <dsp:txXfrm rot="-5400000">
        <a:off x="2" y="3152329"/>
        <a:ext cx="1054501" cy="451930"/>
      </dsp:txXfrm>
    </dsp:sp>
    <dsp:sp modelId="{7D4994D2-3CC7-440E-8078-BAE54CAB5421}">
      <dsp:nvSpPr>
        <dsp:cNvPr id="0" name=""/>
        <dsp:cNvSpPr/>
      </dsp:nvSpPr>
      <dsp:spPr>
        <a:xfrm rot="5400000">
          <a:off x="5295460" y="-1615880"/>
          <a:ext cx="979180" cy="9461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как психологические компоненты структуры личности</a:t>
          </a:r>
          <a:endParaRPr lang="ru-RU" sz="3000" kern="1200" dirty="0"/>
        </a:p>
      </dsp:txBody>
      <dsp:txXfrm rot="-5400000">
        <a:off x="1054501" y="2672879"/>
        <a:ext cx="9413298" cy="8835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98D683-1A9F-4B9A-BA31-D8CD951698D0}">
      <dsp:nvSpPr>
        <dsp:cNvPr id="0" name=""/>
        <dsp:cNvSpPr/>
      </dsp:nvSpPr>
      <dsp:spPr>
        <a:xfrm>
          <a:off x="3953184" y="1047366"/>
          <a:ext cx="2609230" cy="2609230"/>
        </a:xfrm>
        <a:prstGeom prst="ellipse">
          <a:avLst/>
        </a:prstGeom>
        <a:solidFill>
          <a:schemeClr val="accent1">
            <a:lumMod val="7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личность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группа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общество</a:t>
          </a:r>
          <a:endParaRPr lang="ru-RU" sz="2400" kern="1200" dirty="0"/>
        </a:p>
      </dsp:txBody>
      <dsp:txXfrm>
        <a:off x="4335297" y="1429479"/>
        <a:ext cx="1845004" cy="1845004"/>
      </dsp:txXfrm>
    </dsp:sp>
    <dsp:sp modelId="{3FB47611-7D74-4D29-84BA-B30B3C92A188}">
      <dsp:nvSpPr>
        <dsp:cNvPr id="0" name=""/>
        <dsp:cNvSpPr/>
      </dsp:nvSpPr>
      <dsp:spPr>
        <a:xfrm>
          <a:off x="4605492" y="465"/>
          <a:ext cx="1304615" cy="1304615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пол</a:t>
          </a:r>
          <a:endParaRPr lang="ru-RU" sz="2100" kern="1200" dirty="0"/>
        </a:p>
      </dsp:txBody>
      <dsp:txXfrm>
        <a:off x="4796548" y="191521"/>
        <a:ext cx="922503" cy="922503"/>
      </dsp:txXfrm>
    </dsp:sp>
    <dsp:sp modelId="{F1DF924D-D290-45E0-A22E-347EEB215ED0}">
      <dsp:nvSpPr>
        <dsp:cNvPr id="0" name=""/>
        <dsp:cNvSpPr/>
      </dsp:nvSpPr>
      <dsp:spPr>
        <a:xfrm>
          <a:off x="6304701" y="1699674"/>
          <a:ext cx="1304615" cy="1304615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возраст</a:t>
          </a:r>
          <a:endParaRPr lang="ru-RU" sz="2100" kern="1200" dirty="0"/>
        </a:p>
      </dsp:txBody>
      <dsp:txXfrm>
        <a:off x="6495757" y="1890730"/>
        <a:ext cx="922503" cy="922503"/>
      </dsp:txXfrm>
    </dsp:sp>
    <dsp:sp modelId="{D2EFE63B-EF96-40B7-876A-A21E1B626E13}">
      <dsp:nvSpPr>
        <dsp:cNvPr id="0" name=""/>
        <dsp:cNvSpPr/>
      </dsp:nvSpPr>
      <dsp:spPr>
        <a:xfrm>
          <a:off x="4605492" y="3398883"/>
          <a:ext cx="1304615" cy="1304615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статус</a:t>
          </a:r>
          <a:endParaRPr lang="ru-RU" sz="2100" kern="1200" dirty="0"/>
        </a:p>
      </dsp:txBody>
      <dsp:txXfrm>
        <a:off x="4796548" y="3589939"/>
        <a:ext cx="922503" cy="922503"/>
      </dsp:txXfrm>
    </dsp:sp>
    <dsp:sp modelId="{7555C387-1E44-4503-907C-179655CBD7A8}">
      <dsp:nvSpPr>
        <dsp:cNvPr id="0" name=""/>
        <dsp:cNvSpPr/>
      </dsp:nvSpPr>
      <dsp:spPr>
        <a:xfrm>
          <a:off x="2906283" y="1699674"/>
          <a:ext cx="1304615" cy="1304615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стиль жизни</a:t>
          </a:r>
          <a:endParaRPr lang="ru-RU" sz="2100" kern="1200" dirty="0"/>
        </a:p>
      </dsp:txBody>
      <dsp:txXfrm>
        <a:off x="3097339" y="1890730"/>
        <a:ext cx="922503" cy="922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9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6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19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5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3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1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8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8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84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0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9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0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6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0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70248" y="2021536"/>
            <a:ext cx="8937171" cy="2387600"/>
          </a:xfrm>
        </p:spPr>
        <p:txBody>
          <a:bodyPr anchor="ctr">
            <a:normAutofit/>
          </a:bodyPr>
          <a:lstStyle/>
          <a:p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ОСНОВЫ</a:t>
            </a:r>
            <a:b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РОССИЙСКОЙ ГОСУДАРСТВЕННОСТИ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0248" y="4409136"/>
            <a:ext cx="9172394" cy="1046442"/>
          </a:xfrm>
        </p:spPr>
        <p:txBody>
          <a:bodyPr anchor="ctr">
            <a:normAutofit/>
          </a:bodyPr>
          <a:lstStyle/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  <p:sp>
        <p:nvSpPr>
          <p:cNvPr id="2" name="Подзаголовок 4">
            <a:extLst>
              <a:ext uri="{FF2B5EF4-FFF2-40B4-BE49-F238E27FC236}">
                <a16:creationId xmlns:a16="http://schemas.microsoft.com/office/drawing/2014/main" xmlns="" id="{DB604DCB-F5D9-C478-77FC-104C47D98CAB}"/>
              </a:ext>
            </a:extLst>
          </p:cNvPr>
          <p:cNvSpPr txBox="1">
            <a:spLocks/>
          </p:cNvSpPr>
          <p:nvPr/>
        </p:nvSpPr>
        <p:spPr>
          <a:xfrm>
            <a:off x="1675402" y="5455578"/>
            <a:ext cx="9172394" cy="1046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Сандакова Людмила Борисовна, </a:t>
            </a:r>
            <a:r>
              <a:rPr lang="ru-RU" dirty="0" err="1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к.филос.н</a:t>
            </a:r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.</a:t>
            </a:r>
          </a:p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Новосибирский государственный технический университет </a:t>
            </a:r>
            <a: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 </a:t>
            </a:r>
            <a:endParaRPr lang="ru-RU" sz="2800" dirty="0">
              <a:solidFill>
                <a:srgbClr val="4472C4">
                  <a:lumMod val="50000"/>
                </a:srgb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93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178" y="365125"/>
            <a:ext cx="5706197" cy="36994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670" y="4481848"/>
            <a:ext cx="441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Лосев А.Ф. 1893 – 1988 философ, филолог, переводчик, исследователь античной культуры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35651" y="1931831"/>
            <a:ext cx="461814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А.Ф. Лосев подчеркивал деятельную сущность мировоззрения, связывал его с символами жизни, «которые не только отображают или изображают жизнь, но активно ею управляют, с непобедимым могуществом направляют ее к той или иной цели и необоримо, неуклонно ее переделывают», совершенствуя жизнь как для самого себя, так и «для всего человечества».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04051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9461" y="400496"/>
            <a:ext cx="3155324" cy="29395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88" y="146866"/>
            <a:ext cx="3991379" cy="3412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0080" y="0"/>
            <a:ext cx="4270421" cy="3400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6874" y="3187567"/>
            <a:ext cx="4001036" cy="28397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9461" y="3791198"/>
            <a:ext cx="4045038" cy="2797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928" y="3574872"/>
            <a:ext cx="3825027" cy="264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98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699" y="187821"/>
            <a:ext cx="3464415" cy="28129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13062" y="0"/>
            <a:ext cx="3778938" cy="37895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100" y="0"/>
            <a:ext cx="4184562" cy="34515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3514" y="3322749"/>
            <a:ext cx="3418211" cy="31166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4397" y="3451538"/>
            <a:ext cx="3036267" cy="28497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543" y="3168205"/>
            <a:ext cx="3227996" cy="235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67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353"/>
          </a:xfrm>
        </p:spPr>
        <p:txBody>
          <a:bodyPr>
            <a:normAutofit/>
          </a:bodyPr>
          <a:lstStyle/>
          <a:p>
            <a:r>
              <a:rPr lang="ru-RU" dirty="0" smtClean="0"/>
              <a:t>Типы мировоззрений </a:t>
            </a:r>
            <a:r>
              <a:rPr lang="ru-RU" sz="3600" dirty="0" smtClean="0"/>
              <a:t>(по комплексу признаков)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1478"/>
            <a:ext cx="10515600" cy="4785485"/>
          </a:xfrm>
        </p:spPr>
        <p:txBody>
          <a:bodyPr/>
          <a:lstStyle/>
          <a:p>
            <a:r>
              <a:rPr lang="ru-RU" dirty="0" smtClean="0"/>
              <a:t>МИФОЛОГИЧЕСКОЕ </a:t>
            </a:r>
            <a:r>
              <a:rPr lang="ru-RU" dirty="0"/>
              <a:t>- претендующее на универсальность </a:t>
            </a:r>
            <a:r>
              <a:rPr lang="ru-RU" dirty="0" smtClean="0"/>
              <a:t>и основанное на воображении объяснение мира /событий /процессов. </a:t>
            </a:r>
          </a:p>
          <a:p>
            <a:r>
              <a:rPr lang="ru-RU" dirty="0" smtClean="0"/>
              <a:t>Основные черты: </a:t>
            </a: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синкретичность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коллективность</a:t>
            </a: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образность</a:t>
            </a: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алогичность</a:t>
            </a: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некритичность</a:t>
            </a:r>
            <a:r>
              <a:rPr lang="ru-RU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295" y="2319131"/>
            <a:ext cx="5857461" cy="39822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0294" y="5738191"/>
            <a:ext cx="585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БЕЛОВОДЬЕ – воплощение народных мечтаний о благоденствующей стране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180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/>
          </a:bodyPr>
          <a:lstStyle/>
          <a:p>
            <a:r>
              <a:rPr lang="ru-RU" sz="2800" dirty="0"/>
              <a:t>Типы </a:t>
            </a:r>
            <a:r>
              <a:rPr lang="ru-RU" sz="2800" dirty="0" smtClean="0"/>
              <a:t>мировоззрений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РЕЛИГИОЗНОЕ мировоззрение основано на вере в Абсолют. Основные черты: удвоение мира (естественный/посюсторонний </a:t>
            </a:r>
            <a:r>
              <a:rPr lang="ru-RU" sz="2400" dirty="0"/>
              <a:t>и </a:t>
            </a:r>
            <a:r>
              <a:rPr lang="ru-RU" sz="2400" dirty="0" smtClean="0"/>
              <a:t>сверхъестественный /потусторонний</a:t>
            </a:r>
            <a:r>
              <a:rPr lang="ru-RU" sz="2400" dirty="0"/>
              <a:t>). </a:t>
            </a:r>
            <a:r>
              <a:rPr lang="ru-RU" sz="2400" dirty="0" smtClean="0"/>
              <a:t>Сверхъестественный </a:t>
            </a:r>
            <a:r>
              <a:rPr lang="ru-RU" sz="2400" dirty="0"/>
              <a:t>приоритетнее и определяет мир естественный. Объяснить </a:t>
            </a:r>
            <a:r>
              <a:rPr lang="ru-RU" sz="2400" dirty="0" smtClean="0"/>
              <a:t>сверхъестественное </a:t>
            </a:r>
            <a:r>
              <a:rPr lang="ru-RU" sz="2400" dirty="0"/>
              <a:t>нельзя, можно только принять на веру. Догматично. Символично. </a:t>
            </a:r>
            <a:r>
              <a:rPr lang="ru-RU" sz="2400" dirty="0" err="1" smtClean="0"/>
              <a:t>Ритуализировано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355" y="3387145"/>
            <a:ext cx="7155289" cy="278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179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852"/>
          </a:xfrm>
        </p:spPr>
        <p:txBody>
          <a:bodyPr>
            <a:normAutofit/>
          </a:bodyPr>
          <a:lstStyle/>
          <a:p>
            <a:r>
              <a:rPr lang="ru-RU" sz="3200" dirty="0"/>
              <a:t>Типы </a:t>
            </a:r>
            <a:r>
              <a:rPr lang="ru-RU" sz="3200" dirty="0" smtClean="0"/>
              <a:t>мировоззрений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6524"/>
            <a:ext cx="10863329" cy="494303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НАУЧНОЕ мировоззрение основано на признании всего происходящего результатом естественных и объяснимых разумом причин. Определяющая ценность – истинное знание о причинно-следственных связях в мире.</a:t>
            </a:r>
          </a:p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черты: рационально, теоретично, логично, требует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доказательств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теоретических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практических), вопросами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духовного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поиска не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занимается.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340" y="3481287"/>
            <a:ext cx="6009067" cy="294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33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/>
          <a:lstStyle/>
          <a:p>
            <a:r>
              <a:rPr lang="ru-RU" dirty="0" smtClean="0"/>
              <a:t>Уровни организации мировоззрения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2137634"/>
              </p:ext>
            </p:extLst>
          </p:nvPr>
        </p:nvGraphicFramePr>
        <p:xfrm>
          <a:off x="838200" y="1184274"/>
          <a:ext cx="10515600" cy="5074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074857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ОБЫДЕННЫЙ</a:t>
                      </a:r>
                      <a:r>
                        <a:rPr lang="ru-RU" sz="2000" b="0" dirty="0" smtClean="0"/>
                        <a:t> 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Основано на «здравом смысле» (критерии здравости относительны уровню развития общественного сознания), некритично, бессистемно, нелогично.</a:t>
                      </a:r>
                    </a:p>
                    <a:p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Задача обыденного мировоззрения – успешные жизненные решения, для которых оно может произвольно выбирать элементы из разных типов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(что нравится/ полезно/ помогает)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ФИЛОСОФСКИЙ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Основано на разуме (вырабатывает критерии разумности), критично, 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метатеоретично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системно, логично. 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Задача философии – систематизировать мировоззрение. И эту задачу она может выполнять как по отношению к религиозному, так и по отношению к научному мировоззрению.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33" y="4108361"/>
            <a:ext cx="3309870" cy="2446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960" y="4108361"/>
            <a:ext cx="3459050" cy="24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06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564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 влияет на формирование мировоззрения?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130054"/>
              </p:ext>
            </p:extLst>
          </p:nvPr>
        </p:nvGraphicFramePr>
        <p:xfrm>
          <a:off x="838200" y="1300163"/>
          <a:ext cx="10515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120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06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Важные понятия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6373"/>
            <a:ext cx="10515600" cy="4889076"/>
          </a:xfrm>
        </p:spPr>
        <p:txBody>
          <a:bodyPr/>
          <a:lstStyle/>
          <a:p>
            <a:r>
              <a:rPr lang="ru-RU" b="1" dirty="0"/>
              <a:t>Социокультурная реальность </a:t>
            </a:r>
            <a:r>
              <a:rPr lang="ru-RU" dirty="0"/>
              <a:t>– это взаимодействия между людьми </a:t>
            </a:r>
            <a:r>
              <a:rPr lang="ru-RU" dirty="0" smtClean="0"/>
              <a:t>в некоторых объективных условиях (общественные </a:t>
            </a:r>
            <a:r>
              <a:rPr lang="ru-RU" dirty="0"/>
              <a:t>отношения) и культура (механизм регуляции этих взаимодействий с приращением смыслов</a:t>
            </a:r>
            <a:r>
              <a:rPr lang="ru-RU" dirty="0" smtClean="0"/>
              <a:t>).</a:t>
            </a:r>
          </a:p>
          <a:p>
            <a:r>
              <a:rPr lang="ru-RU" b="1" dirty="0"/>
              <a:t>Культура</a:t>
            </a:r>
            <a:r>
              <a:rPr lang="ru-RU" dirty="0"/>
              <a:t> - </a:t>
            </a:r>
            <a:r>
              <a:rPr lang="ru-RU" dirty="0" smtClean="0"/>
              <a:t>(существует около </a:t>
            </a:r>
            <a:r>
              <a:rPr lang="ru-RU" dirty="0"/>
              <a:t>500 определений) </a:t>
            </a:r>
            <a:r>
              <a:rPr lang="ru-RU" dirty="0" smtClean="0"/>
              <a:t>общее: </a:t>
            </a:r>
            <a:r>
              <a:rPr lang="ru-RU" dirty="0"/>
              <a:t>1) регулирует жизнь людей в обществе, согласовывая индивидуальное и коллективное 2) воспроизводит общественные способы деятельности 3) при этом обогащает их, т.е. предполагает возможность развития (в разных культурах в разной степени). </a:t>
            </a:r>
            <a:endParaRPr lang="ru-RU" dirty="0" smtClean="0"/>
          </a:p>
          <a:p>
            <a:pPr marL="0" indent="0">
              <a:buNone/>
            </a:pPr>
            <a:r>
              <a:rPr lang="ru-RU" sz="2400" i="1" dirty="0" smtClean="0"/>
              <a:t>«Культура - система </a:t>
            </a:r>
            <a:r>
              <a:rPr lang="ru-RU" sz="2400" i="1" dirty="0"/>
              <a:t>устойчивых воспроизводимых связей между символическими программами поведения людей»</a:t>
            </a:r>
            <a:r>
              <a:rPr lang="ru-RU" sz="2400" dirty="0"/>
              <a:t> [</a:t>
            </a:r>
            <a:r>
              <a:rPr lang="ru-RU" sz="2400" dirty="0" err="1"/>
              <a:t>Момджян</a:t>
            </a:r>
            <a:r>
              <a:rPr lang="ru-RU" sz="2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8073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3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Культурный код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795321"/>
              </p:ext>
            </p:extLst>
          </p:nvPr>
        </p:nvGraphicFramePr>
        <p:xfrm>
          <a:off x="838200" y="1223494"/>
          <a:ext cx="10515600" cy="5125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125791">
                <a:tc>
                  <a:txBody>
                    <a:bodyPr/>
                    <a:lstStyle/>
                    <a:p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термин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, введенный в семиологии</a:t>
                      </a:r>
                    </a:p>
                    <a:p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(Ю. Лотман, Р. Барт, У. Эко), </a:t>
                      </a:r>
                    </a:p>
                    <a:p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для обозначения специфических черт и глубинных смыслов какой-либо культуры, закодированных в символах, образах, стереотипах, поведенческих нормах.</a:t>
                      </a:r>
                    </a:p>
                    <a:p>
                      <a:endParaRPr lang="ru-RU" sz="2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Функционирует в культуре как «коллективное бессознательное», придает ей устойчивость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Примеры 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Культурные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коды, выводимые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из специфики географии и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климата России</a:t>
                      </a:r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КК взаимопомощи и сотрудничества:</a:t>
                      </a:r>
                    </a:p>
                    <a:p>
                      <a:r>
                        <a:rPr lang="ru-RU" b="0" i="1" dirty="0" err="1" smtClean="0">
                          <a:solidFill>
                            <a:schemeClr val="tx1"/>
                          </a:solidFill>
                        </a:rPr>
                        <a:t>Взимовыручка</a:t>
                      </a:r>
                      <a:r>
                        <a:rPr lang="ru-RU" b="0" i="1" baseline="0" dirty="0" smtClean="0">
                          <a:solidFill>
                            <a:schemeClr val="tx1"/>
                          </a:solidFill>
                        </a:rPr>
                        <a:t> «Сам погибай, а товарища выручай», «Дружба и братство лучше богатства»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Гостеприимство</a:t>
                      </a:r>
                      <a:r>
                        <a:rPr lang="ru-RU" b="0" i="1" baseline="0" dirty="0" smtClean="0">
                          <a:solidFill>
                            <a:schemeClr val="tx1"/>
                          </a:solidFill>
                        </a:rPr>
                        <a:t> «доброму гостю хозяин рад» «хоть не богат, да гостям рад» «незваный гость хуже татарина» + традиция оставлять еду и дрова в сторожках, зимовьях.</a:t>
                      </a:r>
                      <a:endParaRPr lang="ru-RU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КК надежды на удачу: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Русский «авось» «Авось Бог поможет»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Молодец-удалец/ удаль молодецкая </a:t>
                      </a:r>
                    </a:p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</a:rPr>
                        <a:t>«К удалому счастье бежит»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03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9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370" y="219299"/>
            <a:ext cx="3103261" cy="4133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907" y="946599"/>
            <a:ext cx="2897746" cy="30136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3233" y="365126"/>
            <a:ext cx="3943887" cy="29080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370" y="4675031"/>
            <a:ext cx="3103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«Нечего греха таить: все мы очень плохо знаем Россию»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43233" y="3696237"/>
            <a:ext cx="3943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«Мы умираем от единственной и основательной причины: неуважения себя… Неужели можно “воспитывать детей” на </a:t>
            </a:r>
            <a:r>
              <a:rPr lang="ru-RU" dirty="0" err="1" smtClean="0"/>
              <a:t>проклинании</a:t>
            </a:r>
            <a:r>
              <a:rPr lang="ru-RU" dirty="0" smtClean="0"/>
              <a:t> и на насмешке над своею родною землею и над своим родным народом?»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3059" y="4675031"/>
            <a:ext cx="2897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«Мы живем лишь в самом ограниченном настоящем без прошедшего и без будущего, среди плоского застоя.»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353059" y="4275788"/>
            <a:ext cx="2331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Чаадаев П.Я. 1794-1856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43233" y="3273135"/>
            <a:ext cx="2846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Розанов В.В. 1856-1919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55445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88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Ценности </a:t>
            </a:r>
            <a:r>
              <a:rPr lang="ru-RU" sz="2800" b="0" dirty="0" smtClean="0">
                <a:solidFill>
                  <a:schemeClr val="tx1"/>
                </a:solidFill>
                <a:latin typeface="+mn-lt"/>
              </a:rPr>
              <a:t>в современной науке рассматриваются в трех качествах: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681784"/>
              </p:ext>
            </p:extLst>
          </p:nvPr>
        </p:nvGraphicFramePr>
        <p:xfrm>
          <a:off x="838200" y="1275008"/>
          <a:ext cx="10515600" cy="4134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81070" y="5112914"/>
            <a:ext cx="974930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r>
              <a:rPr lang="ru-RU" sz="2000" b="1" dirty="0" smtClean="0"/>
              <a:t>Важно: Ценности – ядро мировоззрения, они выполняют регулятивную функцию — определяют поведение и деятельность людей и проявляются в них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849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477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Идентичность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 ( от лат «</a:t>
            </a:r>
            <a:r>
              <a:rPr lang="en-US" sz="2400" b="0" dirty="0" smtClean="0">
                <a:solidFill>
                  <a:schemeClr val="tx1"/>
                </a:solidFill>
                <a:latin typeface="+mn-lt"/>
              </a:rPr>
              <a:t>idem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» тот же самый) - самоопределение 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личности,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группы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, общества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в 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системе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социокультурных координат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ощущение 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принадлежности 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к 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какой-либо социальной общности, группе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83419"/>
              </p:ext>
            </p:extLst>
          </p:nvPr>
        </p:nvGraphicFramePr>
        <p:xfrm>
          <a:off x="838200" y="1825625"/>
          <a:ext cx="10515600" cy="4703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7469747" y="2202287"/>
            <a:ext cx="1880315" cy="437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469747" y="5280338"/>
            <a:ext cx="1880315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478850" y="1867437"/>
            <a:ext cx="1738649" cy="13522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профессия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478851" y="4790941"/>
            <a:ext cx="1738648" cy="14037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раса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2820472" y="2202287"/>
            <a:ext cx="1764406" cy="437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2820472" y="5280335"/>
            <a:ext cx="1931832" cy="425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056068" y="1867437"/>
            <a:ext cx="1635616" cy="13522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религия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56068" y="4945486"/>
            <a:ext cx="1635614" cy="12492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этнос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91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Проблема идентичности – поиск принимаемого, относительно устойчивого образа себя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2747" y="1690688"/>
            <a:ext cx="3246506" cy="43513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04" y="4172173"/>
            <a:ext cx="1996227" cy="24971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860" y="1910350"/>
            <a:ext cx="2034862" cy="2437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651" y="1600117"/>
            <a:ext cx="2435759" cy="20122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7416" y="3791452"/>
            <a:ext cx="2089722" cy="20360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3661" y="3872951"/>
            <a:ext cx="2901462" cy="22225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5140" y="1461272"/>
            <a:ext cx="2412219" cy="20761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1654" y="2361679"/>
            <a:ext cx="2640959" cy="181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17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Кризис идентичности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Идентичность человека предполагает ориентацию на определенные ценности, которая способствует соотнесению субъекта с какой-либо социальной группой или сообществом (территориальным, культурным, </a:t>
            </a:r>
            <a:r>
              <a:rPr lang="ru-RU" dirty="0" smtClean="0"/>
              <a:t>профессиональным, политическим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Разрушение </a:t>
            </a:r>
            <a:r>
              <a:rPr lang="ru-RU" dirty="0"/>
              <a:t>системы значимых для сообщества ценностей, которое может происходить в ситуации социокультурного кризиса, приводит к </a:t>
            </a:r>
            <a:r>
              <a:rPr lang="ru-RU" i="1" dirty="0"/>
              <a:t>кризису идентичности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4223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14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Проблема идентичности бывает и у народов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516" y="3699793"/>
            <a:ext cx="2832279" cy="3035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745" y="1197736"/>
            <a:ext cx="4583255" cy="34019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454" y="1048215"/>
            <a:ext cx="4069724" cy="3036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0345" y="4599667"/>
            <a:ext cx="3063026" cy="21192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320" y="1048215"/>
            <a:ext cx="3070797" cy="25325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0624" y="4323110"/>
            <a:ext cx="3007802" cy="22538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1146" y="3911985"/>
            <a:ext cx="3222938" cy="220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16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Культурная травма (П. </a:t>
            </a:r>
            <a:r>
              <a:rPr lang="ru-RU" sz="3600" dirty="0" err="1" smtClean="0"/>
              <a:t>Штомпка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шоковое состояние, возникшее из-за изменений в ценностно-нормативных системах</a:t>
            </a:r>
          </a:p>
          <a:p>
            <a:r>
              <a:rPr lang="ru-RU" dirty="0" smtClean="0"/>
              <a:t>возникает </a:t>
            </a:r>
            <a:r>
              <a:rPr lang="ru-RU" dirty="0"/>
              <a:t>при резком изменении социальных, политических, экономических условий жизнедеятельности, </a:t>
            </a:r>
            <a:r>
              <a:rPr lang="ru-RU" dirty="0" err="1" smtClean="0"/>
              <a:t>дезактуализации</a:t>
            </a:r>
            <a:r>
              <a:rPr lang="ru-RU" dirty="0" smtClean="0"/>
              <a:t> социальных </a:t>
            </a:r>
            <a:r>
              <a:rPr lang="ru-RU" dirty="0"/>
              <a:t>норм, переоценке ценностей</a:t>
            </a:r>
          </a:p>
          <a:p>
            <a:r>
              <a:rPr lang="ru-RU" dirty="0" smtClean="0"/>
              <a:t>эта </a:t>
            </a:r>
            <a:r>
              <a:rPr lang="ru-RU" dirty="0"/>
              <a:t>разновидность травмы –одна из самых опасных, потому что культурная травма надолго сохраняется в коллективной памяти, передаваясь из поколения в поколение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662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88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081078"/>
              </p:ext>
            </p:extLst>
          </p:nvPr>
        </p:nvGraphicFramePr>
        <p:xfrm>
          <a:off x="838200" y="1262130"/>
          <a:ext cx="10515600" cy="497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7592"/>
                <a:gridCol w="6228008"/>
              </a:tblGrid>
              <a:tr h="4868214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Формирование цивилизационной идентичности тесно переплетено с историей, культурой, традициями, поскольку внутренняя целостность социума обеспечивается существованием набора общих ценностей, разделяемых обществом, и осознанием собственной ответственности за будущее страны (В. Р. 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Янкова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035" y="1171977"/>
            <a:ext cx="6465194" cy="470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579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2586"/>
            <a:ext cx="10515600" cy="4644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Мировоззрение является сложным комплексом представлений, установок, ориентиров, определяющим характер жизнедеятельности человека/групп/общностей.</a:t>
            </a:r>
          </a:p>
          <a:p>
            <a:pPr marL="0" indent="0">
              <a:buNone/>
            </a:pPr>
            <a:r>
              <a:rPr lang="ru-RU" dirty="0" smtClean="0"/>
              <a:t>Мировоззрение процессуально и согласовывает (с разной степенью успешности) индивидуальное и социальное, традиционное и новаторское.</a:t>
            </a:r>
          </a:p>
          <a:p>
            <a:pPr marL="0" indent="0">
              <a:buNone/>
            </a:pPr>
            <a:r>
              <a:rPr lang="ru-RU" dirty="0" smtClean="0"/>
              <a:t>Идентичность строится на соотнесении себя с какой-либо социальной группой, общностью. Осознание своей принадлежности к некоторой стране и народу – важный уровень самоопределения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843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1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2580" y="206062"/>
            <a:ext cx="4100763" cy="30522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277" y="365125"/>
            <a:ext cx="3143774" cy="2893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296" y="3307062"/>
            <a:ext cx="4178121" cy="2664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5965" y="115910"/>
            <a:ext cx="3551321" cy="24856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8050" y="2990123"/>
            <a:ext cx="3691972" cy="26687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3342" y="3994709"/>
            <a:ext cx="3960477" cy="237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5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Playfair Display"/>
                <a:ea typeface="PMingLiU" panose="02020500000000000000" pitchFamily="18" charset="-120"/>
                <a:cs typeface="Times New Roman" panose="02020603050405020304" pitchFamily="18" charset="0"/>
              </a:rPr>
              <a:t>формирование у обучающихся системы знаний, навыков и компетенций, а также ценностей, правил и норм поведения, связанных с осознанием принадлежности к российскому обществу, развитием чувства патриотизма и гражданственности, формированием духовно-нравственного и культурного фундамента развитой и цельной личности, осознающей особенности исторического пути российского государства, самобытность его политической организации и сопряжение индивидуального достоинства и успеха с общественным прогрессом и политической стабильностью своей Родины.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001354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курса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769021"/>
              </p:ext>
            </p:extLst>
          </p:nvPr>
        </p:nvGraphicFramePr>
        <p:xfrm>
          <a:off x="1190307" y="1690692"/>
          <a:ext cx="9811385" cy="3370707"/>
        </p:xfrm>
        <a:graphic>
          <a:graphicData uri="http://schemas.openxmlformats.org/drawingml/2006/table">
            <a:tbl>
              <a:tblPr firstRow="1" firstCol="1" bandRow="1"/>
              <a:tblGrid>
                <a:gridCol w="343258"/>
                <a:gridCol w="4664511"/>
                <a:gridCol w="2211665"/>
                <a:gridCol w="1127849"/>
                <a:gridCol w="1464102"/>
              </a:tblGrid>
              <a:tr h="42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Наименование раздела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Аудиторная нагрузка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Лекции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Семинары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Что такое Россия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12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Российское государство-цивилизация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12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Российское мировоззрение и ценности российской цивилизации</a:t>
                      </a:r>
                      <a:endParaRPr lang="ru-RU" sz="1100" dirty="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12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Политическое устройство России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12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Вызовы будущего и развитие страны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12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Общая трудоемкость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60 часов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Playfair Display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40</a:t>
                      </a:r>
                      <a:endParaRPr lang="ru-RU" sz="1100" dirty="0">
                        <a:effectLst/>
                        <a:latin typeface="Sitka Display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294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E8902-8AA2-F4D7-6FA0-0C5EF3E46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93" y="109945"/>
            <a:ext cx="5120051" cy="11264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Раздел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III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. Лекция 1. Мировоззрение и идентичность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CE4713-99BA-5408-63F8-9A17EC9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93" y="1346076"/>
            <a:ext cx="4976446" cy="4488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План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Мировоззрение, </a:t>
            </a:r>
            <a:r>
              <a:rPr lang="ru-RU" sz="2400" dirty="0">
                <a:latin typeface="Posterama" panose="020B0504020200020000" pitchFamily="34" charset="0"/>
                <a:cs typeface="Posterama" panose="020B0504020200020000" pitchFamily="34" charset="0"/>
              </a:rPr>
              <a:t>его </a:t>
            </a: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структура </a:t>
            </a:r>
            <a:r>
              <a:rPr lang="ru-RU" sz="2400" dirty="0">
                <a:latin typeface="Posterama" panose="020B0504020200020000" pitchFamily="34" charset="0"/>
                <a:cs typeface="Posterama" panose="020B0504020200020000" pitchFamily="34" charset="0"/>
              </a:rPr>
              <a:t>и </a:t>
            </a: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связь </a:t>
            </a:r>
            <a:r>
              <a:rPr lang="ru-RU" sz="2400" dirty="0">
                <a:latin typeface="Posterama" panose="020B0504020200020000" pitchFamily="34" charset="0"/>
                <a:cs typeface="Posterama" panose="020B0504020200020000" pitchFamily="34" charset="0"/>
              </a:rPr>
              <a:t>с </a:t>
            </a: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деятельностью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Типы и уровни мировоззрений 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Факторы формирования мировоззрения. Культура. Ценности. Идентичность</a:t>
            </a: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Проблема формирования идентичности в контексте социокультурного кризиса</a:t>
            </a:r>
            <a:endParaRPr lang="ru-RU" sz="2400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>
              <a:buFont typeface="+mj-lt"/>
              <a:buAutoNum type="arabicPeriod"/>
            </a:pPr>
            <a:endParaRPr lang="ru-RU" sz="1200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sz="4800" b="1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76DF8800-F974-1BCF-5122-55E5F6F8079A}"/>
              </a:ext>
            </a:extLst>
          </p:cNvPr>
          <p:cNvCxnSpPr/>
          <p:nvPr/>
        </p:nvCxnSpPr>
        <p:spPr>
          <a:xfrm>
            <a:off x="5509846" y="365125"/>
            <a:ext cx="0" cy="5332290"/>
          </a:xfrm>
          <a:prstGeom prst="line">
            <a:avLst/>
          </a:prstGeom>
          <a:ln>
            <a:noFill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433" y="1738647"/>
            <a:ext cx="5415063" cy="350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2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045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2130"/>
            <a:ext cx="10515600" cy="4914833"/>
          </a:xfrm>
        </p:spPr>
        <p:txBody>
          <a:bodyPr/>
          <a:lstStyle/>
          <a:p>
            <a:r>
              <a:rPr lang="ru-RU" dirty="0"/>
              <a:t>Мировоззрение – комплексное воззрение на мир в целом и место человека в этом мире. Оно отражает определяющие представления об устройстве мира, ценностные ориентиры, нормы, установки отношения и поведения. </a:t>
            </a:r>
            <a:r>
              <a:rPr lang="ru-RU" dirty="0" smtClean="0"/>
              <a:t>Выступает </a:t>
            </a:r>
            <a:r>
              <a:rPr lang="ru-RU" dirty="0"/>
              <a:t>регулятором поведения человека, групп людей (больших или малых).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851" y="3341435"/>
            <a:ext cx="3310415" cy="272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6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/>
          <a:lstStyle/>
          <a:p>
            <a:r>
              <a:rPr lang="ru-RU" sz="4000" dirty="0" smtClean="0"/>
              <a:t>Компоненты мировоззрения </a:t>
            </a:r>
            <a:r>
              <a:rPr lang="ru-RU" sz="2400" dirty="0" smtClean="0"/>
              <a:t>(</a:t>
            </a:r>
            <a:r>
              <a:rPr lang="en-US" sz="2400" dirty="0" err="1"/>
              <a:t>Apostel</a:t>
            </a:r>
            <a:r>
              <a:rPr lang="en-US" sz="2400" dirty="0"/>
              <a:t> </a:t>
            </a:r>
            <a:r>
              <a:rPr lang="en-US" sz="2400" dirty="0" smtClean="0"/>
              <a:t>L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5312"/>
            <a:ext cx="10515600" cy="4721651"/>
          </a:xfrm>
        </p:spPr>
        <p:txBody>
          <a:bodyPr/>
          <a:lstStyle/>
          <a:p>
            <a:r>
              <a:rPr lang="ru-RU" b="1" dirty="0" smtClean="0"/>
              <a:t>Модель мира</a:t>
            </a:r>
            <a:r>
              <a:rPr lang="ru-RU" dirty="0" smtClean="0"/>
              <a:t>: </a:t>
            </a:r>
            <a:r>
              <a:rPr lang="ru-RU" sz="2400" dirty="0" smtClean="0"/>
              <a:t>«как устроен и функционирует мир?» (вселенная, жизнь, разум, общество, культура) и «кто мы»?</a:t>
            </a:r>
          </a:p>
          <a:p>
            <a:r>
              <a:rPr lang="ru-RU" b="1" dirty="0" smtClean="0"/>
              <a:t>Объяснение мира</a:t>
            </a:r>
            <a:r>
              <a:rPr lang="ru-RU" dirty="0" smtClean="0"/>
              <a:t>: </a:t>
            </a:r>
            <a:r>
              <a:rPr lang="ru-RU" sz="2400" dirty="0" smtClean="0"/>
              <a:t>«откуда мир и почему он таков?», «Откуда мы?»</a:t>
            </a:r>
          </a:p>
          <a:p>
            <a:r>
              <a:rPr lang="ru-RU" b="1" dirty="0" smtClean="0"/>
              <a:t>Футурология</a:t>
            </a:r>
            <a:r>
              <a:rPr lang="ru-RU" dirty="0" smtClean="0"/>
              <a:t>: </a:t>
            </a:r>
            <a:r>
              <a:rPr lang="ru-RU" sz="2400" dirty="0" smtClean="0"/>
              <a:t>«куда идем?»</a:t>
            </a:r>
          </a:p>
          <a:p>
            <a:r>
              <a:rPr lang="ru-RU" b="1" dirty="0" smtClean="0"/>
              <a:t>Ценности</a:t>
            </a:r>
            <a:r>
              <a:rPr lang="ru-RU" dirty="0" smtClean="0"/>
              <a:t>: </a:t>
            </a:r>
            <a:r>
              <a:rPr lang="ru-RU" sz="2400" dirty="0" smtClean="0"/>
              <a:t>«что хорошо, что плохо?»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Действие</a:t>
            </a:r>
            <a:r>
              <a:rPr lang="ru-RU" dirty="0" smtClean="0"/>
              <a:t>: </a:t>
            </a:r>
            <a:r>
              <a:rPr lang="ru-RU" sz="2400" dirty="0" smtClean="0"/>
              <a:t>«что мы должны делать?»</a:t>
            </a:r>
          </a:p>
          <a:p>
            <a:r>
              <a:rPr lang="ru-RU" b="1" dirty="0" smtClean="0"/>
              <a:t>Знание</a:t>
            </a:r>
            <a:r>
              <a:rPr lang="ru-RU" dirty="0" smtClean="0"/>
              <a:t>: </a:t>
            </a:r>
            <a:r>
              <a:rPr lang="ru-RU" sz="2400" dirty="0" smtClean="0"/>
              <a:t>«что истинно, что ложно?», «как искать истину?»</a:t>
            </a:r>
          </a:p>
          <a:p>
            <a:r>
              <a:rPr lang="ru-RU" b="1" dirty="0" smtClean="0"/>
              <a:t>«Строительные блоки»: </a:t>
            </a:r>
            <a:r>
              <a:rPr lang="ru-RU" sz="2400" dirty="0" smtClean="0"/>
              <a:t>теории, модели, концепции, как отправные точки в построении мировоззрения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058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Структура мировоззрения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774826" y="1628776"/>
            <a:ext cx="8569325" cy="4968875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876551" y="1484313"/>
            <a:ext cx="5451474" cy="4723304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587" y="10800"/>
                </a:moveTo>
                <a:cubicBezTo>
                  <a:pt x="6587" y="13127"/>
                  <a:pt x="8473" y="15013"/>
                  <a:pt x="10800" y="15013"/>
                </a:cubicBezTo>
                <a:cubicBezTo>
                  <a:pt x="13127" y="15013"/>
                  <a:pt x="15013" y="13127"/>
                  <a:pt x="15013" y="10800"/>
                </a:cubicBezTo>
                <a:cubicBezTo>
                  <a:pt x="15013" y="8473"/>
                  <a:pt x="13127" y="6587"/>
                  <a:pt x="10800" y="6587"/>
                </a:cubicBezTo>
                <a:cubicBezTo>
                  <a:pt x="8473" y="6587"/>
                  <a:pt x="6587" y="8473"/>
                  <a:pt x="6587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00600" y="3284539"/>
            <a:ext cx="19431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Ценностно-нормативные компоненты</a:t>
            </a:r>
          </a:p>
        </p:txBody>
      </p:sp>
      <p:sp>
        <p:nvSpPr>
          <p:cNvPr id="14342" name="Text Box 19"/>
          <p:cNvSpPr txBox="1">
            <a:spLocks noChangeArrowheads="1"/>
          </p:cNvSpPr>
          <p:nvPr/>
        </p:nvSpPr>
        <p:spPr bwMode="auto">
          <a:xfrm>
            <a:off x="4800601" y="4797425"/>
            <a:ext cx="2303463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Эмоционально-психологические компоненты</a:t>
            </a:r>
          </a:p>
        </p:txBody>
      </p:sp>
      <p:sp>
        <p:nvSpPr>
          <p:cNvPr id="14343" name="Text Box 21"/>
          <p:cNvSpPr txBox="1">
            <a:spLocks noChangeArrowheads="1"/>
          </p:cNvSpPr>
          <p:nvPr/>
        </p:nvSpPr>
        <p:spPr bwMode="auto">
          <a:xfrm>
            <a:off x="1755775" y="2193926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>
              <a:latin typeface="Tahoma" panose="020B0604030504040204" pitchFamily="34" charset="0"/>
            </a:endParaRPr>
          </a:p>
        </p:txBody>
      </p:sp>
      <p:sp>
        <p:nvSpPr>
          <p:cNvPr id="14344" name="Text Box 26"/>
          <p:cNvSpPr txBox="1">
            <a:spLocks noChangeArrowheads="1"/>
          </p:cNvSpPr>
          <p:nvPr/>
        </p:nvSpPr>
        <p:spPr bwMode="auto">
          <a:xfrm>
            <a:off x="4636394" y="1844675"/>
            <a:ext cx="253910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Познавательно-интеллектуальные компоненты</a:t>
            </a:r>
          </a:p>
        </p:txBody>
      </p:sp>
      <p:sp>
        <p:nvSpPr>
          <p:cNvPr id="14345" name="Line 31"/>
          <p:cNvSpPr>
            <a:spLocks noChangeShapeType="1"/>
          </p:cNvSpPr>
          <p:nvPr/>
        </p:nvSpPr>
        <p:spPr bwMode="auto">
          <a:xfrm>
            <a:off x="6816726" y="3644900"/>
            <a:ext cx="3311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Text Box 32"/>
          <p:cNvSpPr txBox="1">
            <a:spLocks noChangeArrowheads="1"/>
          </p:cNvSpPr>
          <p:nvPr/>
        </p:nvSpPr>
        <p:spPr bwMode="auto">
          <a:xfrm>
            <a:off x="8183563" y="1557339"/>
            <a:ext cx="20891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ahoma" panose="020B0604030504040204" pitchFamily="34" charset="0"/>
              </a:rPr>
              <a:t>Уровень миро-понимания</a:t>
            </a:r>
          </a:p>
        </p:txBody>
      </p:sp>
      <p:sp>
        <p:nvSpPr>
          <p:cNvPr id="14347" name="Text Box 33"/>
          <p:cNvSpPr txBox="1">
            <a:spLocks noChangeArrowheads="1"/>
          </p:cNvSpPr>
          <p:nvPr/>
        </p:nvSpPr>
        <p:spPr bwMode="auto">
          <a:xfrm>
            <a:off x="8183563" y="4365625"/>
            <a:ext cx="20891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ahoma" panose="020B0604030504040204" pitchFamily="34" charset="0"/>
              </a:rPr>
              <a:t>Уровень миро-восприятия и миро-ощущения</a:t>
            </a:r>
          </a:p>
        </p:txBody>
      </p:sp>
      <p:sp>
        <p:nvSpPr>
          <p:cNvPr id="14348" name="Text Box 34"/>
          <p:cNvSpPr txBox="1">
            <a:spLocks noChangeArrowheads="1"/>
          </p:cNvSpPr>
          <p:nvPr/>
        </p:nvSpPr>
        <p:spPr bwMode="auto">
          <a:xfrm>
            <a:off x="8472489" y="3213101"/>
            <a:ext cx="15843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ahoma" panose="020B0604030504040204" pitchFamily="34" charset="0"/>
              </a:rPr>
              <a:t>Ядерный уровень</a:t>
            </a:r>
          </a:p>
        </p:txBody>
      </p:sp>
      <p:sp>
        <p:nvSpPr>
          <p:cNvPr id="14349" name="Text Box 35"/>
          <p:cNvSpPr txBox="1">
            <a:spLocks noChangeArrowheads="1"/>
          </p:cNvSpPr>
          <p:nvPr/>
        </p:nvSpPr>
        <p:spPr bwMode="auto">
          <a:xfrm>
            <a:off x="3719514" y="2781301"/>
            <a:ext cx="1081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ru-RU" altLang="ru-RU" sz="1800">
              <a:latin typeface="Tahoma" panose="020B0604030504040204" pitchFamily="34" charset="0"/>
            </a:endParaRPr>
          </a:p>
        </p:txBody>
      </p:sp>
      <p:sp>
        <p:nvSpPr>
          <p:cNvPr id="14350" name="Text Box 36"/>
          <p:cNvSpPr txBox="1">
            <a:spLocks noChangeArrowheads="1"/>
          </p:cNvSpPr>
          <p:nvPr/>
        </p:nvSpPr>
        <p:spPr bwMode="auto">
          <a:xfrm>
            <a:off x="3271234" y="2492376"/>
            <a:ext cx="1816705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Знания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Убеждения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Принципы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Ценности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Идеалы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1800" dirty="0">
                <a:latin typeface="Tahoma" panose="020B0604030504040204" pitchFamily="34" charset="0"/>
              </a:rPr>
              <a:t>стереотипы</a:t>
            </a:r>
          </a:p>
        </p:txBody>
      </p:sp>
    </p:spTree>
    <p:extLst>
      <p:ext uri="{BB962C8B-B14F-4D97-AF65-F5344CB8AC3E}">
        <p14:creationId xmlns:p14="http://schemas.microsoft.com/office/powerpoint/2010/main" val="289418475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1278</Words>
  <Application>Microsoft Office PowerPoint</Application>
  <PresentationFormat>Широкоэкранный</PresentationFormat>
  <Paragraphs>168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40" baseType="lpstr">
      <vt:lpstr>PMingLiU</vt:lpstr>
      <vt:lpstr>Arial</vt:lpstr>
      <vt:lpstr>Calibri</vt:lpstr>
      <vt:lpstr>Calibri Light</vt:lpstr>
      <vt:lpstr>Playfair Display</vt:lpstr>
      <vt:lpstr>Posterama</vt:lpstr>
      <vt:lpstr>Sitka Display</vt:lpstr>
      <vt:lpstr>Tahoma</vt:lpstr>
      <vt:lpstr>Times New Roman</vt:lpstr>
      <vt:lpstr>Vollkorn</vt:lpstr>
      <vt:lpstr>1_Тема Office</vt:lpstr>
      <vt:lpstr>2_Тема Office</vt:lpstr>
      <vt:lpstr>ОСНОВЫ РОССИЙСКОЙ ГОСУДАРСТВЕННОСТИ</vt:lpstr>
      <vt:lpstr>Презентация PowerPoint</vt:lpstr>
      <vt:lpstr>Презентация PowerPoint</vt:lpstr>
      <vt:lpstr>Цель курса</vt:lpstr>
      <vt:lpstr>Структура курса</vt:lpstr>
      <vt:lpstr>Раздел III. Лекция 1. Мировоззрение и идентичность</vt:lpstr>
      <vt:lpstr>Презентация PowerPoint</vt:lpstr>
      <vt:lpstr>Компоненты мировоззрения (Apostel L.)</vt:lpstr>
      <vt:lpstr>Структура мировоззрения</vt:lpstr>
      <vt:lpstr>Презентация PowerPoint</vt:lpstr>
      <vt:lpstr>Презентация PowerPoint</vt:lpstr>
      <vt:lpstr>Презентация PowerPoint</vt:lpstr>
      <vt:lpstr>Типы мировоззрений (по комплексу признаков)</vt:lpstr>
      <vt:lpstr>Типы мировоззрений</vt:lpstr>
      <vt:lpstr>Типы мировоззрений</vt:lpstr>
      <vt:lpstr>Уровни организации мировоззрения</vt:lpstr>
      <vt:lpstr>Что влияет на формирование мировоззрения?</vt:lpstr>
      <vt:lpstr>Важные понятия</vt:lpstr>
      <vt:lpstr>Культурный код</vt:lpstr>
      <vt:lpstr>Ценности в современной науке рассматриваются в трех качествах:</vt:lpstr>
      <vt:lpstr>Идентичность ( от лат «idem» тот же самый) - самоопределение личности,  группы, общества в системе социокультурных координат,  ощущение принадлежности к какой-либо социальной общности, группе</vt:lpstr>
      <vt:lpstr>Проблема идентичности – поиск принимаемого, относительно устойчивого образа себя</vt:lpstr>
      <vt:lpstr>Кризис идентичности</vt:lpstr>
      <vt:lpstr>Проблема идентичности бывает и у народов</vt:lpstr>
      <vt:lpstr>Культурная травма (П. Штомпка)</vt:lpstr>
      <vt:lpstr>Презентация PowerPoint</vt:lpstr>
      <vt:lpstr>Выводы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РОССИЙСКОЙ ГОСУДАРСТВЕННОСТИ</dc:title>
  <dc:creator>Sandakova</dc:creator>
  <cp:lastModifiedBy>Sandakova</cp:lastModifiedBy>
  <cp:revision>81</cp:revision>
  <dcterms:created xsi:type="dcterms:W3CDTF">2023-08-28T12:29:18Z</dcterms:created>
  <dcterms:modified xsi:type="dcterms:W3CDTF">2023-09-03T10:02:15Z</dcterms:modified>
</cp:coreProperties>
</file>