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1" r:id="rId2"/>
    <p:sldId id="1000" r:id="rId3"/>
    <p:sldId id="1034" r:id="rId4"/>
    <p:sldId id="1027" r:id="rId5"/>
    <p:sldId id="1028" r:id="rId6"/>
    <p:sldId id="1031" r:id="rId7"/>
    <p:sldId id="1033" r:id="rId8"/>
    <p:sldId id="1051" r:id="rId9"/>
    <p:sldId id="1036" r:id="rId10"/>
    <p:sldId id="1038" r:id="rId11"/>
    <p:sldId id="1039" r:id="rId12"/>
    <p:sldId id="1040" r:id="rId13"/>
    <p:sldId id="1041" r:id="rId14"/>
    <p:sldId id="1035" r:id="rId15"/>
    <p:sldId id="1037" r:id="rId16"/>
    <p:sldId id="1030" r:id="rId17"/>
    <p:sldId id="1029" r:id="rId18"/>
    <p:sldId id="1042" r:id="rId19"/>
    <p:sldId id="1043" r:id="rId20"/>
    <p:sldId id="1045" r:id="rId21"/>
    <p:sldId id="1046" r:id="rId22"/>
    <p:sldId id="1044" r:id="rId23"/>
    <p:sldId id="1047" r:id="rId24"/>
    <p:sldId id="1048" r:id="rId25"/>
    <p:sldId id="1049" r:id="rId26"/>
    <p:sldId id="1050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68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63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CDE15-0090-43EF-B15E-2BF4804009EB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505FF1-BD3E-4971-B2C1-593328F719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903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873477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4353152"/>
            <a:ext cx="8937171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524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873477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4353152"/>
            <a:ext cx="8937171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776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838200" y="2831420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Заголовок разделителя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5311095"/>
            <a:ext cx="8937171" cy="610734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184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838200" y="2831420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Заголовок разделителя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5311095"/>
            <a:ext cx="8937171" cy="610734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395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97" y="6164418"/>
            <a:ext cx="967806" cy="49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085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6383"/>
            <a:ext cx="10515600" cy="1325563"/>
          </a:xfrm>
        </p:spPr>
        <p:txBody>
          <a:bodyPr/>
          <a:lstStyle>
            <a:lvl1pPr>
              <a:defRPr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86883"/>
            <a:ext cx="10515600" cy="3377746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97" y="6164418"/>
            <a:ext cx="967806" cy="49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294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556661" y="62096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5A4E0-82E0-4253-8F14-1636B127B87B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41972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EB330-9E28-4A39-AA2A-6132302D01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707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9" r:id="rId3"/>
    <p:sldLayoutId id="2147483660" r:id="rId4"/>
    <p:sldLayoutId id="2147483650" r:id="rId5"/>
    <p:sldLayoutId id="214748365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70248" y="2021536"/>
            <a:ext cx="8937171" cy="2387600"/>
          </a:xfrm>
        </p:spPr>
        <p:txBody>
          <a:bodyPr anchor="ctr">
            <a:normAutofit/>
          </a:bodyPr>
          <a:lstStyle/>
          <a:p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ОСНОВЫ</a:t>
            </a:r>
            <a:br>
              <a:rPr lang="ru-RU" sz="44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</a:br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РОССИЙСКОЙ ГОСУДАРСТВЕННОСТИ</a:t>
            </a:r>
            <a:endParaRPr lang="ru-RU" sz="4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70248" y="4409136"/>
            <a:ext cx="9172394" cy="1046442"/>
          </a:xfrm>
        </p:spPr>
        <p:txBody>
          <a:bodyPr anchor="ctr">
            <a:normAutofit fontScale="92500" lnSpcReduction="10000"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Раздел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III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/>
            </a:r>
            <a:br>
              <a:rPr lang="ru-RU" sz="28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</a:b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«Российское мировоззрение и ценности российской цивилизации»</a:t>
            </a:r>
          </a:p>
        </p:txBody>
      </p:sp>
      <p:sp>
        <p:nvSpPr>
          <p:cNvPr id="2" name="Подзаголовок 4">
            <a:extLst>
              <a:ext uri="{FF2B5EF4-FFF2-40B4-BE49-F238E27FC236}">
                <a16:creationId xmlns:a16="http://schemas.microsoft.com/office/drawing/2014/main" xmlns="" id="{DB604DCB-F5D9-C478-77FC-104C47D98CAB}"/>
              </a:ext>
            </a:extLst>
          </p:cNvPr>
          <p:cNvSpPr txBox="1">
            <a:spLocks/>
          </p:cNvSpPr>
          <p:nvPr/>
        </p:nvSpPr>
        <p:spPr>
          <a:xfrm>
            <a:off x="1675402" y="5455578"/>
            <a:ext cx="9172394" cy="1046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Сандакова Людмила Борисовна,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к.филос.н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.</a:t>
            </a:r>
          </a:p>
          <a:p>
            <a:pPr algn="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Новосибирский государственный технический университет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/>
            </a:r>
            <a:br>
              <a:rPr lang="ru-RU" sz="28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 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Posterama" panose="020B0504020200020000" pitchFamily="34" charset="0"/>
              <a:ea typeface="Vollkorn" pitchFamily="2" charset="0"/>
              <a:cs typeface="Posterama" panose="020B0504020200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455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427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4756844"/>
              </p:ext>
            </p:extLst>
          </p:nvPr>
        </p:nvGraphicFramePr>
        <p:xfrm>
          <a:off x="618186" y="592427"/>
          <a:ext cx="10908406" cy="6040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54203"/>
                <a:gridCol w="5454203"/>
              </a:tblGrid>
              <a:tr h="6040191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Многогранность, противоречивость и проблематичность жизни в русской культуре инициируют проявление творчества, сообразительности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Максимализм и догматизм: русскому человеку свойственно верить в счастливое будущее и безрассудно отдаваться служению какой-либо идее.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946" y="2253804"/>
            <a:ext cx="3335629" cy="43091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259" y="2074652"/>
            <a:ext cx="3490175" cy="448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644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715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3871555"/>
              </p:ext>
            </p:extLst>
          </p:nvPr>
        </p:nvGraphicFramePr>
        <p:xfrm>
          <a:off x="838200" y="682580"/>
          <a:ext cx="10515600" cy="5950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5950039">
                <a:tc>
                  <a:txBody>
                    <a:bodyPr/>
                    <a:lstStyle/>
                    <a:p>
                      <a:r>
                        <a:rPr lang="ru-RU" sz="2400" b="0" u="none" dirty="0" smtClean="0">
                          <a:solidFill>
                            <a:schemeClr val="tx1"/>
                          </a:solidFill>
                        </a:rPr>
                        <a:t>Значимость природно-языческого элемента отражает стремление к синтетичности в понимании мира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Тяга к монархизму, приобретающая семейственно-религиозный характер (царь-батюшка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). Низкий уровень правового сознания: мораль выше права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ru-RU" sz="24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0203" y="2743200"/>
            <a:ext cx="3258354" cy="37799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096" y="2588653"/>
            <a:ext cx="5035639" cy="319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192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4126"/>
          </a:xfrm>
        </p:spPr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одход от политических мыслителей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42434"/>
            <a:ext cx="10515600" cy="4734529"/>
          </a:xfrm>
        </p:spPr>
        <p:txBody>
          <a:bodyPr>
            <a:normAutofit/>
          </a:bodyPr>
          <a:lstStyle/>
          <a:p>
            <a:r>
              <a:rPr lang="ru-RU" dirty="0"/>
              <a:t>традиционализм </a:t>
            </a:r>
            <a:r>
              <a:rPr lang="ru-RU" dirty="0" smtClean="0"/>
              <a:t>– значимость традиционных ценностей;</a:t>
            </a:r>
            <a:endParaRPr lang="ru-RU" dirty="0"/>
          </a:p>
          <a:p>
            <a:r>
              <a:rPr lang="ru-RU" dirty="0" smtClean="0"/>
              <a:t>политическое </a:t>
            </a:r>
            <a:r>
              <a:rPr lang="ru-RU" dirty="0"/>
              <a:t>устройство </a:t>
            </a:r>
            <a:r>
              <a:rPr lang="ru-RU" dirty="0" smtClean="0"/>
              <a:t>– высокая </a:t>
            </a:r>
            <a:r>
              <a:rPr lang="ru-RU" dirty="0"/>
              <a:t>роль государства, у населения запрос на </a:t>
            </a:r>
            <a:r>
              <a:rPr lang="ru-RU" dirty="0" smtClean="0"/>
              <a:t>патернализм, высокая дистанция власти;</a:t>
            </a:r>
            <a:endParaRPr lang="ru-RU" dirty="0"/>
          </a:p>
          <a:p>
            <a:r>
              <a:rPr lang="ru-RU" dirty="0" smtClean="0"/>
              <a:t>социальное </a:t>
            </a:r>
            <a:r>
              <a:rPr lang="ru-RU" dirty="0"/>
              <a:t>устройство –ориентация на справедливость и служение Отечеству; </a:t>
            </a:r>
          </a:p>
          <a:p>
            <a:r>
              <a:rPr lang="ru-RU" dirty="0" smtClean="0"/>
              <a:t>этническое </a:t>
            </a:r>
            <a:r>
              <a:rPr lang="ru-RU" dirty="0"/>
              <a:t>разнообразие, сохранение культурной самобытности народов;</a:t>
            </a:r>
          </a:p>
          <a:p>
            <a:r>
              <a:rPr lang="ru-RU" dirty="0"/>
              <a:t>м</a:t>
            </a:r>
            <a:r>
              <a:rPr lang="ru-RU" dirty="0" smtClean="0"/>
              <a:t>ентальность населения тяготеет к </a:t>
            </a:r>
            <a:r>
              <a:rPr lang="ru-RU" dirty="0" smtClean="0"/>
              <a:t>целостному восприятию мира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2508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Методологические проблемы научного исследования ценностей российской культуры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«Уникальность» российской цивилизации создает исследователям нормативно-ценностных аспектов российской культуры ряд проблем:</a:t>
            </a:r>
          </a:p>
          <a:p>
            <a:r>
              <a:rPr lang="ru-RU" dirty="0" smtClean="0"/>
              <a:t>Во-первых</a:t>
            </a:r>
            <a:r>
              <a:rPr lang="ru-RU" dirty="0"/>
              <a:t>, российская цивилизация как система включает в себя целый ряд подсистем, которые также нередко называются цивилизациями: кавказская, угро-финская (уральская), сибирская, алтайская цивилизации</a:t>
            </a:r>
          </a:p>
          <a:p>
            <a:r>
              <a:rPr lang="ru-RU" dirty="0" smtClean="0"/>
              <a:t>Во-вторых</a:t>
            </a:r>
            <a:r>
              <a:rPr lang="ru-RU" dirty="0"/>
              <a:t>, не прекращаются терминологические и сущностные дискуссии вокруг многочисленных смыслов и коннотаций, связанных с понятиями «российской» и «русской» цивилизацией </a:t>
            </a:r>
          </a:p>
          <a:p>
            <a:r>
              <a:rPr lang="ru-RU" dirty="0" smtClean="0"/>
              <a:t>В-третьих</a:t>
            </a:r>
            <a:r>
              <a:rPr lang="ru-RU" dirty="0"/>
              <a:t>, попытки перечисления присущих исключительно российской цивилизации ценностей сталкиваются с вопросом, насколько эта система отлична от системы ценностей других цивилизаций. </a:t>
            </a:r>
          </a:p>
        </p:txBody>
      </p:sp>
    </p:spTree>
    <p:extLst>
      <p:ext uri="{BB962C8B-B14F-4D97-AF65-F5344CB8AC3E}">
        <p14:creationId xmlns:p14="http://schemas.microsoft.com/office/powerpoint/2010/main" val="3676061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66669"/>
            <a:ext cx="10515600" cy="502277"/>
          </a:xfrm>
        </p:spPr>
        <p:txBody>
          <a:bodyPr>
            <a:noAutofit/>
          </a:bodyPr>
          <a:lstStyle/>
          <a:p>
            <a:r>
              <a:rPr lang="ru-RU" sz="2400" b="0" dirty="0" smtClean="0">
                <a:latin typeface="+mn-lt"/>
              </a:rPr>
              <a:t>ИЗУЧЕНИЕ ЦЕННОСТНЫХ СТРУКТУР РАЗЛИЧНЫХ ОБЩЕСТВ И СТРАН МИРА</a:t>
            </a:r>
            <a:br>
              <a:rPr lang="ru-RU" sz="2400" b="0" dirty="0" smtClean="0">
                <a:latin typeface="+mn-lt"/>
              </a:rPr>
            </a:br>
            <a:r>
              <a:rPr lang="ru-RU" sz="2400" b="0" dirty="0" smtClean="0"/>
              <a:t> </a:t>
            </a:r>
            <a:endParaRPr lang="ru-RU" sz="2400" b="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036" y="1068946"/>
            <a:ext cx="10422764" cy="5789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625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1095"/>
          </a:xfrm>
        </p:spPr>
        <p:txBody>
          <a:bodyPr>
            <a:normAutofit/>
          </a:bodyPr>
          <a:lstStyle/>
          <a:p>
            <a:r>
              <a:rPr lang="ru-RU" sz="2600" b="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ХОФСТЕДЕ Г. ВЫДЕЛИЛ </a:t>
            </a:r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ШЕСТЬ </a:t>
            </a:r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ОСНОВНЫХ ИЗМЕРЕНИЙ КУЛЬТУРЫ</a:t>
            </a:r>
            <a:r>
              <a:rPr lang="ru-RU" sz="2600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:</a:t>
            </a:r>
            <a:endParaRPr lang="ru-RU" sz="26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7329913"/>
              </p:ext>
            </p:extLst>
          </p:nvPr>
        </p:nvGraphicFramePr>
        <p:xfrm>
          <a:off x="838200" y="1326524"/>
          <a:ext cx="10515600" cy="52803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5280337">
                <a:tc>
                  <a:txBody>
                    <a:bodyPr/>
                    <a:lstStyle/>
                    <a:p>
                      <a:r>
                        <a:rPr lang="ru-RU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Дистанция</a:t>
                      </a:r>
                      <a:r>
                        <a:rPr lang="ru-RU" sz="2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власти</a:t>
                      </a:r>
                    </a:p>
                    <a:p>
                      <a:r>
                        <a:rPr lang="ru-RU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2.Индивидуализм, противостоящий коллективизму </a:t>
                      </a:r>
                    </a:p>
                    <a:p>
                      <a:r>
                        <a:rPr lang="ru-RU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3.Мужское начало, противостоящее женскому началу</a:t>
                      </a:r>
                    </a:p>
                    <a:p>
                      <a:r>
                        <a:rPr lang="ru-RU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4.Избегание неопределенности</a:t>
                      </a:r>
                    </a:p>
                    <a:p>
                      <a:r>
                        <a:rPr lang="ru-RU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5.Долгосрочная или краткосрочная ориентация на будущее</a:t>
                      </a:r>
                    </a:p>
                    <a:p>
                      <a:r>
                        <a:rPr lang="ru-RU" sz="2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6.Отношение к удовлетворению сиюминутных потребностей и личных желаний («потворство желаниям» или «сдержанность»)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831" y="1635617"/>
            <a:ext cx="5046908" cy="28623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03831" y="4739425"/>
            <a:ext cx="5046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Г.Хофстеде</a:t>
            </a:r>
            <a:r>
              <a:rPr lang="ru-RU" dirty="0" smtClean="0"/>
              <a:t>, 1928-2020, нидерландский социолог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62366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912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1058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2007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КАКИЕ ЦЕННОСТИ БЛИЗКИ СОВРЕМЕННОЙ РОССИЙСКОЙ МОЛОДЕЖИ?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200" dirty="0" smtClean="0">
                <a:solidFill>
                  <a:schemeClr val="tx1"/>
                </a:solidFill>
              </a:rPr>
              <a:t>Калининград, 2022 год</a:t>
            </a: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9550" y="1687132"/>
            <a:ext cx="10972800" cy="482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8780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488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Сибирский регион, 2019 год.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171977"/>
            <a:ext cx="10791423" cy="528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914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7E8902-8AA2-F4D7-6FA0-0C5EF3E46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793" y="109944"/>
            <a:ext cx="5120051" cy="1474157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Лекция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2 «</a:t>
            </a:r>
            <a:r>
              <a:rPr lang="ru-RU" sz="2400" dirty="0">
                <a:solidFill>
                  <a:schemeClr val="tx2"/>
                </a:solidFill>
              </a:rPr>
              <a:t>Мировоззренческие принципы (константы) российской цивилизации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»</a:t>
            </a: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DCE4713-99BA-5408-63F8-9A17EC92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93" y="1815921"/>
            <a:ext cx="4976446" cy="4018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Posterama" panose="020B0504020200020000" pitchFamily="34" charset="0"/>
                <a:cs typeface="Posterama" panose="020B0504020200020000" pitchFamily="34" charset="0"/>
              </a:rPr>
              <a:t>План </a:t>
            </a:r>
            <a:r>
              <a:rPr lang="ru-RU" sz="2000" b="1" dirty="0">
                <a:latin typeface="Posterama" panose="020B0504020200020000" pitchFamily="34" charset="0"/>
                <a:cs typeface="Posterama" panose="020B0504020200020000" pitchFamily="34" charset="0"/>
              </a:rPr>
              <a:t>лекции</a:t>
            </a:r>
          </a:p>
          <a:p>
            <a:r>
              <a:rPr lang="ru-RU" sz="2000" b="1" dirty="0">
                <a:cs typeface="Posterama" panose="020B0504020200020000" pitchFamily="34" charset="0"/>
              </a:rPr>
              <a:t> </a:t>
            </a:r>
            <a:r>
              <a:rPr lang="ru-RU" sz="2000" dirty="0">
                <a:cs typeface="Posterama" panose="020B0504020200020000" pitchFamily="34" charset="0"/>
              </a:rPr>
              <a:t>Ф</a:t>
            </a:r>
            <a:r>
              <a:rPr lang="ru-RU" sz="2000" dirty="0" smtClean="0"/>
              <a:t>акторы </a:t>
            </a:r>
            <a:r>
              <a:rPr lang="ru-RU" sz="2000" dirty="0"/>
              <a:t>развития русского национального характера и культуры</a:t>
            </a:r>
          </a:p>
          <a:p>
            <a:r>
              <a:rPr lang="ru-RU" sz="2000" dirty="0" smtClean="0"/>
              <a:t>Духовно-нравственные </a:t>
            </a:r>
            <a:r>
              <a:rPr lang="ru-RU" sz="2000" dirty="0"/>
              <a:t>ценности российской цивилизации</a:t>
            </a:r>
          </a:p>
          <a:p>
            <a:r>
              <a:rPr lang="ru-RU" sz="2000" dirty="0" smtClean="0"/>
              <a:t>Мировоззренческие проблемы современного российского общества</a:t>
            </a:r>
            <a:endParaRPr lang="ru-RU" sz="2000" dirty="0"/>
          </a:p>
          <a:p>
            <a:r>
              <a:rPr lang="ru-RU" sz="2000" dirty="0" smtClean="0"/>
              <a:t>Ценностные </a:t>
            </a:r>
            <a:r>
              <a:rPr lang="ru-RU" sz="2000" dirty="0"/>
              <a:t>принципы (константы) и системная модель мировоззрения российской цивилизации</a:t>
            </a:r>
          </a:p>
          <a:p>
            <a:pPr marL="0" indent="0">
              <a:buNone/>
            </a:pPr>
            <a:endParaRPr lang="en-US" sz="1300" b="1" dirty="0" smtClean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en-US" sz="1300" b="1" dirty="0" smtClean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en-US" sz="1300" b="1" dirty="0" smtClean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>
              <a:buFont typeface="+mj-lt"/>
              <a:buAutoNum type="arabicPeriod"/>
            </a:pPr>
            <a:endParaRPr lang="ru-RU" sz="1200" dirty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ru-RU" sz="4800" b="1" dirty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xmlns="" id="{4AC879B9-C294-6259-941E-0ACCBDF8156A}"/>
              </a:ext>
            </a:extLst>
          </p:cNvPr>
          <p:cNvSpPr txBox="1">
            <a:spLocks/>
          </p:cNvSpPr>
          <p:nvPr/>
        </p:nvSpPr>
        <p:spPr>
          <a:xfrm>
            <a:off x="5807693" y="661864"/>
            <a:ext cx="4976446" cy="51722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endParaRPr lang="ru-RU" sz="1800" dirty="0" smtClean="0"/>
          </a:p>
          <a:p>
            <a:pPr marL="0" indent="0">
              <a:lnSpc>
                <a:spcPct val="80000"/>
              </a:lnSpc>
              <a:buNone/>
            </a:pPr>
            <a:endParaRPr lang="ru-RU" sz="1800" dirty="0"/>
          </a:p>
          <a:p>
            <a:pPr marL="0" indent="0">
              <a:lnSpc>
                <a:spcPct val="80000"/>
              </a:lnSpc>
              <a:buNone/>
            </a:pPr>
            <a:endParaRPr lang="ru-RU" sz="1800" dirty="0">
              <a:cs typeface="Posterama" panose="020B0504020200020000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ru-RU" sz="1800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76DF8800-F974-1BCF-5122-55E5F6F8079A}"/>
              </a:ext>
            </a:extLst>
          </p:cNvPr>
          <p:cNvCxnSpPr/>
          <p:nvPr/>
        </p:nvCxnSpPr>
        <p:spPr>
          <a:xfrm>
            <a:off x="5509846" y="365125"/>
            <a:ext cx="0" cy="5332290"/>
          </a:xfrm>
          <a:prstGeom prst="line">
            <a:avLst/>
          </a:prstGeom>
          <a:ln>
            <a:noFill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4581" y="1193969"/>
            <a:ext cx="6825802" cy="381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8280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НОРМАТИВНОЕ ЗАКРЕПЛЕНИЕ ТРАДИЦИОННЫХ ЦЕННОСТЕЙ РОССИЙСКОЙ ЦИВИЛИЗАЦИИ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1. Конституция Российской Федерации:</a:t>
            </a:r>
          </a:p>
          <a:p>
            <a:pPr marL="0" indent="0">
              <a:buNone/>
            </a:pPr>
            <a:r>
              <a:rPr lang="ru-RU" dirty="0" smtClean="0"/>
              <a:t>к </a:t>
            </a:r>
            <a:r>
              <a:rPr lang="ru-RU" dirty="0"/>
              <a:t>«высшим ценностям» относится лишь «человек, его права и свободы» (ст. 2)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2. Указ Президента Российской Федерации № 808 от 24 декабря 2014 г.:</a:t>
            </a:r>
          </a:p>
          <a:p>
            <a:pPr marL="0" indent="0">
              <a:buNone/>
            </a:pPr>
            <a:r>
              <a:rPr lang="ru-RU" dirty="0" smtClean="0"/>
              <a:t>Среди </a:t>
            </a:r>
            <a:r>
              <a:rPr lang="ru-RU" dirty="0"/>
              <a:t>целей государственной культурной политики названа «</a:t>
            </a:r>
            <a:r>
              <a:rPr lang="ru-RU" u="sng" dirty="0"/>
              <a:t>передача от поколения к поколению традиционных для российской цивилизации ценностей и норм</a:t>
            </a:r>
            <a:r>
              <a:rPr lang="ru-RU" dirty="0"/>
              <a:t>, традиций, обычаев и образцов поведения».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3. Стратегия национальной безопасности Российской Федерации (утверждена Указом Президента Российской Федерации от 31 декабря 2015 г. N 683):</a:t>
            </a:r>
          </a:p>
          <a:p>
            <a:pPr marL="0" indent="0">
              <a:buNone/>
            </a:pPr>
            <a:r>
              <a:rPr lang="ru-RU" dirty="0" smtClean="0"/>
              <a:t>среди </a:t>
            </a:r>
            <a:r>
              <a:rPr lang="ru-RU" dirty="0"/>
              <a:t>стратегических целей обеспечения национальной безопасности в области культуры называется «</a:t>
            </a:r>
            <a:r>
              <a:rPr lang="ru-RU" u="sng" dirty="0"/>
              <a:t>сохранение и приумножение традиционных российских духовно-нравственных ценностей </a:t>
            </a:r>
            <a:r>
              <a:rPr lang="ru-RU" dirty="0"/>
              <a:t>как основы российского общества».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46566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0339"/>
          </a:xfrm>
        </p:spPr>
        <p:txBody>
          <a:bodyPr>
            <a:noAutofit/>
          </a:bodyPr>
          <a:lstStyle/>
          <a:p>
            <a:r>
              <a:rPr lang="ru-RU" sz="3200" dirty="0"/>
              <a:t>НОРМАТИВНОЕ ЗАКРЕПЛЕНИЕ ТРАДИЦИОННЫХ ЦЕННОСТЕЙ РОССИЙСКОЙ ЦИВИЛИЗАЦИИ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45465"/>
            <a:ext cx="10515600" cy="46314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4. В Общих положениях Стратегии развития воспитания в Российской Федерации на период до 2025 года (утверждена Распоряжением Правительства Российской Федерации от 29 мая 2015 г. N 996-р) среди ориентиров духовно-нравственного развития детей выделены, в частности: </a:t>
            </a:r>
          </a:p>
          <a:p>
            <a:r>
              <a:rPr lang="ru-RU" sz="2400" dirty="0" smtClean="0"/>
              <a:t>воспитание </a:t>
            </a:r>
            <a:r>
              <a:rPr lang="ru-RU" sz="2400" dirty="0"/>
              <a:t>у детей чувства достоинства, чести и честности, совестливости, уважения к отцу, матери, учителям, старшему поколению, сверстникам, другим людям; </a:t>
            </a:r>
          </a:p>
          <a:p>
            <a:r>
              <a:rPr lang="ru-RU" sz="2400" dirty="0" smtClean="0"/>
              <a:t>развитие </a:t>
            </a:r>
            <a:r>
              <a:rPr lang="ru-RU" sz="2400" dirty="0"/>
              <a:t>в детской среде ответственности и выбора, принципов коллективизма и солидарности, духа милосердия и сострадания, привычки заботиться о детях и взрослых, испытывающих жизненные трудности.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6421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Ценностные вызовы сегодня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r>
              <a:rPr lang="ru-RU" dirty="0" smtClean="0"/>
              <a:t>Размывание </a:t>
            </a:r>
            <a:r>
              <a:rPr lang="ru-RU" dirty="0"/>
              <a:t>российских традиционных духовно-нравственных и культурно-исторических ценностей </a:t>
            </a:r>
            <a:r>
              <a:rPr lang="ru-RU" dirty="0" smtClean="0"/>
              <a:t>современной идеологией </a:t>
            </a:r>
            <a:r>
              <a:rPr lang="ru-RU" dirty="0"/>
              <a:t>либерализма и </a:t>
            </a:r>
            <a:r>
              <a:rPr lang="ru-RU" dirty="0" smtClean="0"/>
              <a:t>культурой </a:t>
            </a:r>
            <a:r>
              <a:rPr lang="ru-RU" dirty="0"/>
              <a:t>постмодерна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Радикализация</a:t>
            </a:r>
            <a:r>
              <a:rPr lang="ru-RU" dirty="0" smtClean="0"/>
              <a:t> индивидуалистических трендов</a:t>
            </a:r>
            <a:endParaRPr lang="ru-RU" dirty="0"/>
          </a:p>
          <a:p>
            <a:r>
              <a:rPr lang="ru-RU" dirty="0" smtClean="0"/>
              <a:t>Ценностные </a:t>
            </a:r>
            <a:r>
              <a:rPr lang="ru-RU" dirty="0"/>
              <a:t>вызовы российской цивилизации со стороны националистических проектов типа тюркского, монгольского или угро-финского мира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14334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0036"/>
          </a:xfrm>
        </p:spPr>
        <p:txBody>
          <a:bodyPr/>
          <a:lstStyle/>
          <a:p>
            <a:r>
              <a:rPr lang="ru-RU" dirty="0" smtClean="0"/>
              <a:t>Поиск ценностных констант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65162"/>
            <a:ext cx="10515600" cy="4811801"/>
          </a:xfrm>
        </p:spPr>
        <p:txBody>
          <a:bodyPr>
            <a:normAutofit/>
          </a:bodyPr>
          <a:lstStyle/>
          <a:p>
            <a:r>
              <a:rPr lang="ru-RU" sz="2000" dirty="0"/>
              <a:t>Указ Президента РФ № 809 от 9 ноября 2022 </a:t>
            </a:r>
            <a:r>
              <a:rPr lang="ru-RU" sz="2000" dirty="0" err="1"/>
              <a:t>г.«Основы</a:t>
            </a:r>
            <a:r>
              <a:rPr lang="ru-RU" sz="2000" dirty="0"/>
              <a:t> государственной политики по сохранению и укреплению традиционных российских духовно-нравственных ценностей»</a:t>
            </a:r>
          </a:p>
          <a:p>
            <a:r>
              <a:rPr lang="ru-RU" sz="2000" i="1" dirty="0" smtClean="0"/>
              <a:t>Традиционные </a:t>
            </a:r>
            <a:r>
              <a:rPr lang="ru-RU" sz="2000" i="1" dirty="0"/>
              <a:t>ценности</a:t>
            </a:r>
            <a:r>
              <a:rPr lang="ru-RU" sz="2000" dirty="0"/>
              <a:t>-«нравственные ориентиры, формирующие мировоззрение граждан России, передаваемые от поколения к поколению, лежащие </a:t>
            </a:r>
            <a:r>
              <a:rPr lang="ru-RU" sz="2000" u="sng" dirty="0"/>
              <a:t>в основе общероссийской гражданской идентичности </a:t>
            </a:r>
            <a:r>
              <a:rPr lang="ru-RU" sz="2000" dirty="0"/>
              <a:t>и единого культурного пространства страны, укрепляющие гражданское единство, нашедшие свое уникальное, самобытное проявление в духовном, историческом и культурном развитии многонационального народа России».</a:t>
            </a:r>
          </a:p>
          <a:p>
            <a:r>
              <a:rPr lang="ru-RU" sz="2000" dirty="0" smtClean="0"/>
              <a:t>К </a:t>
            </a:r>
            <a:r>
              <a:rPr lang="ru-RU" sz="2000" dirty="0"/>
              <a:t>традиционным ценностям относятся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жизнь</a:t>
            </a:r>
            <a:r>
              <a:rPr lang="ru-RU" sz="2000" dirty="0"/>
              <a:t>, достоинство, права и свободы человека, патриотизм, гражданственность, служение Отечеству и ответственность за его судьбу, высокие нравственные идеалы, крепкая семья, созидательный труд, приоритет духовного над материальным, гуманизм, милосердие, справедливость, коллективизм, взаимопомощь и взаимоуважение, историческая память и преемственность поколений, единство народов России.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74585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12192000" cy="588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5808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2522"/>
            <a:ext cx="12192000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5225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303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Различные подходы в философии истории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15166"/>
            <a:ext cx="10515600" cy="3961797"/>
          </a:xfrm>
        </p:spPr>
        <p:txBody>
          <a:bodyPr/>
          <a:lstStyle/>
          <a:p>
            <a:r>
              <a:rPr lang="ru-RU" dirty="0" smtClean="0"/>
              <a:t>Линейный </a:t>
            </a:r>
            <a:r>
              <a:rPr lang="ru-RU" sz="2400" dirty="0" smtClean="0"/>
              <a:t>(</a:t>
            </a:r>
            <a:r>
              <a:rPr lang="ru-RU" sz="2400" dirty="0"/>
              <a:t>Г</a:t>
            </a:r>
            <a:r>
              <a:rPr lang="ru-RU" sz="2400" dirty="0" smtClean="0"/>
              <a:t>.В.Ф. Гегель, К. Маркс, Д. Белл и др.) </a:t>
            </a:r>
            <a:r>
              <a:rPr lang="ru-RU" sz="2400" i="1" dirty="0" smtClean="0">
                <a:solidFill>
                  <a:schemeClr val="accent5">
                    <a:lumMod val="75000"/>
                  </a:schemeClr>
                </a:solidFill>
              </a:rPr>
              <a:t>Здесь конфликты – это борьба нового со старым</a:t>
            </a:r>
          </a:p>
          <a:p>
            <a:r>
              <a:rPr lang="ru-RU" dirty="0" smtClean="0"/>
              <a:t>Цивилизационный </a:t>
            </a:r>
            <a:r>
              <a:rPr lang="ru-RU" sz="2400" dirty="0" smtClean="0"/>
              <a:t>(</a:t>
            </a:r>
            <a:r>
              <a:rPr lang="ru-RU" sz="2400" dirty="0" err="1" smtClean="0"/>
              <a:t>О.Шпенглер</a:t>
            </a:r>
            <a:r>
              <a:rPr lang="ru-RU" sz="2400" dirty="0" smtClean="0"/>
              <a:t>, Н.Я</a:t>
            </a:r>
            <a:r>
              <a:rPr lang="ru-RU" sz="2400" dirty="0"/>
              <a:t>. Данилевский, А. </a:t>
            </a:r>
            <a:r>
              <a:rPr lang="ru-RU" sz="2400" dirty="0" smtClean="0"/>
              <a:t>Тойнби и др.) </a:t>
            </a:r>
            <a:r>
              <a:rPr lang="ru-RU" sz="2400" i="1" dirty="0" smtClean="0">
                <a:solidFill>
                  <a:schemeClr val="accent5">
                    <a:lumMod val="75000"/>
                  </a:schemeClr>
                </a:solidFill>
              </a:rPr>
              <a:t>Здесь конфликты – вокруг базовых культурных ценностей и самобытности</a:t>
            </a:r>
          </a:p>
          <a:p>
            <a:r>
              <a:rPr lang="ru-RU" dirty="0" smtClean="0"/>
              <a:t>Мир-системный анализ </a:t>
            </a:r>
            <a:r>
              <a:rPr lang="ru-RU" sz="2400" dirty="0" smtClean="0"/>
              <a:t>(Ф</a:t>
            </a:r>
            <a:r>
              <a:rPr lang="ru-RU" sz="2400" dirty="0"/>
              <a:t>. </a:t>
            </a:r>
            <a:r>
              <a:rPr lang="ru-RU" sz="2400" dirty="0" err="1" smtClean="0"/>
              <a:t>Бродель</a:t>
            </a:r>
            <a:r>
              <a:rPr lang="ru-RU" sz="2400" dirty="0" smtClean="0"/>
              <a:t>, </a:t>
            </a:r>
            <a:r>
              <a:rPr lang="ru-RU" sz="2400" dirty="0"/>
              <a:t>И. </a:t>
            </a:r>
            <a:r>
              <a:rPr lang="ru-RU" sz="2400" dirty="0" err="1" smtClean="0"/>
              <a:t>Валлерстайн</a:t>
            </a:r>
            <a:r>
              <a:rPr lang="ru-RU" sz="2400" dirty="0" smtClean="0"/>
              <a:t>, </a:t>
            </a:r>
            <a:r>
              <a:rPr lang="ru-RU" sz="2400" dirty="0"/>
              <a:t>А. Г. </a:t>
            </a:r>
            <a:r>
              <a:rPr lang="ru-RU" sz="2400" dirty="0" smtClean="0"/>
              <a:t>Франк и др.) </a:t>
            </a:r>
            <a:r>
              <a:rPr lang="ru-RU" sz="2400" i="1" dirty="0" smtClean="0">
                <a:solidFill>
                  <a:schemeClr val="accent5">
                    <a:lumMod val="75000"/>
                  </a:schemeClr>
                </a:solidFill>
              </a:rPr>
              <a:t>Здесь конфликты – за экономическую и политическую власть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1806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Факторы формирования специфической культуры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на </a:t>
            </a:r>
            <a:r>
              <a:rPr lang="ru-RU" sz="3200" dirty="0"/>
              <a:t>территории России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3430352"/>
              </p:ext>
            </p:extLst>
          </p:nvPr>
        </p:nvGraphicFramePr>
        <p:xfrm>
          <a:off x="838200" y="1825624"/>
          <a:ext cx="10515600" cy="42016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4201689">
                <a:tc>
                  <a:txBody>
                    <a:bodyPr/>
                    <a:lstStyle/>
                    <a:p>
                      <a:pPr lvl="0"/>
                      <a:r>
                        <a:rPr lang="ru-RU" sz="2800" b="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Природно-географическое разнообразие, большие территории</a:t>
                      </a:r>
                    </a:p>
                    <a:p>
                      <a:pPr lvl="0"/>
                      <a:r>
                        <a:rPr lang="ru-RU" sz="2800" b="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Геополитические факторы, влияние восточных и западных типов культур</a:t>
                      </a:r>
                    </a:p>
                    <a:p>
                      <a:pPr lvl="0"/>
                      <a:r>
                        <a:rPr lang="ru-RU" sz="2800" b="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Этническое многообразие</a:t>
                      </a:r>
                    </a:p>
                    <a:p>
                      <a:pPr lvl="0"/>
                      <a:r>
                        <a:rPr lang="ru-RU" sz="2800" b="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История развития</a:t>
                      </a:r>
                    </a:p>
                    <a:p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8525" y="1790163"/>
            <a:ext cx="5988675" cy="375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099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745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81070"/>
            <a:ext cx="10515600" cy="46958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Национальный </a:t>
            </a:r>
            <a:r>
              <a:rPr lang="ru-RU" b="1" dirty="0" smtClean="0"/>
              <a:t>характер – </a:t>
            </a:r>
            <a:r>
              <a:rPr lang="ru-RU" dirty="0" smtClean="0"/>
              <a:t>устойчивый </a:t>
            </a:r>
            <a:r>
              <a:rPr lang="ru-RU" dirty="0"/>
              <a:t>способ специфического мировосприятия, характерный для больших групп людей (этносов, наций, социальных слоев), что обусловливает особенность способов их реагирования на явления окружающей действительности:</a:t>
            </a:r>
          </a:p>
          <a:p>
            <a:r>
              <a:rPr lang="ru-RU" dirty="0"/>
              <a:t>реализуется в формах поведения;</a:t>
            </a:r>
          </a:p>
          <a:p>
            <a:r>
              <a:rPr lang="ru-RU" dirty="0"/>
              <a:t>переживается эмоционально.</a:t>
            </a:r>
          </a:p>
          <a:p>
            <a:pPr marL="0" indent="0">
              <a:buNone/>
            </a:pPr>
            <a:r>
              <a:rPr lang="ru-RU" b="1" dirty="0" smtClean="0"/>
              <a:t>Менталитет</a:t>
            </a:r>
            <a:r>
              <a:rPr lang="ru-RU" dirty="0"/>
              <a:t> </a:t>
            </a:r>
            <a:r>
              <a:rPr lang="ru-RU" dirty="0" smtClean="0"/>
              <a:t>– устойчивый склад ума (</a:t>
            </a:r>
            <a:r>
              <a:rPr lang="ru-RU" dirty="0" err="1" smtClean="0"/>
              <a:t>Филд</a:t>
            </a:r>
            <a:r>
              <a:rPr lang="ru-RU" dirty="0"/>
              <a:t>,</a:t>
            </a:r>
            <a:r>
              <a:rPr lang="ru-RU" dirty="0" smtClean="0"/>
              <a:t> 1996), склад мышления, который предопределяет картину мира (</a:t>
            </a:r>
            <a:r>
              <a:rPr lang="ru-RU" dirty="0" err="1" smtClean="0"/>
              <a:t>Гачев</a:t>
            </a:r>
            <a:r>
              <a:rPr lang="ru-RU" dirty="0" smtClean="0"/>
              <a:t>, 1993)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5058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9731"/>
          </a:xfrm>
        </p:spPr>
        <p:txBody>
          <a:bodyPr/>
          <a:lstStyle/>
          <a:p>
            <a:r>
              <a:rPr lang="ru-RU" dirty="0" smtClean="0"/>
              <a:t>подход от географии и истории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81070"/>
            <a:ext cx="10515600" cy="465725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900" dirty="0" smtClean="0"/>
              <a:t>Трубецкой </a:t>
            </a:r>
            <a:r>
              <a:rPr lang="ru-RU" sz="2900" dirty="0"/>
              <a:t>Н.С. Взгляд на русскую историю не с Запада, а с Востока. – М.: </a:t>
            </a:r>
            <a:r>
              <a:rPr lang="ru-RU" sz="2900" dirty="0" err="1"/>
              <a:t>Директ</a:t>
            </a:r>
            <a:r>
              <a:rPr lang="ru-RU" sz="2900" dirty="0"/>
              <a:t>-Медиа, 2015</a:t>
            </a:r>
            <a:r>
              <a:rPr lang="ru-RU" sz="2900" dirty="0" smtClean="0"/>
              <a:t>.</a:t>
            </a:r>
          </a:p>
          <a:p>
            <a:pPr marL="0" indent="0">
              <a:buNone/>
            </a:pPr>
            <a:r>
              <a:rPr lang="ru-RU" sz="2900" dirty="0"/>
              <a:t>Гумилев Л.Н. Древняя Русь и Великая степь. – М.: «Мысль», 1989</a:t>
            </a:r>
            <a:r>
              <a:rPr lang="ru-RU" sz="2900" dirty="0" smtClean="0"/>
              <a:t>.</a:t>
            </a:r>
          </a:p>
          <a:p>
            <a:pPr marL="0" indent="0">
              <a:buNone/>
            </a:pPr>
            <a:endParaRPr lang="ru-RU" sz="2900" dirty="0"/>
          </a:p>
          <a:p>
            <a:r>
              <a:rPr lang="ru-RU" sz="3400" dirty="0" smtClean="0"/>
              <a:t>Суровость </a:t>
            </a:r>
            <a:r>
              <a:rPr lang="ru-RU" sz="3400" dirty="0"/>
              <a:t>климата определяет формирование на </a:t>
            </a:r>
            <a:r>
              <a:rPr lang="ru-RU" sz="3400" dirty="0" smtClean="0"/>
              <a:t>территории России системы </a:t>
            </a:r>
            <a:r>
              <a:rPr lang="ru-RU" sz="3400" dirty="0"/>
              <a:t>ценностей с преобладанием коллективной взаимопомощи</a:t>
            </a:r>
            <a:r>
              <a:rPr lang="ru-RU" sz="3400" dirty="0" smtClean="0"/>
              <a:t>.</a:t>
            </a:r>
          </a:p>
          <a:p>
            <a:r>
              <a:rPr lang="ru-RU" sz="3400" dirty="0"/>
              <a:t>С</a:t>
            </a:r>
            <a:r>
              <a:rPr lang="ru-RU" sz="3400" dirty="0" smtClean="0"/>
              <a:t>пособность </a:t>
            </a:r>
            <a:r>
              <a:rPr lang="ru-RU" sz="3400" dirty="0"/>
              <a:t>к деятельности в условиях риска сформировала архетип надежды на </a:t>
            </a:r>
            <a:r>
              <a:rPr lang="ru-RU" sz="3400" dirty="0" smtClean="0"/>
              <a:t>удачу </a:t>
            </a:r>
            <a:r>
              <a:rPr lang="ru-RU" sz="3400" i="1" dirty="0" smtClean="0">
                <a:solidFill>
                  <a:schemeClr val="accent1">
                    <a:lumMod val="75000"/>
                  </a:schemeClr>
                </a:solidFill>
              </a:rPr>
              <a:t>«Авось Бог поможет»</a:t>
            </a:r>
          </a:p>
          <a:p>
            <a:r>
              <a:rPr lang="ru-RU" sz="3400" dirty="0" smtClean="0"/>
              <a:t>Многонациональный народ, объединенный в большое государство</a:t>
            </a:r>
          </a:p>
          <a:p>
            <a:r>
              <a:rPr lang="ru-RU" sz="3400" dirty="0" smtClean="0"/>
              <a:t>Ценность правды и справедливости  </a:t>
            </a:r>
            <a:r>
              <a:rPr lang="ru-RU" sz="3400" i="1" dirty="0" smtClean="0">
                <a:solidFill>
                  <a:schemeClr val="accent1">
                    <a:lumMod val="75000"/>
                  </a:schemeClr>
                </a:solidFill>
              </a:rPr>
              <a:t>(«Не в силе Бог, а в правде», «Что посеешь, то и пожнешь», «как аукнется, так и откликнется»)</a:t>
            </a:r>
          </a:p>
          <a:p>
            <a:r>
              <a:rPr lang="ru-RU" sz="3400" dirty="0" smtClean="0"/>
              <a:t>Стремление к целостности всего – мира и человека, народов, церкви, познания.</a:t>
            </a:r>
          </a:p>
          <a:p>
            <a:r>
              <a:rPr lang="ru-RU" sz="3400" dirty="0" smtClean="0"/>
              <a:t>Военные архетипы: народ-победитель, народ-освободитель, покоритель новых земель.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8081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3974"/>
          </a:xfrm>
        </p:spPr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одход </a:t>
            </a:r>
            <a:r>
              <a:rPr lang="ru-RU" dirty="0" smtClean="0"/>
              <a:t>от философии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13645"/>
            <a:ext cx="10515600" cy="486331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000" dirty="0" smtClean="0"/>
              <a:t>Данилевский Н.Я. </a:t>
            </a:r>
            <a:r>
              <a:rPr lang="ru-RU" sz="2000" dirty="0"/>
              <a:t>Россия и Европа. Взгляд на культурные и политические отношения славянского мира к германо-романскому. – М.: Институт Русской цивилизации, 2008. </a:t>
            </a:r>
            <a:endParaRPr lang="ru-RU" sz="2000" dirty="0" smtClean="0"/>
          </a:p>
          <a:p>
            <a:pPr marL="0" indent="0">
              <a:buNone/>
            </a:pPr>
            <a:r>
              <a:rPr lang="ru-RU" sz="2600" dirty="0" smtClean="0"/>
              <a:t>Определяющие </a:t>
            </a:r>
            <a:r>
              <a:rPr lang="ru-RU" sz="2600" dirty="0" smtClean="0"/>
              <a:t>черты </a:t>
            </a:r>
            <a:r>
              <a:rPr lang="ru-RU" sz="2600" dirty="0"/>
              <a:t>русского народа </a:t>
            </a:r>
            <a:r>
              <a:rPr lang="ru-RU" sz="2600" dirty="0" smtClean="0"/>
              <a:t>– </a:t>
            </a:r>
            <a:r>
              <a:rPr lang="ru-RU" sz="2600" dirty="0" err="1" smtClean="0"/>
              <a:t>ненасильственность</a:t>
            </a:r>
            <a:r>
              <a:rPr lang="ru-RU" sz="2600" dirty="0" smtClean="0"/>
              <a:t> и </a:t>
            </a:r>
            <a:r>
              <a:rPr lang="ru-RU" sz="2600" dirty="0" smtClean="0"/>
              <a:t>терпимость, доминирование </a:t>
            </a:r>
            <a:r>
              <a:rPr lang="ru-RU" sz="2600" dirty="0"/>
              <a:t>в </a:t>
            </a:r>
            <a:r>
              <a:rPr lang="ru-RU" sz="2600" dirty="0" smtClean="0"/>
              <a:t>характере </a:t>
            </a:r>
            <a:r>
              <a:rPr lang="ru-RU" sz="2600" dirty="0"/>
              <a:t>«общенародного элемента» над элементом личным, </a:t>
            </a:r>
            <a:r>
              <a:rPr lang="ru-RU" sz="2600" dirty="0" smtClean="0"/>
              <a:t>индивидуальным.</a:t>
            </a:r>
          </a:p>
          <a:p>
            <a:pPr marL="0" indent="0">
              <a:buNone/>
            </a:pPr>
            <a:r>
              <a:rPr lang="ru-RU" sz="2600" dirty="0" smtClean="0"/>
              <a:t> </a:t>
            </a:r>
          </a:p>
          <a:p>
            <a:pPr marL="0" indent="0">
              <a:buNone/>
            </a:pPr>
            <a:r>
              <a:rPr lang="ru-RU" sz="2000" dirty="0" err="1" smtClean="0"/>
              <a:t>Лосский</a:t>
            </a:r>
            <a:r>
              <a:rPr lang="ru-RU" sz="2000" dirty="0" smtClean="0"/>
              <a:t> </a:t>
            </a:r>
            <a:r>
              <a:rPr lang="ru-RU" sz="2000" dirty="0"/>
              <a:t>Н</a:t>
            </a:r>
            <a:r>
              <a:rPr lang="ru-RU" sz="2000" dirty="0" smtClean="0"/>
              <a:t>.О. Характер Русского народа (1957 г)</a:t>
            </a:r>
          </a:p>
          <a:p>
            <a:pPr marL="0" indent="0">
              <a:buNone/>
            </a:pPr>
            <a:r>
              <a:rPr lang="ru-RU" sz="2600" dirty="0" smtClean="0"/>
              <a:t>Религиозность, сострадательность, чуткое восприятие душевных состояний.</a:t>
            </a:r>
          </a:p>
          <a:p>
            <a:pPr marL="0" indent="0">
              <a:buNone/>
            </a:pPr>
            <a:r>
              <a:rPr lang="ru-RU" sz="2600" dirty="0" smtClean="0"/>
              <a:t>Парадоксальность: сила воли и страстность наряду с пассивностью и леностью.</a:t>
            </a:r>
          </a:p>
          <a:p>
            <a:pPr marL="0" indent="0">
              <a:buNone/>
            </a:pPr>
            <a:r>
              <a:rPr lang="ru-RU" sz="2600" dirty="0" smtClean="0"/>
              <a:t>Свободолюбие. Склонность к анархии.</a:t>
            </a:r>
          </a:p>
          <a:p>
            <a:pPr marL="0" indent="0">
              <a:buNone/>
            </a:pPr>
            <a:r>
              <a:rPr lang="ru-RU" sz="2600" dirty="0" smtClean="0"/>
              <a:t>Сочетание доброты и мужественности </a:t>
            </a:r>
            <a:endParaRPr lang="ru-RU" sz="2600" dirty="0" smtClean="0"/>
          </a:p>
        </p:txBody>
      </p:sp>
    </p:spTree>
    <p:extLst>
      <p:ext uri="{BB962C8B-B14F-4D97-AF65-F5344CB8AC3E}">
        <p14:creationId xmlns:p14="http://schemas.microsoft.com/office/powerpoint/2010/main" val="1848572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5489"/>
          </a:xfrm>
        </p:spPr>
        <p:txBody>
          <a:bodyPr>
            <a:normAutofit fontScale="90000"/>
          </a:bodyPr>
          <a:lstStyle/>
          <a:p>
            <a:r>
              <a:rPr lang="ru-RU" dirty="0"/>
              <a:t>п</a:t>
            </a:r>
            <a:r>
              <a:rPr lang="ru-RU" dirty="0" smtClean="0"/>
              <a:t>одход от искусства и фольклорных традиций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42434"/>
            <a:ext cx="10515600" cy="473452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«Коль любить, так без рассудку.</a:t>
            </a:r>
          </a:p>
          <a:p>
            <a:pPr marL="0" indent="0">
              <a:buNone/>
            </a:pPr>
            <a:r>
              <a:rPr lang="ru-RU" dirty="0" smtClean="0"/>
              <a:t>Коль грозить, так не на шутку…»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А. Толстой</a:t>
            </a:r>
          </a:p>
          <a:p>
            <a:pPr marL="0" indent="0">
              <a:buNone/>
            </a:pPr>
            <a:r>
              <a:rPr lang="ru-RU" dirty="0" smtClean="0"/>
              <a:t>«Народ как дерево, из него можно сделать и икону и дубину, в зависимости от того, кто дерево обрабатывает: Емельян Пугачев или Сергий Радонежский»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И. Бунин «Окаянные дни»</a:t>
            </a:r>
          </a:p>
          <a:p>
            <a:pPr marL="0" indent="0">
              <a:buNone/>
            </a:pPr>
            <a:r>
              <a:rPr lang="ru-RU" dirty="0" smtClean="0"/>
              <a:t>У русского человека от греха до святости и наоборот, один шаг.</a:t>
            </a:r>
          </a:p>
          <a:p>
            <a:pPr marL="0" indent="0">
              <a:buNone/>
            </a:pPr>
            <a:r>
              <a:rPr lang="ru-RU" dirty="0" smtClean="0"/>
              <a:t>Потребность страдания всегдашнего и неутолимого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            </a:t>
            </a:r>
            <a:r>
              <a:rPr lang="ru-RU" dirty="0" err="1" smtClean="0"/>
              <a:t>Ф.Достоевский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«У нас нет середины: либо в рыло, либо – ручку пожалуйте…»</a:t>
            </a:r>
          </a:p>
          <a:p>
            <a:pPr marL="0" indent="0">
              <a:buNone/>
            </a:pPr>
            <a:r>
              <a:rPr lang="ru-RU" dirty="0" smtClean="0"/>
              <a:t>«Строгость российских законов смягчается необязательностью их исполнения»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М.Е. Салтыков-Щедрин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216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59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526788"/>
              </p:ext>
            </p:extLst>
          </p:nvPr>
        </p:nvGraphicFramePr>
        <p:xfrm>
          <a:off x="838200" y="848139"/>
          <a:ext cx="10515600" cy="5910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5910471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Недоверие к рациональности: надо жить «по сердцу», а не «по разуму». </a:t>
                      </a:r>
                    </a:p>
                    <a:p>
                      <a:endParaRPr lang="ru-RU" sz="24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Противоречивость русского характера,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склонность к крайностям.</a:t>
                      </a:r>
                    </a:p>
                    <a:p>
                      <a:endParaRPr lang="ru-RU" sz="24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Нелюбовь к планированию, спонтанность. </a:t>
                      </a:r>
                    </a:p>
                    <a:p>
                      <a:endParaRPr lang="ru-RU" sz="24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Нет навыка продуктивной </a:t>
                      </a:r>
                    </a:p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постановки целей</a:t>
                      </a:r>
                    </a:p>
                    <a:p>
                      <a:endParaRPr lang="ru-RU" sz="24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Лень и нежелание делать </a:t>
                      </a:r>
                    </a:p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что-то сверх необходимого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353201"/>
            <a:ext cx="2588653" cy="33119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5287" y="2457913"/>
            <a:ext cx="3192398" cy="37223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2713" y="3140185"/>
            <a:ext cx="2246573" cy="32324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5130" y="284556"/>
            <a:ext cx="3776870" cy="26106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57842" y="3889147"/>
            <a:ext cx="2414758" cy="267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3456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2952</TotalTime>
  <Words>1293</Words>
  <Application>Microsoft Office PowerPoint</Application>
  <PresentationFormat>Широкоэкранный</PresentationFormat>
  <Paragraphs>120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Posterama</vt:lpstr>
      <vt:lpstr>Vollkorn</vt:lpstr>
      <vt:lpstr>Тема Office</vt:lpstr>
      <vt:lpstr>ОСНОВЫ РОССИЙСКОЙ ГОСУДАРСТВЕННОСТИ</vt:lpstr>
      <vt:lpstr>Лекция 2 «Мировоззренческие принципы (константы) российской цивилизации»</vt:lpstr>
      <vt:lpstr>Различные подходы в философии истории</vt:lpstr>
      <vt:lpstr>Факторы формирования специфической культуры  на территории России</vt:lpstr>
      <vt:lpstr>Презентация PowerPoint</vt:lpstr>
      <vt:lpstr>подход от географии и истории</vt:lpstr>
      <vt:lpstr>подход от философии</vt:lpstr>
      <vt:lpstr>подход от искусства и фольклорных традиций</vt:lpstr>
      <vt:lpstr>Презентация PowerPoint</vt:lpstr>
      <vt:lpstr>Презентация PowerPoint</vt:lpstr>
      <vt:lpstr>Презентация PowerPoint</vt:lpstr>
      <vt:lpstr>подход от политических мыслителей</vt:lpstr>
      <vt:lpstr>Методологические проблемы научного исследования ценностей российской культуры</vt:lpstr>
      <vt:lpstr>ИЗУЧЕНИЕ ЦЕННОСТНЫХ СТРУКТУР РАЗЛИЧНЫХ ОБЩЕСТВ И СТРАН МИРА  </vt:lpstr>
      <vt:lpstr>ХОФСТЕДЕ Г. ВЫДЕЛИЛ ШЕСТЬ ОСНОВНЫХ ИЗМЕРЕНИЙ КУЛЬТУРЫ:</vt:lpstr>
      <vt:lpstr>Презентация PowerPoint</vt:lpstr>
      <vt:lpstr>Презентация PowerPoint</vt:lpstr>
      <vt:lpstr>КАКИЕ ЦЕННОСТИ БЛИЗКИ СОВРЕМЕННОЙ РОССИЙСКОЙ МОЛОДЕЖИ?  Калининград, 2022 год</vt:lpstr>
      <vt:lpstr>Сибирский регион, 2019 год.</vt:lpstr>
      <vt:lpstr>НОРМАТИВНОЕ ЗАКРЕПЛЕНИЕ ТРАДИЦИОННЫХ ЦЕННОСТЕЙ РОССИЙСКОЙ ЦИВИЛИЗАЦИИ</vt:lpstr>
      <vt:lpstr>НОРМАТИВНОЕ ЗАКРЕПЛЕНИЕ ТРАДИЦИОННЫХ ЦЕННОСТЕЙ РОССИЙСКОЙ ЦИВИЛИЗАЦИИ</vt:lpstr>
      <vt:lpstr>Ценностные вызовы сегодня</vt:lpstr>
      <vt:lpstr>Поиск ценностных констант</vt:lpstr>
      <vt:lpstr>Презентация PowerPoint</vt:lpstr>
      <vt:lpstr>Презентация PowerPoint</vt:lpstr>
      <vt:lpstr>Благодарю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Andrey</dc:creator>
  <cp:lastModifiedBy>Sandakova</cp:lastModifiedBy>
  <cp:revision>119</cp:revision>
  <dcterms:created xsi:type="dcterms:W3CDTF">2023-03-01T18:57:48Z</dcterms:created>
  <dcterms:modified xsi:type="dcterms:W3CDTF">2023-09-17T10:16:18Z</dcterms:modified>
</cp:coreProperties>
</file>