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7" r:id="rId3"/>
    <p:sldId id="260" r:id="rId4"/>
    <p:sldId id="258" r:id="rId5"/>
    <p:sldId id="261" r:id="rId6"/>
    <p:sldId id="271" r:id="rId7"/>
    <p:sldId id="272" r:id="rId8"/>
    <p:sldId id="273" r:id="rId9"/>
    <p:sldId id="274" r:id="rId10"/>
    <p:sldId id="275" r:id="rId11"/>
    <p:sldId id="276" r:id="rId12"/>
    <p:sldId id="290" r:id="rId13"/>
    <p:sldId id="291" r:id="rId14"/>
    <p:sldId id="285" r:id="rId15"/>
    <p:sldId id="286" r:id="rId16"/>
    <p:sldId id="288" r:id="rId17"/>
    <p:sldId id="292" r:id="rId18"/>
    <p:sldId id="293" r:id="rId19"/>
    <p:sldId id="277" r:id="rId20"/>
    <p:sldId id="279" r:id="rId21"/>
    <p:sldId id="262" r:id="rId22"/>
    <p:sldId id="263" r:id="rId23"/>
    <p:sldId id="280" r:id="rId24"/>
    <p:sldId id="281" r:id="rId25"/>
    <p:sldId id="282" r:id="rId26"/>
    <p:sldId id="283" r:id="rId27"/>
    <p:sldId id="284" r:id="rId28"/>
    <p:sldId id="270" r:id="rId29"/>
    <p:sldId id="29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5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DAAF83-B340-4B70-B248-F6803DDFCC4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B6ACCF-E0D3-429A-8C12-C00E6F805E76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Глобальные проблемы</a:t>
          </a:r>
          <a:endParaRPr lang="ru-RU" b="1" dirty="0">
            <a:solidFill>
              <a:schemeClr val="tx1"/>
            </a:solidFill>
          </a:endParaRPr>
        </a:p>
      </dgm:t>
    </dgm:pt>
    <dgm:pt modelId="{BBBCFB9D-A412-49C4-B40A-D4385444D31B}" type="parTrans" cxnId="{A4F9B66B-CE5C-448B-8FEC-E9F0A6E1DF98}">
      <dgm:prSet/>
      <dgm:spPr/>
      <dgm:t>
        <a:bodyPr/>
        <a:lstStyle/>
        <a:p>
          <a:endParaRPr lang="ru-RU"/>
        </a:p>
      </dgm:t>
    </dgm:pt>
    <dgm:pt modelId="{81BD5A38-5FC8-4F65-A73E-B0E62D9667B6}" type="sibTrans" cxnId="{A4F9B66B-CE5C-448B-8FEC-E9F0A6E1DF98}">
      <dgm:prSet/>
      <dgm:spPr/>
      <dgm:t>
        <a:bodyPr/>
        <a:lstStyle/>
        <a:p>
          <a:endParaRPr lang="ru-RU"/>
        </a:p>
      </dgm:t>
    </dgm:pt>
    <dgm:pt modelId="{3979A6B8-2233-47A1-9356-0A7A98C694C7}">
      <dgm:prSet phldrT="[Текст]"/>
      <dgm:spPr>
        <a:solidFill>
          <a:srgbClr val="E4504C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экологические</a:t>
          </a:r>
          <a:endParaRPr lang="ru-RU" b="1" dirty="0">
            <a:solidFill>
              <a:schemeClr val="tx1"/>
            </a:solidFill>
          </a:endParaRPr>
        </a:p>
      </dgm:t>
    </dgm:pt>
    <dgm:pt modelId="{CB99B764-2090-4797-8D39-D96ADD52E55E}" type="parTrans" cxnId="{B9CFC243-A433-4704-A594-C85ADA72B1D5}">
      <dgm:prSet/>
      <dgm:spPr/>
      <dgm:t>
        <a:bodyPr/>
        <a:lstStyle/>
        <a:p>
          <a:endParaRPr lang="ru-RU"/>
        </a:p>
      </dgm:t>
    </dgm:pt>
    <dgm:pt modelId="{AA286AF8-D233-4F53-87C4-391B8A5506DC}" type="sibTrans" cxnId="{B9CFC243-A433-4704-A594-C85ADA72B1D5}">
      <dgm:prSet/>
      <dgm:spPr/>
      <dgm:t>
        <a:bodyPr/>
        <a:lstStyle/>
        <a:p>
          <a:endParaRPr lang="ru-RU"/>
        </a:p>
      </dgm:t>
    </dgm:pt>
    <dgm:pt modelId="{9EC1F1E2-EC13-4384-9B3B-37D8E4833490}">
      <dgm:prSet phldrT="[Текст]" custT="1"/>
      <dgm:spPr>
        <a:solidFill>
          <a:srgbClr val="E4504C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демографические</a:t>
          </a:r>
          <a:endParaRPr lang="ru-RU" sz="1800" b="1" dirty="0">
            <a:solidFill>
              <a:schemeClr val="tx1"/>
            </a:solidFill>
          </a:endParaRPr>
        </a:p>
      </dgm:t>
    </dgm:pt>
    <dgm:pt modelId="{62BB63DA-E177-49EE-A911-6E23029AB471}" type="parTrans" cxnId="{6B9877ED-6D1A-4228-A941-82D3DC23C381}">
      <dgm:prSet/>
      <dgm:spPr/>
      <dgm:t>
        <a:bodyPr/>
        <a:lstStyle/>
        <a:p>
          <a:endParaRPr lang="ru-RU"/>
        </a:p>
      </dgm:t>
    </dgm:pt>
    <dgm:pt modelId="{7391A9F9-1CBE-4EA6-B21D-A4F7CCDA8FCB}" type="sibTrans" cxnId="{6B9877ED-6D1A-4228-A941-82D3DC23C381}">
      <dgm:prSet/>
      <dgm:spPr/>
      <dgm:t>
        <a:bodyPr/>
        <a:lstStyle/>
        <a:p>
          <a:endParaRPr lang="ru-RU"/>
        </a:p>
      </dgm:t>
    </dgm:pt>
    <dgm:pt modelId="{B0DEAC30-EBBC-4E15-8656-DB4229231AB4}">
      <dgm:prSet phldrT="[Текст]" custT="1"/>
      <dgm:spPr>
        <a:solidFill>
          <a:srgbClr val="E4504C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Социально-политические</a:t>
          </a:r>
          <a:endParaRPr lang="ru-RU" sz="1800" b="1" dirty="0">
            <a:solidFill>
              <a:schemeClr val="tx1"/>
            </a:solidFill>
          </a:endParaRPr>
        </a:p>
      </dgm:t>
    </dgm:pt>
    <dgm:pt modelId="{F3F17E57-4908-40D8-A81F-3FDB5DD231D9}" type="parTrans" cxnId="{67A991E6-AE7F-4F30-AED9-EC3F272409DE}">
      <dgm:prSet/>
      <dgm:spPr/>
      <dgm:t>
        <a:bodyPr/>
        <a:lstStyle/>
        <a:p>
          <a:endParaRPr lang="ru-RU"/>
        </a:p>
      </dgm:t>
    </dgm:pt>
    <dgm:pt modelId="{AE6EDE80-5880-4E0F-AD4C-E8DA557645E9}" type="sibTrans" cxnId="{67A991E6-AE7F-4F30-AED9-EC3F272409DE}">
      <dgm:prSet/>
      <dgm:spPr/>
      <dgm:t>
        <a:bodyPr/>
        <a:lstStyle/>
        <a:p>
          <a:endParaRPr lang="ru-RU"/>
        </a:p>
      </dgm:t>
    </dgm:pt>
    <dgm:pt modelId="{28CDF28E-3DD0-4879-8A94-9738F138A890}">
      <dgm:prSet phldrT="[Текст]" custT="1"/>
      <dgm:spPr>
        <a:solidFill>
          <a:srgbClr val="E4504C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технологические</a:t>
          </a:r>
          <a:endParaRPr lang="ru-RU" sz="1800" b="1" dirty="0">
            <a:solidFill>
              <a:schemeClr val="tx1"/>
            </a:solidFill>
          </a:endParaRPr>
        </a:p>
      </dgm:t>
    </dgm:pt>
    <dgm:pt modelId="{BBCCF43E-0ADB-4D12-AD1B-58E59EBA0C10}" type="parTrans" cxnId="{871C6D36-4A18-4D89-84E7-A72C81668F46}">
      <dgm:prSet/>
      <dgm:spPr/>
      <dgm:t>
        <a:bodyPr/>
        <a:lstStyle/>
        <a:p>
          <a:endParaRPr lang="ru-RU"/>
        </a:p>
      </dgm:t>
    </dgm:pt>
    <dgm:pt modelId="{AC9DD558-10FB-4434-9C0A-38D3F24E5DBF}" type="sibTrans" cxnId="{871C6D36-4A18-4D89-84E7-A72C81668F46}">
      <dgm:prSet/>
      <dgm:spPr/>
      <dgm:t>
        <a:bodyPr/>
        <a:lstStyle/>
        <a:p>
          <a:endParaRPr lang="ru-RU"/>
        </a:p>
      </dgm:t>
    </dgm:pt>
    <dgm:pt modelId="{99474D6A-8FA8-4B87-9541-464A946827B4}" type="pres">
      <dgm:prSet presAssocID="{18DAAF83-B340-4B70-B248-F6803DDFCC4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FFECF8-B283-4CF2-A998-9DDD5B744B8C}" type="pres">
      <dgm:prSet presAssocID="{2CB6ACCF-E0D3-429A-8C12-C00E6F805E76}" presName="centerShape" presStyleLbl="node0" presStyleIdx="0" presStyleCnt="1" custScaleX="138654" custScaleY="111241"/>
      <dgm:spPr/>
    </dgm:pt>
    <dgm:pt modelId="{EE4E33A9-7D99-44FB-9B01-BFA7AC03768E}" type="pres">
      <dgm:prSet presAssocID="{CB99B764-2090-4797-8D39-D96ADD52E55E}" presName="parTrans" presStyleLbl="sibTrans2D1" presStyleIdx="0" presStyleCnt="4"/>
      <dgm:spPr/>
    </dgm:pt>
    <dgm:pt modelId="{02436165-F680-4333-8198-554365508AB2}" type="pres">
      <dgm:prSet presAssocID="{CB99B764-2090-4797-8D39-D96ADD52E55E}" presName="connectorText" presStyleLbl="sibTrans2D1" presStyleIdx="0" presStyleCnt="4"/>
      <dgm:spPr/>
    </dgm:pt>
    <dgm:pt modelId="{AE7806C4-9D2B-4C5A-B5E8-4125A8E0EAD0}" type="pres">
      <dgm:prSet presAssocID="{3979A6B8-2233-47A1-9356-0A7A98C694C7}" presName="node" presStyleLbl="node1" presStyleIdx="0" presStyleCnt="4" custScaleX="218266" custScaleY="97391" custRadScaleRad="85890" custRadScaleInc="920">
        <dgm:presLayoutVars>
          <dgm:bulletEnabled val="1"/>
        </dgm:presLayoutVars>
      </dgm:prSet>
      <dgm:spPr/>
    </dgm:pt>
    <dgm:pt modelId="{FB21FD46-51F9-4E2E-A5F0-1E0C055B0ED2}" type="pres">
      <dgm:prSet presAssocID="{62BB63DA-E177-49EE-A911-6E23029AB471}" presName="parTrans" presStyleLbl="sibTrans2D1" presStyleIdx="1" presStyleCnt="4"/>
      <dgm:spPr/>
    </dgm:pt>
    <dgm:pt modelId="{EFBE4B93-3FBC-4D5D-B6E5-03D661707046}" type="pres">
      <dgm:prSet presAssocID="{62BB63DA-E177-49EE-A911-6E23029AB471}" presName="connectorText" presStyleLbl="sibTrans2D1" presStyleIdx="1" presStyleCnt="4"/>
      <dgm:spPr/>
    </dgm:pt>
    <dgm:pt modelId="{3E1C2A5D-D7D7-4623-AAF6-A5254B44DE11}" type="pres">
      <dgm:prSet presAssocID="{9EC1F1E2-EC13-4384-9B3B-37D8E4833490}" presName="node" presStyleLbl="node1" presStyleIdx="1" presStyleCnt="4" custScaleX="190669" custScaleY="96959" custRadScaleRad="117663" custRadScaleInc="-772">
        <dgm:presLayoutVars>
          <dgm:bulletEnabled val="1"/>
        </dgm:presLayoutVars>
      </dgm:prSet>
      <dgm:spPr/>
    </dgm:pt>
    <dgm:pt modelId="{635187E6-0FFB-4C7E-957B-311E8AB05A8D}" type="pres">
      <dgm:prSet presAssocID="{F3F17E57-4908-40D8-A81F-3FDB5DD231D9}" presName="parTrans" presStyleLbl="sibTrans2D1" presStyleIdx="2" presStyleCnt="4"/>
      <dgm:spPr/>
    </dgm:pt>
    <dgm:pt modelId="{395F4770-187B-4962-A752-EA3CC361160D}" type="pres">
      <dgm:prSet presAssocID="{F3F17E57-4908-40D8-A81F-3FDB5DD231D9}" presName="connectorText" presStyleLbl="sibTrans2D1" presStyleIdx="2" presStyleCnt="4"/>
      <dgm:spPr/>
    </dgm:pt>
    <dgm:pt modelId="{EECD743C-ADDC-4B13-A21E-9ED17094263F}" type="pres">
      <dgm:prSet presAssocID="{B0DEAC30-EBBC-4E15-8656-DB4229231AB4}" presName="node" presStyleLbl="node1" presStyleIdx="2" presStyleCnt="4" custScaleX="223601" custScaleY="100173" custRadScaleRad="82177" custRadScaleInc="-986">
        <dgm:presLayoutVars>
          <dgm:bulletEnabled val="1"/>
        </dgm:presLayoutVars>
      </dgm:prSet>
      <dgm:spPr/>
    </dgm:pt>
    <dgm:pt modelId="{0B183D0A-B194-4755-B217-4AC9F2FFEF8D}" type="pres">
      <dgm:prSet presAssocID="{BBCCF43E-0ADB-4D12-AD1B-58E59EBA0C10}" presName="parTrans" presStyleLbl="sibTrans2D1" presStyleIdx="3" presStyleCnt="4"/>
      <dgm:spPr/>
    </dgm:pt>
    <dgm:pt modelId="{29A903DD-5FA8-4DF4-B7DF-7B1FB5224A22}" type="pres">
      <dgm:prSet presAssocID="{BBCCF43E-0ADB-4D12-AD1B-58E59EBA0C10}" presName="connectorText" presStyleLbl="sibTrans2D1" presStyleIdx="3" presStyleCnt="4"/>
      <dgm:spPr/>
    </dgm:pt>
    <dgm:pt modelId="{238A91ED-DF74-43B0-958B-CF0E77A81724}" type="pres">
      <dgm:prSet presAssocID="{28CDF28E-3DD0-4879-8A94-9738F138A890}" presName="node" presStyleLbl="node1" presStyleIdx="3" presStyleCnt="4" custScaleX="187191" custRadScaleRad="119220" custRadScaleInc="5530">
        <dgm:presLayoutVars>
          <dgm:bulletEnabled val="1"/>
        </dgm:presLayoutVars>
      </dgm:prSet>
      <dgm:spPr/>
    </dgm:pt>
  </dgm:ptLst>
  <dgm:cxnLst>
    <dgm:cxn modelId="{2FAB2168-B07E-4769-9FD1-FD0FEF7987CC}" type="presOf" srcId="{BBCCF43E-0ADB-4D12-AD1B-58E59EBA0C10}" destId="{29A903DD-5FA8-4DF4-B7DF-7B1FB5224A22}" srcOrd="1" destOrd="0" presId="urn:microsoft.com/office/officeart/2005/8/layout/radial5"/>
    <dgm:cxn modelId="{51187EF8-9E51-4ADA-8AD0-06D75C1F6888}" type="presOf" srcId="{62BB63DA-E177-49EE-A911-6E23029AB471}" destId="{FB21FD46-51F9-4E2E-A5F0-1E0C055B0ED2}" srcOrd="0" destOrd="0" presId="urn:microsoft.com/office/officeart/2005/8/layout/radial5"/>
    <dgm:cxn modelId="{F305A1BA-EE36-405D-BB10-B12046F0D7D6}" type="presOf" srcId="{B0DEAC30-EBBC-4E15-8656-DB4229231AB4}" destId="{EECD743C-ADDC-4B13-A21E-9ED17094263F}" srcOrd="0" destOrd="0" presId="urn:microsoft.com/office/officeart/2005/8/layout/radial5"/>
    <dgm:cxn modelId="{67A991E6-AE7F-4F30-AED9-EC3F272409DE}" srcId="{2CB6ACCF-E0D3-429A-8C12-C00E6F805E76}" destId="{B0DEAC30-EBBC-4E15-8656-DB4229231AB4}" srcOrd="2" destOrd="0" parTransId="{F3F17E57-4908-40D8-A81F-3FDB5DD231D9}" sibTransId="{AE6EDE80-5880-4E0F-AD4C-E8DA557645E9}"/>
    <dgm:cxn modelId="{FED54CDE-F3C2-483B-99FF-7163DCA3F5DE}" type="presOf" srcId="{2CB6ACCF-E0D3-429A-8C12-C00E6F805E76}" destId="{F5FFECF8-B283-4CF2-A998-9DDD5B744B8C}" srcOrd="0" destOrd="0" presId="urn:microsoft.com/office/officeart/2005/8/layout/radial5"/>
    <dgm:cxn modelId="{6B9877ED-6D1A-4228-A941-82D3DC23C381}" srcId="{2CB6ACCF-E0D3-429A-8C12-C00E6F805E76}" destId="{9EC1F1E2-EC13-4384-9B3B-37D8E4833490}" srcOrd="1" destOrd="0" parTransId="{62BB63DA-E177-49EE-A911-6E23029AB471}" sibTransId="{7391A9F9-1CBE-4EA6-B21D-A4F7CCDA8FCB}"/>
    <dgm:cxn modelId="{A17B0704-2F51-49D1-9CA6-7E65176341B8}" type="presOf" srcId="{3979A6B8-2233-47A1-9356-0A7A98C694C7}" destId="{AE7806C4-9D2B-4C5A-B5E8-4125A8E0EAD0}" srcOrd="0" destOrd="0" presId="urn:microsoft.com/office/officeart/2005/8/layout/radial5"/>
    <dgm:cxn modelId="{60BDAAC0-567C-4DC4-B18C-0B235B6E7865}" type="presOf" srcId="{CB99B764-2090-4797-8D39-D96ADD52E55E}" destId="{EE4E33A9-7D99-44FB-9B01-BFA7AC03768E}" srcOrd="0" destOrd="0" presId="urn:microsoft.com/office/officeart/2005/8/layout/radial5"/>
    <dgm:cxn modelId="{B9CFC243-A433-4704-A594-C85ADA72B1D5}" srcId="{2CB6ACCF-E0D3-429A-8C12-C00E6F805E76}" destId="{3979A6B8-2233-47A1-9356-0A7A98C694C7}" srcOrd="0" destOrd="0" parTransId="{CB99B764-2090-4797-8D39-D96ADD52E55E}" sibTransId="{AA286AF8-D233-4F53-87C4-391B8A5506DC}"/>
    <dgm:cxn modelId="{AFC2674C-089D-4C34-847B-750A670C3C8D}" type="presOf" srcId="{BBCCF43E-0ADB-4D12-AD1B-58E59EBA0C10}" destId="{0B183D0A-B194-4755-B217-4AC9F2FFEF8D}" srcOrd="0" destOrd="0" presId="urn:microsoft.com/office/officeart/2005/8/layout/radial5"/>
    <dgm:cxn modelId="{EA285A3F-A09C-46E2-BFDA-B6B74D1098DF}" type="presOf" srcId="{62BB63DA-E177-49EE-A911-6E23029AB471}" destId="{EFBE4B93-3FBC-4D5D-B6E5-03D661707046}" srcOrd="1" destOrd="0" presId="urn:microsoft.com/office/officeart/2005/8/layout/radial5"/>
    <dgm:cxn modelId="{16C155EF-8E55-4E5D-A421-13887A76443E}" type="presOf" srcId="{CB99B764-2090-4797-8D39-D96ADD52E55E}" destId="{02436165-F680-4333-8198-554365508AB2}" srcOrd="1" destOrd="0" presId="urn:microsoft.com/office/officeart/2005/8/layout/radial5"/>
    <dgm:cxn modelId="{17D5B4E8-B703-4DB0-A22C-CEFEA3CFA130}" type="presOf" srcId="{28CDF28E-3DD0-4879-8A94-9738F138A890}" destId="{238A91ED-DF74-43B0-958B-CF0E77A81724}" srcOrd="0" destOrd="0" presId="urn:microsoft.com/office/officeart/2005/8/layout/radial5"/>
    <dgm:cxn modelId="{A4F9B66B-CE5C-448B-8FEC-E9F0A6E1DF98}" srcId="{18DAAF83-B340-4B70-B248-F6803DDFCC42}" destId="{2CB6ACCF-E0D3-429A-8C12-C00E6F805E76}" srcOrd="0" destOrd="0" parTransId="{BBBCFB9D-A412-49C4-B40A-D4385444D31B}" sibTransId="{81BD5A38-5FC8-4F65-A73E-B0E62D9667B6}"/>
    <dgm:cxn modelId="{871C6D36-4A18-4D89-84E7-A72C81668F46}" srcId="{2CB6ACCF-E0D3-429A-8C12-C00E6F805E76}" destId="{28CDF28E-3DD0-4879-8A94-9738F138A890}" srcOrd="3" destOrd="0" parTransId="{BBCCF43E-0ADB-4D12-AD1B-58E59EBA0C10}" sibTransId="{AC9DD558-10FB-4434-9C0A-38D3F24E5DBF}"/>
    <dgm:cxn modelId="{C9E71D2B-643D-42CA-9BAA-382F79C41CF1}" type="presOf" srcId="{18DAAF83-B340-4B70-B248-F6803DDFCC42}" destId="{99474D6A-8FA8-4B87-9541-464A946827B4}" srcOrd="0" destOrd="0" presId="urn:microsoft.com/office/officeart/2005/8/layout/radial5"/>
    <dgm:cxn modelId="{1DBB1F09-8BFF-475B-9118-47156D6F72C0}" type="presOf" srcId="{F3F17E57-4908-40D8-A81F-3FDB5DD231D9}" destId="{635187E6-0FFB-4C7E-957B-311E8AB05A8D}" srcOrd="0" destOrd="0" presId="urn:microsoft.com/office/officeart/2005/8/layout/radial5"/>
    <dgm:cxn modelId="{4A908DF7-E1A8-4EE1-A956-461CC0F20DBF}" type="presOf" srcId="{F3F17E57-4908-40D8-A81F-3FDB5DD231D9}" destId="{395F4770-187B-4962-A752-EA3CC361160D}" srcOrd="1" destOrd="0" presId="urn:microsoft.com/office/officeart/2005/8/layout/radial5"/>
    <dgm:cxn modelId="{D2E59EB0-523A-4BFC-8B91-91C1286D8EA4}" type="presOf" srcId="{9EC1F1E2-EC13-4384-9B3B-37D8E4833490}" destId="{3E1C2A5D-D7D7-4623-AAF6-A5254B44DE11}" srcOrd="0" destOrd="0" presId="urn:microsoft.com/office/officeart/2005/8/layout/radial5"/>
    <dgm:cxn modelId="{5B7EE9E9-F263-485A-BECC-1C4F07A4BA47}" type="presParOf" srcId="{99474D6A-8FA8-4B87-9541-464A946827B4}" destId="{F5FFECF8-B283-4CF2-A998-9DDD5B744B8C}" srcOrd="0" destOrd="0" presId="urn:microsoft.com/office/officeart/2005/8/layout/radial5"/>
    <dgm:cxn modelId="{296229E5-4B3B-46C4-B3C7-BFEF26FD9C1B}" type="presParOf" srcId="{99474D6A-8FA8-4B87-9541-464A946827B4}" destId="{EE4E33A9-7D99-44FB-9B01-BFA7AC03768E}" srcOrd="1" destOrd="0" presId="urn:microsoft.com/office/officeart/2005/8/layout/radial5"/>
    <dgm:cxn modelId="{1A1E2F76-5BD4-4CC2-8603-6F6A7352666B}" type="presParOf" srcId="{EE4E33A9-7D99-44FB-9B01-BFA7AC03768E}" destId="{02436165-F680-4333-8198-554365508AB2}" srcOrd="0" destOrd="0" presId="urn:microsoft.com/office/officeart/2005/8/layout/radial5"/>
    <dgm:cxn modelId="{C488E14C-9F78-4901-AADE-21BE6CDE4D68}" type="presParOf" srcId="{99474D6A-8FA8-4B87-9541-464A946827B4}" destId="{AE7806C4-9D2B-4C5A-B5E8-4125A8E0EAD0}" srcOrd="2" destOrd="0" presId="urn:microsoft.com/office/officeart/2005/8/layout/radial5"/>
    <dgm:cxn modelId="{FC744A56-EA2F-4606-B870-866CDBB6AEF7}" type="presParOf" srcId="{99474D6A-8FA8-4B87-9541-464A946827B4}" destId="{FB21FD46-51F9-4E2E-A5F0-1E0C055B0ED2}" srcOrd="3" destOrd="0" presId="urn:microsoft.com/office/officeart/2005/8/layout/radial5"/>
    <dgm:cxn modelId="{96E68486-EF0D-439B-B9A1-691E7A211489}" type="presParOf" srcId="{FB21FD46-51F9-4E2E-A5F0-1E0C055B0ED2}" destId="{EFBE4B93-3FBC-4D5D-B6E5-03D661707046}" srcOrd="0" destOrd="0" presId="urn:microsoft.com/office/officeart/2005/8/layout/radial5"/>
    <dgm:cxn modelId="{9A0AE062-9E59-49EC-8567-8E0B26CE1EA6}" type="presParOf" srcId="{99474D6A-8FA8-4B87-9541-464A946827B4}" destId="{3E1C2A5D-D7D7-4623-AAF6-A5254B44DE11}" srcOrd="4" destOrd="0" presId="urn:microsoft.com/office/officeart/2005/8/layout/radial5"/>
    <dgm:cxn modelId="{718DA226-945A-4253-AB43-08F1FEB229ED}" type="presParOf" srcId="{99474D6A-8FA8-4B87-9541-464A946827B4}" destId="{635187E6-0FFB-4C7E-957B-311E8AB05A8D}" srcOrd="5" destOrd="0" presId="urn:microsoft.com/office/officeart/2005/8/layout/radial5"/>
    <dgm:cxn modelId="{1D27A935-D967-40D8-B230-456EFCE64085}" type="presParOf" srcId="{635187E6-0FFB-4C7E-957B-311E8AB05A8D}" destId="{395F4770-187B-4962-A752-EA3CC361160D}" srcOrd="0" destOrd="0" presId="urn:microsoft.com/office/officeart/2005/8/layout/radial5"/>
    <dgm:cxn modelId="{F56F7857-0279-4BF0-8CE3-8E7445862541}" type="presParOf" srcId="{99474D6A-8FA8-4B87-9541-464A946827B4}" destId="{EECD743C-ADDC-4B13-A21E-9ED17094263F}" srcOrd="6" destOrd="0" presId="urn:microsoft.com/office/officeart/2005/8/layout/radial5"/>
    <dgm:cxn modelId="{EFA34CBB-C453-481E-950D-AA3181A4A82D}" type="presParOf" srcId="{99474D6A-8FA8-4B87-9541-464A946827B4}" destId="{0B183D0A-B194-4755-B217-4AC9F2FFEF8D}" srcOrd="7" destOrd="0" presId="urn:microsoft.com/office/officeart/2005/8/layout/radial5"/>
    <dgm:cxn modelId="{BFCE3F33-64E3-45A5-B78B-9D327610AE12}" type="presParOf" srcId="{0B183D0A-B194-4755-B217-4AC9F2FFEF8D}" destId="{29A903DD-5FA8-4DF4-B7DF-7B1FB5224A22}" srcOrd="0" destOrd="0" presId="urn:microsoft.com/office/officeart/2005/8/layout/radial5"/>
    <dgm:cxn modelId="{C6606C14-E889-4863-A99B-E32CBC5E2C90}" type="presParOf" srcId="{99474D6A-8FA8-4B87-9541-464A946827B4}" destId="{238A91ED-DF74-43B0-958B-CF0E77A8172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FECF8-B283-4CF2-A998-9DDD5B744B8C}">
      <dsp:nvSpPr>
        <dsp:cNvPr id="0" name=""/>
        <dsp:cNvSpPr/>
      </dsp:nvSpPr>
      <dsp:spPr>
        <a:xfrm>
          <a:off x="4252203" y="1921121"/>
          <a:ext cx="1986281" cy="1593577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</a:rPr>
            <a:t>Глобальные проблемы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4543087" y="2154495"/>
        <a:ext cx="1404513" cy="1126829"/>
      </dsp:txXfrm>
    </dsp:sp>
    <dsp:sp modelId="{EE4E33A9-7D99-44FB-9B01-BFA7AC03768E}">
      <dsp:nvSpPr>
        <dsp:cNvPr id="0" name=""/>
        <dsp:cNvSpPr/>
      </dsp:nvSpPr>
      <dsp:spPr>
        <a:xfrm rot="16224840">
          <a:off x="5190946" y="1566035"/>
          <a:ext cx="121921" cy="487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209102" y="1681736"/>
        <a:ext cx="85345" cy="292239"/>
      </dsp:txXfrm>
    </dsp:sp>
    <dsp:sp modelId="{AE7806C4-9D2B-4C5A-B5E8-4125A8E0EAD0}">
      <dsp:nvSpPr>
        <dsp:cNvPr id="0" name=""/>
        <dsp:cNvSpPr/>
      </dsp:nvSpPr>
      <dsp:spPr>
        <a:xfrm>
          <a:off x="3694424" y="295934"/>
          <a:ext cx="3126758" cy="1395170"/>
        </a:xfrm>
        <a:prstGeom prst="ellipse">
          <a:avLst/>
        </a:prstGeom>
        <a:solidFill>
          <a:srgbClr val="E450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</a:rPr>
            <a:t>экологические</a:t>
          </a:r>
          <a:endParaRPr lang="ru-RU" sz="1900" b="1" kern="1200" dirty="0">
            <a:solidFill>
              <a:schemeClr val="tx1"/>
            </a:solidFill>
          </a:endParaRPr>
        </a:p>
      </dsp:txBody>
      <dsp:txXfrm>
        <a:off x="4152327" y="500252"/>
        <a:ext cx="2210952" cy="986534"/>
      </dsp:txXfrm>
    </dsp:sp>
    <dsp:sp modelId="{FB21FD46-51F9-4E2E-A5F0-1E0C055B0ED2}">
      <dsp:nvSpPr>
        <dsp:cNvPr id="0" name=""/>
        <dsp:cNvSpPr/>
      </dsp:nvSpPr>
      <dsp:spPr>
        <a:xfrm rot="21579156">
          <a:off x="6239244" y="2468345"/>
          <a:ext cx="1898" cy="487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6239244" y="2565760"/>
        <a:ext cx="1329" cy="292239"/>
      </dsp:txXfrm>
    </dsp:sp>
    <dsp:sp modelId="{3E1C2A5D-D7D7-4623-AAF6-A5254B44DE11}">
      <dsp:nvSpPr>
        <dsp:cNvPr id="0" name=""/>
        <dsp:cNvSpPr/>
      </dsp:nvSpPr>
      <dsp:spPr>
        <a:xfrm>
          <a:off x="6241941" y="2009095"/>
          <a:ext cx="2731419" cy="1388981"/>
        </a:xfrm>
        <a:prstGeom prst="ellipse">
          <a:avLst/>
        </a:prstGeom>
        <a:solidFill>
          <a:srgbClr val="E450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демографические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6641948" y="2212507"/>
        <a:ext cx="1931405" cy="982157"/>
      </dsp:txXfrm>
    </dsp:sp>
    <dsp:sp modelId="{635187E6-0FFB-4C7E-957B-311E8AB05A8D}">
      <dsp:nvSpPr>
        <dsp:cNvPr id="0" name=""/>
        <dsp:cNvSpPr/>
      </dsp:nvSpPr>
      <dsp:spPr>
        <a:xfrm rot="5373378">
          <a:off x="5216099" y="3336896"/>
          <a:ext cx="71848" cy="487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226793" y="3423532"/>
        <a:ext cx="50294" cy="292239"/>
      </dsp:txXfrm>
    </dsp:sp>
    <dsp:sp modelId="{EECD743C-ADDC-4B13-A21E-9ED17094263F}">
      <dsp:nvSpPr>
        <dsp:cNvPr id="0" name=""/>
        <dsp:cNvSpPr/>
      </dsp:nvSpPr>
      <dsp:spPr>
        <a:xfrm>
          <a:off x="3656528" y="3650237"/>
          <a:ext cx="3203185" cy="1435023"/>
        </a:xfrm>
        <a:prstGeom prst="ellipse">
          <a:avLst/>
        </a:prstGeom>
        <a:solidFill>
          <a:srgbClr val="E450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Социально-политические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125624" y="3860391"/>
        <a:ext cx="2264993" cy="1014715"/>
      </dsp:txXfrm>
    </dsp:sp>
    <dsp:sp modelId="{0B183D0A-B194-4755-B217-4AC9F2FFEF8D}">
      <dsp:nvSpPr>
        <dsp:cNvPr id="0" name=""/>
        <dsp:cNvSpPr/>
      </dsp:nvSpPr>
      <dsp:spPr>
        <a:xfrm rot="10949310">
          <a:off x="4206178" y="2429945"/>
          <a:ext cx="33572" cy="4870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4216245" y="2527577"/>
        <a:ext cx="23500" cy="292239"/>
      </dsp:txXfrm>
    </dsp:sp>
    <dsp:sp modelId="{238A91ED-DF74-43B0-958B-CF0E77A81724}">
      <dsp:nvSpPr>
        <dsp:cNvPr id="0" name=""/>
        <dsp:cNvSpPr/>
      </dsp:nvSpPr>
      <dsp:spPr>
        <a:xfrm>
          <a:off x="1513192" y="1897709"/>
          <a:ext cx="2681595" cy="1432545"/>
        </a:xfrm>
        <a:prstGeom prst="ellipse">
          <a:avLst/>
        </a:prstGeom>
        <a:solidFill>
          <a:srgbClr val="E450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технологические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1905902" y="2107500"/>
        <a:ext cx="1896175" cy="1012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7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1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2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2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4CADB-F609-47FB-BC33-26AEC3CD91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2855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DC67-65FB-4C2E-BC3E-98030BD501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873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1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55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70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83"/>
            <a:ext cx="10515600" cy="1325563"/>
          </a:xfrm>
        </p:spPr>
        <p:txBody>
          <a:bodyPr/>
          <a:lstStyle>
            <a:lvl1pPr>
              <a:defRPr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6883"/>
            <a:ext cx="10515600" cy="337774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97" y="6164418"/>
            <a:ext cx="967806" cy="49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3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873477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rgbClr val="0068B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353152"/>
            <a:ext cx="8937171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4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38200" y="2831420"/>
            <a:ext cx="8937171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Заголовок разделителя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5311095"/>
            <a:ext cx="8937171" cy="610734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0" y="308701"/>
            <a:ext cx="2734950" cy="139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2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56661" y="62096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5A4E0-82E0-4253-8F14-1636B127B8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41972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B330-9E28-4A39-AA2A-6132302D01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0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vawilon.ru/statistika-zagrjaznenij/" TargetMode="Externa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70248" y="2021536"/>
            <a:ext cx="8937171" cy="1855005"/>
          </a:xfrm>
        </p:spPr>
        <p:txBody>
          <a:bodyPr anchor="ctr">
            <a:normAutofit/>
          </a:bodyPr>
          <a:lstStyle/>
          <a:p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ОСНОВЫ</a:t>
            </a:r>
            <a:b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РОССИЙСКОЙ ГОСУДАРСТВЕННОСТИ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70248" y="3876542"/>
            <a:ext cx="9172394" cy="1326524"/>
          </a:xfrm>
        </p:spPr>
        <p:txBody>
          <a:bodyPr anchor="ctr"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Раздел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V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Вызовы будущего и развитие России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  <p:sp>
        <p:nvSpPr>
          <p:cNvPr id="2" name="Подзаголовок 4">
            <a:extLst>
              <a:ext uri="{FF2B5EF4-FFF2-40B4-BE49-F238E27FC236}">
                <a16:creationId xmlns="" xmlns:a16="http://schemas.microsoft.com/office/drawing/2014/main" id="{DB604DCB-F5D9-C478-77FC-104C47D98CAB}"/>
              </a:ext>
            </a:extLst>
          </p:cNvPr>
          <p:cNvSpPr txBox="1">
            <a:spLocks/>
          </p:cNvSpPr>
          <p:nvPr/>
        </p:nvSpPr>
        <p:spPr>
          <a:xfrm>
            <a:off x="1675402" y="5455578"/>
            <a:ext cx="9172394" cy="1046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Сандакова Людмила Борисовна, </a:t>
            </a:r>
            <a:r>
              <a:rPr lang="ru-RU" dirty="0" err="1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к.филос.н</a:t>
            </a:r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.</a:t>
            </a:r>
          </a:p>
          <a:p>
            <a:pPr algn="r"/>
            <a:r>
              <a:rPr lang="ru-RU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Новосибирский государственный технический университет </a:t>
            </a:r>
            <a: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/>
            </a:r>
            <a:br>
              <a:rPr lang="ru-RU" sz="2800" dirty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</a:br>
            <a:r>
              <a:rPr lang="ru-RU" sz="2800" dirty="0" smtClean="0">
                <a:solidFill>
                  <a:srgbClr val="4472C4">
                    <a:lumMod val="50000"/>
                  </a:srgbClr>
                </a:solidFill>
                <a:latin typeface="Posterama" panose="020B0504020200020000" pitchFamily="34" charset="0"/>
                <a:ea typeface="Vollkorn" pitchFamily="2" charset="0"/>
                <a:cs typeface="Posterama" panose="020B0504020200020000" pitchFamily="34" charset="0"/>
              </a:rPr>
              <a:t> </a:t>
            </a:r>
            <a:endParaRPr lang="ru-RU" sz="2800" dirty="0">
              <a:solidFill>
                <a:srgbClr val="4472C4">
                  <a:lumMod val="50000"/>
                </a:srgbClr>
              </a:solidFill>
              <a:latin typeface="Posterama" panose="020B0504020200020000" pitchFamily="34" charset="0"/>
              <a:ea typeface="Vollkorn" pitchFamily="2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842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76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473715"/>
              </p:ext>
            </p:extLst>
          </p:nvPr>
        </p:nvGraphicFramePr>
        <p:xfrm>
          <a:off x="838200" y="927278"/>
          <a:ext cx="10515600" cy="5455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002" y="365125"/>
            <a:ext cx="4069725" cy="24598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4445" y="365125"/>
            <a:ext cx="4194219" cy="25712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4445" y="4353059"/>
            <a:ext cx="4148608" cy="24053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5002" y="4353058"/>
            <a:ext cx="4069725" cy="240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7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Экологические вызовы - нарушение обычного функционирования экосистем и/или их разрушение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29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Примеры</a:t>
            </a:r>
          </a:p>
          <a:p>
            <a:r>
              <a:rPr lang="ru-RU" dirty="0" smtClean="0"/>
              <a:t>По </a:t>
            </a:r>
            <a:r>
              <a:rPr lang="ru-RU" dirty="0"/>
              <a:t>данным Всемирного фонда природы, размеры популяций млекопитающих, рыб, птиц, рептилий и земноводных сократились в среднем на 68% в период с 1970 по 2016 год.</a:t>
            </a:r>
          </a:p>
          <a:p>
            <a:r>
              <a:rPr lang="ru-RU" dirty="0"/>
              <a:t>В отчете научного журнала </a:t>
            </a:r>
            <a:r>
              <a:rPr lang="ru-RU" dirty="0" err="1"/>
              <a:t>Nature</a:t>
            </a:r>
            <a:r>
              <a:rPr lang="ru-RU" dirty="0"/>
              <a:t> говорится, что в настоящее время около 14 миллионов тонн пластика ежегодно попадает в </a:t>
            </a:r>
            <a:r>
              <a:rPr lang="ru-RU" dirty="0" smtClean="0"/>
              <a:t>океаны.</a:t>
            </a:r>
            <a:endParaRPr lang="ru-RU" dirty="0"/>
          </a:p>
          <a:p>
            <a:r>
              <a:rPr lang="ru-RU" dirty="0"/>
              <a:t>Каждый час вырубаются леса размером с 300 футбольных полей. К 2030 году на планете может быть только 10% лесов.</a:t>
            </a:r>
          </a:p>
          <a:p>
            <a:r>
              <a:rPr lang="ru-RU" dirty="0"/>
              <a:t>По прогнозам ООН к 2025 году две трети населения мира могут столкнуться с нехваткой воды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 2050 году глобальный спрос на продовольствие может увеличиться на 70%</a:t>
            </a:r>
          </a:p>
          <a:p>
            <a:r>
              <a:rPr lang="ru-RU" dirty="0"/>
              <a:t>Одна только индустрия моды производит больше выбросов парниковых газов, чем авиация и судоходство вместе взятые. Почти 20% мировых сточных вод тратится в результате окрашивания текстиля.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89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1545"/>
          </a:xfrm>
        </p:spPr>
        <p:txBody>
          <a:bodyPr>
            <a:no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6670"/>
            <a:ext cx="10515600" cy="561029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рейтинге экологической стабильности Россия занимает лишь 52 место. </a:t>
            </a:r>
          </a:p>
          <a:p>
            <a:r>
              <a:rPr lang="ru-RU" dirty="0" smtClean="0"/>
              <a:t>За </a:t>
            </a:r>
            <a:r>
              <a:rPr lang="ru-RU" dirty="0"/>
              <a:t>первое полугодие 2018 года выявлено 39 случаев загрязнения атмосферного воздуха и два эпизода – аварийного. В Чите, Барнауле и Улан-Удэ концентрация </a:t>
            </a:r>
            <a:r>
              <a:rPr lang="ru-RU" dirty="0" err="1"/>
              <a:t>бензпирена</a:t>
            </a:r>
            <a:r>
              <a:rPr lang="ru-RU" dirty="0"/>
              <a:t> в 37–57 раз превысила норму.</a:t>
            </a:r>
          </a:p>
          <a:p>
            <a:r>
              <a:rPr lang="ru-RU" dirty="0"/>
              <a:t>Также зафиксировано 1432 случая высокого </a:t>
            </a:r>
            <a:r>
              <a:rPr lang="ru-RU" dirty="0">
                <a:hlinkClick r:id="rId2"/>
              </a:rPr>
              <a:t>загрязнения</a:t>
            </a:r>
            <a:r>
              <a:rPr lang="ru-RU" dirty="0"/>
              <a:t> водных объектов. Дополнительно зарегистрировано 10 эпизодов аварийного загрязнения водных объектов и четыре – почв. </a:t>
            </a:r>
            <a:endParaRPr lang="ru-RU" dirty="0" smtClean="0"/>
          </a:p>
          <a:p>
            <a:pPr marL="0" indent="0">
              <a:buNone/>
            </a:pPr>
            <a:r>
              <a:rPr lang="ru-RU" sz="1800" dirty="0" smtClean="0"/>
              <a:t>Источник:</a:t>
            </a:r>
            <a:r>
              <a:rPr lang="ru-RU" dirty="0" smtClean="0"/>
              <a:t> </a:t>
            </a:r>
            <a:r>
              <a:rPr lang="en-US" sz="1800" dirty="0" smtClean="0"/>
              <a:t>https</a:t>
            </a:r>
            <a:r>
              <a:rPr lang="en-US" sz="1800" dirty="0"/>
              <a:t>://vawilon.ru/jekologicheskaja-statistika/</a:t>
            </a:r>
            <a:endParaRPr lang="ru-RU" sz="1800" dirty="0" smtClean="0"/>
          </a:p>
          <a:p>
            <a:pPr marL="0" indent="0">
              <a:buNone/>
            </a:pPr>
            <a:endParaRPr lang="ru-RU" sz="2000" i="1" dirty="0" smtClean="0"/>
          </a:p>
          <a:p>
            <a:pPr marL="0" indent="0">
              <a:buNone/>
            </a:pPr>
            <a:r>
              <a:rPr lang="ru-RU" sz="2000" i="1" dirty="0" smtClean="0"/>
              <a:t>В РФ </a:t>
            </a:r>
            <a:r>
              <a:rPr lang="ru-RU" sz="2000" i="1" dirty="0"/>
              <a:t>документами, регулирующими взаимоотношения человека и природы, являются: Концепция перехода РФ к устойчивому развитию (1996 г.); Экологическая доктрина РФ (2002 г.); Закон РФ об охране окружающей среды. В стратегии национальной безопасности сформулировано в связи с этой проблематикой 18 задач</a:t>
            </a:r>
          </a:p>
        </p:txBody>
      </p:sp>
    </p:spTree>
    <p:extLst>
      <p:ext uri="{BB962C8B-B14F-4D97-AF65-F5344CB8AC3E}">
        <p14:creationId xmlns:p14="http://schemas.microsoft.com/office/powerpoint/2010/main" val="4267871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4"/>
          <p:cNvSpPr>
            <a:spLocks noGrp="1"/>
          </p:cNvSpPr>
          <p:nvPr>
            <p:ph type="title"/>
          </p:nvPr>
        </p:nvSpPr>
        <p:spPr>
          <a:xfrm>
            <a:off x="1017431" y="457200"/>
            <a:ext cx="7023257" cy="598868"/>
          </a:xfrm>
        </p:spPr>
        <p:txBody>
          <a:bodyPr>
            <a:noAutofit/>
          </a:bodyPr>
          <a:lstStyle/>
          <a:p>
            <a:r>
              <a:rPr lang="ru-RU" altLang="ru-RU" sz="3600" dirty="0" smtClean="0">
                <a:latin typeface="+mn-lt"/>
              </a:rPr>
              <a:t>Демографический взрыв</a:t>
            </a:r>
          </a:p>
        </p:txBody>
      </p:sp>
      <p:pic>
        <p:nvPicPr>
          <p:cNvPr id="18435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7" y="1268414"/>
            <a:ext cx="5884148" cy="4836171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17431" y="1635617"/>
            <a:ext cx="4573745" cy="42333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/>
              <a:t>В ХХ веке человечество пережило небывалый демографический взрыв, который привел к почти четырехкратному увеличению населения Земли за сто лет и еще не прекратился. </a:t>
            </a:r>
          </a:p>
          <a:p>
            <a:pPr>
              <a:defRPr/>
            </a:pPr>
            <a:r>
              <a:rPr lang="ru-RU" sz="1800" dirty="0"/>
              <a:t>В начале прошлого столетия на планете жило 1,6 миллиарда человек, </a:t>
            </a:r>
          </a:p>
          <a:p>
            <a:pPr>
              <a:defRPr/>
            </a:pPr>
            <a:r>
              <a:rPr lang="ru-RU" sz="1800" dirty="0"/>
              <a:t>к началу нынешнего число ее обитателей превысило 6 миллиардов. </a:t>
            </a:r>
          </a:p>
          <a:p>
            <a:pPr>
              <a:defRPr/>
            </a:pPr>
            <a:r>
              <a:rPr lang="ru-RU" sz="1800" dirty="0"/>
              <a:t>Ожидается, что к середине наступившего столетия на Земле будет более 9 миллиардов жителей.</a:t>
            </a:r>
          </a:p>
          <a:p>
            <a:pPr>
              <a:defRPr/>
            </a:pPr>
            <a:r>
              <a:rPr lang="ru-RU" sz="1800" i="1" dirty="0"/>
              <a:t>По данным </a:t>
            </a:r>
            <a:r>
              <a:rPr lang="ru-RU" sz="1800" i="1" dirty="0" err="1"/>
              <a:t>А.Вишневского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187797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152650" y="365125"/>
            <a:ext cx="7886700" cy="831850"/>
          </a:xfrm>
        </p:spPr>
        <p:txBody>
          <a:bodyPr/>
          <a:lstStyle/>
          <a:p>
            <a:r>
              <a:rPr lang="ru-RU" altLang="ru-RU" smtClean="0"/>
              <a:t>Демографический переход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1218" y="1557339"/>
            <a:ext cx="4662152" cy="461962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dirty="0" smtClean="0"/>
              <a:t>Демографический переход — исторически быстрое снижение рождаемости и смертности. </a:t>
            </a:r>
          </a:p>
          <a:p>
            <a:pPr marL="0" indent="0">
              <a:buNone/>
              <a:defRPr/>
            </a:pPr>
            <a:r>
              <a:rPr lang="ru-RU" dirty="0" smtClean="0"/>
              <a:t>Старение населения. </a:t>
            </a:r>
          </a:p>
          <a:p>
            <a:pPr marL="0" indent="0">
              <a:buNone/>
              <a:defRPr/>
            </a:pPr>
            <a:r>
              <a:rPr lang="ru-RU" dirty="0" smtClean="0"/>
              <a:t>Повышение возраста рождения первого ребенка. </a:t>
            </a:r>
          </a:p>
          <a:p>
            <a:pPr marL="0" indent="0">
              <a:buNone/>
              <a:defRPr/>
            </a:pPr>
            <a:r>
              <a:rPr lang="ru-RU" dirty="0"/>
              <a:t>В</a:t>
            </a:r>
            <a:r>
              <a:rPr lang="ru-RU" dirty="0" smtClean="0"/>
              <a:t>оспроизводство </a:t>
            </a:r>
            <a:r>
              <a:rPr lang="ru-RU" dirty="0" smtClean="0"/>
              <a:t>населения сводится к простому замещению поколений, а в последующем к снижению численности населения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53150" y="1341439"/>
            <a:ext cx="4845408" cy="483552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dirty="0" smtClean="0"/>
              <a:t>Профессор </a:t>
            </a:r>
            <a:r>
              <a:rPr lang="ru-RU" dirty="0" err="1" smtClean="0"/>
              <a:t>Капица</a:t>
            </a:r>
            <a:r>
              <a:rPr lang="ru-RU" dirty="0" smtClean="0"/>
              <a:t> предполагал (1999), что население Земли стабилизируется к 2100—2150 году на уровне 12—13 миллиардов человек. Сам процесс перехода придётся на период 2020—2030 годы. </a:t>
            </a:r>
          </a:p>
          <a:p>
            <a:pPr>
              <a:defRPr/>
            </a:pPr>
            <a:r>
              <a:rPr lang="ru-RU" dirty="0" smtClean="0"/>
              <a:t>По прогнозам ООН, стабилизация наступит около 2100 года при численности в 11 млрд человек.</a:t>
            </a:r>
          </a:p>
          <a:p>
            <a:pPr>
              <a:defRPr/>
            </a:pPr>
            <a:r>
              <a:rPr lang="ru-RU" dirty="0" smtClean="0"/>
              <a:t> Профессор </a:t>
            </a:r>
            <a:r>
              <a:rPr lang="ru-RU" dirty="0" err="1" smtClean="0"/>
              <a:t>Дэннис</a:t>
            </a:r>
            <a:r>
              <a:rPr lang="ru-RU" dirty="0" smtClean="0"/>
              <a:t> </a:t>
            </a:r>
            <a:r>
              <a:rPr lang="ru-RU" dirty="0" err="1" smtClean="0"/>
              <a:t>Медоуз</a:t>
            </a:r>
            <a:r>
              <a:rPr lang="ru-RU" dirty="0" smtClean="0"/>
              <a:t> и демограф Анатолий Вишневский (2004 г.) считают, что при достижении численности населения в 10-11 млрд наиболее вероятен резкий спад уровня жизни человечества, глобальный голод и социальные катаклизмы, с последующим обвальным падением численности населения Земли до 2-3 млрд человек к 2100 году.</a:t>
            </a:r>
          </a:p>
        </p:txBody>
      </p:sp>
    </p:spTree>
    <p:extLst>
      <p:ext uri="{BB962C8B-B14F-4D97-AF65-F5344CB8AC3E}">
        <p14:creationId xmlns:p14="http://schemas.microsoft.com/office/powerpoint/2010/main" val="2634205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66671" y="304007"/>
            <a:ext cx="6181859" cy="811213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chemeClr val="accent1">
                    <a:lumMod val="75000"/>
                  </a:schemeClr>
                </a:solidFill>
              </a:rPr>
              <a:t>Урбанизация и ее последствия</a:t>
            </a:r>
            <a:endParaRPr lang="ru-RU" alt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48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0464" y="643944"/>
            <a:ext cx="5118702" cy="3648656"/>
          </a:xfrm>
        </p:spPr>
      </p:pic>
      <p:sp>
        <p:nvSpPr>
          <p:cNvPr id="2048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66671" y="1815920"/>
            <a:ext cx="5457894" cy="4468969"/>
          </a:xfrm>
        </p:spPr>
        <p:txBody>
          <a:bodyPr>
            <a:normAutofit/>
          </a:bodyPr>
          <a:lstStyle/>
          <a:p>
            <a:r>
              <a:rPr lang="ru-RU" altLang="ru-RU" sz="2000" b="1" dirty="0">
                <a:solidFill>
                  <a:srgbClr val="000000"/>
                </a:solidFill>
                <a:latin typeface="Raleway-Bold"/>
              </a:rPr>
              <a:t>80% </a:t>
            </a:r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потребления энергии</a:t>
            </a:r>
          </a:p>
          <a:p>
            <a:r>
              <a:rPr lang="ru-RU" altLang="ru-RU" sz="2000" b="1" dirty="0">
                <a:solidFill>
                  <a:srgbClr val="000000"/>
                </a:solidFill>
                <a:latin typeface="Raleway-Bold"/>
              </a:rPr>
              <a:t>75% </a:t>
            </a:r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выбросов углекислого газа</a:t>
            </a:r>
          </a:p>
          <a:p>
            <a:r>
              <a:rPr lang="ru-RU" altLang="ru-RU" sz="2000" b="1" dirty="0">
                <a:solidFill>
                  <a:srgbClr val="000000"/>
                </a:solidFill>
                <a:latin typeface="Raleway-Bold"/>
              </a:rPr>
              <a:t>90% </a:t>
            </a:r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жителей дышат небезопасным воздухом,</a:t>
            </a:r>
          </a:p>
          <a:p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согласно стандартам ВОЗ, что привело к смерти</a:t>
            </a:r>
          </a:p>
          <a:p>
            <a:r>
              <a:rPr lang="ru-RU" altLang="ru-RU" sz="2000" b="1" dirty="0">
                <a:solidFill>
                  <a:srgbClr val="000000"/>
                </a:solidFill>
                <a:latin typeface="Raleway-Bold"/>
              </a:rPr>
              <a:t>4.2 млн </a:t>
            </a:r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людей</a:t>
            </a:r>
          </a:p>
          <a:p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Около </a:t>
            </a:r>
            <a:r>
              <a:rPr lang="ru-RU" altLang="ru-RU" sz="2000" b="1" dirty="0">
                <a:solidFill>
                  <a:srgbClr val="000000"/>
                </a:solidFill>
                <a:latin typeface="Raleway-Bold"/>
              </a:rPr>
              <a:t>1 млрд </a:t>
            </a:r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людей живут в трущобах, в</a:t>
            </a:r>
          </a:p>
          <a:p>
            <a:r>
              <a:rPr lang="ru-RU" altLang="ru-RU" sz="2000" dirty="0">
                <a:solidFill>
                  <a:srgbClr val="000000"/>
                </a:solidFill>
                <a:latin typeface="Raleway-Regular"/>
              </a:rPr>
              <a:t>основном в Восточной и Южной Азии</a:t>
            </a:r>
            <a:endParaRPr lang="ru-RU" altLang="ru-RU" sz="2000" dirty="0"/>
          </a:p>
          <a:p>
            <a:pPr eaLnBrk="1" hangingPunct="1">
              <a:lnSpc>
                <a:spcPct val="90000"/>
              </a:lnSpc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</a:pPr>
            <a:endParaRPr lang="ru-RU" altLang="ru-RU" sz="2400" dirty="0">
              <a:solidFill>
                <a:srgbClr val="000099"/>
              </a:solidFill>
            </a:endParaRPr>
          </a:p>
        </p:txBody>
      </p:sp>
      <p:pic>
        <p:nvPicPr>
          <p:cNvPr id="2048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15" y="4495621"/>
            <a:ext cx="43195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799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8824"/>
          </a:xfrm>
        </p:spPr>
        <p:txBody>
          <a:bodyPr/>
          <a:lstStyle/>
          <a:p>
            <a:r>
              <a:rPr lang="ru-RU" dirty="0" smtClean="0"/>
              <a:t>Социально-политические вызовы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3820" y="1838504"/>
            <a:ext cx="6549980" cy="4351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0158" y="1738648"/>
            <a:ext cx="38636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Борьба за сферы влияния</a:t>
            </a:r>
          </a:p>
          <a:p>
            <a:r>
              <a:rPr lang="ru-RU" sz="2000" dirty="0" smtClean="0"/>
              <a:t>Военные конфликты</a:t>
            </a:r>
          </a:p>
          <a:p>
            <a:r>
              <a:rPr lang="ru-RU" sz="2000" dirty="0" smtClean="0"/>
              <a:t>Терроризм</a:t>
            </a:r>
          </a:p>
          <a:p>
            <a:r>
              <a:rPr lang="ru-RU" sz="2000" dirty="0" smtClean="0"/>
              <a:t>Социальное неравенство</a:t>
            </a:r>
          </a:p>
          <a:p>
            <a:r>
              <a:rPr lang="ru-RU" sz="2000" dirty="0" smtClean="0"/>
              <a:t>Отсталость стран третьего мира</a:t>
            </a:r>
          </a:p>
          <a:p>
            <a:r>
              <a:rPr lang="ru-RU" sz="2000" dirty="0" smtClean="0"/>
              <a:t>Нищета</a:t>
            </a:r>
          </a:p>
          <a:p>
            <a:r>
              <a:rPr lang="ru-RU" sz="2000" dirty="0" smtClean="0"/>
              <a:t>Голод</a:t>
            </a:r>
          </a:p>
          <a:p>
            <a:r>
              <a:rPr lang="ru-RU" sz="2000" dirty="0" smtClean="0"/>
              <a:t>Эпидемии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883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57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Проблемы, обусловленные развитием новых технологий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Социальная аномия (размывание норм)</a:t>
            </a:r>
          </a:p>
          <a:p>
            <a:pPr marL="0" indent="0">
              <a:buNone/>
            </a:pPr>
            <a:r>
              <a:rPr lang="ru-RU" dirty="0" smtClean="0"/>
              <a:t>Разрушение границ приватности</a:t>
            </a:r>
          </a:p>
          <a:p>
            <a:pPr marL="0" indent="0">
              <a:buNone/>
            </a:pPr>
            <a:r>
              <a:rPr lang="ru-RU" dirty="0" smtClean="0"/>
              <a:t>Антропологические угрозы</a:t>
            </a:r>
          </a:p>
          <a:p>
            <a:pPr marL="0" indent="0">
              <a:buNone/>
            </a:pPr>
            <a:r>
              <a:rPr lang="ru-RU" dirty="0" smtClean="0"/>
              <a:t>Неопределенность перспектив</a:t>
            </a:r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азвития 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2492" y="1138735"/>
            <a:ext cx="3357092" cy="31530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283" y="4151421"/>
            <a:ext cx="3775120" cy="24975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879" y="2416711"/>
            <a:ext cx="3333482" cy="2312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7403" y="4000075"/>
            <a:ext cx="4481915" cy="280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040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15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Концепция устойчивого развития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5313"/>
            <a:ext cx="10515600" cy="472165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В основе – предложенная Дж. </a:t>
            </a:r>
            <a:r>
              <a:rPr lang="ru-RU" dirty="0" err="1" smtClean="0"/>
              <a:t>Элкингтоном</a:t>
            </a:r>
            <a:r>
              <a:rPr lang="ru-RU" dirty="0" smtClean="0"/>
              <a:t> теория тройного критерия измерения  успешности компании: люди, планета, прибыль.</a:t>
            </a:r>
          </a:p>
          <a:p>
            <a:pPr marL="0" indent="0">
              <a:buNone/>
            </a:pPr>
            <a:r>
              <a:rPr lang="ru-RU" dirty="0"/>
              <a:t>Концепция </a:t>
            </a:r>
            <a:r>
              <a:rPr lang="ru-RU" dirty="0" smtClean="0"/>
              <a:t>устойчивого </a:t>
            </a:r>
            <a:r>
              <a:rPr lang="ru-RU" dirty="0"/>
              <a:t>развития строится на трех ключевых компонентах: экономическом, экологическом и </a:t>
            </a:r>
            <a:r>
              <a:rPr lang="ru-RU" dirty="0" smtClean="0"/>
              <a:t>социальном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en-US" dirty="0" smtClean="0"/>
              <a:t>ESG</a:t>
            </a:r>
            <a:r>
              <a:rPr lang="ru-RU" dirty="0" smtClean="0"/>
              <a:t>-фактор: </a:t>
            </a:r>
            <a:r>
              <a:rPr lang="ru-RU" dirty="0" err="1" smtClean="0"/>
              <a:t>environmental</a:t>
            </a:r>
            <a:r>
              <a:rPr lang="ru-RU" dirty="0" smtClean="0"/>
              <a:t> + </a:t>
            </a:r>
            <a:r>
              <a:rPr lang="ru-RU" dirty="0" err="1" smtClean="0"/>
              <a:t>social</a:t>
            </a:r>
            <a:r>
              <a:rPr lang="ru-RU" dirty="0" smtClean="0"/>
              <a:t> + </a:t>
            </a:r>
            <a:r>
              <a:rPr lang="ru-RU" dirty="0" err="1" smtClean="0"/>
              <a:t>governance</a:t>
            </a:r>
            <a:r>
              <a:rPr lang="ru-RU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93676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 noChangeArrowheads="1"/>
          </p:cNvSpPr>
          <p:nvPr>
            <p:ph type="title"/>
          </p:nvPr>
        </p:nvSpPr>
        <p:spPr>
          <a:xfrm>
            <a:off x="573088" y="122238"/>
            <a:ext cx="10337800" cy="944562"/>
          </a:xfrm>
        </p:spPr>
        <p:txBody>
          <a:bodyPr/>
          <a:lstStyle/>
          <a:p>
            <a:r>
              <a:rPr lang="en-US" altLang="ru-RU" sz="3200" smtClean="0">
                <a:solidFill>
                  <a:srgbClr val="002060"/>
                </a:solidFill>
                <a:latin typeface="Arial Black" panose="020B0A04020102020204" pitchFamily="34" charset="0"/>
              </a:rPr>
              <a:t>ESG-</a:t>
            </a:r>
            <a:r>
              <a:rPr lang="ru-RU" altLang="ru-RU" sz="3200" smtClean="0">
                <a:solidFill>
                  <a:srgbClr val="002060"/>
                </a:solidFill>
                <a:latin typeface="Arial Black" panose="020B0A04020102020204" pitchFamily="34" charset="0"/>
              </a:rPr>
              <a:t>факторы – это…</a:t>
            </a:r>
          </a:p>
        </p:txBody>
      </p:sp>
      <p:pic>
        <p:nvPicPr>
          <p:cNvPr id="31747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34267" r="14757" b="11829"/>
          <a:stretch>
            <a:fillRect/>
          </a:stretch>
        </p:blipFill>
        <p:spPr bwMode="auto">
          <a:xfrm>
            <a:off x="481013" y="1200150"/>
            <a:ext cx="110648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988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7E8902-8AA2-F4D7-6FA0-0C5EF3E46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93" y="109944"/>
            <a:ext cx="5120051" cy="147415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Лекция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2 «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Актуальные вызовы и проблемы развития России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Vollkorn" pitchFamily="2" charset="0"/>
                <a:cs typeface="Posterama" panose="020B0504020200020000" pitchFamily="34" charset="0"/>
              </a:rPr>
              <a:t>»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DCE4713-99BA-5408-63F8-9A17EC9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793" y="1815921"/>
            <a:ext cx="4976446" cy="4018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Posterama" panose="020B0504020200020000" pitchFamily="34" charset="0"/>
                <a:cs typeface="Posterama" panose="020B0504020200020000" pitchFamily="34" charset="0"/>
              </a:rPr>
              <a:t>План </a:t>
            </a:r>
            <a:r>
              <a:rPr lang="ru-RU" sz="2000" b="1" dirty="0">
                <a:latin typeface="Posterama" panose="020B0504020200020000" pitchFamily="34" charset="0"/>
                <a:cs typeface="Posterama" panose="020B0504020200020000" pitchFamily="34" charset="0"/>
              </a:rPr>
              <a:t>лекции</a:t>
            </a:r>
          </a:p>
          <a:p>
            <a:r>
              <a:rPr lang="ru-RU" sz="2000" b="1" dirty="0">
                <a:cs typeface="Posterama" panose="020B0504020200020000" pitchFamily="34" charset="0"/>
              </a:rPr>
              <a:t> </a:t>
            </a:r>
            <a:r>
              <a:rPr lang="ru-RU" sz="2000" b="1" dirty="0" smtClean="0">
                <a:cs typeface="Posterama" panose="020B0504020200020000" pitchFamily="34" charset="0"/>
              </a:rPr>
              <a:t>Понятие «вызов» и «проблема» в анализе цивилизационного </a:t>
            </a:r>
            <a:r>
              <a:rPr lang="ru-RU" sz="2000" b="1" dirty="0" smtClean="0">
                <a:cs typeface="Posterama" panose="020B0504020200020000" pitchFamily="34" charset="0"/>
              </a:rPr>
              <a:t>развития</a:t>
            </a:r>
          </a:p>
          <a:p>
            <a:r>
              <a:rPr lang="ru-RU" sz="2000" b="1" dirty="0" smtClean="0">
                <a:cs typeface="Posterama" panose="020B0504020200020000" pitchFamily="34" charset="0"/>
              </a:rPr>
              <a:t>Методы прогнозирования в социальных исследованиях</a:t>
            </a:r>
          </a:p>
          <a:p>
            <a:r>
              <a:rPr lang="ru-RU" sz="2000" b="1" dirty="0" smtClean="0">
                <a:cs typeface="Posterama" panose="020B0504020200020000" pitchFamily="34" charset="0"/>
              </a:rPr>
              <a:t>Глобальные проблемы современности</a:t>
            </a:r>
          </a:p>
          <a:p>
            <a:r>
              <a:rPr lang="ru-RU" sz="2000" b="1" dirty="0" smtClean="0">
                <a:cs typeface="Posterama" panose="020B0504020200020000" pitchFamily="34" charset="0"/>
              </a:rPr>
              <a:t>Концепция устойчивого развития как ответ на глобальные вызовы</a:t>
            </a:r>
          </a:p>
          <a:p>
            <a:r>
              <a:rPr lang="ru-RU" sz="2000" b="1" dirty="0" smtClean="0">
                <a:cs typeface="Posterama" panose="020B0504020200020000" pitchFamily="34" charset="0"/>
              </a:rPr>
              <a:t>Концепция национальной безопасности России</a:t>
            </a:r>
            <a:endParaRPr lang="ru-RU" sz="2000" b="1" dirty="0" smtClean="0">
              <a:cs typeface="Posterama" panose="020B0504020200020000" pitchFamily="34" charset="0"/>
            </a:endParaRPr>
          </a:p>
          <a:p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en-US" sz="1300" b="1" dirty="0" smtClean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>
              <a:buFont typeface="+mj-lt"/>
              <a:buAutoNum type="arabicPeriod"/>
            </a:pPr>
            <a:endParaRPr lang="ru-RU" sz="1200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sz="4800" b="1" dirty="0"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4AC879B9-C294-6259-941E-0ACCBDF8156A}"/>
              </a:ext>
            </a:extLst>
          </p:cNvPr>
          <p:cNvSpPr txBox="1">
            <a:spLocks/>
          </p:cNvSpPr>
          <p:nvPr/>
        </p:nvSpPr>
        <p:spPr>
          <a:xfrm>
            <a:off x="5807693" y="661864"/>
            <a:ext cx="4976446" cy="5172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ru-RU" sz="1800" dirty="0" smtClean="0"/>
          </a:p>
          <a:p>
            <a:pPr marL="0" indent="0">
              <a:lnSpc>
                <a:spcPct val="80000"/>
              </a:lnSpc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None/>
            </a:pPr>
            <a:endParaRPr lang="ru-RU" sz="1800" dirty="0">
              <a:cs typeface="Posterama" panose="020B0504020200020000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180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76DF8800-F974-1BCF-5122-55E5F6F8079A}"/>
              </a:ext>
            </a:extLst>
          </p:cNvPr>
          <p:cNvCxnSpPr/>
          <p:nvPr/>
        </p:nvCxnSpPr>
        <p:spPr>
          <a:xfrm>
            <a:off x="5509846" y="365125"/>
            <a:ext cx="0" cy="5332290"/>
          </a:xfrm>
          <a:prstGeom prst="line">
            <a:avLst/>
          </a:prstGeom>
          <a:ln>
            <a:noFill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581" y="1193969"/>
            <a:ext cx="6825802" cy="381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050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037"/>
          </a:xfrm>
        </p:spPr>
        <p:txBody>
          <a:bodyPr/>
          <a:lstStyle/>
          <a:p>
            <a:r>
              <a:rPr lang="ru-RU" dirty="0" smtClean="0"/>
              <a:t>Национальная 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5162"/>
            <a:ext cx="10515600" cy="4811802"/>
          </a:xfrm>
        </p:spPr>
        <p:txBody>
          <a:bodyPr/>
          <a:lstStyle/>
          <a:p>
            <a:r>
              <a:rPr lang="ru-RU" dirty="0"/>
              <a:t>национальная безопасность — совокупность официально принятых взглядов на цели и государственную стратегию в области обеспечения безопасности личности, общества и государства от внешних и внутренних угроз политического, экономического, социального, военного, техногенного, экологического, информационного и иного характера с учётом имеющихся ресурсов и возможностей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Указом </a:t>
            </a:r>
            <a:r>
              <a:rPr lang="ru-RU" dirty="0"/>
              <a:t>президента РФ </a:t>
            </a:r>
            <a:r>
              <a:rPr lang="ru-RU" dirty="0" smtClean="0"/>
              <a:t>В.В. Путина </a:t>
            </a:r>
            <a:r>
              <a:rPr lang="ru-RU" dirty="0"/>
              <a:t>от 2.07.2021 № </a:t>
            </a:r>
            <a:r>
              <a:rPr lang="ru-RU" dirty="0" smtClean="0"/>
              <a:t>400 утверждена обновленная версия Стратегии национальной безопасности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879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03" y="0"/>
            <a:ext cx="1151371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40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579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Геополитический вызов России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>
            <a:normAutofit/>
          </a:bodyPr>
          <a:lstStyle/>
          <a:p>
            <a:r>
              <a:rPr lang="ru-RU" sz="2400" dirty="0"/>
              <a:t>Есть ли у России шанс занять особое положение в мире? </a:t>
            </a:r>
            <a:endParaRPr lang="ru-RU" sz="2400" dirty="0" smtClean="0"/>
          </a:p>
          <a:p>
            <a:r>
              <a:rPr lang="ru-RU" sz="2400" dirty="0" smtClean="0"/>
              <a:t>Аргументы </a:t>
            </a:r>
            <a:r>
              <a:rPr lang="ru-RU" sz="2400" dirty="0"/>
              <a:t>«за»: географические, ресурсные, исторические, культурные. </a:t>
            </a:r>
            <a:endParaRPr lang="ru-RU" sz="24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Поэтому </a:t>
            </a:r>
            <a:r>
              <a:rPr lang="ru-RU" sz="2000" dirty="0"/>
              <a:t>в Стратегии национальной </a:t>
            </a:r>
            <a:r>
              <a:rPr lang="ru-RU" sz="2000" dirty="0" smtClean="0"/>
              <a:t>безопасности</a:t>
            </a:r>
          </a:p>
          <a:p>
            <a:pPr marL="0" indent="0">
              <a:buNone/>
            </a:pPr>
            <a:r>
              <a:rPr lang="ru-RU" sz="2000" dirty="0" smtClean="0"/>
              <a:t>прорабатываются </a:t>
            </a:r>
            <a:r>
              <a:rPr lang="ru-RU" sz="2000" dirty="0"/>
              <a:t>вопросы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культурно-исторического </a:t>
            </a:r>
            <a:r>
              <a:rPr lang="ru-RU" sz="2000" dirty="0"/>
              <a:t>наследия,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духовного </a:t>
            </a:r>
            <a:r>
              <a:rPr lang="ru-RU" sz="2000" dirty="0"/>
              <a:t>и патриотического воспитания,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развития </a:t>
            </a:r>
            <a:r>
              <a:rPr lang="ru-RU" sz="2000" dirty="0"/>
              <a:t>науки и культуры</a:t>
            </a:r>
            <a:r>
              <a:rPr lang="ru-RU" sz="2000" dirty="0" smtClean="0"/>
              <a:t>,</a:t>
            </a:r>
          </a:p>
          <a:p>
            <a:pPr marL="0" indent="0">
              <a:buNone/>
            </a:pPr>
            <a:r>
              <a:rPr lang="ru-RU" sz="2000" dirty="0" smtClean="0"/>
              <a:t>развитие </a:t>
            </a:r>
            <a:r>
              <a:rPr lang="ru-RU" sz="2000" dirty="0"/>
              <a:t>регионов и транспортных сетей и т.д.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740" y="2416711"/>
            <a:ext cx="5032419" cy="383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490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4161" y="429522"/>
            <a:ext cx="10515600" cy="88412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Глобализация как вызов России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9252"/>
            <a:ext cx="10515600" cy="49277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Аспекты глобализации: экономический, политический, культурный</a:t>
            </a:r>
          </a:p>
          <a:p>
            <a:r>
              <a:rPr lang="ru-RU" sz="2400" dirty="0" smtClean="0"/>
              <a:t>Основные проблемы: </a:t>
            </a:r>
          </a:p>
          <a:p>
            <a:pPr marL="0" indent="0">
              <a:buNone/>
            </a:pPr>
            <a:r>
              <a:rPr lang="ru-RU" sz="2400" dirty="0" smtClean="0"/>
              <a:t>кто и в чьих интересах будет определять параметры глобального мира?</a:t>
            </a:r>
          </a:p>
          <a:p>
            <a:pPr marL="0" indent="0">
              <a:buNone/>
            </a:pPr>
            <a:r>
              <a:rPr lang="ru-RU" sz="2400" dirty="0" smtClean="0"/>
              <a:t>как сохранить самобытность?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961" y="2979012"/>
            <a:ext cx="5262093" cy="2883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20" y="3859871"/>
            <a:ext cx="4831455" cy="267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71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5793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Внутренние </a:t>
            </a:r>
            <a:r>
              <a:rPr lang="ru-RU" sz="3600" dirty="0"/>
              <a:t>социально-экономические </a:t>
            </a:r>
            <a:r>
              <a:rPr lang="ru-RU" sz="3600" dirty="0" smtClean="0"/>
              <a:t>проблемы</a:t>
            </a:r>
            <a:br>
              <a:rPr lang="ru-RU" sz="3600" dirty="0" smtClean="0"/>
            </a:br>
            <a:r>
              <a:rPr lang="ru-RU" sz="1800" dirty="0" smtClean="0"/>
              <a:t>данные </a:t>
            </a:r>
            <a:r>
              <a:rPr lang="ru-RU" sz="1800" dirty="0"/>
              <a:t>Росстата: https://rosstat.gov.ru/storage/mediabank/Rus_stran_mira_2022_short_final.pdf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9859"/>
            <a:ext cx="10515600" cy="456710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Угроза для продовольственной </a:t>
            </a:r>
            <a:r>
              <a:rPr lang="ru-RU" dirty="0" smtClean="0"/>
              <a:t>безопасности: сокращение </a:t>
            </a:r>
            <a:r>
              <a:rPr lang="ru-RU" dirty="0"/>
              <a:t>собственного производства + мировая рыночная экономика= потеря рынка. </a:t>
            </a:r>
          </a:p>
          <a:p>
            <a:pPr lvl="0"/>
            <a:r>
              <a:rPr lang="ru-RU" dirty="0"/>
              <a:t>Снижение инвестиций в обновление основных производственных фондов + старение основных фондов = возрастание рисков техногенных катастроф</a:t>
            </a:r>
          </a:p>
          <a:p>
            <a:pPr lvl="0"/>
            <a:r>
              <a:rPr lang="ru-RU" dirty="0"/>
              <a:t>Безработица</a:t>
            </a:r>
          </a:p>
          <a:p>
            <a:pPr lvl="0"/>
            <a:r>
              <a:rPr lang="ru-RU" dirty="0" smtClean="0"/>
              <a:t>За чертой бедности </a:t>
            </a:r>
            <a:r>
              <a:rPr lang="ru-RU" dirty="0"/>
              <a:t>19,6 миллиона человек, или 13,5%</a:t>
            </a:r>
          </a:p>
          <a:p>
            <a:pPr lvl="0"/>
            <a:r>
              <a:rPr lang="ru-RU" dirty="0"/>
              <a:t>Рост дифференциации доходов различных групп населения: соотношение доходов наименее обеспеченных и наиболее обеспеченных </a:t>
            </a:r>
            <a:r>
              <a:rPr lang="ru-RU" dirty="0" smtClean="0"/>
              <a:t>1:14.</a:t>
            </a:r>
          </a:p>
          <a:p>
            <a:pPr lvl="0"/>
            <a:r>
              <a:rPr lang="ru-RU" dirty="0" smtClean="0"/>
              <a:t>Криминализация </a:t>
            </a:r>
            <a:r>
              <a:rPr lang="ru-RU" dirty="0"/>
              <a:t>экономики. Интеллектуализация преступности + сращивание ее с государственными структурами</a:t>
            </a:r>
          </a:p>
          <a:p>
            <a:pPr lvl="0"/>
            <a:r>
              <a:rPr lang="ru-RU" dirty="0"/>
              <a:t>Непродуманная политика в отношении естественных монополий</a:t>
            </a:r>
          </a:p>
          <a:p>
            <a:pPr lvl="0"/>
            <a:r>
              <a:rPr lang="ru-RU" dirty="0"/>
              <a:t>Низкий уровень </a:t>
            </a:r>
            <a:r>
              <a:rPr lang="ru-RU" dirty="0" smtClean="0"/>
              <a:t>социального и институционального доверия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648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6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6975"/>
            <a:ext cx="10515600" cy="542998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Структурная несбалансированность российской </a:t>
            </a:r>
            <a:r>
              <a:rPr lang="ru-RU" dirty="0" smtClean="0"/>
              <a:t>экономики. Диспропорции</a:t>
            </a:r>
            <a:r>
              <a:rPr lang="ru-RU" dirty="0"/>
              <a:t>, делающие нас уязвимыми: между стоимостью природного ресурсного потенциала, потенциальными возможностями человеческого капитала, финансовой мощью государства и уровнем благосостояния его граждан. </a:t>
            </a:r>
          </a:p>
          <a:p>
            <a:pPr lvl="0"/>
            <a:r>
              <a:rPr lang="ru-RU" dirty="0"/>
              <a:t>Свертывание фундаментальных исследований. Распад научно-исследовательских коллективов и конструкторских бюро мирового класса. «Утечка мозгов»</a:t>
            </a:r>
          </a:p>
          <a:p>
            <a:pPr lvl="0"/>
            <a:r>
              <a:rPr lang="ru-RU" dirty="0" smtClean="0"/>
              <a:t>Деградация образовательной системы</a:t>
            </a:r>
            <a:endParaRPr lang="ru-RU" dirty="0"/>
          </a:p>
          <a:p>
            <a:pPr lvl="0"/>
            <a:r>
              <a:rPr lang="ru-RU" dirty="0" smtClean="0"/>
              <a:t>Демография: низкая </a:t>
            </a:r>
            <a:r>
              <a:rPr lang="ru-RU" dirty="0"/>
              <a:t>рождаемость, </a:t>
            </a:r>
            <a:r>
              <a:rPr lang="ru-RU" dirty="0" smtClean="0"/>
              <a:t>старение населения, неравномерное </a:t>
            </a:r>
            <a:r>
              <a:rPr lang="ru-RU" dirty="0"/>
              <a:t>заселение </a:t>
            </a:r>
            <a:r>
              <a:rPr lang="ru-RU" dirty="0" smtClean="0"/>
              <a:t>территорий</a:t>
            </a:r>
            <a:endParaRPr lang="ru-RU" dirty="0"/>
          </a:p>
          <a:p>
            <a:pPr lvl="0"/>
            <a:r>
              <a:rPr lang="ru-RU" dirty="0" smtClean="0"/>
              <a:t>Здравоохранение: низкая </a:t>
            </a:r>
            <a:r>
              <a:rPr lang="ru-RU" dirty="0"/>
              <a:t>и неравномерная доступность к качественному бесплатному </a:t>
            </a:r>
            <a:r>
              <a:rPr lang="ru-RU" dirty="0" smtClean="0"/>
              <a:t>здравоохранению</a:t>
            </a:r>
          </a:p>
          <a:p>
            <a:pPr marL="0" indent="0">
              <a:buNone/>
            </a:pPr>
            <a:r>
              <a:rPr lang="ru-RU" i="1" u="sng" dirty="0"/>
              <a:t>Результат: огромная держава лишь во второй десятке стран мира по уровню ВВП (16 место в 2022 году). В глобальном инновационном индексе за 2019 год Россия расположилась на 46 месте из 129 возможных</a:t>
            </a:r>
            <a:endParaRPr lang="ru-RU" u="sng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488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48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необходимо для решения проблем?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9859"/>
            <a:ext cx="10515600" cy="456710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формирование и поддержка среднего класса - квалифицированных, предприимчивых, активных экономически и политически людей</a:t>
            </a:r>
          </a:p>
          <a:p>
            <a:r>
              <a:rPr lang="ru-RU" dirty="0"/>
              <a:t>развитие образования как системного процесса</a:t>
            </a:r>
          </a:p>
          <a:p>
            <a:r>
              <a:rPr lang="ru-RU" dirty="0"/>
              <a:t>развитие научно-технического потенциала (приоритетные направления: цифровые технологии, роботизированные системы, новые материалы и способы конструирования, системы обработки больших данных, машинное обучение, ИИ)</a:t>
            </a:r>
          </a:p>
          <a:p>
            <a:r>
              <a:rPr lang="ru-RU" dirty="0"/>
              <a:t>к</a:t>
            </a:r>
            <a:r>
              <a:rPr lang="ru-RU" dirty="0" smtClean="0"/>
              <a:t>онкурентоспособность </a:t>
            </a:r>
            <a:r>
              <a:rPr lang="ru-RU" dirty="0"/>
              <a:t>современных инновационных экономик все больше зависит от качества профессионализма научно-технических кадров. </a:t>
            </a:r>
          </a:p>
        </p:txBody>
      </p:sp>
    </p:spTree>
    <p:extLst>
      <p:ext uri="{BB962C8B-B14F-4D97-AF65-F5344CB8AC3E}">
        <p14:creationId xmlns:p14="http://schemas.microsoft.com/office/powerpoint/2010/main" val="21129826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3333750" y="627063"/>
            <a:ext cx="6419850" cy="1325562"/>
          </a:xfrm>
        </p:spPr>
        <p:txBody>
          <a:bodyPr/>
          <a:lstStyle/>
          <a:p>
            <a:r>
              <a:rPr lang="ru-RU" altLang="ru-RU" smtClean="0"/>
              <a:t>Пример компании ЭФКО</a:t>
            </a:r>
          </a:p>
        </p:txBody>
      </p:sp>
      <p:pic>
        <p:nvPicPr>
          <p:cNvPr id="43011" name="Picture 2" descr="Группа компаний «ЭФКО» - эксклюзивный спонсор конференции Middle East  Grains&amp;Oils Congress-202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81450" y="3429000"/>
            <a:ext cx="2687638" cy="917575"/>
          </a:xfrm>
          <a:noFill/>
        </p:spPr>
      </p:pic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3467100" y="1573213"/>
            <a:ext cx="81708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</a:rPr>
              <a:t>Исполнительный директор ЭФКО Сергей Иванов</a:t>
            </a:r>
            <a:r>
              <a:rPr lang="ru-RU" altLang="ru-RU" sz="1800">
                <a:solidFill>
                  <a:srgbClr val="0070C0"/>
                </a:solidFill>
              </a:rPr>
              <a:t>: «…мы решили связать всё свое будущее </a:t>
            </a:r>
            <a:r>
              <a:rPr lang="ru-RU" altLang="ru-RU" sz="1800" b="1">
                <a:solidFill>
                  <a:srgbClr val="C00000"/>
                </a:solidFill>
              </a:rPr>
              <a:t>только</a:t>
            </a:r>
            <a:r>
              <a:rPr lang="ru-RU" altLang="ru-RU" sz="1800">
                <a:solidFill>
                  <a:srgbClr val="0070C0"/>
                </a:solidFill>
              </a:rPr>
              <a:t> </a:t>
            </a:r>
            <a:r>
              <a:rPr lang="ru-RU" altLang="ru-RU" sz="1800" b="1">
                <a:solidFill>
                  <a:srgbClr val="C00000"/>
                </a:solidFill>
              </a:rPr>
              <a:t>с такими продуктами и технологиями</a:t>
            </a:r>
            <a:r>
              <a:rPr lang="ru-RU" altLang="ru-RU" sz="1800">
                <a:solidFill>
                  <a:srgbClr val="0070C0"/>
                </a:solidFill>
              </a:rPr>
              <a:t>, </a:t>
            </a:r>
            <a:r>
              <a:rPr lang="ru-RU" altLang="ru-RU" sz="1800" b="1">
                <a:solidFill>
                  <a:srgbClr val="C00000"/>
                </a:solidFill>
              </a:rPr>
              <a:t>которые одновременно отвечают на три глобальных вызова </a:t>
            </a:r>
            <a:r>
              <a:rPr lang="ru-RU" altLang="ru-RU" sz="1800">
                <a:solidFill>
                  <a:srgbClr val="0070C0"/>
                </a:solidFill>
              </a:rPr>
              <a:t>- голод, экологию и здоровье. То есть, качественно улучшают жизнь людей, имеют потенциал массовости и дружат с экологией. С тех пор, всё, что мы зарабатываем, инвестируем в такие инновации»</a:t>
            </a:r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3538538" y="4448175"/>
            <a:ext cx="511492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/>
              <a:t>целое семейство новых продуктов «под зонтиком» Healthy Innovation: Hi-meat (раст. мясо), Hi-milk (раст. молоко), Hi-Fiber (пищевые волокна), Hi-Bio (сладкие белки) и Hi-Nutrition (клеточное питание)</a:t>
            </a:r>
          </a:p>
        </p:txBody>
      </p:sp>
      <p:pic>
        <p:nvPicPr>
          <p:cNvPr id="43014" name="Picture 4" descr="Хайбургер от ГК &quot;ЭФК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952875"/>
            <a:ext cx="3335338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Picture 6" descr="Иванов Сергей , Исполнительный директор, член совета директоров, ГК «Эфко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090613"/>
            <a:ext cx="2528887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263" y="3290888"/>
            <a:ext cx="3060700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3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Big</a:t>
            </a:r>
            <a:r>
              <a:rPr lang="ru-RU" sz="3200" dirty="0"/>
              <a:t> </a:t>
            </a:r>
            <a:r>
              <a:rPr lang="ru-RU" sz="3200" dirty="0" err="1"/>
              <a:t>Data</a:t>
            </a:r>
            <a:r>
              <a:rPr lang="ru-RU" sz="3200" dirty="0"/>
              <a:t> для предупреждения эко-катастроф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217" y="1828800"/>
            <a:ext cx="10632583" cy="43144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Студенты </a:t>
            </a:r>
            <a:r>
              <a:rPr lang="ru-RU" dirty="0"/>
              <a:t>Новосибирского государственного технического университета НЭТИ разработали автономную беспроводную система сбора данных (WDAS) для автоматического мониторинга состояния почвы, воздуха, проверки исправности трубопроводов и линий электропередач.</a:t>
            </a:r>
            <a:br>
              <a:rPr lang="ru-RU" dirty="0"/>
            </a:br>
            <a:r>
              <a:rPr lang="ru-RU" dirty="0"/>
              <a:t>Система состоит из комплекса датчиков, устройства сбора данных и базовой станции. Устройства в режиме реального времени принимают данные об экологической обстановке с различных типов датчиков и передают их на базовую станцию по протоколу </a:t>
            </a:r>
            <a:r>
              <a:rPr lang="ru-RU" dirty="0" err="1"/>
              <a:t>LoRa</a:t>
            </a:r>
            <a:r>
              <a:rPr lang="ru-RU" dirty="0"/>
              <a:t>. А уже станция переправляет комплексный отчет по GPRS и/или GSM-каналу на сервер заказчика. Таким образом, компоненты </a:t>
            </a:r>
            <a:r>
              <a:rPr lang="ru-RU" dirty="0" err="1"/>
              <a:t>Big</a:t>
            </a:r>
            <a:r>
              <a:rPr lang="ru-RU" dirty="0"/>
              <a:t> </a:t>
            </a:r>
            <a:r>
              <a:rPr lang="ru-RU" dirty="0" err="1"/>
              <a:t>Data</a:t>
            </a:r>
            <a:r>
              <a:rPr lang="ru-RU" dirty="0"/>
              <a:t> и </a:t>
            </a:r>
            <a:r>
              <a:rPr lang="ru-RU" dirty="0" err="1"/>
              <a:t>сенсорики</a:t>
            </a:r>
            <a:r>
              <a:rPr lang="ru-RU" dirty="0"/>
              <a:t> позволяют отслеживать критический уровень экологического загрязнения по параметрам, которые человеку не подсчитать самостоятельно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82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157"/>
          </a:xfrm>
        </p:spPr>
        <p:txBody>
          <a:bodyPr/>
          <a:lstStyle/>
          <a:p>
            <a:r>
              <a:rPr lang="ru-RU" dirty="0" smtClean="0"/>
              <a:t>Закон вызова и ответа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84627"/>
            <a:ext cx="3284829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579372"/>
            <a:ext cx="338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Арнольд Джозеф Тойнби</a:t>
            </a:r>
          </a:p>
          <a:p>
            <a:r>
              <a:rPr lang="ru-RU" dirty="0" smtClean="0"/>
              <a:t>(1889-1975)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22761" y="1484627"/>
            <a:ext cx="54735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Историческая ситуация или природные факторы ставят перед обществом проблему («вызов»). Дальнейшее развитие общества определяется выбором варианта решения («ответом</a:t>
            </a:r>
            <a:r>
              <a:rPr lang="ru-RU" sz="2400" dirty="0" smtClean="0"/>
              <a:t>»).</a:t>
            </a:r>
          </a:p>
          <a:p>
            <a:r>
              <a:rPr lang="ru-RU" sz="2400" dirty="0"/>
              <a:t>2 группы вызовов: вызовы территории (география, новые земли) и вызовы условий (давление других цивилизаций, утрата ресурса).</a:t>
            </a:r>
          </a:p>
        </p:txBody>
      </p:sp>
    </p:spTree>
    <p:extLst>
      <p:ext uri="{BB962C8B-B14F-4D97-AF65-F5344CB8AC3E}">
        <p14:creationId xmlns:p14="http://schemas.microsoft.com/office/powerpoint/2010/main" val="1615856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7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56823"/>
            <a:ext cx="10515600" cy="5520140"/>
          </a:xfrm>
        </p:spPr>
        <p:txBody>
          <a:bodyPr/>
          <a:lstStyle/>
          <a:p>
            <a:r>
              <a:rPr lang="ru-RU" dirty="0" smtClean="0"/>
              <a:t>Проблема – затруднение </a:t>
            </a:r>
          </a:p>
          <a:p>
            <a:pPr marL="0" indent="0">
              <a:buNone/>
            </a:pPr>
            <a:r>
              <a:rPr lang="ru-RU" dirty="0" smtClean="0"/>
              <a:t>в продолжении деятельности,</a:t>
            </a:r>
          </a:p>
          <a:p>
            <a:pPr marL="0" indent="0">
              <a:buNone/>
            </a:pPr>
            <a:r>
              <a:rPr lang="ru-RU" dirty="0" smtClean="0"/>
              <a:t>требующее осмысления, изучения, </a:t>
            </a:r>
          </a:p>
          <a:p>
            <a:pPr marL="0" indent="0">
              <a:buNone/>
            </a:pPr>
            <a:r>
              <a:rPr lang="ru-RU" dirty="0" smtClean="0"/>
              <a:t>выбора.</a:t>
            </a:r>
          </a:p>
          <a:p>
            <a:r>
              <a:rPr lang="ru-RU" dirty="0"/>
              <a:t>Вызов – ситуация, требующая реакции. </a:t>
            </a:r>
            <a:endParaRPr lang="ru-RU" dirty="0" smtClean="0"/>
          </a:p>
          <a:p>
            <a:r>
              <a:rPr lang="ru-RU" dirty="0" smtClean="0"/>
              <a:t>Проблема </a:t>
            </a:r>
            <a:r>
              <a:rPr lang="ru-RU" dirty="0"/>
              <a:t>– осознание содержания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риска </a:t>
            </a:r>
            <a:r>
              <a:rPr lang="ru-RU" dirty="0"/>
              <a:t>и готовность искать ответ.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Например</a:t>
            </a:r>
            <a:r>
              <a:rPr lang="ru-RU" sz="2400" dirty="0"/>
              <a:t>: демографическая ситуация в мире – вызов. Отрицательный коэффициент прироста населения в России – проблема убыли населения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642" y="1339645"/>
            <a:ext cx="4243184" cy="332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9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Как исследовать </a:t>
            </a:r>
            <a:r>
              <a:rPr lang="ru-RU" sz="3600" dirty="0" smtClean="0"/>
              <a:t>вызовы и </a:t>
            </a:r>
            <a:r>
              <a:rPr lang="ru-RU" sz="3600" dirty="0"/>
              <a:t>принимать обоснованные решения по проблеме?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065" y="1668919"/>
            <a:ext cx="2899056" cy="32534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02" y="4017014"/>
            <a:ext cx="3476357" cy="2767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658" y="1887498"/>
            <a:ext cx="3433426" cy="3284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488" y="1690688"/>
            <a:ext cx="3947097" cy="25791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8430" y="4137242"/>
            <a:ext cx="3424116" cy="24390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80" y="3749526"/>
            <a:ext cx="1681983" cy="16511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93865" y="4269818"/>
            <a:ext cx="1529586" cy="163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06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7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427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Прогнозирование в социальных науках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918555"/>
              </p:ext>
            </p:extLst>
          </p:nvPr>
        </p:nvGraphicFramePr>
        <p:xfrm>
          <a:off x="838200" y="1493950"/>
          <a:ext cx="10515600" cy="5009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5009882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Функции прогнозирования: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выявление закономерностей процесса, тенденций и возможности их изменений, факторов, влияющих на изменения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выработка управленческих решений и оценка реализации этих решений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хода выполнения решений с отслеживанием изменений и корректировка действий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Методы прогнозирования в социальных науках: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Математические: моделирование, метод экспертных оценок и метод экстраполяции</a:t>
                      </a:r>
                    </a:p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сложных процессов, где мало исходных данных: метод «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Дельфи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», метод интервью, метод мозгового штурма, матричный метод и т.д.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264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2609"/>
          </a:xfrm>
        </p:spPr>
        <p:txBody>
          <a:bodyPr>
            <a:normAutofit/>
          </a:bodyPr>
          <a:lstStyle/>
          <a:p>
            <a:r>
              <a:rPr lang="ru-RU" dirty="0" err="1" smtClean="0"/>
              <a:t>глобалистика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7734"/>
            <a:ext cx="10515600" cy="5344733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ru-RU" sz="2400" dirty="0"/>
              <a:t>область междисциплинарных исследований </a:t>
            </a:r>
            <a:r>
              <a:rPr lang="ru-RU" sz="2400" i="1" dirty="0"/>
              <a:t>(формируется в конце 60-х годов ХХ века)</a:t>
            </a:r>
            <a:r>
              <a:rPr lang="ru-RU" sz="2400" dirty="0"/>
              <a:t>, которая изучает сущность, причины, тенденции глобальных процессов и проблем современности;</a:t>
            </a:r>
          </a:p>
          <a:p>
            <a:pPr>
              <a:buFontTx/>
              <a:buChar char="-"/>
              <a:defRPr/>
            </a:pPr>
            <a:r>
              <a:rPr lang="ru-RU" sz="2400" dirty="0"/>
              <a:t>разрабатывает (на основе полученных знаний) конкретные стратегические решения геополитического и экономического характера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133" y="3238662"/>
            <a:ext cx="4744277" cy="31041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031" y="3406273"/>
            <a:ext cx="2942553" cy="287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15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766" y="251791"/>
            <a:ext cx="9916733" cy="629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6979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1315</Words>
  <Application>Microsoft Office PowerPoint</Application>
  <PresentationFormat>Широкоэкранный</PresentationFormat>
  <Paragraphs>155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Calibri</vt:lpstr>
      <vt:lpstr>Calibri Light</vt:lpstr>
      <vt:lpstr>Posterama</vt:lpstr>
      <vt:lpstr>Raleway-Bold</vt:lpstr>
      <vt:lpstr>Raleway-Regular</vt:lpstr>
      <vt:lpstr>Vollkorn</vt:lpstr>
      <vt:lpstr>1_Тема Office</vt:lpstr>
      <vt:lpstr>2_Тема Office</vt:lpstr>
      <vt:lpstr>ОСНОВЫ РОССИЙСКОЙ ГОСУДАРСТВЕННОСТИ</vt:lpstr>
      <vt:lpstr>Лекция 2 «Актуальные вызовы и проблемы развития России»</vt:lpstr>
      <vt:lpstr>Закон вызова и ответа</vt:lpstr>
      <vt:lpstr>Презентация PowerPoint</vt:lpstr>
      <vt:lpstr>Как исследовать вызовы и принимать обоснованные решения по проблеме?</vt:lpstr>
      <vt:lpstr>Презентация PowerPoint</vt:lpstr>
      <vt:lpstr>Прогнозирование в социальных науках</vt:lpstr>
      <vt:lpstr>глобалистика</vt:lpstr>
      <vt:lpstr>Презентация PowerPoint</vt:lpstr>
      <vt:lpstr>Презентация PowerPoint</vt:lpstr>
      <vt:lpstr>Экологические вызовы - нарушение обычного функционирования экосистем и/или их разрушение</vt:lpstr>
      <vt:lpstr> </vt:lpstr>
      <vt:lpstr>Демографический взрыв</vt:lpstr>
      <vt:lpstr>Демографический переход</vt:lpstr>
      <vt:lpstr>Урбанизация и ее последствия</vt:lpstr>
      <vt:lpstr>Социально-политические вызовы</vt:lpstr>
      <vt:lpstr>Проблемы, обусловленные развитием новых технологий</vt:lpstr>
      <vt:lpstr>Концепция устойчивого развития</vt:lpstr>
      <vt:lpstr>ESG-факторы – это…</vt:lpstr>
      <vt:lpstr>Национальная безопасность</vt:lpstr>
      <vt:lpstr>Презентация PowerPoint</vt:lpstr>
      <vt:lpstr>Геополитический вызов России</vt:lpstr>
      <vt:lpstr>Глобализация как вызов России</vt:lpstr>
      <vt:lpstr>Внутренние социально-экономические проблемы данные Росстата: https://rosstat.gov.ru/storage/mediabank/Rus_stran_mira_2022_short_final.pdf</vt:lpstr>
      <vt:lpstr>Презентация PowerPoint</vt:lpstr>
      <vt:lpstr>Что необходимо для решения проблем?</vt:lpstr>
      <vt:lpstr>Пример компании ЭФКО</vt:lpstr>
      <vt:lpstr>Big Data для предупреждения эко-катастроф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РОССИЙСКОЙ ГОСУДАРСТВЕННОСТИ</dc:title>
  <dc:creator>Sandakova</dc:creator>
  <cp:lastModifiedBy>Sandakova</cp:lastModifiedBy>
  <cp:revision>49</cp:revision>
  <dcterms:created xsi:type="dcterms:W3CDTF">2023-09-28T07:33:39Z</dcterms:created>
  <dcterms:modified xsi:type="dcterms:W3CDTF">2023-10-01T17:16:39Z</dcterms:modified>
</cp:coreProperties>
</file>