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6" r:id="rId4"/>
    <p:sldId id="267" r:id="rId5"/>
    <p:sldId id="268" r:id="rId6"/>
    <p:sldId id="269" r:id="rId7"/>
    <p:sldId id="274" r:id="rId8"/>
    <p:sldId id="275" r:id="rId9"/>
    <p:sldId id="270" r:id="rId10"/>
    <p:sldId id="276" r:id="rId11"/>
    <p:sldId id="277" r:id="rId12"/>
    <p:sldId id="271" r:id="rId13"/>
    <p:sldId id="272" r:id="rId14"/>
    <p:sldId id="273" r:id="rId15"/>
    <p:sldId id="278" r:id="rId16"/>
    <p:sldId id="279" r:id="rId17"/>
    <p:sldId id="260" r:id="rId18"/>
    <p:sldId id="261" r:id="rId19"/>
    <p:sldId id="262" r:id="rId20"/>
    <p:sldId id="263" r:id="rId21"/>
    <p:sldId id="264" r:id="rId22"/>
    <p:sldId id="265" r:id="rId23"/>
    <p:sldId id="28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9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46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07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383"/>
            <a:ext cx="10515600" cy="1325563"/>
          </a:xfrm>
        </p:spPr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6883"/>
            <a:ext cx="10515600" cy="3377746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61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56661" y="6209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4197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05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bc.ru/politics/30/09/2023/651721c49a7947ff1dd4d161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70248" y="2021536"/>
            <a:ext cx="8937171" cy="1855005"/>
          </a:xfrm>
        </p:spPr>
        <p:txBody>
          <a:bodyPr anchor="ctr">
            <a:normAutofit/>
          </a:bodyPr>
          <a:lstStyle/>
          <a:p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ОСНОВЫ</a:t>
            </a:r>
            <a:br>
              <a:rPr lang="ru-RU" sz="40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РОССИЙСКОЙ ГОСУДАРСТВЕННОСТИ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70248" y="3876542"/>
            <a:ext cx="9172394" cy="1326524"/>
          </a:xfrm>
        </p:spPr>
        <p:txBody>
          <a:bodyPr anchor="ctr"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Раздел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V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/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Вызовы будущего и развитие России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Posterama" panose="020B0504020200020000" pitchFamily="34" charset="0"/>
              <a:ea typeface="Vollkorn" pitchFamily="2" charset="0"/>
              <a:cs typeface="Posterama" panose="020B0504020200020000" pitchFamily="34" charset="0"/>
            </a:endParaRPr>
          </a:p>
        </p:txBody>
      </p:sp>
      <p:sp>
        <p:nvSpPr>
          <p:cNvPr id="2" name="Подзаголовок 4">
            <a:extLst>
              <a:ext uri="{FF2B5EF4-FFF2-40B4-BE49-F238E27FC236}">
                <a16:creationId xmlns:a16="http://schemas.microsoft.com/office/drawing/2014/main" xmlns="" id="{DB604DCB-F5D9-C478-77FC-104C47D98CAB}"/>
              </a:ext>
            </a:extLst>
          </p:cNvPr>
          <p:cNvSpPr txBox="1">
            <a:spLocks/>
          </p:cNvSpPr>
          <p:nvPr/>
        </p:nvSpPr>
        <p:spPr>
          <a:xfrm>
            <a:off x="1675402" y="5455578"/>
            <a:ext cx="9172394" cy="1046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Сандакова Людмила Борисовна, </a:t>
            </a:r>
            <a:r>
              <a:rPr lang="ru-RU" dirty="0" err="1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к.филос.н</a:t>
            </a:r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.</a:t>
            </a:r>
          </a:p>
          <a:p>
            <a:pPr algn="r"/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Новосибирский государственный технический университет </a:t>
            </a:r>
            <a:r>
              <a:rPr lang="ru-RU" sz="2800" dirty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/>
            </a:r>
            <a:br>
              <a:rPr lang="ru-RU" sz="2800" dirty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2800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 </a:t>
            </a:r>
            <a:endParaRPr lang="ru-RU" sz="2800" dirty="0">
              <a:solidFill>
                <a:srgbClr val="4472C4">
                  <a:lumMod val="50000"/>
                </a:srgbClr>
              </a:solidFill>
              <a:latin typeface="Posterama" panose="020B0504020200020000" pitchFamily="34" charset="0"/>
              <a:ea typeface="Vollkorn" pitchFamily="2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742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3974"/>
          </a:xfrm>
        </p:spPr>
        <p:txBody>
          <a:bodyPr/>
          <a:lstStyle/>
          <a:p>
            <a:r>
              <a:rPr lang="ru-RU" dirty="0" smtClean="0"/>
              <a:t>Четвертая промышленная революция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7143" y="3837904"/>
            <a:ext cx="4159877" cy="2771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49" y="1262129"/>
            <a:ext cx="3952741" cy="28478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79583" y="1687132"/>
            <a:ext cx="5576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 технологиям, меняющим мир и </a:t>
            </a:r>
            <a:r>
              <a:rPr lang="ru-RU" sz="2400" dirty="0" smtClean="0"/>
              <a:t>человека, </a:t>
            </a:r>
            <a:r>
              <a:rPr lang="ru-RU" sz="2400" dirty="0"/>
              <a:t>Шваб относит </a:t>
            </a:r>
            <a:r>
              <a:rPr lang="ru-RU" sz="2400" dirty="0" smtClean="0"/>
              <a:t>искусственный интеллект, </a:t>
            </a:r>
            <a:r>
              <a:rPr lang="ru-RU" sz="2400" dirty="0"/>
              <a:t>квантовые вычисления, </a:t>
            </a:r>
            <a:r>
              <a:rPr lang="ru-RU" sz="2400" dirty="0" err="1"/>
              <a:t>блокчейн</a:t>
            </a:r>
            <a:r>
              <a:rPr lang="ru-RU" sz="2400" dirty="0"/>
              <a:t>, </a:t>
            </a:r>
            <a:r>
              <a:rPr lang="ru-RU" sz="2400" dirty="0" err="1"/>
              <a:t>нейро</a:t>
            </a:r>
            <a:r>
              <a:rPr lang="ru-RU" sz="2400" dirty="0"/>
              <a:t>- и </a:t>
            </a:r>
            <a:r>
              <a:rPr lang="ru-RU" sz="2400" dirty="0" err="1"/>
              <a:t>нанотехнологии</a:t>
            </a:r>
            <a:r>
              <a:rPr lang="ru-RU" sz="2400" dirty="0"/>
              <a:t>, передовые материалы.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9228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14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9550"/>
            <a:ext cx="10515600" cy="5597414"/>
          </a:xfrm>
        </p:spPr>
        <p:txBody>
          <a:bodyPr>
            <a:normAutofit/>
          </a:bodyPr>
          <a:lstStyle/>
          <a:p>
            <a:r>
              <a:rPr lang="ru-RU" sz="2400" dirty="0"/>
              <a:t>В феврале 2017 г. правительство РФ утвердило первую «дорожную карту» по развитию Национальной технологической инициативы (НТИ) — «Передовые производственные технологии» — «</a:t>
            </a:r>
            <a:r>
              <a:rPr lang="ru-RU" sz="2400" dirty="0" err="1"/>
              <a:t>Технет</a:t>
            </a:r>
            <a:r>
              <a:rPr lang="ru-RU" sz="2400" dirty="0"/>
              <a:t>». Цель «дорожной карты» — увеличение доли России на рынке глобальных услуг, соответствующих требованиям «Индустрии 4.0» как минимум до 1,5.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69" y="2228045"/>
            <a:ext cx="5596943" cy="44432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612" y="2228045"/>
            <a:ext cx="5891013" cy="428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53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83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«Будущее 2035 +»: версия </a:t>
            </a:r>
            <a:r>
              <a:rPr lang="ru-RU" sz="3200" dirty="0" err="1" smtClean="0"/>
              <a:t>Сбера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6524"/>
            <a:ext cx="10515600" cy="4850439"/>
          </a:xfrm>
        </p:spPr>
        <p:txBody>
          <a:bodyPr>
            <a:normAutofit/>
          </a:bodyPr>
          <a:lstStyle/>
          <a:p>
            <a:r>
              <a:rPr lang="ru-RU" sz="2400" dirty="0"/>
              <a:t>Превосходство Серебряного мира (поляризация на уровне поколений</a:t>
            </a:r>
            <a:r>
              <a:rPr lang="ru-RU" sz="2400" dirty="0" smtClean="0"/>
              <a:t>)</a:t>
            </a:r>
          </a:p>
          <a:p>
            <a:r>
              <a:rPr lang="ru-RU" sz="2400" dirty="0"/>
              <a:t>Развитие агломераций и деградация малых городов (поляризация на уровне агломераций и малых городов</a:t>
            </a:r>
            <a:r>
              <a:rPr lang="ru-RU" sz="2400" dirty="0" smtClean="0"/>
              <a:t>). Вырастет </a:t>
            </a:r>
            <a:r>
              <a:rPr lang="ru-RU" sz="2400" dirty="0"/>
              <a:t>уровень одиночества и ментальных </a:t>
            </a:r>
            <a:r>
              <a:rPr lang="ru-RU" sz="2400" dirty="0" smtClean="0"/>
              <a:t>расстройств</a:t>
            </a:r>
          </a:p>
          <a:p>
            <a:r>
              <a:rPr lang="ru-RU" sz="2400" dirty="0"/>
              <a:t>AI-мир: трансформация рынка труда и образования (поляризация на уровне доступа к технологиям</a:t>
            </a:r>
            <a:r>
              <a:rPr lang="ru-RU" sz="2400" dirty="0" smtClean="0"/>
              <a:t>). Конкуренция  </a:t>
            </a:r>
            <a:r>
              <a:rPr lang="ru-RU" sz="2400" dirty="0"/>
              <a:t>с AI за рабочие </a:t>
            </a:r>
            <a:r>
              <a:rPr lang="ru-RU" sz="2400" dirty="0" smtClean="0"/>
              <a:t>места. Трансформация образования. </a:t>
            </a:r>
            <a:r>
              <a:rPr lang="ru-RU" sz="2400" dirty="0" err="1" smtClean="0"/>
              <a:t>Микрообучение</a:t>
            </a:r>
            <a:r>
              <a:rPr lang="ru-RU" sz="2400" dirty="0" smtClean="0"/>
              <a:t>.</a:t>
            </a:r>
          </a:p>
          <a:p>
            <a:r>
              <a:rPr lang="ru-RU" sz="2400" dirty="0" err="1"/>
              <a:t>Phygital</a:t>
            </a:r>
            <a:r>
              <a:rPr lang="ru-RU" sz="2400" dirty="0"/>
              <a:t>-мир (поляризация на уровне доступа к технологиям</a:t>
            </a:r>
            <a:r>
              <a:rPr lang="ru-RU" sz="2400" dirty="0" smtClean="0"/>
              <a:t>). Цифровой тоталитаризм. Цифровая идентичность.</a:t>
            </a:r>
          </a:p>
          <a:p>
            <a:r>
              <a:rPr lang="ru-RU" sz="2400" dirty="0"/>
              <a:t>Несправедливый мир (поляризация между «богатыми» и «бедными</a:t>
            </a:r>
            <a:r>
              <a:rPr lang="ru-RU" sz="2400" dirty="0" smtClean="0"/>
              <a:t>» по признаку </a:t>
            </a:r>
            <a:r>
              <a:rPr lang="ru-RU" sz="2400" dirty="0"/>
              <a:t>образования, </a:t>
            </a:r>
            <a:r>
              <a:rPr lang="ru-RU" sz="2400" dirty="0" smtClean="0"/>
              <a:t>проживания, </a:t>
            </a:r>
            <a:r>
              <a:rPr lang="ru-RU" sz="2400" dirty="0"/>
              <a:t>набора компетенций, формата занятости, уровня владения </a:t>
            </a:r>
            <a:r>
              <a:rPr lang="ru-RU" sz="2400" dirty="0" smtClean="0"/>
              <a:t>технологиями)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0169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48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Цивилизационный образ будущего России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0614"/>
            <a:ext cx="10515600" cy="4966349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sz="2400" dirty="0"/>
              <a:t>ПМЭФ -2023. Сессия «Горизонт 2040» Дугин Александр.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ctr">
              <a:buNone/>
            </a:pPr>
            <a:r>
              <a:rPr lang="ru-RU" sz="2400" dirty="0" smtClean="0"/>
              <a:t>3 </a:t>
            </a:r>
            <a:r>
              <a:rPr lang="ru-RU" sz="2400" dirty="0"/>
              <a:t>образа будущего</a:t>
            </a:r>
          </a:p>
          <a:p>
            <a:pPr lvl="0"/>
            <a:r>
              <a:rPr lang="ru-RU" sz="2400" dirty="0" smtClean="0"/>
              <a:t>Россия </a:t>
            </a:r>
            <a:r>
              <a:rPr lang="ru-RU" sz="2400" dirty="0"/>
              <a:t>подчиняется глобальному западу и становится колонией (подчиненная позиция)</a:t>
            </a:r>
          </a:p>
          <a:p>
            <a:pPr lvl="0"/>
            <a:r>
              <a:rPr lang="ru-RU" sz="2400" dirty="0"/>
              <a:t>Россия ориентируется на западные ценности и технологии, но заявляет о своей суверенности (конфликтная </a:t>
            </a:r>
            <a:r>
              <a:rPr lang="ru-RU" sz="2400" dirty="0" smtClean="0"/>
              <a:t>позиция)</a:t>
            </a:r>
          </a:p>
          <a:p>
            <a:r>
              <a:rPr lang="ru-RU" sz="2400" dirty="0"/>
              <a:t>Построение государства-цивилизации на основе традиционных ценностей. Ценности: народность, </a:t>
            </a:r>
            <a:r>
              <a:rPr lang="ru-RU" sz="2400" dirty="0" err="1"/>
              <a:t>державность</a:t>
            </a:r>
            <a:r>
              <a:rPr lang="ru-RU" sz="2400" dirty="0"/>
              <a:t>, человечность, миссия спасения, сакральное миролюбие, которое не исключает войны???, коллективизм, любовь</a:t>
            </a:r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795" y="1210614"/>
            <a:ext cx="3259427" cy="2144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046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85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От мессианской концепции русского народа к миссии России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6676"/>
            <a:ext cx="10515600" cy="52545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000" i="1" dirty="0" smtClean="0"/>
              <a:t>«Россия </a:t>
            </a:r>
            <a:r>
              <a:rPr lang="ru-RU" sz="2000" i="1" dirty="0"/>
              <a:t>выйдет в мировую жизнь определяющей силой</a:t>
            </a:r>
            <a:r>
              <a:rPr lang="ru-RU" sz="2000" i="1" dirty="0" smtClean="0"/>
              <a:t>.</a:t>
            </a:r>
          </a:p>
          <a:p>
            <a:pPr marL="0" indent="0">
              <a:buNone/>
            </a:pPr>
            <a:r>
              <a:rPr lang="ru-RU" sz="2000" i="1" dirty="0" smtClean="0"/>
              <a:t> </a:t>
            </a:r>
            <a:r>
              <a:rPr lang="ru-RU" sz="2000" i="1" dirty="0"/>
              <a:t>Но мировая роль России предполагает </a:t>
            </a:r>
            <a:r>
              <a:rPr lang="ru-RU" sz="2000" i="1" dirty="0" smtClean="0"/>
              <a:t>пробуждение</a:t>
            </a:r>
          </a:p>
          <a:p>
            <a:pPr marL="0" indent="0">
              <a:buNone/>
            </a:pPr>
            <a:r>
              <a:rPr lang="ru-RU" sz="2000" i="1" dirty="0" smtClean="0"/>
              <a:t> </a:t>
            </a:r>
            <a:r>
              <a:rPr lang="ru-RU" sz="2000" i="1" dirty="0"/>
              <a:t>в ней творческой активности человека, </a:t>
            </a:r>
            <a:endParaRPr lang="ru-RU" sz="2000" i="1" dirty="0" smtClean="0"/>
          </a:p>
          <a:p>
            <a:pPr marL="0" indent="0">
              <a:buNone/>
            </a:pPr>
            <a:r>
              <a:rPr lang="ru-RU" sz="2000" i="1" dirty="0" smtClean="0"/>
              <a:t>выход </a:t>
            </a:r>
            <a:r>
              <a:rPr lang="ru-RU" sz="2000" i="1" dirty="0"/>
              <a:t>из состояния пассивности и </a:t>
            </a:r>
            <a:r>
              <a:rPr lang="ru-RU" sz="2000" i="1" dirty="0" smtClean="0"/>
              <a:t>растворенности».</a:t>
            </a:r>
          </a:p>
          <a:p>
            <a:pPr marL="0" indent="0">
              <a:buNone/>
            </a:pPr>
            <a:r>
              <a:rPr lang="ru-RU" sz="2000" i="1" dirty="0" smtClean="0"/>
              <a:t>                                                            </a:t>
            </a:r>
            <a:r>
              <a:rPr lang="ru-RU" sz="2000" i="1" dirty="0" err="1" smtClean="0"/>
              <a:t>Н.Бердяев</a:t>
            </a:r>
            <a:r>
              <a:rPr lang="ru-RU" sz="2000" i="1" dirty="0" smtClean="0"/>
              <a:t> Судьба России.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1 этап. </a:t>
            </a:r>
            <a:r>
              <a:rPr lang="ru-RU" sz="2400" dirty="0" smtClean="0"/>
              <a:t>Старорусский мессианизм – «Москва – третий Рим» (религиозный смысл). </a:t>
            </a:r>
          </a:p>
          <a:p>
            <a:pPr marL="0" indent="0">
              <a:buNone/>
            </a:pPr>
            <a:r>
              <a:rPr lang="ru-RU" sz="1900" dirty="0" smtClean="0"/>
              <a:t>2 этап. </a:t>
            </a:r>
            <a:r>
              <a:rPr lang="ru-RU" sz="2400" dirty="0" smtClean="0"/>
              <a:t>Мессианская </a:t>
            </a:r>
            <a:r>
              <a:rPr lang="ru-RU" sz="2400" dirty="0"/>
              <a:t>концепция </a:t>
            </a:r>
            <a:r>
              <a:rPr lang="ru-RU" sz="2400" dirty="0" smtClean="0"/>
              <a:t>русского народа (как народа с особой духовностью и образом социальной жизни) в </a:t>
            </a:r>
            <a:r>
              <a:rPr lang="en-US" sz="2400" dirty="0"/>
              <a:t>XIX</a:t>
            </a:r>
            <a:r>
              <a:rPr lang="ru-RU" sz="2400" dirty="0"/>
              <a:t> </a:t>
            </a:r>
            <a:r>
              <a:rPr lang="ru-RU" sz="2400" dirty="0" smtClean="0"/>
              <a:t>веке: славянофилы, </a:t>
            </a:r>
            <a:r>
              <a:rPr lang="ru-RU" sz="2400" dirty="0" err="1" smtClean="0"/>
              <a:t>Ф.Достоевский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К.Леонтьев</a:t>
            </a:r>
            <a:r>
              <a:rPr lang="ru-RU" sz="2400" dirty="0" smtClean="0"/>
              <a:t>, </a:t>
            </a:r>
            <a:r>
              <a:rPr lang="ru-RU" sz="2400" dirty="0" err="1" smtClean="0"/>
              <a:t>В.Соловьев</a:t>
            </a:r>
            <a:r>
              <a:rPr lang="ru-RU" sz="2400" dirty="0" smtClean="0"/>
              <a:t> </a:t>
            </a:r>
            <a:r>
              <a:rPr lang="ru-RU" sz="2400" dirty="0"/>
              <a:t>(«Русская идея</a:t>
            </a:r>
            <a:r>
              <a:rPr lang="ru-RU" sz="2400" dirty="0" smtClean="0"/>
              <a:t>»).</a:t>
            </a:r>
          </a:p>
          <a:p>
            <a:pPr marL="0" indent="0">
              <a:buNone/>
            </a:pPr>
            <a:r>
              <a:rPr lang="ru-RU" sz="1900" dirty="0" smtClean="0"/>
              <a:t>3 этап. </a:t>
            </a:r>
            <a:r>
              <a:rPr lang="ru-RU" sz="2400" dirty="0" err="1" smtClean="0"/>
              <a:t>Миссионизм</a:t>
            </a:r>
            <a:r>
              <a:rPr lang="ru-RU" sz="2400" dirty="0" smtClean="0"/>
              <a:t> – философы-эмигранты </a:t>
            </a:r>
            <a:r>
              <a:rPr lang="ru-RU" sz="2400" dirty="0" err="1" smtClean="0"/>
              <a:t>Н.Лосский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Е.Трубецкой</a:t>
            </a:r>
            <a:r>
              <a:rPr lang="ru-RU" sz="2400" dirty="0" smtClean="0"/>
              <a:t>, </a:t>
            </a:r>
            <a:r>
              <a:rPr lang="ru-RU" sz="2400" dirty="0" err="1" smtClean="0"/>
              <a:t>Н.Бердяев</a:t>
            </a:r>
            <a:r>
              <a:rPr lang="ru-RU" sz="2400" dirty="0" smtClean="0"/>
              <a:t>, </a:t>
            </a:r>
            <a:r>
              <a:rPr lang="ru-RU" sz="2400" dirty="0" err="1" smtClean="0"/>
              <a:t>Л.Карсавин</a:t>
            </a:r>
            <a:r>
              <a:rPr lang="ru-RU" sz="2400" dirty="0" smtClean="0"/>
              <a:t> и др.</a:t>
            </a:r>
          </a:p>
          <a:p>
            <a:pPr marL="0" indent="0">
              <a:buNone/>
            </a:pPr>
            <a:endParaRPr lang="ru-RU" sz="2100" dirty="0"/>
          </a:p>
          <a:p>
            <a:pPr marL="0" indent="0">
              <a:buNone/>
            </a:pPr>
            <a:r>
              <a:rPr lang="ru-RU" sz="1900" dirty="0" smtClean="0"/>
              <a:t>Филатов </a:t>
            </a:r>
            <a:r>
              <a:rPr lang="ru-RU" sz="1900" dirty="0"/>
              <a:t>М. В. Мессианство и </a:t>
            </a:r>
            <a:r>
              <a:rPr lang="ru-RU" sz="1900" dirty="0" err="1"/>
              <a:t>миссионизм</a:t>
            </a:r>
            <a:r>
              <a:rPr lang="ru-RU" sz="1900" dirty="0"/>
              <a:t> в русской религиозной философии начала XX в // Вестник МГУЛ – Лесной вестник. 2002. №3. </a:t>
            </a:r>
            <a:endParaRPr lang="ru-RU" sz="1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1017431"/>
            <a:ext cx="2004743" cy="271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64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564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Россия – «Ковчег человечества»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958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«Ковчег человечества» - сохранение природных богатств и ресурсов, культурно-исторических традиций и духовно-нравственных ценностей, спасительных для будущего мира.</a:t>
            </a:r>
          </a:p>
          <a:p>
            <a:pPr marL="0" indent="0">
              <a:buNone/>
            </a:pPr>
            <a:r>
              <a:rPr lang="ru-RU" sz="2400" dirty="0" smtClean="0"/>
              <a:t>Миссия России </a:t>
            </a:r>
            <a:r>
              <a:rPr lang="ru-RU" sz="2400" dirty="0"/>
              <a:t>как глобального центра - обеспечить стратегический баланс геополитических интересов разных цивилизаций Востока и Запада, Севера и </a:t>
            </a:r>
            <a:r>
              <a:rPr lang="ru-RU" sz="2400" dirty="0" smtClean="0"/>
              <a:t>Юга</a:t>
            </a:r>
          </a:p>
          <a:p>
            <a:pPr marL="0" indent="0">
              <a:buNone/>
            </a:pPr>
            <a:r>
              <a:rPr lang="ru-RU" sz="2400" dirty="0" smtClean="0"/>
              <a:t>2007 г. Мюнхенская</a:t>
            </a:r>
            <a:r>
              <a:rPr lang="ru-RU" sz="2400" dirty="0"/>
              <a:t> конференция по </a:t>
            </a:r>
            <a:r>
              <a:rPr lang="ru-RU" sz="2400" dirty="0" smtClean="0"/>
              <a:t>безопасности: </a:t>
            </a:r>
            <a:r>
              <a:rPr lang="ru-RU" sz="2400" dirty="0"/>
              <a:t>Путин от лица России заявил о необходимости </a:t>
            </a:r>
            <a:r>
              <a:rPr lang="ru-RU" sz="2400" b="1" dirty="0"/>
              <a:t>многополярного мироустройства</a:t>
            </a:r>
            <a:r>
              <a:rPr lang="ru-RU" sz="2400" dirty="0"/>
              <a:t>. 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С</a:t>
            </a:r>
            <a:r>
              <a:rPr lang="ru-RU" dirty="0" smtClean="0"/>
              <a:t>охранение </a:t>
            </a:r>
            <a:r>
              <a:rPr lang="ru-RU" dirty="0"/>
              <a:t>и развитие российской </a:t>
            </a:r>
            <a:r>
              <a:rPr lang="ru-RU" dirty="0" smtClean="0"/>
              <a:t>цивилизации становится интегральной</a:t>
            </a:r>
            <a:r>
              <a:rPr lang="ru-RU" dirty="0"/>
              <a:t> целью государственной политики России 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048519" y="4224271"/>
            <a:ext cx="837126" cy="850006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794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003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5 оснований, гарантирующих сохранение и развитие Российской цивилизации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48496"/>
            <a:ext cx="10515600" cy="452846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Существование </a:t>
            </a:r>
            <a:r>
              <a:rPr lang="ru-RU" sz="2400" u="sng" dirty="0" smtClean="0"/>
              <a:t>страны</a:t>
            </a:r>
            <a:r>
              <a:rPr lang="ru-RU" sz="2400" dirty="0" smtClean="0"/>
              <a:t> как таковой предоставляет ресурсы и возможности для развития соответствующего цивилизационного сообщества.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Максимизация потенциалов </a:t>
            </a:r>
            <a:r>
              <a:rPr lang="ru-RU" sz="2400" u="sng" dirty="0" smtClean="0"/>
              <a:t>человека</a:t>
            </a:r>
            <a:r>
              <a:rPr lang="ru-RU" sz="2400" dirty="0" smtClean="0"/>
              <a:t> является гарантом развития цивилизации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Крепость </a:t>
            </a:r>
            <a:r>
              <a:rPr lang="ru-RU" sz="2400" u="sng" dirty="0" smtClean="0"/>
              <a:t>института семьи </a:t>
            </a:r>
            <a:r>
              <a:rPr lang="ru-RU" sz="2400" dirty="0" smtClean="0"/>
              <a:t>является гарантом демографического и социально-культурного воспроизводства социума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Функциональность </a:t>
            </a:r>
            <a:r>
              <a:rPr lang="ru-RU" sz="2400" u="sng" dirty="0" smtClean="0"/>
              <a:t>общества</a:t>
            </a:r>
            <a:r>
              <a:rPr lang="ru-RU" sz="2400" dirty="0" smtClean="0"/>
              <a:t> является гарантом легитимности и </a:t>
            </a:r>
            <a:r>
              <a:rPr lang="ru-RU" sz="2400" dirty="0" err="1" smtClean="0"/>
              <a:t>межпоколенной</a:t>
            </a:r>
            <a:r>
              <a:rPr lang="ru-RU" sz="2400" dirty="0" smtClean="0"/>
              <a:t> трансляции его идентичных этических норм и ценностей</a:t>
            </a:r>
          </a:p>
          <a:p>
            <a:pPr marL="514350" indent="-514350">
              <a:buAutoNum type="arabicPeriod"/>
            </a:pPr>
            <a:r>
              <a:rPr lang="ru-RU" sz="2400" u="sng" dirty="0"/>
              <a:t>Институт государства </a:t>
            </a:r>
            <a:r>
              <a:rPr lang="ru-RU" sz="2400" dirty="0"/>
              <a:t>обеспечивает защиту всех остальных составляющих цивилизационного бытия – страны, человека, семьи и общества.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4486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4581"/>
          </a:xfrm>
        </p:spPr>
        <p:txBody>
          <a:bodyPr>
            <a:noAutofit/>
          </a:bodyPr>
          <a:lstStyle/>
          <a:p>
            <a:pPr lvl="0">
              <a:spcBef>
                <a:spcPts val="1000"/>
              </a:spcBef>
            </a:pPr>
            <a:r>
              <a:rPr lang="ru-RU" sz="3200" dirty="0" smtClean="0"/>
              <a:t>ПМЭФ-2023 </a:t>
            </a:r>
            <a:br>
              <a:rPr lang="ru-RU" sz="3200" dirty="0" smtClean="0"/>
            </a:br>
            <a:r>
              <a:rPr lang="ru-RU" sz="2800" dirty="0" err="1" smtClean="0"/>
              <a:t>Петербурский</a:t>
            </a:r>
            <a:r>
              <a:rPr lang="ru-RU" sz="2800" dirty="0" smtClean="0"/>
              <a:t> </a:t>
            </a:r>
            <a:r>
              <a:rPr lang="ru-RU" sz="2800" dirty="0"/>
              <a:t>международный экономический </a:t>
            </a:r>
            <a:r>
              <a:rPr lang="ru-RU" sz="2800" dirty="0" smtClean="0"/>
              <a:t>форум</a:t>
            </a:r>
            <a:br>
              <a:rPr lang="ru-RU" sz="2800" dirty="0" smtClean="0"/>
            </a:br>
            <a:r>
              <a:rPr lang="ru-RU" sz="1800" b="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Официальный сайт форума: https://forumspb.com/news/news/itogi-raboty-pmef-2023/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77285"/>
            <a:ext cx="10515600" cy="439967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Главная </a:t>
            </a:r>
            <a:r>
              <a:rPr lang="ru-RU" dirty="0"/>
              <a:t>тема: Суверенное развитие – основа справедливого мира. Объединим усилия во имя будущих поколений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51" y="2729248"/>
            <a:ext cx="4572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328" y="3977124"/>
            <a:ext cx="3477297" cy="24856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2557" y="2729248"/>
            <a:ext cx="457200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23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00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701" y="759854"/>
            <a:ext cx="10684099" cy="541710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площадке Форума было подписано более 900 соглашений на общую сумму 3 трлн 860 млрд рублей (включая 43 соглашения с представителями иностранных компаний, в том числе два – с Италией и Испанией. Учтены соглашения, сумма которых не является коммерческой тайной). В тройку лидеров среди субъектов России по сумме заключенных соглашений вошли Ленинградская область (30 соглашений на сумму более 900 млрд рублей), Санкт-Петербург (более 50 соглашений на сумму 414 млрд рублей) и Краснодарский край (24 соглашения на сумму 331 млрд рублей). Наибольшее количество соглашений подписано в сфере промышленности и строительства (206), социально-экономического развития регионов (185) и международного и межрегионального сотрудничества (85). </a:t>
            </a:r>
            <a:endParaRPr lang="ru-RU" dirty="0" smtClean="0"/>
          </a:p>
          <a:p>
            <a:pPr marL="0" indent="0" algn="r">
              <a:buNone/>
            </a:pPr>
            <a:r>
              <a:rPr lang="ru-RU" sz="2400" i="1" dirty="0" smtClean="0"/>
              <a:t>(данные </a:t>
            </a:r>
            <a:r>
              <a:rPr lang="ru-RU" sz="2400" i="1" dirty="0"/>
              <a:t>официального сайта)</a:t>
            </a:r>
          </a:p>
        </p:txBody>
      </p:sp>
    </p:spTree>
    <p:extLst>
      <p:ext uri="{BB962C8B-B14F-4D97-AF65-F5344CB8AC3E}">
        <p14:creationId xmlns:p14="http://schemas.microsoft.com/office/powerpoint/2010/main" val="2479687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Тренды ПМЭФ - 2023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9252"/>
            <a:ext cx="10515600" cy="4927711"/>
          </a:xfrm>
        </p:spPr>
        <p:txBody>
          <a:bodyPr>
            <a:normAutofit/>
          </a:bodyPr>
          <a:lstStyle/>
          <a:p>
            <a:r>
              <a:rPr lang="ru-RU" sz="2400" b="1" dirty="0" err="1"/>
              <a:t>Деглобализация</a:t>
            </a:r>
            <a:r>
              <a:rPr lang="ru-RU" sz="2400" b="1" dirty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условиях геополитической нестабильности мировая экономика стремится хеджировать риски – становится более блоковой, замыкается по национальным и союзническим контурам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Шанхайская </a:t>
            </a:r>
            <a:r>
              <a:rPr lang="ru-RU" sz="1800" dirty="0"/>
              <a:t>организация сотрудничества (ШОС) — международная организация, основанная 15 июня 2001 года лидерами Китая, России, Казахстана, Таджикистана, Киргизии и Узбекистана</a:t>
            </a:r>
            <a:r>
              <a:rPr lang="ru-RU" sz="1800" dirty="0" smtClean="0"/>
              <a:t>. 2017 г. + Индия и Пакистан. 2022 + Иран</a:t>
            </a:r>
            <a:endParaRPr lang="ru-RU" sz="1800" i="1" dirty="0" smtClean="0"/>
          </a:p>
          <a:p>
            <a:pPr marL="0" indent="0">
              <a:buNone/>
            </a:pPr>
            <a:r>
              <a:rPr lang="ru-RU" sz="1800" dirty="0" smtClean="0"/>
              <a:t>БРИКС </a:t>
            </a:r>
            <a:r>
              <a:rPr lang="ru-RU" sz="1800" dirty="0"/>
              <a:t>(BRICS) — это межгосударственное неформальное объединение </a:t>
            </a:r>
            <a:r>
              <a:rPr lang="ru-RU" sz="1800" dirty="0" smtClean="0"/>
              <a:t>стран: </a:t>
            </a:r>
            <a:r>
              <a:rPr lang="ru-RU" sz="1800" dirty="0"/>
              <a:t>России, Бразилии, Индии, Китая и Южно-Африканской Республики (ЮАР).</a:t>
            </a:r>
            <a:endParaRPr lang="ru-RU" sz="1800" i="1" dirty="0" smtClean="0"/>
          </a:p>
          <a:p>
            <a:pPr marL="0" indent="0">
              <a:buNone/>
            </a:pPr>
            <a:r>
              <a:rPr lang="ru-RU" sz="1800" dirty="0" smtClean="0"/>
              <a:t>Евразийский </a:t>
            </a:r>
            <a:r>
              <a:rPr lang="ru-RU" sz="1800" dirty="0"/>
              <a:t>экономический союз (ЕАЭС) — международная организация региональной экономической интеграции, обладающая международной </a:t>
            </a:r>
            <a:r>
              <a:rPr lang="ru-RU" sz="1800" dirty="0" err="1" smtClean="0"/>
              <a:t>правосубъектностью</a:t>
            </a:r>
            <a:r>
              <a:rPr lang="ru-RU" sz="1800" dirty="0" smtClean="0"/>
              <a:t>. (Россия, Армения, Белоруссия, Казахстан, Киргизия.)</a:t>
            </a:r>
            <a:endParaRPr lang="ru-RU" sz="1800" i="1" dirty="0" smtClean="0"/>
          </a:p>
          <a:p>
            <a:pPr marL="0" indent="0">
              <a:buNone/>
            </a:pPr>
            <a:r>
              <a:rPr lang="ru-RU" sz="1800" dirty="0" smtClean="0"/>
              <a:t>Партнерство с </a:t>
            </a:r>
            <a:r>
              <a:rPr lang="ru-RU" sz="1800" dirty="0"/>
              <a:t>ASEAN </a:t>
            </a:r>
            <a:r>
              <a:rPr lang="ru-RU" sz="1800" dirty="0" smtClean="0"/>
              <a:t>(Ассоциация </a:t>
            </a:r>
            <a:r>
              <a:rPr lang="ru-RU" sz="1800" dirty="0"/>
              <a:t>государств Юго-Восточной </a:t>
            </a:r>
            <a:r>
              <a:rPr lang="ru-RU" sz="1800" dirty="0" smtClean="0"/>
              <a:t>Азии).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046218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7E8902-8AA2-F4D7-6FA0-0C5EF3E46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93" y="109944"/>
            <a:ext cx="5120051" cy="147415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ea typeface="Vollkorn" pitchFamily="2" charset="0"/>
                <a:cs typeface="Posterama" panose="020B0504020200020000" pitchFamily="34" charset="0"/>
              </a:rPr>
              <a:t>Лекция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Vollkorn" pitchFamily="2" charset="0"/>
                <a:cs typeface="Posterama" panose="020B0504020200020000" pitchFamily="34" charset="0"/>
              </a:rPr>
              <a:t>5.2 «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СЦЕНАРИИ РАЗВИТИЯ РОССИЙСКОЙ ЦИВИЛИЗАЦИИ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Vollkorn" pitchFamily="2" charset="0"/>
                <a:cs typeface="Posterama" panose="020B0504020200020000" pitchFamily="34" charset="0"/>
              </a:rPr>
              <a:t>»</a:t>
            </a:r>
            <a:endParaRPr lang="ru-RU" sz="24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DCE4713-99BA-5408-63F8-9A17EC9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93" y="1815921"/>
            <a:ext cx="4976446" cy="4018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Posterama" panose="020B0504020200020000" pitchFamily="34" charset="0"/>
                <a:cs typeface="Posterama" panose="020B0504020200020000" pitchFamily="34" charset="0"/>
              </a:rPr>
              <a:t>План </a:t>
            </a:r>
            <a:r>
              <a:rPr lang="ru-RU" sz="2000" b="1" dirty="0">
                <a:latin typeface="Posterama" panose="020B0504020200020000" pitchFamily="34" charset="0"/>
                <a:cs typeface="Posterama" panose="020B0504020200020000" pitchFamily="34" charset="0"/>
              </a:rPr>
              <a:t>лекции</a:t>
            </a:r>
          </a:p>
          <a:p>
            <a:r>
              <a:rPr lang="ru-RU" sz="2000" b="1" dirty="0">
                <a:cs typeface="Posterama" panose="020B0504020200020000" pitchFamily="34" charset="0"/>
              </a:rPr>
              <a:t> </a:t>
            </a:r>
            <a:r>
              <a:rPr lang="ru-RU" sz="2000" b="1" dirty="0" smtClean="0">
                <a:cs typeface="Posterama" panose="020B0504020200020000" pitchFamily="34" charset="0"/>
              </a:rPr>
              <a:t>Концептуализация образа будущего</a:t>
            </a:r>
          </a:p>
          <a:p>
            <a:r>
              <a:rPr lang="ru-RU" sz="2000" b="1" dirty="0"/>
              <a:t>Образ будущего России в общественном </a:t>
            </a:r>
            <a:r>
              <a:rPr lang="ru-RU" sz="2000" b="1" dirty="0" smtClean="0"/>
              <a:t>сознании</a:t>
            </a:r>
          </a:p>
          <a:p>
            <a:r>
              <a:rPr lang="ru-RU" sz="2000" b="1" dirty="0" smtClean="0">
                <a:cs typeface="Posterama" panose="020B0504020200020000" pitchFamily="34" charset="0"/>
              </a:rPr>
              <a:t>«Дивный новый мир» по версии </a:t>
            </a:r>
            <a:r>
              <a:rPr lang="ru-RU" sz="2000" b="1" dirty="0" err="1" smtClean="0">
                <a:cs typeface="Posterama" panose="020B0504020200020000" pitchFamily="34" charset="0"/>
              </a:rPr>
              <a:t>трансгуманизма</a:t>
            </a:r>
            <a:endParaRPr lang="ru-RU" sz="2000" b="1" dirty="0" smtClean="0">
              <a:cs typeface="Posterama" panose="020B0504020200020000" pitchFamily="34" charset="0"/>
            </a:endParaRPr>
          </a:p>
          <a:p>
            <a:r>
              <a:rPr lang="ru-RU" sz="2000" b="1" dirty="0"/>
              <a:t>Цивилизационный образ будущего России</a:t>
            </a:r>
            <a:endParaRPr lang="ru-RU" sz="2000" dirty="0"/>
          </a:p>
          <a:p>
            <a:r>
              <a:rPr lang="ru-RU" sz="2000" b="1" dirty="0" smtClean="0"/>
              <a:t>ПМЭФ-2023: Суверенное </a:t>
            </a:r>
            <a:r>
              <a:rPr lang="ru-RU" sz="2000" b="1" dirty="0"/>
              <a:t>развитие – основа справедливого мира</a:t>
            </a:r>
            <a:endParaRPr lang="ru-RU" sz="2000" b="1" dirty="0" smtClean="0">
              <a:cs typeface="Posterama" panose="020B0504020200020000" pitchFamily="34" charset="0"/>
            </a:endParaRPr>
          </a:p>
          <a:p>
            <a:endParaRPr lang="en-US" sz="2000" b="1" dirty="0" smtClean="0"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>
              <a:buFont typeface="+mj-lt"/>
              <a:buAutoNum type="arabicPeriod"/>
            </a:pPr>
            <a:endParaRPr lang="ru-RU" sz="1200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sz="4800" b="1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4AC879B9-C294-6259-941E-0ACCBDF8156A}"/>
              </a:ext>
            </a:extLst>
          </p:cNvPr>
          <p:cNvSpPr txBox="1">
            <a:spLocks/>
          </p:cNvSpPr>
          <p:nvPr/>
        </p:nvSpPr>
        <p:spPr>
          <a:xfrm>
            <a:off x="5807693" y="661864"/>
            <a:ext cx="4976446" cy="5172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sz="1800" dirty="0">
              <a:solidFill>
                <a:prstClr val="black"/>
              </a:solidFill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sz="1800" dirty="0">
              <a:solidFill>
                <a:prstClr val="black"/>
              </a:solidFill>
              <a:cs typeface="Posterama" panose="020B0504020200020000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sz="1800" dirty="0">
              <a:solidFill>
                <a:prstClr val="black"/>
              </a:solidFill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76DF8800-F974-1BCF-5122-55E5F6F8079A}"/>
              </a:ext>
            </a:extLst>
          </p:cNvPr>
          <p:cNvCxnSpPr/>
          <p:nvPr/>
        </p:nvCxnSpPr>
        <p:spPr>
          <a:xfrm>
            <a:off x="5509846" y="365125"/>
            <a:ext cx="0" cy="5332290"/>
          </a:xfrm>
          <a:prstGeom prst="line">
            <a:avLst/>
          </a:prstGeom>
          <a:ln>
            <a:noFill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581" y="1193969"/>
            <a:ext cx="6825802" cy="381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144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8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Тренды ПМЭФ -2023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1978"/>
            <a:ext cx="10515600" cy="5004985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Суверенитет – привилегия сильных</a:t>
            </a:r>
          </a:p>
          <a:p>
            <a:pPr marL="0" indent="0">
              <a:buNone/>
            </a:pPr>
            <a:r>
              <a:rPr lang="ru-RU" sz="2400" dirty="0" smtClean="0"/>
              <a:t>Важно:</a:t>
            </a:r>
          </a:p>
          <a:p>
            <a:pPr marL="0" indent="0">
              <a:buNone/>
            </a:pPr>
            <a:r>
              <a:rPr lang="ru-RU" sz="2400" dirty="0" smtClean="0"/>
              <a:t>Среднее профессиональное образование</a:t>
            </a:r>
          </a:p>
          <a:p>
            <a:pPr marL="0" indent="0">
              <a:buNone/>
            </a:pPr>
            <a:r>
              <a:rPr lang="ru-RU" sz="2400" dirty="0" smtClean="0"/>
              <a:t>Высшее образование должно стать ВЫСШИМ</a:t>
            </a:r>
          </a:p>
          <a:p>
            <a:pPr marL="0" indent="0">
              <a:buNone/>
            </a:pPr>
            <a:r>
              <a:rPr lang="ru-RU" sz="2400" dirty="0" smtClean="0"/>
              <a:t>Молодые города </a:t>
            </a:r>
          </a:p>
          <a:p>
            <a:pPr marL="0" indent="0">
              <a:buNone/>
            </a:pPr>
            <a:r>
              <a:rPr lang="ru-RU" sz="2400" dirty="0"/>
              <a:t>С</a:t>
            </a:r>
            <a:r>
              <a:rPr lang="ru-RU" sz="2400" dirty="0" smtClean="0"/>
              <a:t>овременные средства коммуникации</a:t>
            </a:r>
          </a:p>
          <a:p>
            <a:pPr marL="0" indent="0">
              <a:buNone/>
            </a:pPr>
            <a:r>
              <a:rPr lang="ru-RU" sz="2400" dirty="0"/>
              <a:t>и</a:t>
            </a:r>
            <a:r>
              <a:rPr lang="ru-RU" sz="2400" dirty="0" smtClean="0"/>
              <a:t> производства</a:t>
            </a:r>
          </a:p>
          <a:p>
            <a:pPr marL="0" indent="0">
              <a:buNone/>
            </a:pPr>
            <a:r>
              <a:rPr lang="ru-RU" sz="2400" dirty="0" err="1" smtClean="0"/>
              <a:t>Профориентационные</a:t>
            </a:r>
            <a:r>
              <a:rPr lang="ru-RU" sz="2400" dirty="0" smtClean="0"/>
              <a:t> занятия в школах</a:t>
            </a:r>
          </a:p>
          <a:p>
            <a:pPr marL="0" indent="0">
              <a:buNone/>
            </a:pPr>
            <a:r>
              <a:rPr lang="ru-RU" sz="2400" dirty="0" smtClean="0"/>
              <a:t>Система наставничества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049" y="3128963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35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Тренды ПМЭФ -2023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err="1"/>
              <a:t>Народосбережение</a:t>
            </a:r>
            <a:r>
              <a:rPr lang="ru-RU" sz="2400" b="1" dirty="0"/>
              <a:t> и рынок труда.</a:t>
            </a:r>
            <a:r>
              <a:rPr lang="ru-RU" sz="2400" dirty="0"/>
              <a:t>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Молодежь 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– кадровый резерв российского бизнеса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Молодежный день Форума: </a:t>
            </a:r>
          </a:p>
          <a:p>
            <a:pPr marL="0" indent="0">
              <a:buNone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представлены 200 вузов России</a:t>
            </a:r>
          </a:p>
          <a:p>
            <a:pPr marL="0" indent="0">
              <a:buNone/>
            </a:pPr>
            <a:r>
              <a:rPr lang="ru-RU" sz="2000" dirty="0" smtClean="0">
                <a:cs typeface="Times New Roman" panose="02020603050405020304" pitchFamily="18" charset="0"/>
              </a:rPr>
              <a:t>Проекты и инициативы:</a:t>
            </a:r>
          </a:p>
          <a:p>
            <a:pPr marL="0" indent="0"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образовательный проект «</a:t>
            </a: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Школьный 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</a:t>
            </a: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инклюзивный проект «РК-Навыки</a:t>
            </a: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платформа «КЛЮЧ.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</a:t>
            </a: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сервис дополненной реальности </a:t>
            </a:r>
            <a:r>
              <a:rPr lang="en-US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MARMA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 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NFT </a:t>
            </a:r>
            <a:r>
              <a:rPr lang="en-US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интеллектуальная платформа </a:t>
            </a: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профориентации</a:t>
            </a:r>
          </a:p>
          <a:p>
            <a:pPr marL="0" indent="0">
              <a:buNone/>
            </a:pPr>
            <a:r>
              <a:rPr lang="ru-RU" sz="1800" dirty="0"/>
              <a:t>тестирования и трудоустройства молодых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кадров и т.д.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1099" y="2190281"/>
            <a:ext cx="5507863" cy="39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777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33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Тренды ПМЭФ -2023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22738"/>
            <a:ext cx="10515600" cy="4554225"/>
          </a:xfrm>
        </p:spPr>
        <p:txBody>
          <a:bodyPr/>
          <a:lstStyle/>
          <a:p>
            <a:r>
              <a:rPr lang="ru-RU" b="1" dirty="0"/>
              <a:t>Международное сотрудничество.</a:t>
            </a:r>
            <a:r>
              <a:rPr lang="ru-RU" dirty="0"/>
              <a:t> Международную повестку на ПМЭФ-2023 определили бизнес-диалоги с такими странами, как Алжир, Бразилия, ЕАЭС – АСЕАН, Индия, Китай, Кыргызстан, Латинская Америка и </a:t>
            </a:r>
            <a:r>
              <a:rPr lang="ru-RU" dirty="0" smtClean="0"/>
              <a:t>ОА</a:t>
            </a:r>
          </a:p>
          <a:p>
            <a:r>
              <a:rPr lang="ru-RU" b="1" dirty="0"/>
              <a:t>Арктическая повестка</a:t>
            </a:r>
            <a:r>
              <a:rPr lang="ru-RU" dirty="0"/>
              <a:t>. </a:t>
            </a:r>
            <a:r>
              <a:rPr lang="ru-RU" dirty="0" smtClean="0"/>
              <a:t>Растет глобальная и экономическая роль Арктического региона.</a:t>
            </a:r>
          </a:p>
          <a:p>
            <a:r>
              <a:rPr lang="ru-RU" b="1" dirty="0"/>
              <a:t>Здоровье нации – самый важный экономический ресурс</a:t>
            </a:r>
            <a:r>
              <a:rPr lang="ru-RU" b="1" dirty="0" smtClean="0"/>
              <a:t>.</a:t>
            </a:r>
          </a:p>
          <a:p>
            <a:r>
              <a:rPr lang="ru-RU" b="1" dirty="0"/>
              <a:t>Креативный бизнес. </a:t>
            </a:r>
            <a:r>
              <a:rPr lang="ru-RU" dirty="0"/>
              <a:t>Форум креативного бизнеса. Площадка индустрии дизайна </a:t>
            </a:r>
            <a:r>
              <a:rPr lang="en-US" dirty="0"/>
              <a:t>Russian Design Space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188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4278"/>
          </a:xfrm>
        </p:spPr>
        <p:txBody>
          <a:bodyPr/>
          <a:lstStyle/>
          <a:p>
            <a:r>
              <a:rPr lang="ru-RU" dirty="0" smtClean="0"/>
              <a:t>ДНК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«ДНК  России» </a:t>
            </a:r>
            <a:r>
              <a:rPr lang="ru-RU" dirty="0"/>
              <a:t>– федеральный </a:t>
            </a:r>
            <a:r>
              <a:rPr lang="ru-RU" dirty="0" smtClean="0"/>
              <a:t>проект: </a:t>
            </a:r>
            <a:r>
              <a:rPr lang="ru-RU" i="1" dirty="0"/>
              <a:t>Духовно-нравственный </a:t>
            </a:r>
            <a:r>
              <a:rPr lang="ru-RU" i="1" dirty="0" smtClean="0"/>
              <a:t>код. Это понимается как </a:t>
            </a:r>
            <a:r>
              <a:rPr lang="ru-RU" i="1" dirty="0"/>
              <a:t>основа для развития государства и личности, единства современного </a:t>
            </a:r>
            <a:r>
              <a:rPr lang="ru-RU" i="1" dirty="0" smtClean="0"/>
              <a:t>общества</a:t>
            </a:r>
          </a:p>
          <a:p>
            <a:pPr marL="0" indent="0">
              <a:buNone/>
            </a:pPr>
            <a:r>
              <a:rPr lang="ru-RU" dirty="0" smtClean="0"/>
              <a:t>Цель: Капитализация </a:t>
            </a:r>
            <a:r>
              <a:rPr lang="ru-RU" dirty="0"/>
              <a:t>наследия регионов – через популяризацию, вовлечение, доступность историко-культурных ценностей и объектов может стать важным механизмом развития и возрождения страны.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67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42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Образ будущего – ответ на вопрос «куда мы идем?»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972" y="1339404"/>
            <a:ext cx="3450730" cy="24292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197" y="2554009"/>
            <a:ext cx="3973601" cy="27089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972" y="4340180"/>
            <a:ext cx="3079661" cy="23354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8073" y="1687132"/>
            <a:ext cx="4875727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Футурология – наука о будущем</a:t>
            </a:r>
          </a:p>
          <a:p>
            <a:endParaRPr lang="ru-RU" sz="2400" dirty="0" smtClean="0"/>
          </a:p>
          <a:p>
            <a:r>
              <a:rPr lang="ru-RU" sz="2000" dirty="0" smtClean="0"/>
              <a:t>Методы футурологии:</a:t>
            </a:r>
          </a:p>
          <a:p>
            <a:pPr marL="342900" lvl="0" indent="-342900">
              <a:buAutoNum type="arabicParenR"/>
            </a:pPr>
            <a:r>
              <a:rPr lang="ru-RU" sz="2000" dirty="0" smtClean="0"/>
              <a:t>опросы </a:t>
            </a:r>
            <a:r>
              <a:rPr lang="ru-RU" sz="2000" dirty="0"/>
              <a:t>экспертов </a:t>
            </a:r>
            <a:endParaRPr lang="ru-RU" sz="2000" dirty="0" smtClean="0"/>
          </a:p>
          <a:p>
            <a:pPr marL="342900" lvl="0" indent="-342900">
              <a:buAutoNum type="arabicParenR"/>
            </a:pPr>
            <a:r>
              <a:rPr lang="ru-RU" sz="2000" dirty="0" smtClean="0"/>
              <a:t>экстраполяция</a:t>
            </a:r>
            <a:r>
              <a:rPr lang="ru-RU" sz="2000" dirty="0"/>
              <a:t>, вероятностный анализ, регрессионный и корреляционный </a:t>
            </a:r>
            <a:r>
              <a:rPr lang="ru-RU" sz="2000" dirty="0" smtClean="0"/>
              <a:t>анализ</a:t>
            </a:r>
          </a:p>
          <a:p>
            <a:pPr marL="342900" lvl="0" indent="-342900">
              <a:buAutoNum type="arabicParenR"/>
            </a:pPr>
            <a:r>
              <a:rPr lang="ru-RU" sz="2000" dirty="0"/>
              <a:t>п</a:t>
            </a:r>
            <a:r>
              <a:rPr lang="ru-RU" sz="2000" dirty="0" smtClean="0"/>
              <a:t>оиск </a:t>
            </a:r>
            <a:r>
              <a:rPr lang="ru-RU" sz="2000" dirty="0"/>
              <a:t>аналогий будущего с существующими системами и составление сценариев </a:t>
            </a:r>
            <a:r>
              <a:rPr lang="ru-RU" sz="2000" dirty="0" smtClean="0"/>
              <a:t>будущего</a:t>
            </a:r>
          </a:p>
          <a:p>
            <a:pPr marL="342900" lvl="0" indent="-342900">
              <a:buAutoNum type="arabicParenR"/>
            </a:pPr>
            <a:r>
              <a:rPr lang="ru-RU" sz="2000" dirty="0" smtClean="0"/>
              <a:t>ролевые </a:t>
            </a:r>
            <a:r>
              <a:rPr lang="ru-RU" sz="2000" dirty="0"/>
              <a:t>игры, симуляции, переговоры и </a:t>
            </a:r>
            <a:r>
              <a:rPr lang="ru-RU" sz="2000" dirty="0" smtClean="0"/>
              <a:t>др. 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51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Концепт «</a:t>
            </a:r>
            <a:r>
              <a:rPr lang="ru-RU" sz="3200" dirty="0" err="1" smtClean="0"/>
              <a:t>самоисполняющееся</a:t>
            </a:r>
            <a:r>
              <a:rPr lang="ru-RU" sz="3200" dirty="0" smtClean="0"/>
              <a:t> пророчество»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3839025" cy="3644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12158" y="1690688"/>
            <a:ext cx="51386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Мертон Р.:</a:t>
            </a:r>
          </a:p>
          <a:p>
            <a:r>
              <a:rPr lang="ru-RU" sz="2000" i="1" dirty="0" smtClean="0"/>
              <a:t>«В </a:t>
            </a:r>
            <a:r>
              <a:rPr lang="ru-RU" sz="2000" i="1" dirty="0"/>
              <a:t>начале </a:t>
            </a:r>
            <a:r>
              <a:rPr lang="ru-RU" sz="2000" i="1" dirty="0" err="1"/>
              <a:t>самоисполняющееся</a:t>
            </a:r>
            <a:r>
              <a:rPr lang="ru-RU" sz="2000" i="1" dirty="0"/>
              <a:t> пророчество является </a:t>
            </a:r>
            <a:r>
              <a:rPr lang="ru-RU" sz="2000" i="1" dirty="0" smtClean="0">
                <a:effectLst/>
              </a:rPr>
              <a:t>ложным определением ситуации, провоцирующим новое поведение, при котором первоначальное ложное представление становится истинным. Иллюзорная достоверность </a:t>
            </a:r>
            <a:r>
              <a:rPr lang="ru-RU" sz="2000" i="1" dirty="0" err="1" smtClean="0">
                <a:effectLst/>
              </a:rPr>
              <a:t>самоисполняющегося</a:t>
            </a:r>
            <a:r>
              <a:rPr lang="ru-RU" sz="2000" i="1" dirty="0" smtClean="0">
                <a:effectLst/>
              </a:rPr>
              <a:t> пророчества увековечивает власть ошибки. Ибо предсказатель будет ссылаться на реальный ход событий как доказательство того, что он был прав с самого начала</a:t>
            </a:r>
            <a:r>
              <a:rPr lang="ru-RU" sz="2000" i="1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931290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9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2580"/>
            <a:ext cx="10515600" cy="5494383"/>
          </a:xfrm>
        </p:spPr>
        <p:txBody>
          <a:bodyPr/>
          <a:lstStyle/>
          <a:p>
            <a:r>
              <a:rPr lang="ru-RU" dirty="0"/>
              <a:t>Образ будущего – предположение, а не </a:t>
            </a:r>
            <a:r>
              <a:rPr lang="ru-RU" dirty="0" smtClean="0"/>
              <a:t>неизбежность</a:t>
            </a:r>
          </a:p>
          <a:p>
            <a:r>
              <a:rPr lang="ru-RU" dirty="0"/>
              <a:t>Будущее каждого из нас связано с будущим общества, в котором мы живем, и образом будущего страны.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65" y="2459864"/>
            <a:ext cx="4417455" cy="3226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742" y="3814463"/>
            <a:ext cx="4049658" cy="26079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350" y="2445442"/>
            <a:ext cx="4275785" cy="324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25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29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Образ будущего России в общественном сознании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8040"/>
            <a:ext cx="10515600" cy="4798923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/>
              <a:t>Исследования представлений об образе будущего в Хабаровском, Алтайском краях, Воронежской и Калининградской областях (2019 год. под рук. </a:t>
            </a:r>
            <a:r>
              <a:rPr lang="ru-RU" sz="2000" b="1" dirty="0" err="1"/>
              <a:t>Шестопал</a:t>
            </a:r>
            <a:r>
              <a:rPr lang="ru-RU" sz="2000" b="1" dirty="0"/>
              <a:t> Е.Б</a:t>
            </a:r>
            <a:r>
              <a:rPr lang="ru-RU" sz="2000" b="1" dirty="0" smtClean="0"/>
              <a:t>.)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Образ </a:t>
            </a:r>
            <a:r>
              <a:rPr lang="ru-RU" sz="2000" dirty="0"/>
              <a:t>современной России достаточно однородный во всех регионах и преимущественно </a:t>
            </a:r>
            <a:r>
              <a:rPr lang="ru-RU" sz="2000" dirty="0" smtClean="0"/>
              <a:t>отрицательный: несправедливость, низкий уровень жизни,  </a:t>
            </a:r>
            <a:r>
              <a:rPr lang="ru-RU" sz="2000" dirty="0"/>
              <a:t>государство индивидуалистов, где «каждый сам за себя</a:t>
            </a:r>
            <a:r>
              <a:rPr lang="ru-RU" sz="2000" dirty="0" smtClean="0"/>
              <a:t>».</a:t>
            </a:r>
          </a:p>
          <a:p>
            <a:pPr marL="0" indent="0">
              <a:buNone/>
            </a:pPr>
            <a:r>
              <a:rPr lang="ru-RU" sz="2000" dirty="0"/>
              <a:t>Образ будущего </a:t>
            </a:r>
            <a:r>
              <a:rPr lang="ru-RU" sz="2000" dirty="0" smtClean="0"/>
              <a:t>страны зависит </a:t>
            </a:r>
            <a:r>
              <a:rPr lang="ru-RU" sz="2000" dirty="0"/>
              <a:t>от степени идентификации с гражданами </a:t>
            </a:r>
            <a:r>
              <a:rPr lang="ru-RU" sz="2000" dirty="0" smtClean="0"/>
              <a:t>страны: если человек </a:t>
            </a:r>
            <a:r>
              <a:rPr lang="ru-RU" sz="2000" dirty="0"/>
              <a:t>ценит свою российскую идентичность, он верит в хорошее будущее страны. Так, у жителей Воронежской и Калининградской областей образ будущего позитивный, а в Алтайском и Хабаровском краях более </a:t>
            </a:r>
            <a:r>
              <a:rPr lang="ru-RU" sz="2000" dirty="0" smtClean="0"/>
              <a:t>пессимистичный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С</a:t>
            </a:r>
            <a:r>
              <a:rPr lang="ru-RU" sz="1400" dirty="0"/>
              <a:t>. Г. </a:t>
            </a:r>
            <a:r>
              <a:rPr lang="ru-RU" sz="1400" dirty="0" smtClean="0"/>
              <a:t>Максимова и др. БУДУЩЕГО </a:t>
            </a:r>
            <a:r>
              <a:rPr lang="ru-RU" sz="1400" dirty="0"/>
              <a:t>РОССИИ КАК ОСНОВА ДЛЯ ПОЗИТИВНОЙ ИДЕНТИФИКАЦИИ ГРАЖДАН // </a:t>
            </a:r>
            <a:r>
              <a:rPr lang="ru-RU" sz="1400" dirty="0" err="1"/>
              <a:t>Society</a:t>
            </a:r>
            <a:r>
              <a:rPr lang="ru-RU" sz="1400" dirty="0"/>
              <a:t> and </a:t>
            </a:r>
            <a:r>
              <a:rPr lang="ru-RU" sz="1400" dirty="0" err="1"/>
              <a:t>Security</a:t>
            </a:r>
            <a:r>
              <a:rPr lang="ru-RU" sz="1400" dirty="0"/>
              <a:t> </a:t>
            </a:r>
            <a:r>
              <a:rPr lang="ru-RU" sz="1400" dirty="0" err="1"/>
              <a:t>Insights</a:t>
            </a:r>
            <a:r>
              <a:rPr lang="ru-RU" sz="1400" dirty="0"/>
              <a:t>. 2021. №4. URL: https://cyberleninka.ru/article/n/obraz-buduschego-rossii-kak-osnova-dlya-pozitivnoy-identifikatsii-grazhdan (дата обращения: 08.10.2023).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48894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9883"/>
          </a:xfrm>
        </p:spPr>
        <p:txBody>
          <a:bodyPr>
            <a:normAutofit/>
          </a:bodyPr>
          <a:lstStyle/>
          <a:p>
            <a:r>
              <a:rPr lang="ru-RU" sz="2000" dirty="0"/>
              <a:t>Исследования представлений об образе будущего в Хабаровском, Алтайском краях, Воронежской и Калининградской областях (2019 год. под рук. </a:t>
            </a:r>
            <a:r>
              <a:rPr lang="ru-RU" sz="2000" dirty="0" err="1"/>
              <a:t>Шестопал</a:t>
            </a:r>
            <a:r>
              <a:rPr lang="ru-RU" sz="2000" dirty="0"/>
              <a:t> Е.Б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61375"/>
            <a:ext cx="10515600" cy="45155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Гордость </a:t>
            </a:r>
            <a:r>
              <a:rPr lang="ru-RU" sz="2000" b="1" dirty="0"/>
              <a:t>за свою страну испытывают 87,2% россиян</a:t>
            </a:r>
            <a:r>
              <a:rPr lang="ru-RU" sz="2000" dirty="0"/>
              <a:t>. В первую очередь респонденты гордятся следующими моментами: победой в Великой Отечественной войне (60,5%), великими российскими писателями и композиторами (44,4%), российским народом, его характером и менталитетом, способностью стоически переносить трудности, находить выход в сложных ситуациях (33,0%), достижениями российской науки и техники (25,9%), полетом в космос Юрия Гагарина в 1961 г. (22,3</a:t>
            </a:r>
            <a:r>
              <a:rPr lang="ru-RU" sz="2000" dirty="0" smtClean="0"/>
              <a:t>%)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Одновременно </a:t>
            </a:r>
            <a:r>
              <a:rPr lang="ru-RU" sz="2000" b="1" dirty="0" smtClean="0"/>
              <a:t>чувство стыда за страну испытывают </a:t>
            </a:r>
            <a:r>
              <a:rPr lang="ru-RU" sz="2000" b="1" dirty="0"/>
              <a:t>75,6% опрошенных</a:t>
            </a:r>
            <a:r>
              <a:rPr lang="ru-RU" sz="2000" dirty="0"/>
              <a:t>. На первом месте по </a:t>
            </a:r>
            <a:r>
              <a:rPr lang="ru-RU" sz="2000" dirty="0" smtClean="0"/>
              <a:t>популярности </a:t>
            </a:r>
            <a:r>
              <a:rPr lang="ru-RU" sz="2000" dirty="0"/>
              <a:t>стоит ответ «низкий уровень жизни, низкие зарплаты, безработица, нищета» (68,3%), на втором месте — «коррупция, бюрократия» (54,1%), на третьем и четвертом местах — «положение дел в образовании, здравоохранении» (32,2%), «бездействие, плохая работа властей, недостойное поведение политиков» (29,8%).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39598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9883"/>
          </a:xfrm>
        </p:spPr>
        <p:txBody>
          <a:bodyPr/>
          <a:lstStyle/>
          <a:p>
            <a:r>
              <a:rPr lang="ru-RU" sz="2000" dirty="0"/>
              <a:t>Исследования представлений об образе будущего в Хабаровском, Алтайском краях, Воронежской и Калининградской областях (2019 год. под рук. </a:t>
            </a:r>
            <a:r>
              <a:rPr lang="ru-RU" sz="2000" dirty="0" err="1"/>
              <a:t>Шестопал</a:t>
            </a:r>
            <a:r>
              <a:rPr lang="ru-RU" sz="2000" dirty="0"/>
              <a:t> Е.Б.)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1070"/>
            <a:ext cx="10515600" cy="46958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Что ждет Россию через 50 лет?</a:t>
            </a:r>
          </a:p>
          <a:p>
            <a:pPr marL="0" indent="0">
              <a:buNone/>
            </a:pPr>
            <a:r>
              <a:rPr lang="ru-RU" sz="2400" dirty="0" smtClean="0"/>
              <a:t>Выбор позитивных сценарных элементов:</a:t>
            </a:r>
          </a:p>
          <a:p>
            <a:r>
              <a:rPr lang="ru-RU" sz="2000" dirty="0" smtClean="0"/>
              <a:t>укрепление </a:t>
            </a:r>
            <a:r>
              <a:rPr lang="ru-RU" sz="2000" dirty="0"/>
              <a:t>государства на мировой арене (32,3</a:t>
            </a:r>
            <a:r>
              <a:rPr lang="ru-RU" sz="2000" dirty="0" smtClean="0"/>
              <a:t>%)</a:t>
            </a:r>
          </a:p>
          <a:p>
            <a:r>
              <a:rPr lang="ru-RU" sz="2000" dirty="0" smtClean="0"/>
              <a:t>развитая </a:t>
            </a:r>
            <a:r>
              <a:rPr lang="ru-RU" sz="2000" dirty="0"/>
              <a:t>рыночная экономика (23,3</a:t>
            </a:r>
            <a:r>
              <a:rPr lang="ru-RU" sz="2000" dirty="0" smtClean="0"/>
              <a:t>%)</a:t>
            </a:r>
          </a:p>
          <a:p>
            <a:r>
              <a:rPr lang="ru-RU" sz="2000" dirty="0" smtClean="0"/>
              <a:t>укрепление </a:t>
            </a:r>
            <a:r>
              <a:rPr lang="ru-RU" sz="2000" dirty="0"/>
              <a:t>внутренних позиций государства через расширение заботы государства о гражданах (22,8</a:t>
            </a:r>
            <a:r>
              <a:rPr lang="ru-RU" sz="2000" dirty="0" smtClean="0"/>
              <a:t>%)</a:t>
            </a:r>
          </a:p>
          <a:p>
            <a:r>
              <a:rPr lang="ru-RU" sz="2000" dirty="0" smtClean="0"/>
              <a:t>возвращение </a:t>
            </a:r>
            <a:r>
              <a:rPr lang="ru-RU" sz="2000" dirty="0"/>
              <a:t>к традициям, моральным ценностям россиян, проверенным временем (21,9</a:t>
            </a:r>
            <a:r>
              <a:rPr lang="ru-RU" sz="2000" dirty="0" smtClean="0"/>
              <a:t>%)</a:t>
            </a:r>
          </a:p>
          <a:p>
            <a:pPr marL="0" indent="0">
              <a:buNone/>
            </a:pPr>
            <a:r>
              <a:rPr lang="ru-RU" sz="2400" dirty="0" smtClean="0"/>
              <a:t>Выбор негативных сценарных элементов:</a:t>
            </a:r>
          </a:p>
          <a:p>
            <a:r>
              <a:rPr lang="ru-RU" sz="2000" dirty="0" smtClean="0"/>
              <a:t>превращение </a:t>
            </a:r>
            <a:r>
              <a:rPr lang="ru-RU" sz="2000" dirty="0"/>
              <a:t>в сырьевой придаток, ресурсную базу более развитых стран (15,9</a:t>
            </a:r>
            <a:r>
              <a:rPr lang="ru-RU" sz="2000" dirty="0" smtClean="0"/>
              <a:t>%)</a:t>
            </a:r>
          </a:p>
          <a:p>
            <a:r>
              <a:rPr lang="ru-RU" sz="2000" dirty="0" smtClean="0"/>
              <a:t>вымирание </a:t>
            </a:r>
            <a:r>
              <a:rPr lang="ru-RU" sz="2000" dirty="0"/>
              <a:t>и массовый отток населения в более развитые страны (19,1%).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16908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7882"/>
            <a:ext cx="10515600" cy="125280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4 образа России будущего по данным </a:t>
            </a:r>
            <a:r>
              <a:rPr lang="ru-RU" sz="2800" dirty="0" smtClean="0"/>
              <a:t>ВЦИОМа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000" dirty="0"/>
              <a:t>(всероссийский центр изучения общественного мнения</a:t>
            </a:r>
            <a:r>
              <a:rPr lang="ru-RU" sz="2000" dirty="0" smtClean="0"/>
              <a:t>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>
                <a:solidFill>
                  <a:schemeClr val="tx1"/>
                </a:solidFill>
              </a:rPr>
              <a:t>Подробнее на РБК: </a:t>
            </a:r>
            <a:r>
              <a:rPr lang="ru-RU" sz="1800" u="sng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ru-RU" sz="1800" u="sng" dirty="0" smtClean="0">
                <a:solidFill>
                  <a:schemeClr val="tx1"/>
                </a:solidFill>
                <a:hlinkClick r:id="rId2"/>
              </a:rPr>
              <a:t>www.rbc.ru/politics/30/09/2023/651721c49a7947ff1dd4d161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09104"/>
            <a:ext cx="10515600" cy="4327301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«</a:t>
            </a:r>
            <a:r>
              <a:rPr lang="ru-RU" sz="2400" dirty="0"/>
              <a:t>Комфортная </a:t>
            </a:r>
            <a:r>
              <a:rPr lang="ru-RU" sz="2400" dirty="0" smtClean="0"/>
              <a:t>Россия» (комфортно</a:t>
            </a:r>
            <a:r>
              <a:rPr lang="ru-RU" sz="2400" dirty="0"/>
              <a:t>, зажиточно и </a:t>
            </a:r>
            <a:r>
              <a:rPr lang="ru-RU" sz="2400" dirty="0" smtClean="0"/>
              <a:t>красиво, </a:t>
            </a:r>
            <a:r>
              <a:rPr lang="ru-RU" sz="2400" dirty="0"/>
              <a:t>мирно и </a:t>
            </a:r>
            <a:r>
              <a:rPr lang="ru-RU" sz="2400" dirty="0" smtClean="0"/>
              <a:t>спокойно). 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«</a:t>
            </a:r>
            <a:r>
              <a:rPr lang="ru-RU" sz="2400" dirty="0"/>
              <a:t>Т</a:t>
            </a:r>
            <a:r>
              <a:rPr lang="ru-RU" sz="2400" dirty="0" smtClean="0"/>
              <a:t>ехно </a:t>
            </a:r>
            <a:r>
              <a:rPr lang="ru-RU" sz="2400" dirty="0"/>
              <a:t>— гаджет — будущее»: </a:t>
            </a:r>
            <a:r>
              <a:rPr lang="ru-RU" sz="2400" dirty="0" smtClean="0"/>
              <a:t>«высокие </a:t>
            </a:r>
            <a:r>
              <a:rPr lang="ru-RU" sz="2400" dirty="0"/>
              <a:t>технологии, полеты на Марс, киборги, беспилотные автомобили и курьеры. Границы проницаемые, мир более или менее един».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/>
              <a:t>«Великая Россия</a:t>
            </a:r>
            <a:r>
              <a:rPr lang="ru-RU" sz="2400" dirty="0" smtClean="0"/>
              <a:t>»: страна</a:t>
            </a:r>
            <a:r>
              <a:rPr lang="ru-RU" sz="2400" dirty="0"/>
              <a:t>, которая может сказать «нет!». Ее в мире боятся и уважают за силу и </a:t>
            </a:r>
            <a:r>
              <a:rPr lang="ru-RU" sz="2400" dirty="0" smtClean="0"/>
              <a:t>твердость</a:t>
            </a:r>
          </a:p>
          <a:p>
            <a:pPr marL="457200" indent="-457200">
              <a:buAutoNum type="arabicPeriod"/>
            </a:pPr>
            <a:r>
              <a:rPr lang="ru-RU" sz="2400" dirty="0"/>
              <a:t>«Справедливая Россия</a:t>
            </a:r>
            <a:r>
              <a:rPr lang="ru-RU" sz="2400" dirty="0" smtClean="0"/>
              <a:t>»: справедливость и равные возможности</a:t>
            </a:r>
          </a:p>
          <a:p>
            <a:pPr marL="0" indent="0" algn="ctr">
              <a:buNone/>
            </a:pPr>
            <a:r>
              <a:rPr lang="ru-RU" sz="2200" dirty="0" smtClean="0"/>
              <a:t>Оценка: </a:t>
            </a:r>
          </a:p>
          <a:p>
            <a:pPr marL="0" indent="0">
              <a:buNone/>
            </a:pPr>
            <a:r>
              <a:rPr lang="ru-RU" sz="2200" dirty="0" smtClean="0"/>
              <a:t>а) </a:t>
            </a:r>
            <a:r>
              <a:rPr lang="ru-RU" sz="2200" dirty="0" smtClean="0"/>
              <a:t>ценностная разобщенность??? </a:t>
            </a:r>
          </a:p>
          <a:p>
            <a:pPr marL="0" indent="0">
              <a:buNone/>
            </a:pPr>
            <a:r>
              <a:rPr lang="ru-RU" sz="2200" dirty="0" smtClean="0"/>
              <a:t>Б) Федоров </a:t>
            </a:r>
            <a:r>
              <a:rPr lang="ru-RU" sz="2200" dirty="0" smtClean="0"/>
              <a:t>В. (гендиректор </a:t>
            </a:r>
            <a:r>
              <a:rPr lang="ru-RU" sz="2200" dirty="0" smtClean="0"/>
              <a:t>ВЦИОМ): есть возможность объединения - Проект </a:t>
            </a:r>
            <a:r>
              <a:rPr lang="ru-RU" sz="2200" dirty="0" smtClean="0"/>
              <a:t>«СССР 2.0</a:t>
            </a:r>
            <a:r>
              <a:rPr lang="ru-RU" sz="2200" dirty="0" smtClean="0"/>
              <a:t>»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53633277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1580</Words>
  <Application>Microsoft Office PowerPoint</Application>
  <PresentationFormat>Широкоэкранный</PresentationFormat>
  <Paragraphs>150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Posterama</vt:lpstr>
      <vt:lpstr>Times New Roman</vt:lpstr>
      <vt:lpstr>Vollkorn</vt:lpstr>
      <vt:lpstr>1_Тема Office</vt:lpstr>
      <vt:lpstr>ОСНОВЫ РОССИЙСКОЙ ГОСУДАРСТВЕННОСТИ</vt:lpstr>
      <vt:lpstr>Лекция 5.2 «СЦЕНАРИИ РАЗВИТИЯ РОССИЙСКОЙ ЦИВИЛИЗАЦИИ»</vt:lpstr>
      <vt:lpstr>Образ будущего – ответ на вопрос «куда мы идем?»</vt:lpstr>
      <vt:lpstr>Концепт «самоисполняющееся пророчество»</vt:lpstr>
      <vt:lpstr>Презентация PowerPoint</vt:lpstr>
      <vt:lpstr>Образ будущего России в общественном сознании</vt:lpstr>
      <vt:lpstr>Исследования представлений об образе будущего в Хабаровском, Алтайском краях, Воронежской и Калининградской областях (2019 год. под рук. Шестопал Е.Б.)</vt:lpstr>
      <vt:lpstr>Исследования представлений об образе будущего в Хабаровском, Алтайском краях, Воронежской и Калининградской областях (2019 год. под рук. Шестопал Е.Б.)</vt:lpstr>
      <vt:lpstr>4 образа России будущего по данным ВЦИОМа  (всероссийский центр изучения общественного мнения) Подробнее на РБК: https://www.rbc.ru/politics/30/09/2023/651721c49a7947ff1dd4d161</vt:lpstr>
      <vt:lpstr>Четвертая промышленная революция</vt:lpstr>
      <vt:lpstr>Презентация PowerPoint</vt:lpstr>
      <vt:lpstr>«Будущее 2035 +»: версия Сбера</vt:lpstr>
      <vt:lpstr>Цивилизационный образ будущего России</vt:lpstr>
      <vt:lpstr>От мессианской концепции русского народа к миссии России</vt:lpstr>
      <vt:lpstr>Россия – «Ковчег человечества»</vt:lpstr>
      <vt:lpstr>5 оснований, гарантирующих сохранение и развитие Российской цивилизации </vt:lpstr>
      <vt:lpstr>ПМЭФ-2023  Петербурский международный экономический форум Официальный сайт форума: https://forumspb.com/news/news/itogi-raboty-pmef-2023/</vt:lpstr>
      <vt:lpstr>Презентация PowerPoint</vt:lpstr>
      <vt:lpstr>Тренды ПМЭФ - 2023</vt:lpstr>
      <vt:lpstr>Тренды ПМЭФ -2023</vt:lpstr>
      <vt:lpstr>Тренды ПМЭФ -2023</vt:lpstr>
      <vt:lpstr>Тренды ПМЭФ -2023</vt:lpstr>
      <vt:lpstr>ДНК России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РОССИЙСКОЙ ГОСУДАРСТВЕННОСТИ</dc:title>
  <dc:creator>Sandakova</dc:creator>
  <cp:lastModifiedBy>Sandakova</cp:lastModifiedBy>
  <cp:revision>40</cp:revision>
  <dcterms:created xsi:type="dcterms:W3CDTF">2023-10-12T04:25:12Z</dcterms:created>
  <dcterms:modified xsi:type="dcterms:W3CDTF">2023-10-15T09:10:25Z</dcterms:modified>
</cp:coreProperties>
</file>