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fntdata" ContentType="application/x-fontdata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92" r:id="rId1"/>
  </p:sldMasterIdLst>
  <p:notesMasterIdLst>
    <p:notesMasterId r:id="rId25"/>
  </p:notesMasterIdLst>
  <p:handoutMasterIdLst>
    <p:handoutMasterId r:id="rId26"/>
  </p:handoutMasterIdLst>
  <p:sldIdLst>
    <p:sldId id="382" r:id="rId2"/>
    <p:sldId id="383" r:id="rId3"/>
    <p:sldId id="384" r:id="rId4"/>
    <p:sldId id="385" r:id="rId5"/>
    <p:sldId id="393" r:id="rId6"/>
    <p:sldId id="388" r:id="rId7"/>
    <p:sldId id="389" r:id="rId8"/>
    <p:sldId id="390" r:id="rId9"/>
    <p:sldId id="374" r:id="rId10"/>
    <p:sldId id="398" r:id="rId11"/>
    <p:sldId id="399" r:id="rId12"/>
    <p:sldId id="400" r:id="rId13"/>
    <p:sldId id="375" r:id="rId14"/>
    <p:sldId id="417" r:id="rId15"/>
    <p:sldId id="419" r:id="rId16"/>
    <p:sldId id="420" r:id="rId17"/>
    <p:sldId id="421" r:id="rId18"/>
    <p:sldId id="418" r:id="rId19"/>
    <p:sldId id="411" r:id="rId20"/>
    <p:sldId id="412" r:id="rId21"/>
    <p:sldId id="380" r:id="rId22"/>
    <p:sldId id="422" r:id="rId23"/>
    <p:sldId id="381" r:id="rId24"/>
  </p:sldIdLst>
  <p:sldSz cx="9144000" cy="6858000" type="screen4x3"/>
  <p:notesSz cx="6858000" cy="9144000"/>
  <p:embeddedFontLst>
    <p:embeddedFont>
      <p:font typeface="Garamond" pitchFamily="18" charset="0"/>
      <p:regular r:id="rId27"/>
      <p:bold r:id="rId28"/>
      <p:italic r:id="rId29"/>
    </p:embeddedFont>
    <p:embeddedFont>
      <p:font typeface="Verdana" pitchFamily="34" charset="0"/>
      <p:regular r:id="rId30"/>
      <p:bold r:id="rId31"/>
      <p:italic r:id="rId32"/>
      <p:boldItalic r:id="rId33"/>
    </p:embeddedFont>
  </p:embeddedFont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82516"/>
    <a:srgbClr val="30AB23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471" autoAdjust="0"/>
    <p:restoredTop sz="94671" autoAdjust="0"/>
  </p:normalViewPr>
  <p:slideViewPr>
    <p:cSldViewPr snapToGrid="0">
      <p:cViewPr varScale="1">
        <p:scale>
          <a:sx n="110" d="100"/>
          <a:sy n="110" d="100"/>
        </p:scale>
        <p:origin x="-1644" y="-1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33" Type="http://schemas.openxmlformats.org/officeDocument/2006/relationships/font" Target="fonts/font7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3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6.fntdata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font" Target="fonts/font2.fntdata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5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font" Target="fonts/font1.fntdata"/><Relationship Id="rId30" Type="http://schemas.openxmlformats.org/officeDocument/2006/relationships/font" Target="fonts/font4.fntdata"/><Relationship Id="rId35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7" Type="http://schemas.openxmlformats.org/officeDocument/2006/relationships/image" Target="../media/image17.wmf"/><Relationship Id="rId2" Type="http://schemas.openxmlformats.org/officeDocument/2006/relationships/image" Target="../media/image12.wmf"/><Relationship Id="rId1" Type="http://schemas.openxmlformats.org/officeDocument/2006/relationships/image" Target="../media/image11.wmf"/><Relationship Id="rId6" Type="http://schemas.openxmlformats.org/officeDocument/2006/relationships/image" Target="../media/image16.wmf"/><Relationship Id="rId5" Type="http://schemas.openxmlformats.org/officeDocument/2006/relationships/image" Target="../media/image15.wmf"/><Relationship Id="rId4" Type="http://schemas.openxmlformats.org/officeDocument/2006/relationships/image" Target="../media/image14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14.wmf"/><Relationship Id="rId1" Type="http://schemas.openxmlformats.org/officeDocument/2006/relationships/image" Target="../media/image18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68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6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6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E955D968-DFBF-4EA0-BF18-E2AE766C30E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24496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614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14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4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11D2ECE2-9E1C-4CAD-836E-A50643FFE38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806178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82442B1-88FA-4B4E-BBEE-FF43D9DF412B}" type="slidenum">
              <a:rPr lang="en-US"/>
              <a:pPr/>
              <a:t>1</a:t>
            </a:fld>
            <a:endParaRPr lang="en-US"/>
          </a:p>
        </p:txBody>
      </p:sp>
      <p:sp>
        <p:nvSpPr>
          <p:cNvPr id="2263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63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45E965D-3D56-42A1-BAF9-EE7203456690}" type="slidenum">
              <a:rPr lang="en-US"/>
              <a:pPr/>
              <a:t>2</a:t>
            </a:fld>
            <a:endParaRPr lang="en-US"/>
          </a:p>
        </p:txBody>
      </p:sp>
      <p:sp>
        <p:nvSpPr>
          <p:cNvPr id="63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7"/>
          <p:cNvGrpSpPr>
            <a:grpSpLocks/>
          </p:cNvGrpSpPr>
          <p:nvPr/>
        </p:nvGrpSpPr>
        <p:grpSpPr bwMode="auto">
          <a:xfrm>
            <a:off x="228600" y="2889250"/>
            <a:ext cx="8610600" cy="201613"/>
            <a:chOff x="144" y="1680"/>
            <a:chExt cx="5424" cy="144"/>
          </a:xfrm>
        </p:grpSpPr>
        <p:sp>
          <p:nvSpPr>
            <p:cNvPr id="5" name="Rectangle 8"/>
            <p:cNvSpPr>
              <a:spLocks noChangeArrowheads="1"/>
            </p:cNvSpPr>
            <p:nvPr userDrawn="1"/>
          </p:nvSpPr>
          <p:spPr bwMode="auto">
            <a:xfrm>
              <a:off x="144" y="1680"/>
              <a:ext cx="1808" cy="144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" name="Rectangle 9"/>
            <p:cNvSpPr>
              <a:spLocks noChangeArrowheads="1"/>
            </p:cNvSpPr>
            <p:nvPr userDrawn="1"/>
          </p:nvSpPr>
          <p:spPr bwMode="auto">
            <a:xfrm>
              <a:off x="1952" y="1680"/>
              <a:ext cx="1808" cy="14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" name="Rectangle 10"/>
            <p:cNvSpPr>
              <a:spLocks noChangeArrowheads="1"/>
            </p:cNvSpPr>
            <p:nvPr userDrawn="1"/>
          </p:nvSpPr>
          <p:spPr bwMode="auto">
            <a:xfrm>
              <a:off x="3760" y="1680"/>
              <a:ext cx="1808" cy="144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25702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685800"/>
            <a:ext cx="7772400" cy="2127250"/>
          </a:xfrm>
        </p:spPr>
        <p:txBody>
          <a:bodyPr/>
          <a:lstStyle>
            <a:lvl1pPr algn="ctr">
              <a:defRPr sz="5800"/>
            </a:lvl1pPr>
          </a:lstStyle>
          <a:p>
            <a:pPr lvl="0"/>
            <a:r>
              <a:rPr lang="ru-RU" noProof="0"/>
              <a:t>Образец заголовка</a:t>
            </a:r>
          </a:p>
        </p:txBody>
      </p:sp>
      <p:sp>
        <p:nvSpPr>
          <p:cNvPr id="25702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270250"/>
            <a:ext cx="6400800" cy="22098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3000"/>
            </a:lvl1pPr>
          </a:lstStyle>
          <a:p>
            <a:pPr lvl="0"/>
            <a:r>
              <a:rPr lang="ru-RU" noProof="0"/>
              <a:t>Образец подзаголовка</a:t>
            </a:r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293ADF0-32F6-4716-B333-A8B3B5A222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97290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37FE3B-FDBB-4B7E-9792-147126762B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25739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0BFD45-4D8A-4EE7-82A0-8DD9BB23C2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20057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F4BBB6-4572-4E3D-B084-A83408E40B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19980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57200" y="277813"/>
            <a:ext cx="8229600" cy="585311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038755-E153-49DE-BAC0-A3093C5D14F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779135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88E125-2E34-454A-BA2B-FC6F47CB69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528505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37BC80-F6F7-469B-A462-855A70228A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108585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122238"/>
            <a:ext cx="7543800" cy="12954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719263"/>
            <a:ext cx="4038600" cy="212883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719263"/>
            <a:ext cx="4038600" cy="212883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57200" y="4000500"/>
            <a:ext cx="4038600" cy="213042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8200" y="4000500"/>
            <a:ext cx="4038600" cy="213042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BDDFEA6A-A7EA-4F90-B907-479CBAEB7A22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10541207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AEC69A-E967-4548-BC69-4A6208C089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37992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47AF7C-14BA-420E-BBFB-E923A0ABB7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7941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D01DEB-349D-4606-AB02-7D48FC1279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12417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BFD0EB-A7F7-471E-B547-04392D8B43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6861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FB5537-8E84-4213-A088-CD8F30129E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17820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147CCC-17AF-4107-86F2-866794774A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8613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A32AC-3962-49F6-9A41-1FA394E811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84294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7D6D9A-05C3-425A-8D27-46289BB0FE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65513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25600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smtClean="0">
                <a:cs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5600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smtClean="0">
                <a:cs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5600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smtClean="0">
                <a:cs typeface="Arial" pitchFamily="34" charset="0"/>
              </a:defRPr>
            </a:lvl1pPr>
          </a:lstStyle>
          <a:p>
            <a:pPr>
              <a:defRPr/>
            </a:pPr>
            <a:fld id="{3F551792-0CD7-43A0-8706-3497F348B6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0"/>
            <a:ext cx="228600" cy="2286000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ru-RU" sz="2400">
              <a:latin typeface="Times New Roman" pitchFamily="18" charset="0"/>
            </a:endParaRP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457200" y="1447800"/>
            <a:ext cx="8077200" cy="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0" y="2286000"/>
            <a:ext cx="228600" cy="228600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ru-RU" sz="2400">
              <a:latin typeface="Times New Roman" pitchFamily="18" charset="0"/>
            </a:endParaRPr>
          </a:p>
        </p:txBody>
      </p:sp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0" y="4572000"/>
            <a:ext cx="228600" cy="2286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ru-RU" sz="2400">
              <a:latin typeface="Times New Roman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4" r:id="rId16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  <a:cs typeface="Aria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  <a:cs typeface="Aria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  <a:cs typeface="Aria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  <a:cs typeface="Aria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  <a:cs typeface="Aria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  <a:cs typeface="Aria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  <a:cs typeface="Aria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  <a:cs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p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p"/>
        <a:defRPr sz="20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wmf"/><Relationship Id="rId13" Type="http://schemas.openxmlformats.org/officeDocument/2006/relationships/oleObject" Target="../embeddings/oleObject6.bin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12" Type="http://schemas.openxmlformats.org/officeDocument/2006/relationships/image" Target="../media/image15.wmf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17.wmf"/><Relationship Id="rId1" Type="http://schemas.openxmlformats.org/officeDocument/2006/relationships/vmlDrawing" Target="../drawings/vmlDrawing1.vml"/><Relationship Id="rId6" Type="http://schemas.openxmlformats.org/officeDocument/2006/relationships/image" Target="../media/image12.wmf"/><Relationship Id="rId11" Type="http://schemas.openxmlformats.org/officeDocument/2006/relationships/oleObject" Target="../embeddings/oleObject5.bin"/><Relationship Id="rId5" Type="http://schemas.openxmlformats.org/officeDocument/2006/relationships/oleObject" Target="../embeddings/oleObject2.bin"/><Relationship Id="rId15" Type="http://schemas.openxmlformats.org/officeDocument/2006/relationships/oleObject" Target="../embeddings/oleObject7.bin"/><Relationship Id="rId10" Type="http://schemas.openxmlformats.org/officeDocument/2006/relationships/image" Target="../media/image14.wmf"/><Relationship Id="rId4" Type="http://schemas.openxmlformats.org/officeDocument/2006/relationships/image" Target="../media/image11.wmf"/><Relationship Id="rId9" Type="http://schemas.openxmlformats.org/officeDocument/2006/relationships/oleObject" Target="../embeddings/oleObject4.bin"/><Relationship Id="rId14" Type="http://schemas.openxmlformats.org/officeDocument/2006/relationships/image" Target="../media/image16.wmf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wmf"/><Relationship Id="rId3" Type="http://schemas.openxmlformats.org/officeDocument/2006/relationships/oleObject" Target="../embeddings/oleObject8.bin"/><Relationship Id="rId7" Type="http://schemas.openxmlformats.org/officeDocument/2006/relationships/oleObject" Target="../embeddings/oleObject10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4.wmf"/><Relationship Id="rId5" Type="http://schemas.openxmlformats.org/officeDocument/2006/relationships/oleObject" Target="../embeddings/oleObject9.bin"/><Relationship Id="rId4" Type="http://schemas.openxmlformats.org/officeDocument/2006/relationships/image" Target="../media/image18.wmf"/><Relationship Id="rId9" Type="http://schemas.openxmlformats.org/officeDocument/2006/relationships/image" Target="../media/image2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wmf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8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2743200"/>
            <a:ext cx="8763000" cy="1736725"/>
          </a:xfrm>
        </p:spPr>
        <p:txBody>
          <a:bodyPr/>
          <a:lstStyle/>
          <a:p>
            <a:r>
              <a:rPr lang="ru-RU" sz="4000" dirty="0">
                <a:solidFill>
                  <a:schemeClr val="tx1"/>
                </a:solidFill>
                <a:latin typeface="+mn-lt"/>
              </a:rPr>
              <a:t>СТАТИСТИЧЕСКАЯ РАДИОТЕХНИКА</a:t>
            </a:r>
            <a:br>
              <a:rPr lang="ru-RU" sz="4000" dirty="0">
                <a:solidFill>
                  <a:schemeClr val="tx1"/>
                </a:solidFill>
                <a:latin typeface="+mn-lt"/>
              </a:rPr>
            </a:br>
            <a:r>
              <a:rPr lang="ru-RU" sz="4000" dirty="0">
                <a:solidFill>
                  <a:schemeClr val="tx1"/>
                </a:solidFill>
                <a:latin typeface="+mn-lt"/>
              </a:rPr>
              <a:t/>
            </a:r>
            <a:br>
              <a:rPr lang="ru-RU" sz="4000" dirty="0">
                <a:solidFill>
                  <a:schemeClr val="tx1"/>
                </a:solidFill>
                <a:latin typeface="+mn-lt"/>
              </a:rPr>
            </a:br>
            <a:r>
              <a:rPr lang="ru-RU" sz="4000" dirty="0">
                <a:solidFill>
                  <a:schemeClr val="tx1"/>
                </a:solidFill>
                <a:latin typeface="+mn-lt"/>
              </a:rPr>
              <a:t>(Основы теории случайных процессов)</a:t>
            </a:r>
            <a:endParaRPr lang="en-US" sz="40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2528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4343400"/>
            <a:ext cx="7315200" cy="2514600"/>
          </a:xfrm>
        </p:spPr>
        <p:txBody>
          <a:bodyPr/>
          <a:lstStyle/>
          <a:p>
            <a:pPr algn="l">
              <a:lnSpc>
                <a:spcPct val="90000"/>
              </a:lnSpc>
            </a:pPr>
            <a:endParaRPr lang="ru-RU" sz="2600" dirty="0"/>
          </a:p>
          <a:p>
            <a:pPr algn="l">
              <a:lnSpc>
                <a:spcPct val="90000"/>
              </a:lnSpc>
            </a:pPr>
            <a:r>
              <a:rPr lang="ru-RU" sz="2600" dirty="0"/>
              <a:t>Мурасев Алексей Александрович, старший преподаватель кафедры ТОР, </a:t>
            </a:r>
            <a:r>
              <a:rPr lang="ru-RU" sz="2600" dirty="0" smtClean="0"/>
              <a:t>4-413а</a:t>
            </a:r>
            <a:endParaRPr lang="ru-RU" sz="2600" dirty="0"/>
          </a:p>
          <a:p>
            <a:pPr algn="l">
              <a:lnSpc>
                <a:spcPct val="90000"/>
              </a:lnSpc>
            </a:pPr>
            <a:r>
              <a:rPr lang="en-US" sz="2600" dirty="0"/>
              <a:t>murasev@corp.nstu.ru</a:t>
            </a:r>
          </a:p>
        </p:txBody>
      </p:sp>
    </p:spTree>
    <p:extLst>
      <p:ext uri="{BB962C8B-B14F-4D97-AF65-F5344CB8AC3E}">
        <p14:creationId xmlns:p14="http://schemas.microsoft.com/office/powerpoint/2010/main" val="3876151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283" grpId="0" uiExpand="1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5059" name="Text Box 3"/>
          <p:cNvSpPr txBox="1">
            <a:spLocks noChangeArrowheads="1"/>
          </p:cNvSpPr>
          <p:nvPr/>
        </p:nvSpPr>
        <p:spPr bwMode="auto">
          <a:xfrm>
            <a:off x="1574800" y="117475"/>
            <a:ext cx="381226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dirty="0"/>
              <a:t>РЕГИСТРАЦИЯ ИЗОБРАЖЕНИЙ</a:t>
            </a:r>
          </a:p>
        </p:txBody>
      </p:sp>
      <p:grpSp>
        <p:nvGrpSpPr>
          <p:cNvPr id="685061" name="Group 5"/>
          <p:cNvGrpSpPr>
            <a:grpSpLocks/>
          </p:cNvGrpSpPr>
          <p:nvPr/>
        </p:nvGrpSpPr>
        <p:grpSpPr bwMode="auto">
          <a:xfrm>
            <a:off x="361950" y="614363"/>
            <a:ext cx="7081838" cy="2390775"/>
            <a:chOff x="342" y="429"/>
            <a:chExt cx="5121" cy="1818"/>
          </a:xfrm>
        </p:grpSpPr>
        <p:pic>
          <p:nvPicPr>
            <p:cNvPr id="685058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9" y="429"/>
              <a:ext cx="5034" cy="18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685060" name="Rectangle 4"/>
            <p:cNvSpPr>
              <a:spLocks noChangeArrowheads="1"/>
            </p:cNvSpPr>
            <p:nvPr/>
          </p:nvSpPr>
          <p:spPr bwMode="auto">
            <a:xfrm>
              <a:off x="342" y="1320"/>
              <a:ext cx="1200" cy="55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685062" name="Text Box 6"/>
          <p:cNvSpPr txBox="1">
            <a:spLocks noChangeArrowheads="1"/>
          </p:cNvSpPr>
          <p:nvPr/>
        </p:nvSpPr>
        <p:spPr bwMode="auto">
          <a:xfrm>
            <a:off x="4613275" y="715963"/>
            <a:ext cx="26066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000"/>
              <a:t>Одиночный элемент</a:t>
            </a:r>
          </a:p>
        </p:txBody>
      </p:sp>
      <p:pic>
        <p:nvPicPr>
          <p:cNvPr id="685063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9225" y="3319463"/>
            <a:ext cx="3067050" cy="303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85064" name="Line 8"/>
          <p:cNvSpPr>
            <a:spLocks noChangeShapeType="1"/>
          </p:cNvSpPr>
          <p:nvPr/>
        </p:nvSpPr>
        <p:spPr bwMode="auto">
          <a:xfrm flipH="1" flipV="1">
            <a:off x="2228850" y="1704975"/>
            <a:ext cx="247650" cy="1866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85065" name="Line 9"/>
          <p:cNvSpPr>
            <a:spLocks noChangeShapeType="1"/>
          </p:cNvSpPr>
          <p:nvPr/>
        </p:nvSpPr>
        <p:spPr bwMode="auto">
          <a:xfrm flipV="1">
            <a:off x="2714625" y="1685925"/>
            <a:ext cx="1066800" cy="18859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85066" name="Text Box 10"/>
          <p:cNvSpPr txBox="1">
            <a:spLocks noChangeArrowheads="1"/>
          </p:cNvSpPr>
          <p:nvPr/>
        </p:nvSpPr>
        <p:spPr bwMode="auto">
          <a:xfrm>
            <a:off x="4721225" y="4468813"/>
            <a:ext cx="4140200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ru-RU" altLang="ru-RU" sz="2000" dirty="0"/>
              <a:t>Матрица чувствительных элементов</a:t>
            </a:r>
          </a:p>
        </p:txBody>
      </p:sp>
      <p:sp>
        <p:nvSpPr>
          <p:cNvPr id="685067" name="Text Box 11"/>
          <p:cNvSpPr txBox="1">
            <a:spLocks noChangeArrowheads="1"/>
          </p:cNvSpPr>
          <p:nvPr/>
        </p:nvSpPr>
        <p:spPr bwMode="auto">
          <a:xfrm>
            <a:off x="6127750" y="6011863"/>
            <a:ext cx="27336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000"/>
              <a:t>(Гонсалес,Вудс,ЦОИ)</a:t>
            </a:r>
          </a:p>
        </p:txBody>
      </p:sp>
    </p:spTree>
    <p:extLst>
      <p:ext uri="{BB962C8B-B14F-4D97-AF65-F5344CB8AC3E}">
        <p14:creationId xmlns:p14="http://schemas.microsoft.com/office/powerpoint/2010/main" val="34894468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85" name="Rectangle 5"/>
          <p:cNvSpPr>
            <a:spLocks noGrp="1" noChangeArrowheads="1"/>
          </p:cNvSpPr>
          <p:nvPr>
            <p:ph type="title"/>
          </p:nvPr>
        </p:nvSpPr>
        <p:spPr>
          <a:xfrm>
            <a:off x="438150" y="627063"/>
            <a:ext cx="7543800" cy="733425"/>
          </a:xfrm>
        </p:spPr>
        <p:txBody>
          <a:bodyPr/>
          <a:lstStyle/>
          <a:p>
            <a:r>
              <a:rPr lang="ru-RU" altLang="ru-RU" b="0" dirty="0">
                <a:solidFill>
                  <a:schemeClr val="tx1"/>
                </a:solidFill>
              </a:rPr>
              <a:t>РЕГИСТРАЦИЯ ИЗОБРАЖЕНИЙ</a:t>
            </a:r>
          </a:p>
        </p:txBody>
      </p:sp>
      <p:grpSp>
        <p:nvGrpSpPr>
          <p:cNvPr id="686089" name="Group 9"/>
          <p:cNvGrpSpPr>
            <a:grpSpLocks/>
          </p:cNvGrpSpPr>
          <p:nvPr/>
        </p:nvGrpSpPr>
        <p:grpSpPr bwMode="auto">
          <a:xfrm>
            <a:off x="509588" y="1728788"/>
            <a:ext cx="7872412" cy="4605337"/>
            <a:chOff x="321" y="1089"/>
            <a:chExt cx="4959" cy="2901"/>
          </a:xfrm>
        </p:grpSpPr>
        <p:pic>
          <p:nvPicPr>
            <p:cNvPr id="686084" name="Picture 4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1" y="1089"/>
              <a:ext cx="4662" cy="277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686087" name="Rectangle 7"/>
            <p:cNvSpPr>
              <a:spLocks noChangeArrowheads="1"/>
            </p:cNvSpPr>
            <p:nvPr/>
          </p:nvSpPr>
          <p:spPr bwMode="auto">
            <a:xfrm>
              <a:off x="4140" y="3330"/>
              <a:ext cx="1140" cy="66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86088" name="Rectangle 8"/>
            <p:cNvSpPr>
              <a:spLocks noChangeArrowheads="1"/>
            </p:cNvSpPr>
            <p:nvPr/>
          </p:nvSpPr>
          <p:spPr bwMode="auto">
            <a:xfrm>
              <a:off x="1818" y="1638"/>
              <a:ext cx="648" cy="16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686090" name="Text Box 10"/>
          <p:cNvSpPr txBox="1">
            <a:spLocks noChangeArrowheads="1"/>
          </p:cNvSpPr>
          <p:nvPr/>
        </p:nvSpPr>
        <p:spPr bwMode="auto">
          <a:xfrm>
            <a:off x="6127750" y="6011863"/>
            <a:ext cx="27336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000"/>
              <a:t>(Гонсалес,Вудс,ЦОИ)</a:t>
            </a:r>
          </a:p>
        </p:txBody>
      </p:sp>
    </p:spTree>
    <p:extLst>
      <p:ext uri="{BB962C8B-B14F-4D97-AF65-F5344CB8AC3E}">
        <p14:creationId xmlns:p14="http://schemas.microsoft.com/office/powerpoint/2010/main" val="17203313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813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325" y="2228850"/>
            <a:ext cx="3778250" cy="3095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8813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4863" y="2201863"/>
            <a:ext cx="4010025" cy="3208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88132" name="Text Box 4"/>
          <p:cNvSpPr txBox="1">
            <a:spLocks noChangeArrowheads="1"/>
          </p:cNvSpPr>
          <p:nvPr/>
        </p:nvSpPr>
        <p:spPr bwMode="auto">
          <a:xfrm>
            <a:off x="1851025" y="415925"/>
            <a:ext cx="5556329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3200" dirty="0"/>
              <a:t>ЦВЕТНОЕ ИЗОБРАЖЕНИЕ</a:t>
            </a:r>
          </a:p>
        </p:txBody>
      </p:sp>
      <p:sp>
        <p:nvSpPr>
          <p:cNvPr id="688133" name="Text Box 5"/>
          <p:cNvSpPr txBox="1">
            <a:spLocks noChangeArrowheads="1"/>
          </p:cNvSpPr>
          <p:nvPr/>
        </p:nvSpPr>
        <p:spPr bwMode="auto">
          <a:xfrm>
            <a:off x="1031875" y="1439863"/>
            <a:ext cx="237966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ru-RU" sz="2000"/>
              <a:t>RGB-</a:t>
            </a:r>
            <a:r>
              <a:rPr lang="ru-RU" altLang="ru-RU" sz="2000"/>
              <a:t>изображение</a:t>
            </a:r>
          </a:p>
        </p:txBody>
      </p:sp>
      <p:sp>
        <p:nvSpPr>
          <p:cNvPr id="688134" name="Text Box 6"/>
          <p:cNvSpPr txBox="1">
            <a:spLocks noChangeArrowheads="1"/>
          </p:cNvSpPr>
          <p:nvPr/>
        </p:nvSpPr>
        <p:spPr bwMode="auto">
          <a:xfrm>
            <a:off x="4737100" y="1468438"/>
            <a:ext cx="37687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000"/>
              <a:t>Строки цветного изображения</a:t>
            </a:r>
          </a:p>
        </p:txBody>
      </p:sp>
    </p:spTree>
    <p:extLst>
      <p:ext uri="{BB962C8B-B14F-4D97-AF65-F5344CB8AC3E}">
        <p14:creationId xmlns:p14="http://schemas.microsoft.com/office/powerpoint/2010/main" val="10209240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2800" dirty="0">
                <a:solidFill>
                  <a:srgbClr val="000000"/>
                </a:solidFill>
                <a:latin typeface="+mn-lt"/>
              </a:rPr>
              <a:t>УЛУЧШЕНИЕ ВИЗУАЛЬНОГО КАЧЕСТВА</a:t>
            </a:r>
            <a:br>
              <a:rPr lang="ru-RU" sz="2800" dirty="0">
                <a:solidFill>
                  <a:srgbClr val="000000"/>
                </a:solidFill>
                <a:latin typeface="+mn-lt"/>
              </a:rPr>
            </a:br>
            <a:r>
              <a:rPr lang="ru-RU" sz="2800" dirty="0">
                <a:solidFill>
                  <a:srgbClr val="000000"/>
                </a:solidFill>
                <a:latin typeface="+mn-lt"/>
              </a:rPr>
              <a:t> ИЗОБРАЖЕНИЙ (ПРЕОБРАЗОВАНИЕ ГИСТОГРАММ)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lum brigh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3388" y="3348038"/>
            <a:ext cx="3216275" cy="30527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>
            <a:lum brigh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4138" y="3352800"/>
            <a:ext cx="3228975" cy="30654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" name="Group 9"/>
          <p:cNvGrpSpPr>
            <a:grpSpLocks/>
          </p:cNvGrpSpPr>
          <p:nvPr/>
        </p:nvGrpSpPr>
        <p:grpSpPr bwMode="auto">
          <a:xfrm>
            <a:off x="1676400" y="2143125"/>
            <a:ext cx="2795588" cy="1327150"/>
            <a:chOff x="462" y="915"/>
            <a:chExt cx="1878" cy="939"/>
          </a:xfrm>
        </p:grpSpPr>
        <p:sp>
          <p:nvSpPr>
            <p:cNvPr id="4108" name="Line 10"/>
            <p:cNvSpPr>
              <a:spLocks noChangeShapeType="1"/>
            </p:cNvSpPr>
            <p:nvPr/>
          </p:nvSpPr>
          <p:spPr bwMode="auto">
            <a:xfrm>
              <a:off x="462" y="1692"/>
              <a:ext cx="187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109" name="Freeform 11"/>
            <p:cNvSpPr>
              <a:spLocks/>
            </p:cNvSpPr>
            <p:nvPr/>
          </p:nvSpPr>
          <p:spPr bwMode="auto">
            <a:xfrm>
              <a:off x="1002" y="1262"/>
              <a:ext cx="948" cy="432"/>
            </a:xfrm>
            <a:custGeom>
              <a:avLst/>
              <a:gdLst>
                <a:gd name="T0" fmla="*/ 0 w 948"/>
                <a:gd name="T1" fmla="*/ 418 h 432"/>
                <a:gd name="T2" fmla="*/ 186 w 948"/>
                <a:gd name="T3" fmla="*/ 346 h 432"/>
                <a:gd name="T4" fmla="*/ 246 w 948"/>
                <a:gd name="T5" fmla="*/ 208 h 432"/>
                <a:gd name="T6" fmla="*/ 420 w 948"/>
                <a:gd name="T7" fmla="*/ 70 h 432"/>
                <a:gd name="T8" fmla="*/ 468 w 948"/>
                <a:gd name="T9" fmla="*/ 10 h 432"/>
                <a:gd name="T10" fmla="*/ 600 w 948"/>
                <a:gd name="T11" fmla="*/ 16 h 432"/>
                <a:gd name="T12" fmla="*/ 636 w 948"/>
                <a:gd name="T13" fmla="*/ 106 h 432"/>
                <a:gd name="T14" fmla="*/ 672 w 948"/>
                <a:gd name="T15" fmla="*/ 262 h 432"/>
                <a:gd name="T16" fmla="*/ 780 w 948"/>
                <a:gd name="T17" fmla="*/ 298 h 432"/>
                <a:gd name="T18" fmla="*/ 864 w 948"/>
                <a:gd name="T19" fmla="*/ 340 h 432"/>
                <a:gd name="T20" fmla="*/ 900 w 948"/>
                <a:gd name="T21" fmla="*/ 418 h 432"/>
                <a:gd name="T22" fmla="*/ 948 w 948"/>
                <a:gd name="T23" fmla="*/ 424 h 43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948" h="432">
                  <a:moveTo>
                    <a:pt x="0" y="418"/>
                  </a:moveTo>
                  <a:cubicBezTo>
                    <a:pt x="72" y="399"/>
                    <a:pt x="145" y="381"/>
                    <a:pt x="186" y="346"/>
                  </a:cubicBezTo>
                  <a:cubicBezTo>
                    <a:pt x="227" y="311"/>
                    <a:pt x="207" y="254"/>
                    <a:pt x="246" y="208"/>
                  </a:cubicBezTo>
                  <a:cubicBezTo>
                    <a:pt x="285" y="162"/>
                    <a:pt x="383" y="103"/>
                    <a:pt x="420" y="70"/>
                  </a:cubicBezTo>
                  <a:cubicBezTo>
                    <a:pt x="457" y="37"/>
                    <a:pt x="438" y="19"/>
                    <a:pt x="468" y="10"/>
                  </a:cubicBezTo>
                  <a:cubicBezTo>
                    <a:pt x="498" y="1"/>
                    <a:pt x="572" y="0"/>
                    <a:pt x="600" y="16"/>
                  </a:cubicBezTo>
                  <a:cubicBezTo>
                    <a:pt x="628" y="32"/>
                    <a:pt x="624" y="65"/>
                    <a:pt x="636" y="106"/>
                  </a:cubicBezTo>
                  <a:cubicBezTo>
                    <a:pt x="648" y="147"/>
                    <a:pt x="648" y="230"/>
                    <a:pt x="672" y="262"/>
                  </a:cubicBezTo>
                  <a:cubicBezTo>
                    <a:pt x="696" y="294"/>
                    <a:pt x="748" y="285"/>
                    <a:pt x="780" y="298"/>
                  </a:cubicBezTo>
                  <a:cubicBezTo>
                    <a:pt x="812" y="311"/>
                    <a:pt x="844" y="320"/>
                    <a:pt x="864" y="340"/>
                  </a:cubicBezTo>
                  <a:cubicBezTo>
                    <a:pt x="884" y="360"/>
                    <a:pt x="886" y="404"/>
                    <a:pt x="900" y="418"/>
                  </a:cubicBezTo>
                  <a:cubicBezTo>
                    <a:pt x="914" y="432"/>
                    <a:pt x="931" y="428"/>
                    <a:pt x="948" y="424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110" name="Line 12"/>
            <p:cNvSpPr>
              <a:spLocks noChangeShapeType="1"/>
            </p:cNvSpPr>
            <p:nvPr/>
          </p:nvSpPr>
          <p:spPr bwMode="auto">
            <a:xfrm>
              <a:off x="822" y="1134"/>
              <a:ext cx="0" cy="72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111" name="Text Box 13"/>
            <p:cNvSpPr txBox="1">
              <a:spLocks noChangeArrowheads="1"/>
            </p:cNvSpPr>
            <p:nvPr/>
          </p:nvSpPr>
          <p:spPr bwMode="auto">
            <a:xfrm>
              <a:off x="1712" y="915"/>
              <a:ext cx="579" cy="38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9pPr>
            </a:lstStyle>
            <a:p>
              <a:pPr eaLnBrk="1" hangingPunct="1"/>
              <a:r>
                <a:rPr lang="en-US" sz="3000" i="1">
                  <a:latin typeface="Times New Roman" pitchFamily="18" charset="0"/>
                </a:rPr>
                <a:t>w(x)</a:t>
              </a:r>
              <a:endParaRPr lang="ru-RU" sz="3000" i="1">
                <a:latin typeface="Times New Roman" pitchFamily="18" charset="0"/>
              </a:endParaRPr>
            </a:p>
          </p:txBody>
        </p:sp>
      </p:grpSp>
      <p:grpSp>
        <p:nvGrpSpPr>
          <p:cNvPr id="11" name="Group 16"/>
          <p:cNvGrpSpPr>
            <a:grpSpLocks/>
          </p:cNvGrpSpPr>
          <p:nvPr/>
        </p:nvGrpSpPr>
        <p:grpSpPr bwMode="auto">
          <a:xfrm>
            <a:off x="5222875" y="2262188"/>
            <a:ext cx="2797175" cy="1182687"/>
            <a:chOff x="3290" y="1425"/>
            <a:chExt cx="1762" cy="745"/>
          </a:xfrm>
        </p:grpSpPr>
        <p:sp>
          <p:nvSpPr>
            <p:cNvPr id="4104" name="Line 6"/>
            <p:cNvSpPr>
              <a:spLocks noChangeShapeType="1"/>
            </p:cNvSpPr>
            <p:nvPr/>
          </p:nvSpPr>
          <p:spPr bwMode="auto">
            <a:xfrm>
              <a:off x="3290" y="2026"/>
              <a:ext cx="176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105" name="Line 7"/>
            <p:cNvSpPr>
              <a:spLocks noChangeShapeType="1"/>
            </p:cNvSpPr>
            <p:nvPr/>
          </p:nvSpPr>
          <p:spPr bwMode="auto">
            <a:xfrm>
              <a:off x="3628" y="1529"/>
              <a:ext cx="0" cy="64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106" name="Text Box 8"/>
            <p:cNvSpPr txBox="1">
              <a:spLocks noChangeArrowheads="1"/>
            </p:cNvSpPr>
            <p:nvPr/>
          </p:nvSpPr>
          <p:spPr bwMode="auto">
            <a:xfrm>
              <a:off x="4232" y="1425"/>
              <a:ext cx="543" cy="3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9pPr>
            </a:lstStyle>
            <a:p>
              <a:pPr eaLnBrk="1" hangingPunct="1"/>
              <a:r>
                <a:rPr lang="en-US" sz="3000" i="1">
                  <a:latin typeface="Times New Roman" pitchFamily="18" charset="0"/>
                </a:rPr>
                <a:t>w(y)</a:t>
              </a:r>
              <a:endParaRPr lang="ru-RU" sz="3000" i="1">
                <a:latin typeface="Times New Roman" pitchFamily="18" charset="0"/>
              </a:endParaRPr>
            </a:p>
          </p:txBody>
        </p:sp>
        <p:sp>
          <p:nvSpPr>
            <p:cNvPr id="4107" name="Rectangle 14"/>
            <p:cNvSpPr>
              <a:spLocks noChangeArrowheads="1"/>
            </p:cNvSpPr>
            <p:nvPr/>
          </p:nvSpPr>
          <p:spPr bwMode="auto">
            <a:xfrm>
              <a:off x="3628" y="1865"/>
              <a:ext cx="1232" cy="161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4103" name="Text Box 15"/>
          <p:cNvSpPr txBox="1">
            <a:spLocks noChangeArrowheads="1"/>
          </p:cNvSpPr>
          <p:nvPr/>
        </p:nvSpPr>
        <p:spPr bwMode="auto">
          <a:xfrm>
            <a:off x="4343400" y="1676400"/>
            <a:ext cx="1141413" cy="547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/>
            <a:r>
              <a:rPr lang="en-US" sz="3000" i="1">
                <a:latin typeface="Times New Roman" pitchFamily="18" charset="0"/>
              </a:rPr>
              <a:t>y=f(x)</a:t>
            </a:r>
            <a:endParaRPr lang="ru-RU" sz="3000" i="1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03821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03_04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7200" y="2168525"/>
            <a:ext cx="4038600" cy="33940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28355" name="Picture 3" descr="03_0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48200" y="2168525"/>
            <a:ext cx="4038600" cy="33940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124" name="Rectangle 4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eaLnBrk="1" hangingPunct="1">
              <a:defRPr/>
            </a:pPr>
            <a:r>
              <a:rPr lang="ru-RU" sz="2800" dirty="0">
                <a:solidFill>
                  <a:srgbClr val="000000"/>
                </a:solidFill>
                <a:latin typeface="+mn-lt"/>
              </a:rPr>
              <a:t>ПОВЫШЕНИЕ ЧЕТКОСТИ ИЗОБРАЖЕНИЙ</a:t>
            </a:r>
            <a:br>
              <a:rPr lang="ru-RU" sz="2800" dirty="0">
                <a:solidFill>
                  <a:srgbClr val="000000"/>
                </a:solidFill>
                <a:latin typeface="+mn-lt"/>
              </a:rPr>
            </a:br>
            <a:r>
              <a:rPr lang="ru-RU" sz="2800" dirty="0">
                <a:solidFill>
                  <a:srgbClr val="000000"/>
                </a:solidFill>
                <a:latin typeface="+mn-lt"/>
              </a:rPr>
              <a:t>(ФИЛЬТРАЦИЯ СИГНАЛОВ)</a:t>
            </a:r>
          </a:p>
        </p:txBody>
      </p:sp>
      <p:sp>
        <p:nvSpPr>
          <p:cNvPr id="5125" name="Rectangle 5"/>
          <p:cNvSpPr>
            <a:spLocks noChangeArrowheads="1"/>
          </p:cNvSpPr>
          <p:nvPr/>
        </p:nvSpPr>
        <p:spPr bwMode="auto">
          <a:xfrm>
            <a:off x="269875" y="6583363"/>
            <a:ext cx="387350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ru-RU" sz="1000"/>
              <a:t>© Грузман И.С.</a:t>
            </a:r>
            <a:r>
              <a:rPr lang="en-US" sz="1000"/>
              <a:t> </a:t>
            </a:r>
            <a:r>
              <a:rPr lang="ru-RU" sz="1000"/>
              <a:t>Статистическая радиотехника, НГТУ, 2012 </a:t>
            </a:r>
          </a:p>
        </p:txBody>
      </p:sp>
    </p:spTree>
    <p:extLst>
      <p:ext uri="{BB962C8B-B14F-4D97-AF65-F5344CB8AC3E}">
        <p14:creationId xmlns:p14="http://schemas.microsoft.com/office/powerpoint/2010/main" val="20209754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2"/>
          <p:cNvSpPr txBox="1">
            <a:spLocks noChangeArrowheads="1"/>
          </p:cNvSpPr>
          <p:nvPr/>
        </p:nvSpPr>
        <p:spPr bwMode="auto">
          <a:xfrm>
            <a:off x="134938" y="1450975"/>
            <a:ext cx="3354387" cy="708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ru-RU" sz="2000">
                <a:latin typeface="Arial" charset="0"/>
              </a:rPr>
              <a:t>Изображение, искаженное</a:t>
            </a:r>
          </a:p>
          <a:p>
            <a:pPr algn="ctr" eaLnBrk="1" hangingPunct="1"/>
            <a:r>
              <a:rPr lang="ru-RU" sz="2000">
                <a:latin typeface="Arial" charset="0"/>
              </a:rPr>
              <a:t> импульсной помехой</a:t>
            </a:r>
          </a:p>
        </p:txBody>
      </p:sp>
      <p:sp>
        <p:nvSpPr>
          <p:cNvPr id="217091" name="Text Box 3"/>
          <p:cNvSpPr txBox="1">
            <a:spLocks noChangeArrowheads="1"/>
          </p:cNvSpPr>
          <p:nvPr/>
        </p:nvSpPr>
        <p:spPr bwMode="auto">
          <a:xfrm>
            <a:off x="3502025" y="1447800"/>
            <a:ext cx="259397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ru-RU" sz="2000">
                <a:latin typeface="Arial" charset="0"/>
              </a:rPr>
              <a:t>Результат линейной</a:t>
            </a:r>
          </a:p>
          <a:p>
            <a:pPr algn="ctr" eaLnBrk="1" hangingPunct="1"/>
            <a:r>
              <a:rPr lang="ru-RU" sz="2000">
                <a:latin typeface="Arial" charset="0"/>
              </a:rPr>
              <a:t> фильтрации</a:t>
            </a:r>
          </a:p>
        </p:txBody>
      </p:sp>
      <p:sp>
        <p:nvSpPr>
          <p:cNvPr id="217092" name="Text Box 4"/>
          <p:cNvSpPr txBox="1">
            <a:spLocks noChangeArrowheads="1"/>
          </p:cNvSpPr>
          <p:nvPr/>
        </p:nvSpPr>
        <p:spPr bwMode="auto">
          <a:xfrm>
            <a:off x="6172200" y="1447800"/>
            <a:ext cx="27686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ru-RU" sz="2000">
                <a:latin typeface="Arial" charset="0"/>
              </a:rPr>
              <a:t>Результат медианной</a:t>
            </a:r>
          </a:p>
          <a:p>
            <a:pPr algn="ctr" eaLnBrk="1" hangingPunct="1"/>
            <a:r>
              <a:rPr lang="ru-RU" sz="2000">
                <a:latin typeface="Arial" charset="0"/>
              </a:rPr>
              <a:t> фильтрации</a:t>
            </a:r>
          </a:p>
        </p:txBody>
      </p:sp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175" y="2700338"/>
            <a:ext cx="8782050" cy="288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17094" name="Text Box 6"/>
          <p:cNvSpPr txBox="1">
            <a:spLocks noChangeArrowheads="1"/>
          </p:cNvSpPr>
          <p:nvPr/>
        </p:nvSpPr>
        <p:spPr bwMode="auto">
          <a:xfrm>
            <a:off x="442913" y="509806"/>
            <a:ext cx="6647974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600" dirty="0">
                <a:solidFill>
                  <a:srgbClr val="000000"/>
                </a:solidFill>
                <a:latin typeface="+mn-lt"/>
              </a:rPr>
              <a:t>МЕДИАННАЯ ФИЛЬТРАЦИЯ</a:t>
            </a:r>
          </a:p>
        </p:txBody>
      </p:sp>
      <p:sp>
        <p:nvSpPr>
          <p:cNvPr id="217095" name="Rectangle 7"/>
          <p:cNvSpPr>
            <a:spLocks noChangeArrowheads="1"/>
          </p:cNvSpPr>
          <p:nvPr/>
        </p:nvSpPr>
        <p:spPr bwMode="auto">
          <a:xfrm>
            <a:off x="3124200" y="2438400"/>
            <a:ext cx="2971800" cy="33528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17096" name="Rectangle 8"/>
          <p:cNvSpPr>
            <a:spLocks noChangeArrowheads="1"/>
          </p:cNvSpPr>
          <p:nvPr/>
        </p:nvSpPr>
        <p:spPr bwMode="auto">
          <a:xfrm>
            <a:off x="6096000" y="2514600"/>
            <a:ext cx="3048000" cy="33528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7177" name="Rectangle 9"/>
          <p:cNvSpPr>
            <a:spLocks noChangeArrowheads="1"/>
          </p:cNvSpPr>
          <p:nvPr/>
        </p:nvSpPr>
        <p:spPr bwMode="auto">
          <a:xfrm>
            <a:off x="269875" y="6583363"/>
            <a:ext cx="387350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ru-RU" sz="1000"/>
              <a:t>© Грузман И.С.</a:t>
            </a:r>
            <a:r>
              <a:rPr lang="en-US" sz="1000"/>
              <a:t> </a:t>
            </a:r>
            <a:r>
              <a:rPr lang="ru-RU" sz="1000"/>
              <a:t>Статистическая радиотехника, НГТУ, 2012 </a:t>
            </a:r>
          </a:p>
        </p:txBody>
      </p:sp>
    </p:spTree>
    <p:extLst>
      <p:ext uri="{BB962C8B-B14F-4D97-AF65-F5344CB8AC3E}">
        <p14:creationId xmlns:p14="http://schemas.microsoft.com/office/powerpoint/2010/main" val="21883856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7091" grpId="0"/>
      <p:bldP spid="217092" grpId="0"/>
      <p:bldP spid="217095" grpId="0" animBg="1"/>
      <p:bldP spid="21709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Номер слайда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p"/>
              <a:defRPr sz="28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p"/>
              <a:defRPr sz="20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864ECD6A-421C-45DE-B5FA-DE492B22D097}" type="slidenum">
              <a:rPr lang="ru-RU" altLang="ru-RU" sz="1000" smtClean="0"/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16</a:t>
            </a:fld>
            <a:endParaRPr lang="ru-RU" altLang="ru-RU" sz="1000"/>
          </a:p>
        </p:txBody>
      </p:sp>
      <p:sp>
        <p:nvSpPr>
          <p:cNvPr id="8195" name="Text Box 2"/>
          <p:cNvSpPr txBox="1">
            <a:spLocks noChangeArrowheads="1"/>
          </p:cNvSpPr>
          <p:nvPr/>
        </p:nvSpPr>
        <p:spPr bwMode="auto">
          <a:xfrm>
            <a:off x="765175" y="396875"/>
            <a:ext cx="7646988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p"/>
              <a:defRPr sz="28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p"/>
              <a:defRPr sz="20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3600" dirty="0">
                <a:latin typeface="Garamond" pitchFamily="18" charset="0"/>
              </a:rPr>
              <a:t>ДИНАМИЧЕСКОЕ КВАНТОВАНИЕ</a:t>
            </a:r>
          </a:p>
        </p:txBody>
      </p:sp>
      <p:grpSp>
        <p:nvGrpSpPr>
          <p:cNvPr id="8196" name="Group 3"/>
          <p:cNvGrpSpPr>
            <a:grpSpLocks/>
          </p:cNvGrpSpPr>
          <p:nvPr/>
        </p:nvGrpSpPr>
        <p:grpSpPr bwMode="auto">
          <a:xfrm>
            <a:off x="1209675" y="2114550"/>
            <a:ext cx="7677150" cy="2857500"/>
            <a:chOff x="672" y="2136"/>
            <a:chExt cx="4620" cy="1524"/>
          </a:xfrm>
        </p:grpSpPr>
        <p:sp>
          <p:nvSpPr>
            <p:cNvPr id="8197" name="Rectangle 4"/>
            <p:cNvSpPr>
              <a:spLocks noChangeArrowheads="1"/>
            </p:cNvSpPr>
            <p:nvPr/>
          </p:nvSpPr>
          <p:spPr bwMode="auto">
            <a:xfrm>
              <a:off x="1740" y="2136"/>
              <a:ext cx="528" cy="31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itchFamily="2" charset="2"/>
                <a:buChar char="p"/>
                <a:defRPr sz="2800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p"/>
                <a:defRPr sz="2000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bg2"/>
                </a:buClr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tx2"/>
                </a:buClr>
                <a:buSzPct val="80000"/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ru-RU" altLang="ru-RU" sz="2000"/>
            </a:p>
          </p:txBody>
        </p:sp>
        <p:grpSp>
          <p:nvGrpSpPr>
            <p:cNvPr id="8198" name="Group 5"/>
            <p:cNvGrpSpPr>
              <a:grpSpLocks/>
            </p:cNvGrpSpPr>
            <p:nvPr/>
          </p:nvGrpSpPr>
          <p:grpSpPr bwMode="auto">
            <a:xfrm>
              <a:off x="894" y="2400"/>
              <a:ext cx="3972" cy="1260"/>
              <a:chOff x="612" y="606"/>
              <a:chExt cx="4560" cy="1260"/>
            </a:xfrm>
          </p:grpSpPr>
          <p:sp>
            <p:nvSpPr>
              <p:cNvPr id="8208" name="Rectangle 6"/>
              <p:cNvSpPr>
                <a:spLocks noChangeArrowheads="1"/>
              </p:cNvSpPr>
              <p:nvPr/>
            </p:nvSpPr>
            <p:spPr bwMode="auto">
              <a:xfrm>
                <a:off x="1182" y="1218"/>
                <a:ext cx="1986" cy="648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lr>
                    <a:schemeClr val="bg2"/>
                  </a:buClr>
                  <a:buSzPct val="75000"/>
                  <a:buFont typeface="Wingdings" pitchFamily="2" charset="2"/>
                  <a:buChar char="p"/>
                  <a:defRPr sz="2800">
                    <a:solidFill>
                      <a:schemeClr val="tx1"/>
                    </a:solidFill>
                    <a:latin typeface="Verdana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lr>
                    <a:schemeClr val="tx2"/>
                  </a:buClr>
                  <a:buSzPct val="7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Verdana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p"/>
                  <a:defRPr sz="2000">
                    <a:solidFill>
                      <a:schemeClr val="tx1"/>
                    </a:solidFill>
                    <a:latin typeface="Verdana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lr>
                    <a:schemeClr val="bg2"/>
                  </a:buClr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Verdana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lr>
                    <a:schemeClr val="tx2"/>
                  </a:buClr>
                  <a:buSzPct val="80000"/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Verdana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80000"/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Verdana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80000"/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Verdana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80000"/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Verdana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80000"/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Verdana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ru-RU" altLang="ru-RU" sz="2000">
                    <a:latin typeface="Arial" pitchFamily="34" charset="0"/>
                  </a:rPr>
                  <a:t>Оценка МО и </a:t>
                </a:r>
              </a:p>
              <a:p>
                <a:pPr algn="ctr"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ru-RU" altLang="ru-RU" sz="2000">
                    <a:latin typeface="Arial" pitchFamily="34" charset="0"/>
                  </a:rPr>
                  <a:t>дисперсии</a:t>
                </a:r>
              </a:p>
            </p:txBody>
          </p:sp>
          <p:sp>
            <p:nvSpPr>
              <p:cNvPr id="8209" name="Line 7"/>
              <p:cNvSpPr>
                <a:spLocks noChangeShapeType="1"/>
              </p:cNvSpPr>
              <p:nvPr/>
            </p:nvSpPr>
            <p:spPr bwMode="auto">
              <a:xfrm>
                <a:off x="612" y="822"/>
                <a:ext cx="2928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10" name="Line 8"/>
              <p:cNvSpPr>
                <a:spLocks noChangeShapeType="1"/>
              </p:cNvSpPr>
              <p:nvPr/>
            </p:nvSpPr>
            <p:spPr bwMode="auto">
              <a:xfrm>
                <a:off x="900" y="816"/>
                <a:ext cx="0" cy="738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11" name="Line 9"/>
              <p:cNvSpPr>
                <a:spLocks noChangeShapeType="1"/>
              </p:cNvSpPr>
              <p:nvPr/>
            </p:nvSpPr>
            <p:spPr bwMode="auto">
              <a:xfrm>
                <a:off x="894" y="1548"/>
                <a:ext cx="28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12" name="Line 10"/>
              <p:cNvSpPr>
                <a:spLocks noChangeShapeType="1"/>
              </p:cNvSpPr>
              <p:nvPr/>
            </p:nvSpPr>
            <p:spPr bwMode="auto">
              <a:xfrm>
                <a:off x="3162" y="1404"/>
                <a:ext cx="47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13" name="Oval 11"/>
              <p:cNvSpPr>
                <a:spLocks noChangeArrowheads="1"/>
              </p:cNvSpPr>
              <p:nvPr/>
            </p:nvSpPr>
            <p:spPr bwMode="auto">
              <a:xfrm>
                <a:off x="3540" y="720"/>
                <a:ext cx="204" cy="198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lr>
                    <a:schemeClr val="bg2"/>
                  </a:buClr>
                  <a:buSzPct val="75000"/>
                  <a:buFont typeface="Wingdings" pitchFamily="2" charset="2"/>
                  <a:buChar char="p"/>
                  <a:defRPr sz="2800">
                    <a:solidFill>
                      <a:schemeClr val="tx1"/>
                    </a:solidFill>
                    <a:latin typeface="Verdana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lr>
                    <a:schemeClr val="tx2"/>
                  </a:buClr>
                  <a:buSzPct val="7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Verdana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p"/>
                  <a:defRPr sz="2000">
                    <a:solidFill>
                      <a:schemeClr val="tx1"/>
                    </a:solidFill>
                    <a:latin typeface="Verdana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lr>
                    <a:schemeClr val="bg2"/>
                  </a:buClr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Verdana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lr>
                    <a:schemeClr val="tx2"/>
                  </a:buClr>
                  <a:buSzPct val="80000"/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Verdana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80000"/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Verdana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80000"/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Verdana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80000"/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Verdana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80000"/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Verdana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ru-RU" altLang="ru-RU" sz="3000">
                  <a:latin typeface="Arial" pitchFamily="34" charset="0"/>
                </a:endParaRPr>
              </a:p>
            </p:txBody>
          </p:sp>
          <p:sp>
            <p:nvSpPr>
              <p:cNvPr id="8214" name="Line 12"/>
              <p:cNvSpPr>
                <a:spLocks noChangeShapeType="1"/>
              </p:cNvSpPr>
              <p:nvPr/>
            </p:nvSpPr>
            <p:spPr bwMode="auto">
              <a:xfrm>
                <a:off x="3642" y="918"/>
                <a:ext cx="0" cy="48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triangle" w="med" len="med"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15" name="Line 13"/>
              <p:cNvSpPr>
                <a:spLocks noChangeShapeType="1"/>
              </p:cNvSpPr>
              <p:nvPr/>
            </p:nvSpPr>
            <p:spPr bwMode="auto">
              <a:xfrm>
                <a:off x="3756" y="816"/>
                <a:ext cx="168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16" name="Oval 14"/>
              <p:cNvSpPr>
                <a:spLocks noChangeArrowheads="1"/>
              </p:cNvSpPr>
              <p:nvPr/>
            </p:nvSpPr>
            <p:spPr bwMode="auto">
              <a:xfrm>
                <a:off x="3936" y="708"/>
                <a:ext cx="234" cy="222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lr>
                    <a:schemeClr val="bg2"/>
                  </a:buClr>
                  <a:buSzPct val="75000"/>
                  <a:buFont typeface="Wingdings" pitchFamily="2" charset="2"/>
                  <a:buChar char="p"/>
                  <a:defRPr sz="2800">
                    <a:solidFill>
                      <a:schemeClr val="tx1"/>
                    </a:solidFill>
                    <a:latin typeface="Verdana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lr>
                    <a:schemeClr val="tx2"/>
                  </a:buClr>
                  <a:buSzPct val="7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Verdana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p"/>
                  <a:defRPr sz="2000">
                    <a:solidFill>
                      <a:schemeClr val="tx1"/>
                    </a:solidFill>
                    <a:latin typeface="Verdana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lr>
                    <a:schemeClr val="bg2"/>
                  </a:buClr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Verdana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lr>
                    <a:schemeClr val="tx2"/>
                  </a:buClr>
                  <a:buSzPct val="80000"/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Verdana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80000"/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Verdana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80000"/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Verdana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80000"/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Verdana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80000"/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Verdana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ru-RU" altLang="ru-RU" sz="2000"/>
              </a:p>
            </p:txBody>
          </p:sp>
          <p:graphicFrame>
            <p:nvGraphicFramePr>
              <p:cNvPr id="8217" name="Object 15"/>
              <p:cNvGraphicFramePr>
                <a:graphicFrameLocks noChangeAspect="1"/>
              </p:cNvGraphicFramePr>
              <p:nvPr/>
            </p:nvGraphicFramePr>
            <p:xfrm>
              <a:off x="3946" y="714"/>
              <a:ext cx="226" cy="226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061" name="Equation" r:id="rId3" imgW="139700" imgH="139700" progId="Equation.DSMT4">
                      <p:embed/>
                    </p:oleObj>
                  </mc:Choice>
                  <mc:Fallback>
                    <p:oleObj name="Equation" r:id="rId3" imgW="139700" imgH="139700" progId="Equation.DSMT4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4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946" y="714"/>
                            <a:ext cx="226" cy="226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rgbClr val="808080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8218" name="Object 16"/>
              <p:cNvGraphicFramePr>
                <a:graphicFrameLocks noChangeAspect="1"/>
              </p:cNvGraphicFramePr>
              <p:nvPr/>
            </p:nvGraphicFramePr>
            <p:xfrm>
              <a:off x="3550" y="762"/>
              <a:ext cx="149" cy="17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062" name="Equation" r:id="rId5" imgW="139639" imgH="101556" progId="Equation.DSMT4">
                      <p:embed/>
                    </p:oleObj>
                  </mc:Choice>
                  <mc:Fallback>
                    <p:oleObj name="Equation" r:id="rId5" imgW="139639" imgH="101556" progId="Equation.DSMT4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6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550" y="762"/>
                            <a:ext cx="149" cy="178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rgbClr val="808080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8219" name="Line 17"/>
              <p:cNvSpPr>
                <a:spLocks noChangeShapeType="1"/>
              </p:cNvSpPr>
              <p:nvPr/>
            </p:nvSpPr>
            <p:spPr bwMode="auto">
              <a:xfrm>
                <a:off x="4062" y="930"/>
                <a:ext cx="0" cy="55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triangle" w="med" len="med"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20" name="Line 18"/>
              <p:cNvSpPr>
                <a:spLocks noChangeShapeType="1"/>
              </p:cNvSpPr>
              <p:nvPr/>
            </p:nvSpPr>
            <p:spPr bwMode="auto">
              <a:xfrm flipV="1">
                <a:off x="3168" y="1494"/>
                <a:ext cx="89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21" name="Line 19"/>
              <p:cNvSpPr>
                <a:spLocks noChangeShapeType="1"/>
              </p:cNvSpPr>
              <p:nvPr/>
            </p:nvSpPr>
            <p:spPr bwMode="auto">
              <a:xfrm>
                <a:off x="4176" y="810"/>
                <a:ext cx="31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22" name="Rectangle 20"/>
              <p:cNvSpPr>
                <a:spLocks noChangeArrowheads="1"/>
              </p:cNvSpPr>
              <p:nvPr/>
            </p:nvSpPr>
            <p:spPr bwMode="auto">
              <a:xfrm>
                <a:off x="4494" y="606"/>
                <a:ext cx="486" cy="480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lr>
                    <a:schemeClr val="bg2"/>
                  </a:buClr>
                  <a:buSzPct val="75000"/>
                  <a:buFont typeface="Wingdings" pitchFamily="2" charset="2"/>
                  <a:buChar char="p"/>
                  <a:defRPr sz="2800">
                    <a:solidFill>
                      <a:schemeClr val="tx1"/>
                    </a:solidFill>
                    <a:latin typeface="Verdana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lr>
                    <a:schemeClr val="tx2"/>
                  </a:buClr>
                  <a:buSzPct val="7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Verdana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p"/>
                  <a:defRPr sz="2000">
                    <a:solidFill>
                      <a:schemeClr val="tx1"/>
                    </a:solidFill>
                    <a:latin typeface="Verdana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lr>
                    <a:schemeClr val="bg2"/>
                  </a:buClr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Verdana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lr>
                    <a:schemeClr val="tx2"/>
                  </a:buClr>
                  <a:buSzPct val="80000"/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Verdana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80000"/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Verdana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80000"/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Verdana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80000"/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Verdana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80000"/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Verdana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ru-RU" altLang="ru-RU" sz="2000">
                    <a:latin typeface="Arial" pitchFamily="34" charset="0"/>
                  </a:rPr>
                  <a:t>АЦП</a:t>
                </a:r>
              </a:p>
            </p:txBody>
          </p:sp>
          <p:sp>
            <p:nvSpPr>
              <p:cNvPr id="8223" name="Line 21"/>
              <p:cNvSpPr>
                <a:spLocks noChangeShapeType="1"/>
              </p:cNvSpPr>
              <p:nvPr/>
            </p:nvSpPr>
            <p:spPr bwMode="auto">
              <a:xfrm>
                <a:off x="4992" y="822"/>
                <a:ext cx="18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graphicFrame>
          <p:nvGraphicFramePr>
            <p:cNvPr id="8199" name="Object 22"/>
            <p:cNvGraphicFramePr>
              <a:graphicFrameLocks noChangeAspect="1"/>
            </p:cNvGraphicFramePr>
            <p:nvPr/>
          </p:nvGraphicFramePr>
          <p:xfrm>
            <a:off x="672" y="2348"/>
            <a:ext cx="456" cy="22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63" name="Equation" r:id="rId7" imgW="457200" imgH="228600" progId="Equation.DSMT4">
                    <p:embed/>
                  </p:oleObj>
                </mc:Choice>
                <mc:Fallback>
                  <p:oleObj name="Equation" r:id="rId7" imgW="457200" imgH="228600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72" y="2348"/>
                          <a:ext cx="456" cy="22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8200" name="Line 23"/>
            <p:cNvSpPr>
              <a:spLocks noChangeShapeType="1"/>
            </p:cNvSpPr>
            <p:nvPr/>
          </p:nvSpPr>
          <p:spPr bwMode="auto">
            <a:xfrm flipV="1">
              <a:off x="1452" y="2322"/>
              <a:ext cx="0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201" name="Text Box 24"/>
            <p:cNvSpPr txBox="1">
              <a:spLocks noChangeArrowheads="1"/>
            </p:cNvSpPr>
            <p:nvPr/>
          </p:nvSpPr>
          <p:spPr bwMode="auto">
            <a:xfrm>
              <a:off x="1742" y="2167"/>
              <a:ext cx="436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itchFamily="2" charset="2"/>
                <a:buChar char="p"/>
                <a:defRPr sz="2800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p"/>
                <a:defRPr sz="2000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bg2"/>
                </a:buClr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tx2"/>
                </a:buClr>
                <a:buSzPct val="80000"/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ru-RU" altLang="ru-RU" sz="2000" dirty="0">
                  <a:latin typeface="Arial" pitchFamily="34" charset="0"/>
                </a:rPr>
                <a:t>АЦП</a:t>
              </a:r>
            </a:p>
          </p:txBody>
        </p:sp>
        <p:sp>
          <p:nvSpPr>
            <p:cNvPr id="8202" name="Line 25"/>
            <p:cNvSpPr>
              <a:spLocks noChangeShapeType="1"/>
            </p:cNvSpPr>
            <p:nvPr/>
          </p:nvSpPr>
          <p:spPr bwMode="auto">
            <a:xfrm>
              <a:off x="1452" y="2316"/>
              <a:ext cx="28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203" name="Line 26"/>
            <p:cNvSpPr>
              <a:spLocks noChangeShapeType="1"/>
            </p:cNvSpPr>
            <p:nvPr/>
          </p:nvSpPr>
          <p:spPr bwMode="auto">
            <a:xfrm>
              <a:off x="2274" y="2298"/>
              <a:ext cx="16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graphicFrame>
          <p:nvGraphicFramePr>
            <p:cNvPr id="8204" name="Object 27"/>
            <p:cNvGraphicFramePr>
              <a:graphicFrameLocks noChangeAspect="1"/>
            </p:cNvGraphicFramePr>
            <p:nvPr/>
          </p:nvGraphicFramePr>
          <p:xfrm>
            <a:off x="2492" y="2144"/>
            <a:ext cx="567" cy="27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64" name="Equation" r:id="rId9" imgW="469900" imgH="228600" progId="Equation.DSMT4">
                    <p:embed/>
                  </p:oleObj>
                </mc:Choice>
                <mc:Fallback>
                  <p:oleObj name="Equation" r:id="rId9" imgW="469900" imgH="228600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492" y="2144"/>
                          <a:ext cx="567" cy="27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8205" name="Object 28"/>
            <p:cNvGraphicFramePr>
              <a:graphicFrameLocks noChangeAspect="1"/>
            </p:cNvGraphicFramePr>
            <p:nvPr/>
          </p:nvGraphicFramePr>
          <p:xfrm>
            <a:off x="4788" y="2348"/>
            <a:ext cx="504" cy="25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65" name="Equation" r:id="rId11" imgW="457200" imgH="228600" progId="Equation.DSMT4">
                    <p:embed/>
                  </p:oleObj>
                </mc:Choice>
                <mc:Fallback>
                  <p:oleObj name="Equation" r:id="rId11" imgW="457200" imgH="228600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788" y="2348"/>
                          <a:ext cx="504" cy="25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8206" name="Object 29"/>
            <p:cNvGraphicFramePr>
              <a:graphicFrameLocks noChangeAspect="1"/>
            </p:cNvGraphicFramePr>
            <p:nvPr/>
          </p:nvGraphicFramePr>
          <p:xfrm>
            <a:off x="3020" y="2746"/>
            <a:ext cx="509" cy="22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66" name="Equation" r:id="rId13" imgW="508000" imgH="228600" progId="Equation.DSMT4">
                    <p:embed/>
                  </p:oleObj>
                </mc:Choice>
                <mc:Fallback>
                  <p:oleObj name="Equation" r:id="rId13" imgW="508000" imgH="228600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020" y="2746"/>
                          <a:ext cx="509" cy="229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8207" name="Object 30"/>
            <p:cNvGraphicFramePr>
              <a:graphicFrameLocks noChangeAspect="1"/>
            </p:cNvGraphicFramePr>
            <p:nvPr/>
          </p:nvGraphicFramePr>
          <p:xfrm>
            <a:off x="3362" y="3394"/>
            <a:ext cx="496" cy="22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67" name="Equation" r:id="rId15" imgW="495085" imgH="228501" progId="Equation.DSMT4">
                    <p:embed/>
                  </p:oleObj>
                </mc:Choice>
                <mc:Fallback>
                  <p:oleObj name="Equation" r:id="rId15" imgW="495085" imgH="228501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362" y="3394"/>
                          <a:ext cx="496" cy="229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104675827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Номер слайда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p"/>
              <a:defRPr sz="28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p"/>
              <a:defRPr sz="20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9A83D16A-5842-489E-B200-82417471D695}" type="slidenum">
              <a:rPr lang="ru-RU" altLang="ru-RU" sz="1000" smtClean="0"/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17</a:t>
            </a:fld>
            <a:endParaRPr lang="ru-RU" altLang="ru-RU" sz="1000"/>
          </a:p>
        </p:txBody>
      </p:sp>
      <p:sp>
        <p:nvSpPr>
          <p:cNvPr id="9219" name="Rectangle 2"/>
          <p:cNvSpPr>
            <a:spLocks noChangeArrowheads="1"/>
          </p:cNvSpPr>
          <p:nvPr/>
        </p:nvSpPr>
        <p:spPr bwMode="auto">
          <a:xfrm>
            <a:off x="457200" y="1973263"/>
            <a:ext cx="21780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p"/>
              <a:defRPr sz="28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p"/>
              <a:defRPr sz="20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400">
                <a:latin typeface="Arial" pitchFamily="34" charset="0"/>
              </a:rPr>
              <a:t>Исходное изображение</a:t>
            </a:r>
            <a:r>
              <a:rPr lang="en-US" altLang="ru-RU" sz="1400">
                <a:latin typeface="Arial" pitchFamily="34" charset="0"/>
              </a:rPr>
              <a:t> </a:t>
            </a:r>
          </a:p>
        </p:txBody>
      </p:sp>
      <p:sp>
        <p:nvSpPr>
          <p:cNvPr id="9220" name="Rectangle 3"/>
          <p:cNvSpPr>
            <a:spLocks noChangeArrowheads="1"/>
          </p:cNvSpPr>
          <p:nvPr/>
        </p:nvSpPr>
        <p:spPr bwMode="auto">
          <a:xfrm>
            <a:off x="2971800" y="1849438"/>
            <a:ext cx="3082925" cy="730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p"/>
              <a:defRPr sz="28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p"/>
              <a:defRPr sz="20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400">
                <a:latin typeface="Arial" pitchFamily="34" charset="0"/>
              </a:rPr>
              <a:t>Изображение,  проквантованное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400">
                <a:latin typeface="Arial" pitchFamily="34" charset="0"/>
              </a:rPr>
              <a:t> на 4 уровня без предварительной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400">
                <a:latin typeface="Arial" pitchFamily="34" charset="0"/>
              </a:rPr>
              <a:t> обработки</a:t>
            </a:r>
            <a:r>
              <a:rPr lang="en-US" altLang="ru-RU" sz="1400">
                <a:latin typeface="Arial" pitchFamily="34" charset="0"/>
              </a:rPr>
              <a:t> </a:t>
            </a:r>
          </a:p>
        </p:txBody>
      </p:sp>
      <p:sp>
        <p:nvSpPr>
          <p:cNvPr id="9221" name="Rectangle 4"/>
          <p:cNvSpPr>
            <a:spLocks noChangeArrowheads="1"/>
          </p:cNvSpPr>
          <p:nvPr/>
        </p:nvSpPr>
        <p:spPr bwMode="auto">
          <a:xfrm>
            <a:off x="5848350" y="1849438"/>
            <a:ext cx="3609975" cy="730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p"/>
              <a:defRPr sz="28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p"/>
              <a:defRPr sz="20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400">
                <a:latin typeface="Arial" pitchFamily="34" charset="0"/>
              </a:rPr>
              <a:t>Изображение, проквантованное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400">
                <a:latin typeface="Arial" pitchFamily="34" charset="0"/>
              </a:rPr>
              <a:t> на 4 уровня с предварительной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400">
                <a:latin typeface="Arial" pitchFamily="34" charset="0"/>
              </a:rPr>
              <a:t> обработкой</a:t>
            </a:r>
            <a:r>
              <a:rPr lang="en-US" altLang="ru-RU" sz="1400">
                <a:latin typeface="Arial" pitchFamily="34" charset="0"/>
              </a:rPr>
              <a:t> </a:t>
            </a:r>
          </a:p>
        </p:txBody>
      </p:sp>
      <p:graphicFrame>
        <p:nvGraphicFramePr>
          <p:cNvPr id="9222" name="Object 5"/>
          <p:cNvGraphicFramePr>
            <a:graphicFrameLocks noChangeAspect="1"/>
          </p:cNvGraphicFramePr>
          <p:nvPr/>
        </p:nvGraphicFramePr>
        <p:xfrm>
          <a:off x="1095375" y="2489200"/>
          <a:ext cx="723900" cy="361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5" name="Equation" r:id="rId3" imgW="457200" imgH="228600" progId="Equation.DSMT4">
                  <p:embed/>
                </p:oleObj>
              </mc:Choice>
              <mc:Fallback>
                <p:oleObj name="Equation" r:id="rId3" imgW="45720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95375" y="2489200"/>
                        <a:ext cx="723900" cy="3619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223" name="Object 6"/>
          <p:cNvGraphicFramePr>
            <a:graphicFrameLocks noChangeAspect="1"/>
          </p:cNvGraphicFramePr>
          <p:nvPr/>
        </p:nvGraphicFramePr>
        <p:xfrm>
          <a:off x="4165600" y="2667000"/>
          <a:ext cx="709613" cy="346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6" name="Equation" r:id="rId5" imgW="469900" imgH="228600" progId="Equation.DSMT4">
                  <p:embed/>
                </p:oleObj>
              </mc:Choice>
              <mc:Fallback>
                <p:oleObj name="Equation" r:id="rId5" imgW="46990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65600" y="2667000"/>
                        <a:ext cx="709613" cy="346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224" name="Object 7"/>
          <p:cNvGraphicFramePr>
            <a:graphicFrameLocks noChangeAspect="1"/>
          </p:cNvGraphicFramePr>
          <p:nvPr/>
        </p:nvGraphicFramePr>
        <p:xfrm>
          <a:off x="7200900" y="2698750"/>
          <a:ext cx="800100" cy="400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7" name="Equation" r:id="rId7" imgW="457200" imgH="228600" progId="Equation.DSMT4">
                  <p:embed/>
                </p:oleObj>
              </mc:Choice>
              <mc:Fallback>
                <p:oleObj name="Equation" r:id="rId7" imgW="45720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00900" y="2698750"/>
                        <a:ext cx="800100" cy="4000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9225" name="Picture 8"/>
          <p:cNvPicPr>
            <a:picLocks noChangeAspect="1" noChangeArrowheads="1"/>
          </p:cNvPicPr>
          <p:nvPr/>
        </p:nvPicPr>
        <p:blipFill>
          <a:blip r:embed="rId9">
            <a:lum brigh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3348038"/>
            <a:ext cx="8362950" cy="2466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226" name="Text Box 9"/>
          <p:cNvSpPr txBox="1">
            <a:spLocks noChangeArrowheads="1"/>
          </p:cNvSpPr>
          <p:nvPr/>
        </p:nvSpPr>
        <p:spPr bwMode="auto">
          <a:xfrm>
            <a:off x="765175" y="396875"/>
            <a:ext cx="7646988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p"/>
              <a:defRPr sz="28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p"/>
              <a:defRPr sz="20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3600" dirty="0">
                <a:latin typeface="Garamond" pitchFamily="18" charset="0"/>
              </a:rPr>
              <a:t>ДИНАМИЧЕСКОЕ КВАНТОВАНИЕ</a:t>
            </a:r>
          </a:p>
        </p:txBody>
      </p:sp>
    </p:spTree>
    <p:extLst>
      <p:ext uri="{BB962C8B-B14F-4D97-AF65-F5344CB8AC3E}">
        <p14:creationId xmlns:p14="http://schemas.microsoft.com/office/powerpoint/2010/main" val="251102861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4100" y="1663700"/>
            <a:ext cx="2311400" cy="231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606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1200" y="1463675"/>
            <a:ext cx="2746375" cy="274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6068" name="Text Box 4"/>
          <p:cNvSpPr txBox="1">
            <a:spLocks noChangeArrowheads="1"/>
          </p:cNvSpPr>
          <p:nvPr/>
        </p:nvSpPr>
        <p:spPr bwMode="auto">
          <a:xfrm>
            <a:off x="506413" y="192088"/>
            <a:ext cx="7278687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ru-RU" sz="2400" dirty="0">
                <a:solidFill>
                  <a:srgbClr val="000000"/>
                </a:solidFill>
                <a:latin typeface="+mn-lt"/>
              </a:rPr>
              <a:t>ПОВЫШЕНИЕ ЧЕТКОСТИ ИЗОБРАЖЕНИЙ </a:t>
            </a:r>
          </a:p>
          <a:p>
            <a:pPr>
              <a:defRPr/>
            </a:pPr>
            <a:r>
              <a:rPr lang="ru-RU" sz="2400" dirty="0">
                <a:solidFill>
                  <a:srgbClr val="000000"/>
                </a:solidFill>
                <a:latin typeface="+mn-lt"/>
                <a:ea typeface="+mj-ea"/>
                <a:cs typeface="+mj-cs"/>
              </a:rPr>
              <a:t>МЕТОДОМ ВИНЕРОВСКОЙ ФИЛЬТРАЦИИ</a:t>
            </a:r>
            <a:r>
              <a:rPr lang="en-US" sz="2400" dirty="0">
                <a:solidFill>
                  <a:srgbClr val="000000"/>
                </a:solidFill>
                <a:latin typeface="+mn-lt"/>
                <a:ea typeface="+mj-ea"/>
                <a:cs typeface="+mj-cs"/>
              </a:rPr>
              <a:t> </a:t>
            </a:r>
            <a:r>
              <a:rPr lang="ru-RU" sz="2400" dirty="0">
                <a:solidFill>
                  <a:srgbClr val="000000"/>
                </a:solidFill>
                <a:latin typeface="+mn-lt"/>
                <a:ea typeface="+mj-ea"/>
                <a:cs typeface="+mj-cs"/>
              </a:rPr>
              <a:t>(ФИЛЬТР ВИНЕРА)</a:t>
            </a:r>
          </a:p>
        </p:txBody>
      </p:sp>
      <p:pic>
        <p:nvPicPr>
          <p:cNvPr id="21606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250" y="4067175"/>
            <a:ext cx="3238500" cy="2524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6070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5788" y="4090988"/>
            <a:ext cx="3219450" cy="2533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151" name="Rectangle 7"/>
          <p:cNvSpPr>
            <a:spLocks noChangeArrowheads="1"/>
          </p:cNvSpPr>
          <p:nvPr/>
        </p:nvSpPr>
        <p:spPr bwMode="auto">
          <a:xfrm>
            <a:off x="269875" y="6583363"/>
            <a:ext cx="387350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ru-RU" sz="1000"/>
              <a:t>© Грузман И.С.</a:t>
            </a:r>
            <a:r>
              <a:rPr lang="en-US" sz="1000"/>
              <a:t> </a:t>
            </a:r>
            <a:r>
              <a:rPr lang="ru-RU" sz="1000"/>
              <a:t>Статистическая радиотехника, НГТУ, 2012 </a:t>
            </a:r>
          </a:p>
        </p:txBody>
      </p:sp>
    </p:spTree>
    <p:extLst>
      <p:ext uri="{BB962C8B-B14F-4D97-AF65-F5344CB8AC3E}">
        <p14:creationId xmlns:p14="http://schemas.microsoft.com/office/powerpoint/2010/main" val="18078881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1506" name="Rectangle 2"/>
          <p:cNvSpPr>
            <a:spLocks noChangeArrowheads="1"/>
          </p:cNvSpPr>
          <p:nvPr/>
        </p:nvSpPr>
        <p:spPr bwMode="auto">
          <a:xfrm>
            <a:off x="666750" y="219075"/>
            <a:ext cx="7419975" cy="638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 sz="3900" b="1">
                <a:solidFill>
                  <a:schemeClr val="tx2"/>
                </a:solidFill>
                <a:latin typeface="Arial" charset="0"/>
              </a:defRPr>
            </a:lvl1pPr>
            <a:lvl2pPr>
              <a:defRPr sz="3900" b="1">
                <a:solidFill>
                  <a:schemeClr val="tx2"/>
                </a:solidFill>
                <a:latin typeface="Arial" charset="0"/>
              </a:defRPr>
            </a:lvl2pPr>
            <a:lvl3pPr>
              <a:defRPr sz="3900" b="1">
                <a:solidFill>
                  <a:schemeClr val="tx2"/>
                </a:solidFill>
                <a:latin typeface="Arial" charset="0"/>
              </a:defRPr>
            </a:lvl3pPr>
            <a:lvl4pPr>
              <a:defRPr sz="3900" b="1">
                <a:solidFill>
                  <a:schemeClr val="tx2"/>
                </a:solidFill>
                <a:latin typeface="Arial" charset="0"/>
              </a:defRPr>
            </a:lvl4pPr>
            <a:lvl5pPr>
              <a:defRPr sz="3900" b="1">
                <a:solidFill>
                  <a:schemeClr val="tx2"/>
                </a:solidFill>
                <a:latin typeface="Arial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2"/>
                </a:solidFill>
                <a:latin typeface="Arial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2"/>
                </a:solidFill>
                <a:latin typeface="Arial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2"/>
                </a:solidFill>
                <a:latin typeface="Arial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ru-RU" altLang="ru-RU" sz="2600" b="0" dirty="0">
                <a:solidFill>
                  <a:schemeClr val="tx1"/>
                </a:solidFill>
              </a:rPr>
              <a:t>СВЕРХРАЗРЕШЕНИЕ</a:t>
            </a:r>
          </a:p>
        </p:txBody>
      </p:sp>
      <p:pic>
        <p:nvPicPr>
          <p:cNvPr id="661507" name="Picture 3" descr="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550" y="1052513"/>
            <a:ext cx="4024313" cy="3900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61508" name="Picture 4" descr="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7350" y="1025525"/>
            <a:ext cx="4621213" cy="408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695505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41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39944" name="Rectangle 8"/>
          <p:cNvSpPr>
            <a:spLocks noChangeArrowheads="1"/>
          </p:cNvSpPr>
          <p:nvPr/>
        </p:nvSpPr>
        <p:spPr bwMode="auto">
          <a:xfrm>
            <a:off x="0" y="215741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39949" name="Rectangle 13"/>
          <p:cNvSpPr>
            <a:spLocks noGrp="1" noChangeArrowheads="1"/>
          </p:cNvSpPr>
          <p:nvPr>
            <p:ph type="title"/>
          </p:nvPr>
        </p:nvSpPr>
        <p:spPr>
          <a:xfrm>
            <a:off x="361950" y="206375"/>
            <a:ext cx="8229600" cy="1139825"/>
          </a:xfrm>
        </p:spPr>
        <p:txBody>
          <a:bodyPr/>
          <a:lstStyle/>
          <a:p>
            <a:r>
              <a:rPr lang="ru-RU" dirty="0">
                <a:solidFill>
                  <a:schemeClr val="tx1"/>
                </a:solidFill>
                <a:latin typeface="+mn-lt"/>
              </a:rPr>
              <a:t>СТРУКТУРА КУРСА</a:t>
            </a:r>
          </a:p>
        </p:txBody>
      </p:sp>
      <p:sp>
        <p:nvSpPr>
          <p:cNvPr id="39950" name="Rectangle 14"/>
          <p:cNvSpPr>
            <a:spLocks noChangeArrowheads="1"/>
          </p:cNvSpPr>
          <p:nvPr/>
        </p:nvSpPr>
        <p:spPr bwMode="auto">
          <a:xfrm>
            <a:off x="571500" y="1654969"/>
            <a:ext cx="8001000" cy="3046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Tx/>
              <a:buChar char="-"/>
            </a:pPr>
            <a:r>
              <a:rPr lang="ru-RU" sz="3200" dirty="0"/>
              <a:t> 36 часов лекций,</a:t>
            </a:r>
          </a:p>
          <a:p>
            <a:pPr>
              <a:buFontTx/>
              <a:buChar char="-"/>
            </a:pPr>
            <a:r>
              <a:rPr lang="ru-RU" sz="3200" dirty="0"/>
              <a:t>  36 часов практических занятий</a:t>
            </a:r>
            <a:r>
              <a:rPr lang="ru-RU" sz="3200" dirty="0" smtClean="0"/>
              <a:t>,</a:t>
            </a:r>
          </a:p>
          <a:p>
            <a:pPr>
              <a:buFontTx/>
              <a:buChar char="-"/>
            </a:pPr>
            <a:r>
              <a:rPr lang="ru-RU" sz="3200" dirty="0"/>
              <a:t> </a:t>
            </a:r>
            <a:r>
              <a:rPr lang="ru-RU" sz="3200" dirty="0" smtClean="0"/>
              <a:t>3 контрольные работы,</a:t>
            </a:r>
            <a:endParaRPr lang="ru-RU" sz="3200" dirty="0"/>
          </a:p>
          <a:p>
            <a:r>
              <a:rPr lang="ru-RU" sz="3200" dirty="0"/>
              <a:t>- </a:t>
            </a:r>
            <a:r>
              <a:rPr lang="en-US" sz="3200" dirty="0"/>
              <a:t>1 </a:t>
            </a:r>
            <a:r>
              <a:rPr lang="ru-RU" sz="3200" dirty="0"/>
              <a:t>расчетно-графическое задание.</a:t>
            </a:r>
          </a:p>
          <a:p>
            <a:pPr>
              <a:buFontTx/>
              <a:buChar char="-"/>
            </a:pPr>
            <a:r>
              <a:rPr lang="ru-RU" sz="3200" dirty="0"/>
              <a:t> Экзамен (2 вопроса, 1 задача)</a:t>
            </a:r>
          </a:p>
          <a:p>
            <a:pPr>
              <a:buFontTx/>
              <a:buChar char="-"/>
            </a:pP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4969882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355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41513"/>
            <a:ext cx="4460875" cy="4438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6355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4375" y="1958975"/>
            <a:ext cx="4410075" cy="4398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63556" name="Rectangle 4"/>
          <p:cNvSpPr>
            <a:spLocks noChangeArrowheads="1"/>
          </p:cNvSpPr>
          <p:nvPr/>
        </p:nvSpPr>
        <p:spPr bwMode="auto">
          <a:xfrm>
            <a:off x="466725" y="438150"/>
            <a:ext cx="7419975" cy="638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 sz="3900" b="1">
                <a:solidFill>
                  <a:schemeClr val="tx2"/>
                </a:solidFill>
                <a:latin typeface="Arial" charset="0"/>
              </a:defRPr>
            </a:lvl1pPr>
            <a:lvl2pPr>
              <a:defRPr sz="3900" b="1">
                <a:solidFill>
                  <a:schemeClr val="tx2"/>
                </a:solidFill>
                <a:latin typeface="Arial" charset="0"/>
              </a:defRPr>
            </a:lvl2pPr>
            <a:lvl3pPr>
              <a:defRPr sz="3900" b="1">
                <a:solidFill>
                  <a:schemeClr val="tx2"/>
                </a:solidFill>
                <a:latin typeface="Arial" charset="0"/>
              </a:defRPr>
            </a:lvl3pPr>
            <a:lvl4pPr>
              <a:defRPr sz="3900" b="1">
                <a:solidFill>
                  <a:schemeClr val="tx2"/>
                </a:solidFill>
                <a:latin typeface="Arial" charset="0"/>
              </a:defRPr>
            </a:lvl4pPr>
            <a:lvl5pPr>
              <a:defRPr sz="3900" b="1">
                <a:solidFill>
                  <a:schemeClr val="tx2"/>
                </a:solidFill>
                <a:latin typeface="Arial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2"/>
                </a:solidFill>
                <a:latin typeface="Arial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2"/>
                </a:solidFill>
                <a:latin typeface="Arial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2"/>
                </a:solidFill>
                <a:latin typeface="Arial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ru-RU" altLang="ru-RU" sz="2600" b="0" dirty="0">
                <a:solidFill>
                  <a:schemeClr val="tx1"/>
                </a:solidFill>
              </a:rPr>
              <a:t>СВЕРХРАЗРЕШЕНИЕ</a:t>
            </a:r>
          </a:p>
        </p:txBody>
      </p:sp>
    </p:spTree>
    <p:extLst>
      <p:ext uri="{BB962C8B-B14F-4D97-AF65-F5344CB8AC3E}">
        <p14:creationId xmlns:p14="http://schemas.microsoft.com/office/powerpoint/2010/main" val="51768458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306388" y="176213"/>
            <a:ext cx="8837612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ru-RU" sz="2800" dirty="0">
                <a:solidFill>
                  <a:srgbClr val="000000"/>
                </a:solidFill>
                <a:latin typeface="+mn-lt"/>
              </a:rPr>
              <a:t>ПОСТРОЕНИЕ ПАНОРАМНЫХ ИЗОБРАЖЕНИЙ</a:t>
            </a:r>
            <a:br>
              <a:rPr lang="ru-RU" sz="2800" dirty="0">
                <a:solidFill>
                  <a:srgbClr val="000000"/>
                </a:solidFill>
                <a:latin typeface="+mn-lt"/>
              </a:rPr>
            </a:br>
            <a:r>
              <a:rPr lang="ru-RU" sz="2800" dirty="0">
                <a:solidFill>
                  <a:srgbClr val="000000"/>
                </a:solidFill>
                <a:latin typeface="+mn-lt"/>
              </a:rPr>
              <a:t>(ОЦЕНИВАНИЕ ПАРАМЕТРОВ СИГНАЛОВ)</a:t>
            </a:r>
          </a:p>
        </p:txBody>
      </p:sp>
      <p:sp>
        <p:nvSpPr>
          <p:cNvPr id="9219" name="Rectangle 3"/>
          <p:cNvSpPr>
            <a:spLocks noChangeArrowheads="1"/>
          </p:cNvSpPr>
          <p:nvPr/>
        </p:nvSpPr>
        <p:spPr bwMode="auto">
          <a:xfrm>
            <a:off x="2987675" y="1641475"/>
            <a:ext cx="38925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2000">
                <a:latin typeface="Arial" charset="0"/>
              </a:rPr>
              <a:t>Исходные изображения</a:t>
            </a:r>
          </a:p>
        </p:txBody>
      </p:sp>
      <p:sp>
        <p:nvSpPr>
          <p:cNvPr id="9220" name="Rectangle 4"/>
          <p:cNvSpPr>
            <a:spLocks noChangeArrowheads="1"/>
          </p:cNvSpPr>
          <p:nvPr/>
        </p:nvSpPr>
        <p:spPr bwMode="auto">
          <a:xfrm>
            <a:off x="2932113" y="3379788"/>
            <a:ext cx="40703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2000">
                <a:latin typeface="Arial" charset="0"/>
              </a:rPr>
              <a:t>ПАНОРАМНОЕ ИЗОБРАЖЕНИЕ</a:t>
            </a:r>
          </a:p>
        </p:txBody>
      </p:sp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225" y="2408238"/>
            <a:ext cx="7823200" cy="873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1190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3352800"/>
            <a:ext cx="8621713" cy="2614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223" name="Rectangle 7"/>
          <p:cNvSpPr>
            <a:spLocks noChangeArrowheads="1"/>
          </p:cNvSpPr>
          <p:nvPr/>
        </p:nvSpPr>
        <p:spPr bwMode="auto">
          <a:xfrm>
            <a:off x="1371600" y="3276600"/>
            <a:ext cx="6096000" cy="13716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9224" name="Rectangle 8"/>
          <p:cNvSpPr>
            <a:spLocks noChangeArrowheads="1"/>
          </p:cNvSpPr>
          <p:nvPr/>
        </p:nvSpPr>
        <p:spPr bwMode="auto">
          <a:xfrm>
            <a:off x="269875" y="6583363"/>
            <a:ext cx="387350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ru-RU" sz="1000"/>
              <a:t>© Грузман И.С.</a:t>
            </a:r>
            <a:r>
              <a:rPr lang="en-US" sz="1000"/>
              <a:t> </a:t>
            </a:r>
            <a:r>
              <a:rPr lang="ru-RU" sz="1000"/>
              <a:t>Статистическая радиотехника, НГТУ, 2012 </a:t>
            </a:r>
          </a:p>
        </p:txBody>
      </p:sp>
    </p:spTree>
    <p:extLst>
      <p:ext uri="{BB962C8B-B14F-4D97-AF65-F5344CB8AC3E}">
        <p14:creationId xmlns:p14="http://schemas.microsoft.com/office/powerpoint/2010/main" val="1138586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4580" name="Picture 4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111250" y="719138"/>
            <a:ext cx="2663825" cy="2673350"/>
          </a:xfrm>
          <a:noFill/>
          <a:ln/>
        </p:spPr>
      </p:pic>
      <p:pic>
        <p:nvPicPr>
          <p:cNvPr id="664585" name="Picture 9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487488" y="3486150"/>
            <a:ext cx="2166937" cy="3330575"/>
          </a:xfrm>
          <a:noFill/>
          <a:ln/>
        </p:spPr>
      </p:pic>
      <p:pic>
        <p:nvPicPr>
          <p:cNvPr id="664588" name="Picture 12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56125" y="3081338"/>
            <a:ext cx="2365375" cy="3690937"/>
          </a:xfrm>
          <a:noFill/>
          <a:ln/>
        </p:spPr>
      </p:pic>
      <p:sp>
        <p:nvSpPr>
          <p:cNvPr id="664591" name="Text Box 15"/>
          <p:cNvSpPr txBox="1">
            <a:spLocks noChangeArrowheads="1"/>
          </p:cNvSpPr>
          <p:nvPr/>
        </p:nvSpPr>
        <p:spPr bwMode="auto">
          <a:xfrm>
            <a:off x="355600" y="67250"/>
            <a:ext cx="8541121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3200" dirty="0"/>
              <a:t>ПОСТРОЕНИЕ ТРЕХМЕРНЫХ ОБЪЕКТОВ</a:t>
            </a:r>
          </a:p>
        </p:txBody>
      </p:sp>
      <p:pic>
        <p:nvPicPr>
          <p:cNvPr id="664582" name="Picture 6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373563" y="742950"/>
            <a:ext cx="2644775" cy="2619375"/>
          </a:xfrm>
          <a:noFill/>
          <a:ln/>
        </p:spPr>
      </p:pic>
    </p:spTree>
    <p:extLst>
      <p:ext uri="{BB962C8B-B14F-4D97-AF65-F5344CB8AC3E}">
        <p14:creationId xmlns:p14="http://schemas.microsoft.com/office/powerpoint/2010/main" val="32393170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4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4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600" dirty="0">
                <a:solidFill>
                  <a:srgbClr val="000000"/>
                </a:solidFill>
                <a:latin typeface="+mn-lt"/>
              </a:rPr>
              <a:t>ПОСТРОЕНИЕ 3</a:t>
            </a:r>
            <a:r>
              <a:rPr lang="en-US" sz="3600" dirty="0">
                <a:solidFill>
                  <a:srgbClr val="000000"/>
                </a:solidFill>
                <a:latin typeface="+mn-lt"/>
              </a:rPr>
              <a:t>D</a:t>
            </a:r>
            <a:r>
              <a:rPr lang="ru-RU" sz="3600" dirty="0">
                <a:solidFill>
                  <a:srgbClr val="000000"/>
                </a:solidFill>
                <a:latin typeface="+mn-lt"/>
              </a:rPr>
              <a:t> ИЗОБРАЖЕНИЯ ПО 2</a:t>
            </a:r>
            <a:r>
              <a:rPr lang="en-US" sz="3600" dirty="0">
                <a:solidFill>
                  <a:srgbClr val="000000"/>
                </a:solidFill>
                <a:latin typeface="+mn-lt"/>
              </a:rPr>
              <a:t>D </a:t>
            </a:r>
            <a:r>
              <a:rPr lang="ru-RU" sz="3600" dirty="0">
                <a:solidFill>
                  <a:srgbClr val="000000"/>
                </a:solidFill>
                <a:latin typeface="+mn-lt"/>
              </a:rPr>
              <a:t>ИЗОБРАЖЕНИЯМ</a:t>
            </a:r>
          </a:p>
        </p:txBody>
      </p:sp>
      <p:sp>
        <p:nvSpPr>
          <p:cNvPr id="10243" name="AutoShape 3"/>
          <p:cNvSpPr>
            <a:spLocks noChangeArrowheads="1"/>
          </p:cNvSpPr>
          <p:nvPr/>
        </p:nvSpPr>
        <p:spPr bwMode="auto">
          <a:xfrm>
            <a:off x="4745038" y="3659188"/>
            <a:ext cx="377825" cy="260350"/>
          </a:xfrm>
          <a:prstGeom prst="rightArrow">
            <a:avLst>
              <a:gd name="adj1" fmla="val 50000"/>
              <a:gd name="adj2" fmla="val 3628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0244" name="Text Box 4"/>
          <p:cNvSpPr txBox="1">
            <a:spLocks noChangeArrowheads="1"/>
          </p:cNvSpPr>
          <p:nvPr/>
        </p:nvSpPr>
        <p:spPr bwMode="auto">
          <a:xfrm>
            <a:off x="381000" y="5334000"/>
            <a:ext cx="2185988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/>
            <a:r>
              <a:rPr lang="ru-RU" sz="2000">
                <a:latin typeface="Arial" charset="0"/>
              </a:rPr>
              <a:t>Последователь</a:t>
            </a:r>
            <a:r>
              <a:rPr lang="en-US" sz="2000">
                <a:latin typeface="Arial" charset="0"/>
              </a:rPr>
              <a:t>-</a:t>
            </a:r>
            <a:r>
              <a:rPr lang="ru-RU" sz="2000">
                <a:latin typeface="Arial" charset="0"/>
              </a:rPr>
              <a:t>ность</a:t>
            </a:r>
            <a:r>
              <a:rPr lang="en-US" sz="2000">
                <a:latin typeface="Arial" charset="0"/>
              </a:rPr>
              <a:t> </a:t>
            </a:r>
            <a:endParaRPr lang="ru-RU" sz="2000">
              <a:latin typeface="Arial" charset="0"/>
            </a:endParaRPr>
          </a:p>
          <a:p>
            <a:pPr eaLnBrk="1" hangingPunct="1"/>
            <a:r>
              <a:rPr lang="ru-RU" sz="2000">
                <a:latin typeface="Arial" charset="0"/>
              </a:rPr>
              <a:t>изображений</a:t>
            </a:r>
          </a:p>
        </p:txBody>
      </p:sp>
      <p:sp>
        <p:nvSpPr>
          <p:cNvPr id="10245" name="Text Box 5"/>
          <p:cNvSpPr txBox="1">
            <a:spLocks noChangeArrowheads="1"/>
          </p:cNvSpPr>
          <p:nvPr/>
        </p:nvSpPr>
        <p:spPr bwMode="auto">
          <a:xfrm>
            <a:off x="2590800" y="5410200"/>
            <a:ext cx="2495550" cy="708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/>
            <a:r>
              <a:rPr lang="ru-RU" sz="2000">
                <a:latin typeface="Arial" charset="0"/>
              </a:rPr>
              <a:t>3</a:t>
            </a:r>
            <a:r>
              <a:rPr lang="en-US" sz="2000">
                <a:latin typeface="Arial" charset="0"/>
              </a:rPr>
              <a:t>D-</a:t>
            </a:r>
            <a:r>
              <a:rPr lang="ru-RU" sz="2000">
                <a:latin typeface="Arial" charset="0"/>
              </a:rPr>
              <a:t>координаты </a:t>
            </a:r>
          </a:p>
          <a:p>
            <a:pPr eaLnBrk="1" hangingPunct="1"/>
            <a:r>
              <a:rPr lang="ru-RU" sz="2000">
                <a:latin typeface="Arial" charset="0"/>
              </a:rPr>
              <a:t>сопряженных точек</a:t>
            </a:r>
          </a:p>
        </p:txBody>
      </p:sp>
      <p:pic>
        <p:nvPicPr>
          <p:cNvPr id="10246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2286000"/>
            <a:ext cx="3236913" cy="2889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247" name="Text Box 7"/>
          <p:cNvSpPr txBox="1">
            <a:spLocks noChangeArrowheads="1"/>
          </p:cNvSpPr>
          <p:nvPr/>
        </p:nvSpPr>
        <p:spPr bwMode="auto">
          <a:xfrm>
            <a:off x="5867400" y="5334000"/>
            <a:ext cx="3124200" cy="7016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/>
            <a:r>
              <a:rPr lang="ru-RU" sz="2000">
                <a:latin typeface="Arial" charset="0"/>
              </a:rPr>
              <a:t>Текстурированная карта глубины</a:t>
            </a:r>
          </a:p>
        </p:txBody>
      </p:sp>
      <p:sp>
        <p:nvSpPr>
          <p:cNvPr id="10248" name="Rectangle 8"/>
          <p:cNvSpPr>
            <a:spLocks noChangeArrowheads="1"/>
          </p:cNvSpPr>
          <p:nvPr/>
        </p:nvSpPr>
        <p:spPr bwMode="auto">
          <a:xfrm>
            <a:off x="1997075" y="2746375"/>
            <a:ext cx="2117725" cy="2514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pic>
        <p:nvPicPr>
          <p:cNvPr id="10249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2286000"/>
            <a:ext cx="3930650" cy="2838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250" name="AutoShape 10"/>
          <p:cNvSpPr>
            <a:spLocks noChangeArrowheads="1"/>
          </p:cNvSpPr>
          <p:nvPr/>
        </p:nvSpPr>
        <p:spPr bwMode="auto">
          <a:xfrm>
            <a:off x="2133600" y="3505200"/>
            <a:ext cx="377825" cy="260350"/>
          </a:xfrm>
          <a:prstGeom prst="rightArrow">
            <a:avLst>
              <a:gd name="adj1" fmla="val 50000"/>
              <a:gd name="adj2" fmla="val 3628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0251" name="Rectangle 11"/>
          <p:cNvSpPr>
            <a:spLocks noChangeArrowheads="1"/>
          </p:cNvSpPr>
          <p:nvPr/>
        </p:nvSpPr>
        <p:spPr bwMode="auto">
          <a:xfrm>
            <a:off x="269875" y="6583363"/>
            <a:ext cx="387350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ru-RU" sz="1000"/>
              <a:t>© Грузман И.С.</a:t>
            </a:r>
            <a:r>
              <a:rPr lang="en-US" sz="1000"/>
              <a:t> </a:t>
            </a:r>
            <a:r>
              <a:rPr lang="ru-RU" sz="1000"/>
              <a:t>Статистическая радиотехника, НГТУ, 2012 </a:t>
            </a:r>
          </a:p>
        </p:txBody>
      </p:sp>
    </p:spTree>
    <p:extLst>
      <p:ext uri="{BB962C8B-B14F-4D97-AF65-F5344CB8AC3E}">
        <p14:creationId xmlns:p14="http://schemas.microsoft.com/office/powerpoint/2010/main" val="5954087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8" name="Rectangle 8"/>
          <p:cNvSpPr>
            <a:spLocks noGrp="1" noChangeArrowheads="1"/>
          </p:cNvSpPr>
          <p:nvPr>
            <p:ph type="body" idx="1"/>
          </p:nvPr>
        </p:nvSpPr>
        <p:spPr>
          <a:xfrm>
            <a:off x="381000" y="1752600"/>
            <a:ext cx="8229600" cy="3733800"/>
          </a:xfrm>
          <a:noFill/>
          <a:ln/>
        </p:spPr>
        <p:txBody>
          <a:bodyPr/>
          <a:lstStyle/>
          <a:p>
            <a:pPr marL="609600" indent="-609600">
              <a:buFont typeface="Wingdings" pitchFamily="2" charset="2"/>
              <a:buNone/>
            </a:pPr>
            <a:endParaRPr lang="ru-RU" dirty="0"/>
          </a:p>
          <a:p>
            <a:pPr marL="609600" indent="-609600"/>
            <a:r>
              <a:rPr lang="ru-RU" dirty="0"/>
              <a:t>Случайные процессы и их характеристики.</a:t>
            </a:r>
          </a:p>
          <a:p>
            <a:pPr marL="609600" indent="-609600"/>
            <a:r>
              <a:rPr lang="ru-RU" dirty="0"/>
              <a:t>Преобразование случайных процессов в линейных стационарных системах .</a:t>
            </a:r>
          </a:p>
          <a:p>
            <a:pPr marL="609600" indent="-609600"/>
            <a:r>
              <a:rPr lang="ru-RU" dirty="0"/>
              <a:t>Оптимальные и </a:t>
            </a:r>
            <a:r>
              <a:rPr lang="ru-RU" dirty="0" err="1"/>
              <a:t>квазиоптимальные</a:t>
            </a:r>
            <a:r>
              <a:rPr lang="ru-RU" dirty="0"/>
              <a:t> линейные системы. </a:t>
            </a:r>
          </a:p>
          <a:p>
            <a:pPr marL="609600" indent="-609600"/>
            <a:r>
              <a:rPr lang="ru-RU" dirty="0"/>
              <a:t>Основы теории обнаружения и оценивания параметров сигналов.</a:t>
            </a:r>
          </a:p>
        </p:txBody>
      </p:sp>
      <p:sp>
        <p:nvSpPr>
          <p:cNvPr id="102411" name="Rectangle 11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ru-RU" dirty="0">
                <a:solidFill>
                  <a:schemeClr val="tx1"/>
                </a:solidFill>
                <a:latin typeface="+mn-lt"/>
              </a:rPr>
              <a:t>ТЕМЫ ЛЕКЦИЙ</a:t>
            </a:r>
          </a:p>
        </p:txBody>
      </p:sp>
    </p:spTree>
    <p:extLst>
      <p:ext uri="{BB962C8B-B14F-4D97-AF65-F5344CB8AC3E}">
        <p14:creationId xmlns:p14="http://schemas.microsoft.com/office/powerpoint/2010/main" val="3846401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08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61950" y="1857375"/>
            <a:ext cx="8153400" cy="3733800"/>
          </a:xfrm>
        </p:spPr>
        <p:txBody>
          <a:bodyPr/>
          <a:lstStyle/>
          <a:p>
            <a:pPr marL="609600" indent="-609600">
              <a:lnSpc>
                <a:spcPct val="80000"/>
              </a:lnSpc>
              <a:buClr>
                <a:schemeClr val="tx1"/>
              </a:buClr>
              <a:buFont typeface="Wingdings" pitchFamily="2" charset="2"/>
              <a:buAutoNum type="arabicPeriod"/>
            </a:pPr>
            <a:r>
              <a:rPr lang="ru-RU" sz="2400" dirty="0"/>
              <a:t>Случайные величины и их характеристики.</a:t>
            </a:r>
          </a:p>
          <a:p>
            <a:pPr marL="609600" indent="-609600">
              <a:lnSpc>
                <a:spcPct val="80000"/>
              </a:lnSpc>
              <a:buClr>
                <a:schemeClr val="tx1"/>
              </a:buClr>
              <a:buFont typeface="Wingdings" pitchFamily="2" charset="2"/>
              <a:buAutoNum type="arabicPeriod"/>
            </a:pPr>
            <a:r>
              <a:rPr lang="ru-RU" sz="2400" dirty="0"/>
              <a:t>Случайные процессы (СП) и их характеристики. </a:t>
            </a:r>
            <a:r>
              <a:rPr lang="ru-RU" sz="2400" dirty="0" smtClean="0"/>
              <a:t>К.Р. (20 </a:t>
            </a:r>
            <a:r>
              <a:rPr lang="ru-RU" sz="2400" dirty="0"/>
              <a:t>минут).</a:t>
            </a:r>
          </a:p>
          <a:p>
            <a:pPr marL="609600" indent="-609600">
              <a:lnSpc>
                <a:spcPct val="80000"/>
              </a:lnSpc>
              <a:buClr>
                <a:schemeClr val="tx1"/>
              </a:buClr>
              <a:buFont typeface="Wingdings" pitchFamily="2" charset="2"/>
              <a:buAutoNum type="arabicPeriod"/>
            </a:pPr>
            <a:r>
              <a:rPr lang="ru-RU" sz="2400" dirty="0"/>
              <a:t>Стационарные и эргодические СП и их характеристики.</a:t>
            </a:r>
          </a:p>
          <a:p>
            <a:pPr marL="609600" indent="-609600">
              <a:lnSpc>
                <a:spcPct val="80000"/>
              </a:lnSpc>
              <a:buClr>
                <a:schemeClr val="tx1"/>
              </a:buClr>
              <a:buFont typeface="Wingdings" pitchFamily="2" charset="2"/>
              <a:buAutoNum type="arabicPeriod"/>
            </a:pPr>
            <a:r>
              <a:rPr lang="ru-RU" sz="2400" dirty="0"/>
              <a:t>Воздействие СП на линейные системы (ЛС).</a:t>
            </a:r>
          </a:p>
          <a:p>
            <a:pPr marL="609600" indent="-609600">
              <a:lnSpc>
                <a:spcPct val="80000"/>
              </a:lnSpc>
              <a:buClr>
                <a:schemeClr val="tx1"/>
              </a:buClr>
              <a:buFont typeface="Wingdings" pitchFamily="2" charset="2"/>
              <a:buAutoNum type="arabicPeriod"/>
            </a:pPr>
            <a:r>
              <a:rPr lang="ru-RU" sz="2400" dirty="0"/>
              <a:t>К.Р. Воздействие СП на ЛС (2 часа).</a:t>
            </a:r>
          </a:p>
          <a:p>
            <a:pPr marL="609600" indent="-609600">
              <a:lnSpc>
                <a:spcPct val="80000"/>
              </a:lnSpc>
              <a:buClr>
                <a:schemeClr val="tx1"/>
              </a:buClr>
              <a:buFont typeface="Wingdings" pitchFamily="2" charset="2"/>
              <a:buAutoNum type="arabicPeriod"/>
            </a:pPr>
            <a:r>
              <a:rPr lang="ru-RU" sz="2400" dirty="0"/>
              <a:t>Согласованный фильтр.</a:t>
            </a:r>
          </a:p>
          <a:p>
            <a:pPr marL="609600" indent="-609600">
              <a:lnSpc>
                <a:spcPct val="80000"/>
              </a:lnSpc>
              <a:buClr>
                <a:schemeClr val="tx1"/>
              </a:buClr>
              <a:buFont typeface="Wingdings" pitchFamily="2" charset="2"/>
              <a:buAutoNum type="arabicPeriod"/>
            </a:pPr>
            <a:r>
              <a:rPr lang="ru-RU" sz="2400" dirty="0"/>
              <a:t>К.Р. Согласованный фильтр (2 часа).</a:t>
            </a:r>
          </a:p>
          <a:p>
            <a:pPr marL="609600" indent="-609600">
              <a:lnSpc>
                <a:spcPct val="80000"/>
              </a:lnSpc>
              <a:buClr>
                <a:schemeClr val="tx1"/>
              </a:buClr>
              <a:buFont typeface="Wingdings" pitchFamily="2" charset="2"/>
              <a:buAutoNum type="arabicPeriod"/>
            </a:pPr>
            <a:r>
              <a:rPr lang="ru-RU" sz="2400" dirty="0"/>
              <a:t>Обнаружение детерминированных сигналов. </a:t>
            </a:r>
          </a:p>
        </p:txBody>
      </p:sp>
      <p:sp>
        <p:nvSpPr>
          <p:cNvPr id="103429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chemeClr val="tx1"/>
                </a:solidFill>
                <a:latin typeface="+mn-lt"/>
              </a:rPr>
              <a:t>ТЕМЫ ПРАКТИЧЕСКИХ ЗАНЯТИЙ</a:t>
            </a:r>
          </a:p>
        </p:txBody>
      </p:sp>
    </p:spTree>
    <p:extLst>
      <p:ext uri="{BB962C8B-B14F-4D97-AF65-F5344CB8AC3E}">
        <p14:creationId xmlns:p14="http://schemas.microsoft.com/office/powerpoint/2010/main" val="28357853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chemeClr val="tx1"/>
                </a:solidFill>
                <a:latin typeface="+mn-lt"/>
              </a:rPr>
              <a:t>БРС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20640"/>
          </a:xfrm>
        </p:spPr>
        <p:txBody>
          <a:bodyPr/>
          <a:lstStyle/>
          <a:p>
            <a:r>
              <a:rPr lang="ru-RU" dirty="0"/>
              <a:t>РГЗ – </a:t>
            </a:r>
            <a:r>
              <a:rPr lang="ru-RU" dirty="0" smtClean="0"/>
              <a:t>20 </a:t>
            </a:r>
            <a:r>
              <a:rPr lang="ru-RU" dirty="0"/>
              <a:t>баллов</a:t>
            </a:r>
          </a:p>
          <a:p>
            <a:r>
              <a:rPr lang="ru-RU" dirty="0" smtClean="0"/>
              <a:t>К.Р</a:t>
            </a:r>
            <a:r>
              <a:rPr lang="en-US" dirty="0" smtClean="0"/>
              <a:t>: </a:t>
            </a:r>
            <a:r>
              <a:rPr lang="ru-RU" dirty="0" smtClean="0"/>
              <a:t>10+15+15=40 баллов</a:t>
            </a:r>
          </a:p>
          <a:p>
            <a:r>
              <a:rPr lang="ru-RU" dirty="0" smtClean="0"/>
              <a:t>Практика: 1 балл за решение у доски (максимум 10 баллов)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Итого 60 баллов за семестр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0195988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6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914400"/>
            <a:ext cx="8229600" cy="484188"/>
          </a:xfrm>
          <a:ln/>
        </p:spPr>
        <p:txBody>
          <a:bodyPr/>
          <a:lstStyle/>
          <a:p>
            <a:r>
              <a:rPr lang="ru-RU" sz="4000" dirty="0">
                <a:solidFill>
                  <a:schemeClr val="tx1"/>
                </a:solidFill>
                <a:latin typeface="+mn-lt"/>
              </a:rPr>
              <a:t>ЭКЗАМЕН</a:t>
            </a:r>
          </a:p>
        </p:txBody>
      </p:sp>
      <p:sp>
        <p:nvSpPr>
          <p:cNvPr id="2457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524000"/>
            <a:ext cx="8229600" cy="4530725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ru-RU" sz="2200" dirty="0"/>
          </a:p>
          <a:p>
            <a:pPr>
              <a:lnSpc>
                <a:spcPct val="80000"/>
              </a:lnSpc>
            </a:pPr>
            <a:r>
              <a:rPr lang="ru-RU" sz="2200" dirty="0"/>
              <a:t>К экзамену допускаются студенты защитившие РГЗ, выполнившие программу практических занятий, набравшие не менее 50% (</a:t>
            </a:r>
            <a:r>
              <a:rPr lang="en-US" sz="2200" dirty="0"/>
              <a:t>30</a:t>
            </a:r>
            <a:r>
              <a:rPr lang="ru-RU" sz="2200" dirty="0"/>
              <a:t> баллов) по результатам текущего рейтинга.</a:t>
            </a:r>
          </a:p>
          <a:p>
            <a:pPr>
              <a:lnSpc>
                <a:spcPct val="80000"/>
              </a:lnSpc>
            </a:pPr>
            <a:r>
              <a:rPr lang="ru-RU" sz="2200" dirty="0"/>
              <a:t>Экзамен проводится в устном виде: предлагается задача и два теоретических вопроса.</a:t>
            </a:r>
          </a:p>
          <a:p>
            <a:pPr>
              <a:lnSpc>
                <a:spcPct val="80000"/>
              </a:lnSpc>
            </a:pPr>
            <a:r>
              <a:rPr lang="ru-RU" sz="2200" dirty="0"/>
              <a:t>Максимальное количество</a:t>
            </a:r>
            <a:r>
              <a:rPr lang="en-US" sz="2200" dirty="0"/>
              <a:t> </a:t>
            </a:r>
            <a:r>
              <a:rPr lang="ru-RU" sz="2200" dirty="0"/>
              <a:t>баллов</a:t>
            </a:r>
            <a:r>
              <a:rPr lang="en-US" sz="2200" dirty="0"/>
              <a:t>:</a:t>
            </a:r>
            <a:r>
              <a:rPr lang="ru-RU" sz="2200" dirty="0"/>
              <a:t> </a:t>
            </a:r>
            <a:r>
              <a:rPr lang="en-US" sz="2200" dirty="0"/>
              <a:t>1 </a:t>
            </a:r>
            <a:r>
              <a:rPr lang="ru-RU" sz="2200" dirty="0"/>
              <a:t>вопрос, задача  –  по 10</a:t>
            </a:r>
            <a:r>
              <a:rPr lang="en-US" sz="2200" dirty="0"/>
              <a:t>; 2 </a:t>
            </a:r>
            <a:r>
              <a:rPr lang="ru-RU" sz="2200" dirty="0"/>
              <a:t>вопрос  - </a:t>
            </a:r>
            <a:r>
              <a:rPr lang="en-US" sz="2200" dirty="0"/>
              <a:t>2</a:t>
            </a:r>
            <a:r>
              <a:rPr lang="ru-RU" sz="2200" dirty="0"/>
              <a:t>0, если все задания выполнены полностью без замечаний.</a:t>
            </a:r>
          </a:p>
          <a:p>
            <a:pPr>
              <a:lnSpc>
                <a:spcPct val="80000"/>
              </a:lnSpc>
            </a:pPr>
            <a:r>
              <a:rPr lang="ru-RU" sz="2200" dirty="0"/>
              <a:t>При отсутствии ответа или решения задачи выставляется 0 баллов </a:t>
            </a:r>
            <a:endParaRPr lang="ru-RU" sz="2200" dirty="0" smtClean="0"/>
          </a:p>
          <a:p>
            <a:pPr>
              <a:lnSpc>
                <a:spcPct val="80000"/>
              </a:lnSpc>
            </a:pPr>
            <a:r>
              <a:rPr lang="ru-RU" sz="2200" dirty="0" smtClean="0"/>
              <a:t>Автомат</a:t>
            </a:r>
            <a:r>
              <a:rPr lang="ru-RU" sz="2200" dirty="0"/>
              <a:t>: если за семестр </a:t>
            </a:r>
            <a:r>
              <a:rPr lang="en-US" sz="2200" dirty="0" smtClean="0"/>
              <a:t>&gt;</a:t>
            </a:r>
            <a:r>
              <a:rPr lang="ru-RU" sz="2200" dirty="0" smtClean="0"/>
              <a:t>=53 баллов, </a:t>
            </a:r>
            <a:r>
              <a:rPr lang="ru-RU" sz="2200" dirty="0"/>
              <a:t>то от 73 баллов (хорошо),</a:t>
            </a:r>
          </a:p>
          <a:p>
            <a:pPr>
              <a:lnSpc>
                <a:spcPct val="80000"/>
              </a:lnSpc>
            </a:pPr>
            <a:endParaRPr lang="ru-RU" sz="2200" dirty="0"/>
          </a:p>
        </p:txBody>
      </p:sp>
    </p:spTree>
    <p:extLst>
      <p:ext uri="{BB962C8B-B14F-4D97-AF65-F5344CB8AC3E}">
        <p14:creationId xmlns:p14="http://schemas.microsoft.com/office/powerpoint/2010/main" val="34589674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2"/>
          <p:cNvSpPr>
            <a:spLocks noGrp="1" noChangeArrowheads="1"/>
          </p:cNvSpPr>
          <p:nvPr>
            <p:ph type="title"/>
          </p:nvPr>
        </p:nvSpPr>
        <p:spPr>
          <a:xfrm>
            <a:off x="428625" y="466725"/>
            <a:ext cx="8229600" cy="685800"/>
          </a:xfrm>
        </p:spPr>
        <p:txBody>
          <a:bodyPr/>
          <a:lstStyle/>
          <a:p>
            <a:r>
              <a:rPr lang="ru-RU" sz="3600" dirty="0">
                <a:solidFill>
                  <a:schemeClr val="tx1"/>
                </a:solidFill>
                <a:latin typeface="+mn-lt"/>
              </a:rPr>
              <a:t>ЛИТЕРАТУРА</a:t>
            </a:r>
          </a:p>
        </p:txBody>
      </p:sp>
      <p:sp>
        <p:nvSpPr>
          <p:cNvPr id="1095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2057400"/>
            <a:ext cx="8229600" cy="4419600"/>
          </a:xfrm>
        </p:spPr>
        <p:txBody>
          <a:bodyPr/>
          <a:lstStyle/>
          <a:p>
            <a:pPr marL="609600" indent="-609600">
              <a:lnSpc>
                <a:spcPct val="80000"/>
              </a:lnSpc>
              <a:buClr>
                <a:schemeClr val="tx1"/>
              </a:buClr>
              <a:buFont typeface="Wingdings" pitchFamily="2" charset="2"/>
              <a:buAutoNum type="arabicPeriod"/>
            </a:pPr>
            <a:r>
              <a:rPr lang="ru-RU" sz="2000" dirty="0" err="1"/>
              <a:t>Грузман</a:t>
            </a:r>
            <a:r>
              <a:rPr lang="ru-RU" sz="2000" dirty="0"/>
              <a:t> И.С. Основы теории случайных процессов.- НГТУ,2004 г.</a:t>
            </a:r>
          </a:p>
          <a:p>
            <a:pPr marL="609600" indent="-609600">
              <a:lnSpc>
                <a:spcPct val="80000"/>
              </a:lnSpc>
              <a:buClr>
                <a:schemeClr val="tx1"/>
              </a:buClr>
              <a:buFont typeface="Wingdings" pitchFamily="2" charset="2"/>
              <a:buAutoNum type="arabicPeriod"/>
            </a:pPr>
            <a:r>
              <a:rPr lang="ru-RU" sz="2000" dirty="0" err="1"/>
              <a:t>Грузман</a:t>
            </a:r>
            <a:r>
              <a:rPr lang="ru-RU" sz="2000" dirty="0"/>
              <a:t> И.С. Применение теории случайных процессов.- НГТУ,2006 г.</a:t>
            </a:r>
          </a:p>
          <a:p>
            <a:pPr marL="609600" indent="-609600">
              <a:lnSpc>
                <a:spcPct val="80000"/>
              </a:lnSpc>
              <a:buClr>
                <a:schemeClr val="tx1"/>
              </a:buClr>
              <a:buFont typeface="Wingdings" pitchFamily="2" charset="2"/>
              <a:buAutoNum type="arabicPeriod"/>
            </a:pPr>
            <a:r>
              <a:rPr lang="ru-RU" sz="2000" dirty="0" err="1"/>
              <a:t>Борукаев</a:t>
            </a:r>
            <a:r>
              <a:rPr lang="ru-RU" sz="2000" dirty="0"/>
              <a:t> Т.Б., Васюков В.Н., </a:t>
            </a:r>
            <a:r>
              <a:rPr lang="ru-RU" sz="2000" dirty="0" err="1"/>
              <a:t>Грузман</a:t>
            </a:r>
            <a:r>
              <a:rPr lang="ru-RU" sz="2000" dirty="0"/>
              <a:t> И.С. , </a:t>
            </a:r>
            <a:r>
              <a:rPr lang="ru-RU" sz="2000" dirty="0" err="1"/>
              <a:t>Спектор</a:t>
            </a:r>
            <a:r>
              <a:rPr lang="ru-RU" sz="2000" dirty="0"/>
              <a:t> А.А. Применение статистических методов в радиотехнике – НГТУ, 1992.</a:t>
            </a:r>
            <a:endParaRPr lang="en-US" sz="2000" dirty="0"/>
          </a:p>
          <a:p>
            <a:pPr marL="609600" indent="-609600">
              <a:lnSpc>
                <a:spcPct val="80000"/>
              </a:lnSpc>
              <a:buClr>
                <a:schemeClr val="tx1"/>
              </a:buClr>
              <a:buFont typeface="Wingdings" pitchFamily="2" charset="2"/>
              <a:buAutoNum type="arabicPeriod"/>
            </a:pPr>
            <a:r>
              <a:rPr lang="ru-RU" sz="2000" dirty="0"/>
              <a:t>Липкин И.А. Статистическая радиотехника. Теория информации и кодирования. – М.</a:t>
            </a:r>
            <a:r>
              <a:rPr lang="en-US" sz="2000" dirty="0"/>
              <a:t>:</a:t>
            </a:r>
            <a:r>
              <a:rPr lang="ru-RU" sz="2000" dirty="0"/>
              <a:t>Вузовская книга, 2002.</a:t>
            </a:r>
          </a:p>
          <a:p>
            <a:pPr marL="609600" indent="-609600">
              <a:lnSpc>
                <a:spcPct val="80000"/>
              </a:lnSpc>
              <a:buClr>
                <a:schemeClr val="tx1"/>
              </a:buClr>
              <a:buFont typeface="Wingdings" pitchFamily="2" charset="2"/>
              <a:buAutoNum type="arabicPeriod"/>
            </a:pPr>
            <a:r>
              <a:rPr lang="ru-RU" sz="2000" dirty="0"/>
              <a:t>Левин Б.Р. Теоретические основы статистической радиотехники. - М.: Сов. радио.</a:t>
            </a:r>
          </a:p>
          <a:p>
            <a:pPr marL="609600" indent="-609600">
              <a:lnSpc>
                <a:spcPct val="80000"/>
              </a:lnSpc>
              <a:buClr>
                <a:schemeClr val="tx1"/>
              </a:buClr>
              <a:buFont typeface="Wingdings" pitchFamily="2" charset="2"/>
              <a:buAutoNum type="arabicPeriod"/>
            </a:pPr>
            <a:r>
              <a:rPr lang="ru-RU" sz="2000" dirty="0"/>
              <a:t>Тихонов В.И. Статистическая радиотехника. - М.: Радио и связь</a:t>
            </a:r>
          </a:p>
          <a:p>
            <a:pPr marL="609600" indent="-609600">
              <a:lnSpc>
                <a:spcPct val="80000"/>
              </a:lnSpc>
              <a:buClr>
                <a:schemeClr val="tx1"/>
              </a:buClr>
              <a:buFont typeface="Wingdings" pitchFamily="2" charset="2"/>
              <a:buAutoNum type="arabicPeriod"/>
            </a:pPr>
            <a:r>
              <a:rPr lang="ru-RU" sz="2000" dirty="0" err="1"/>
              <a:t>Шахтарин</a:t>
            </a:r>
            <a:r>
              <a:rPr lang="ru-RU" sz="2000" dirty="0"/>
              <a:t> Б.И. Случайные процессы в радиотехнике. - М.</a:t>
            </a:r>
            <a:r>
              <a:rPr lang="en-US" sz="2000" dirty="0"/>
              <a:t>:</a:t>
            </a:r>
            <a:r>
              <a:rPr lang="ru-RU" sz="2000" dirty="0"/>
              <a:t> Радио и связь, 2002 г.</a:t>
            </a:r>
          </a:p>
        </p:txBody>
      </p:sp>
    </p:spTree>
    <p:extLst>
      <p:ext uri="{BB962C8B-B14F-4D97-AF65-F5344CB8AC3E}">
        <p14:creationId xmlns:p14="http://schemas.microsoft.com/office/powerpoint/2010/main" val="9768545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1524000"/>
            <a:ext cx="8229600" cy="609600"/>
          </a:xfrm>
        </p:spPr>
        <p:txBody>
          <a:bodyPr/>
          <a:lstStyle/>
          <a:p>
            <a:pPr algn="ctr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ru-RU" sz="3200" u="sng">
                <a:solidFill>
                  <a:schemeClr val="tx1"/>
                </a:solidFill>
                <a:latin typeface="Verdana" pitchFamily="34" charset="0"/>
              </a:rPr>
              <a:t>Задачники</a:t>
            </a:r>
          </a:p>
        </p:txBody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2133600"/>
            <a:ext cx="8839200" cy="3886200"/>
          </a:xfrm>
        </p:spPr>
        <p:txBody>
          <a:bodyPr/>
          <a:lstStyle/>
          <a:p>
            <a:pPr marL="609600" indent="-609600">
              <a:lnSpc>
                <a:spcPct val="80000"/>
              </a:lnSpc>
              <a:buClr>
                <a:schemeClr val="tx1"/>
              </a:buClr>
              <a:buFont typeface="Wingdings" pitchFamily="2" charset="2"/>
              <a:buAutoNum type="arabicPeriod"/>
            </a:pPr>
            <a:r>
              <a:rPr lang="ru-RU" sz="2400" dirty="0" err="1"/>
              <a:t>Горяинов</a:t>
            </a:r>
            <a:r>
              <a:rPr lang="ru-RU" sz="2400" dirty="0"/>
              <a:t> В.Т., Журавлев А.Г., Тихонов В.И.  Статистическая радиотехника: Примеры и задачи. - М.:  Сов. радио, 1980.</a:t>
            </a:r>
          </a:p>
          <a:p>
            <a:pPr marL="609600" indent="-609600">
              <a:lnSpc>
                <a:spcPct val="80000"/>
              </a:lnSpc>
              <a:buClr>
                <a:schemeClr val="tx1"/>
              </a:buClr>
              <a:buFont typeface="Wingdings" pitchFamily="2" charset="2"/>
              <a:buAutoNum type="arabicPeriod"/>
            </a:pPr>
            <a:r>
              <a:rPr lang="ru-RU" sz="2400" dirty="0" err="1"/>
              <a:t>Гмурман</a:t>
            </a:r>
            <a:r>
              <a:rPr lang="ru-RU" sz="2400" dirty="0"/>
              <a:t> В.Е. Руководство к решению задач по теории  вероятностей и математической статистике. - М.: Высшая  школа, 2000.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None/>
            </a:pPr>
            <a:endParaRPr lang="ru-RU" sz="2400" dirty="0"/>
          </a:p>
          <a:p>
            <a:pPr marL="609600" indent="-609600"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2400" u="sng"/>
              <a:t>РГЗ</a:t>
            </a:r>
            <a:endParaRPr lang="ru-RU" sz="2400" u="sng" dirty="0"/>
          </a:p>
          <a:p>
            <a:pPr marL="609600" indent="-609600" algn="just">
              <a:lnSpc>
                <a:spcPct val="80000"/>
              </a:lnSpc>
              <a:buNone/>
            </a:pPr>
            <a:r>
              <a:rPr lang="en-US" sz="2400" dirty="0"/>
              <a:t>	</a:t>
            </a:r>
            <a:r>
              <a:rPr lang="ru-RU" sz="2400" dirty="0"/>
              <a:t>Основы теории случайных процессов : метод. указания к лаб. работам для 3 курса </a:t>
            </a:r>
            <a:r>
              <a:rPr lang="en-US" sz="2400" dirty="0"/>
              <a:t>// </a:t>
            </a:r>
            <a:r>
              <a:rPr lang="ru-RU" sz="2400" dirty="0"/>
              <a:t>А. А. </a:t>
            </a:r>
            <a:r>
              <a:rPr lang="ru-RU" sz="2400" dirty="0" err="1"/>
              <a:t>Спектор</a:t>
            </a:r>
            <a:r>
              <a:rPr lang="ru-RU" sz="2400" dirty="0"/>
              <a:t>, И. С. </a:t>
            </a:r>
            <a:r>
              <a:rPr lang="ru-RU" sz="2400" dirty="0" err="1"/>
              <a:t>Грузман</a:t>
            </a:r>
            <a:r>
              <a:rPr lang="en-US" sz="2400" dirty="0"/>
              <a:t> </a:t>
            </a:r>
            <a:r>
              <a:rPr lang="ru-RU" sz="2400" dirty="0"/>
              <a:t>. - Новосибирск : Изд-во НГТУ, 2017.</a:t>
            </a:r>
          </a:p>
        </p:txBody>
      </p:sp>
      <p:sp>
        <p:nvSpPr>
          <p:cNvPr id="110596" name="Rectangle 4"/>
          <p:cNvSpPr>
            <a:spLocks noChangeArrowheads="1"/>
          </p:cNvSpPr>
          <p:nvPr/>
        </p:nvSpPr>
        <p:spPr bwMode="auto">
          <a:xfrm>
            <a:off x="457200" y="457200"/>
            <a:ext cx="82296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/>
          <a:p>
            <a:r>
              <a:rPr lang="ru-RU" sz="3600" dirty="0"/>
              <a:t>ЛИТЕРАТУРА</a:t>
            </a:r>
            <a:endParaRPr lang="ru-RU" sz="3600" dirty="0">
              <a:solidFill>
                <a:schemeClr val="tx2"/>
              </a:solidFill>
              <a:latin typeface="Garamond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69382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ru-RU" sz="4000" dirty="0">
                <a:solidFill>
                  <a:srgbClr val="000000"/>
                </a:solidFill>
                <a:latin typeface="+mn-lt"/>
              </a:rPr>
              <a:t>ПРИМЕНЕНИЕ СТАТИСТИЧЕСКИХ МЕТОДОВ ОБРАБОТКИ СИГНАЛОВ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ru-RU"/>
          </a:p>
        </p:txBody>
      </p:sp>
      <p:sp>
        <p:nvSpPr>
          <p:cNvPr id="3076" name="Rectangle 5"/>
          <p:cNvSpPr>
            <a:spLocks noChangeArrowheads="1"/>
          </p:cNvSpPr>
          <p:nvPr/>
        </p:nvSpPr>
        <p:spPr bwMode="auto">
          <a:xfrm>
            <a:off x="269875" y="6583363"/>
            <a:ext cx="387350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ru-RU" sz="1000"/>
              <a:t>© Грузман И.С.</a:t>
            </a:r>
            <a:r>
              <a:rPr lang="en-US" sz="1000"/>
              <a:t> </a:t>
            </a:r>
            <a:r>
              <a:rPr lang="ru-RU" sz="1000"/>
              <a:t>Статистическая радиотехника, НГТУ, 2012 </a:t>
            </a:r>
          </a:p>
        </p:txBody>
      </p:sp>
    </p:spTree>
    <p:extLst>
      <p:ext uri="{BB962C8B-B14F-4D97-AF65-F5344CB8AC3E}">
        <p14:creationId xmlns:p14="http://schemas.microsoft.com/office/powerpoint/2010/main" val="795069679"/>
      </p:ext>
    </p:extLst>
  </p:cSld>
  <p:clrMapOvr>
    <a:masterClrMapping/>
  </p:clrMapOvr>
</p:sld>
</file>

<file path=ppt/theme/theme1.xml><?xml version="1.0" encoding="utf-8"?>
<a:theme xmlns:a="http://schemas.openxmlformats.org/drawingml/2006/main" name="Уровень">
  <a:themeElements>
    <a:clrScheme name="Уровень 8">
      <a:dk1>
        <a:srgbClr val="000000"/>
      </a:dk1>
      <a:lt1>
        <a:srgbClr val="FFFFFF"/>
      </a:lt1>
      <a:dk2>
        <a:srgbClr val="999900"/>
      </a:dk2>
      <a:lt2>
        <a:srgbClr val="666600"/>
      </a:lt2>
      <a:accent1>
        <a:srgbClr val="99CC00"/>
      </a:accent1>
      <a:accent2>
        <a:srgbClr val="CCCC66"/>
      </a:accent2>
      <a:accent3>
        <a:srgbClr val="FFFFFF"/>
      </a:accent3>
      <a:accent4>
        <a:srgbClr val="000000"/>
      </a:accent4>
      <a:accent5>
        <a:srgbClr val="CAE2AA"/>
      </a:accent5>
      <a:accent6>
        <a:srgbClr val="B9B95C"/>
      </a:accent6>
      <a:hlink>
        <a:srgbClr val="FFCC00"/>
      </a:hlink>
      <a:folHlink>
        <a:srgbClr val="CC9900"/>
      </a:folHlink>
    </a:clrScheme>
    <a:fontScheme name="Уровень">
      <a:majorFont>
        <a:latin typeface="Garamond"/>
        <a:ea typeface=""/>
        <a:cs typeface="Arial"/>
      </a:majorFont>
      <a:minorFont>
        <a:latin typeface="Verdana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Уровень 1">
        <a:dk1>
          <a:srgbClr val="006699"/>
        </a:dk1>
        <a:lt1>
          <a:srgbClr val="FFFFFF"/>
        </a:lt1>
        <a:dk2>
          <a:srgbClr val="000000"/>
        </a:dk2>
        <a:lt2>
          <a:srgbClr val="99FF99"/>
        </a:lt2>
        <a:accent1>
          <a:srgbClr val="00CC99"/>
        </a:accent1>
        <a:accent2>
          <a:srgbClr val="009999"/>
        </a:accent2>
        <a:accent3>
          <a:srgbClr val="AAAAAA"/>
        </a:accent3>
        <a:accent4>
          <a:srgbClr val="DADADA"/>
        </a:accent4>
        <a:accent5>
          <a:srgbClr val="AAE2CA"/>
        </a:accent5>
        <a:accent6>
          <a:srgbClr val="008A8A"/>
        </a:accent6>
        <a:hlink>
          <a:srgbClr val="0066FF"/>
        </a:hlink>
        <a:folHlink>
          <a:srgbClr val="989CB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Уровень 2">
        <a:dk1>
          <a:srgbClr val="808000"/>
        </a:dk1>
        <a:lt1>
          <a:srgbClr val="FFFFFF"/>
        </a:lt1>
        <a:dk2>
          <a:srgbClr val="5C271E"/>
        </a:dk2>
        <a:lt2>
          <a:srgbClr val="FFDD89"/>
        </a:lt2>
        <a:accent1>
          <a:srgbClr val="CC6600"/>
        </a:accent1>
        <a:accent2>
          <a:srgbClr val="CC9900"/>
        </a:accent2>
        <a:accent3>
          <a:srgbClr val="B5ACAB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Уровень 3">
        <a:dk1>
          <a:srgbClr val="763B00"/>
        </a:dk1>
        <a:lt1>
          <a:srgbClr val="FFFFFF"/>
        </a:lt1>
        <a:dk2>
          <a:srgbClr val="330000"/>
        </a:dk2>
        <a:lt2>
          <a:srgbClr val="CC9900"/>
        </a:lt2>
        <a:accent1>
          <a:srgbClr val="FFCC00"/>
        </a:accent1>
        <a:accent2>
          <a:srgbClr val="CC3300"/>
        </a:accent2>
        <a:accent3>
          <a:srgbClr val="ADAAAA"/>
        </a:accent3>
        <a:accent4>
          <a:srgbClr val="DADADA"/>
        </a:accent4>
        <a:accent5>
          <a:srgbClr val="FFE2AA"/>
        </a:accent5>
        <a:accent6>
          <a:srgbClr val="B92D00"/>
        </a:accent6>
        <a:hlink>
          <a:srgbClr val="666699"/>
        </a:hlink>
        <a:folHlink>
          <a:srgbClr val="99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Уровень 4">
        <a:dk1>
          <a:srgbClr val="6D3696"/>
        </a:dk1>
        <a:lt1>
          <a:srgbClr val="FFFFFF"/>
        </a:lt1>
        <a:dk2>
          <a:srgbClr val="51255D"/>
        </a:dk2>
        <a:lt2>
          <a:srgbClr val="FFFFCC"/>
        </a:lt2>
        <a:accent1>
          <a:srgbClr val="666699"/>
        </a:accent1>
        <a:accent2>
          <a:srgbClr val="800080"/>
        </a:accent2>
        <a:accent3>
          <a:srgbClr val="B3ACB6"/>
        </a:accent3>
        <a:accent4>
          <a:srgbClr val="DADADA"/>
        </a:accent4>
        <a:accent5>
          <a:srgbClr val="B8B8CA"/>
        </a:accent5>
        <a:accent6>
          <a:srgbClr val="730073"/>
        </a:accent6>
        <a:hlink>
          <a:srgbClr val="CCCC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Уровень 5">
        <a:dk1>
          <a:srgbClr val="CC6600"/>
        </a:dk1>
        <a:lt1>
          <a:srgbClr val="FFFFFF"/>
        </a:lt1>
        <a:dk2>
          <a:srgbClr val="4A553B"/>
        </a:dk2>
        <a:lt2>
          <a:srgbClr val="FFBF1F"/>
        </a:lt2>
        <a:accent1>
          <a:srgbClr val="FFCC00"/>
        </a:accent1>
        <a:accent2>
          <a:srgbClr val="CC9900"/>
        </a:accent2>
        <a:accent3>
          <a:srgbClr val="B1B4AF"/>
        </a:accent3>
        <a:accent4>
          <a:srgbClr val="DADADA"/>
        </a:accent4>
        <a:accent5>
          <a:srgbClr val="FFE2AA"/>
        </a:accent5>
        <a:accent6>
          <a:srgbClr val="B98A00"/>
        </a:accent6>
        <a:hlink>
          <a:srgbClr val="6699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Уровень 6">
        <a:dk1>
          <a:srgbClr val="000000"/>
        </a:dk1>
        <a:lt1>
          <a:srgbClr val="FFFFFF"/>
        </a:lt1>
        <a:dk2>
          <a:srgbClr val="666699"/>
        </a:dk2>
        <a:lt2>
          <a:srgbClr val="FFCC00"/>
        </a:lt2>
        <a:accent1>
          <a:srgbClr val="FF9900"/>
        </a:accent1>
        <a:accent2>
          <a:srgbClr val="FF0000"/>
        </a:accent2>
        <a:accent3>
          <a:srgbClr val="FFFFFF"/>
        </a:accent3>
        <a:accent4>
          <a:srgbClr val="000000"/>
        </a:accent4>
        <a:accent5>
          <a:srgbClr val="FFCAAA"/>
        </a:accent5>
        <a:accent6>
          <a:srgbClr val="E70000"/>
        </a:accent6>
        <a:hlink>
          <a:srgbClr val="666699"/>
        </a:hlink>
        <a:folHlink>
          <a:srgbClr val="9999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Уровень 7">
        <a:dk1>
          <a:srgbClr val="000000"/>
        </a:dk1>
        <a:lt1>
          <a:srgbClr val="FFFFFF"/>
        </a:lt1>
        <a:dk2>
          <a:srgbClr val="CC3300"/>
        </a:dk2>
        <a:lt2>
          <a:srgbClr val="66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CC9900"/>
        </a:hlink>
        <a:folHlink>
          <a:srgbClr val="9966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Уровень 8">
        <a:dk1>
          <a:srgbClr val="000000"/>
        </a:dk1>
        <a:lt1>
          <a:srgbClr val="FFFFFF"/>
        </a:lt1>
        <a:dk2>
          <a:srgbClr val="999900"/>
        </a:dk2>
        <a:lt2>
          <a:srgbClr val="666600"/>
        </a:lt2>
        <a:accent1>
          <a:srgbClr val="99CC00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CAE2AA"/>
        </a:accent5>
        <a:accent6>
          <a:srgbClr val="B9B95C"/>
        </a:accent6>
        <a:hlink>
          <a:srgbClr val="FFCC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Level</Template>
  <TotalTime>1843</TotalTime>
  <Words>617</Words>
  <Application>Microsoft Office PowerPoint</Application>
  <PresentationFormat>Экран (4:3)</PresentationFormat>
  <Paragraphs>111</Paragraphs>
  <Slides>23</Slides>
  <Notes>2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30" baseType="lpstr">
      <vt:lpstr>Arial</vt:lpstr>
      <vt:lpstr>Times New Roman</vt:lpstr>
      <vt:lpstr>Garamond</vt:lpstr>
      <vt:lpstr>Wingdings</vt:lpstr>
      <vt:lpstr>Verdana</vt:lpstr>
      <vt:lpstr>Уровень</vt:lpstr>
      <vt:lpstr>Equation</vt:lpstr>
      <vt:lpstr>СТАТИСТИЧЕСКАЯ РАДИОТЕХНИКА  (Основы теории случайных процессов)</vt:lpstr>
      <vt:lpstr>СТРУКТУРА КУРСА</vt:lpstr>
      <vt:lpstr>ТЕМЫ ЛЕКЦИЙ</vt:lpstr>
      <vt:lpstr>ТЕМЫ ПРАКТИЧЕСКИХ ЗАНЯТИЙ</vt:lpstr>
      <vt:lpstr>БРС</vt:lpstr>
      <vt:lpstr>ЭКЗАМЕН</vt:lpstr>
      <vt:lpstr>ЛИТЕРАТУРА</vt:lpstr>
      <vt:lpstr>Задачники</vt:lpstr>
      <vt:lpstr>ПРИМЕНЕНИЕ СТАТИСТИЧЕСКИХ МЕТОДОВ ОБРАБОТКИ СИГНАЛОВ</vt:lpstr>
      <vt:lpstr>Презентация PowerPoint</vt:lpstr>
      <vt:lpstr>РЕГИСТРАЦИЯ ИЗОБРАЖЕНИЙ</vt:lpstr>
      <vt:lpstr>Презентация PowerPoint</vt:lpstr>
      <vt:lpstr>УЛУЧШЕНИЕ ВИЗУАЛЬНОГО КАЧЕСТВА  ИЗОБРАЖЕНИЙ (ПРЕОБРАЗОВАНИЕ ГИСТОГРАММ)</vt:lpstr>
      <vt:lpstr>ПОВЫШЕНИЕ ЧЕТКОСТИ ИЗОБРАЖЕНИЙ (ФИЛЬТРАЦИЯ СИГНАЛОВ)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ПОСТРОЕНИЕ 3D ИЗОБРАЖЕНИЯ ПО 2D ИЗОБРАЖЕНИЯМ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Object Recognition using Distinctive Image Features from Scale-Invariant Keypoints</dc:title>
  <dc:creator>Matt</dc:creator>
  <cp:lastModifiedBy>admin</cp:lastModifiedBy>
  <cp:revision>213</cp:revision>
  <dcterms:created xsi:type="dcterms:W3CDTF">2003-10-28T00:45:13Z</dcterms:created>
  <dcterms:modified xsi:type="dcterms:W3CDTF">2025-02-11T04:59:54Z</dcterms:modified>
</cp:coreProperties>
</file>