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2" r:id="rId1"/>
  </p:sldMasterIdLst>
  <p:notesMasterIdLst>
    <p:notesMasterId r:id="rId25"/>
  </p:notesMasterIdLst>
  <p:handoutMasterIdLst>
    <p:handoutMasterId r:id="rId26"/>
  </p:handoutMasterIdLst>
  <p:sldIdLst>
    <p:sldId id="382" r:id="rId2"/>
    <p:sldId id="383" r:id="rId3"/>
    <p:sldId id="384" r:id="rId4"/>
    <p:sldId id="385" r:id="rId5"/>
    <p:sldId id="393" r:id="rId6"/>
    <p:sldId id="388" r:id="rId7"/>
    <p:sldId id="389" r:id="rId8"/>
    <p:sldId id="390" r:id="rId9"/>
    <p:sldId id="374" r:id="rId10"/>
    <p:sldId id="398" r:id="rId11"/>
    <p:sldId id="399" r:id="rId12"/>
    <p:sldId id="400" r:id="rId13"/>
    <p:sldId id="375" r:id="rId14"/>
    <p:sldId id="417" r:id="rId15"/>
    <p:sldId id="419" r:id="rId16"/>
    <p:sldId id="420" r:id="rId17"/>
    <p:sldId id="421" r:id="rId18"/>
    <p:sldId id="418" r:id="rId19"/>
    <p:sldId id="411" r:id="rId20"/>
    <p:sldId id="412" r:id="rId21"/>
    <p:sldId id="380" r:id="rId22"/>
    <p:sldId id="422" r:id="rId23"/>
    <p:sldId id="381" r:id="rId24"/>
  </p:sldIdLst>
  <p:sldSz cx="9144000" cy="6858000" type="screen4x3"/>
  <p:notesSz cx="6858000" cy="9144000"/>
  <p:embeddedFontLst>
    <p:embeddedFont>
      <p:font typeface="Garamond" pitchFamily="18" charset="0"/>
      <p:regular r:id="rId27"/>
      <p:bold r:id="rId28"/>
      <p:italic r:id="rId29"/>
    </p:embeddedFont>
    <p:embeddedFont>
      <p:font typeface="Verdana" pitchFamily="34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2516"/>
    <a:srgbClr val="30AB2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4671" autoAdjust="0"/>
  </p:normalViewPr>
  <p:slideViewPr>
    <p:cSldViewPr snapToGrid="0">
      <p:cViewPr varScale="1">
        <p:scale>
          <a:sx n="110" d="100"/>
          <a:sy n="110" d="100"/>
        </p:scale>
        <p:origin x="-1644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955D968-DFBF-4EA0-BF18-E2AE766C3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449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1D2ECE2-9E1C-4CAD-836E-A50643FFE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061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2442B1-88FA-4B4E-BBEE-FF43D9DF412B}" type="slidenum">
              <a:rPr lang="en-US"/>
              <a:pPr/>
              <a:t>1</a:t>
            </a:fld>
            <a:endParaRPr lang="en-US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5E965D-3D56-42A1-BAF9-EE7203456690}" type="slidenum">
              <a:rPr lang="en-US"/>
              <a:pPr/>
              <a:t>2</a:t>
            </a:fld>
            <a:endParaRPr 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257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293ADF0-32F6-4716-B333-A8B3B5A22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729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7FE3B-FDBB-4B7E-9792-147126762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7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0BFD45-4D8A-4EE7-82A0-8DD9BB23C2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005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4BBB6-4572-4E3D-B084-A83408E40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998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038755-E153-49DE-BAC0-A3093C5D1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791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8E125-2E34-454A-BA2B-FC6F47CB69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285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7BC80-F6F7-469B-A462-855A70228A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085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719263"/>
            <a:ext cx="4038600" cy="21288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7200" y="4000500"/>
            <a:ext cx="4038600" cy="21304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DDFEA6A-A7EA-4F90-B907-479CBAEB7A2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5412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EC69A-E967-4548-BC69-4A6208C089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799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7AF7C-14BA-420E-BBFB-E923A0ABB7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94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D01DEB-349D-4606-AB02-7D48FC127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241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BFD0EB-A7F7-471E-B547-04392D8B4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86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B5537-8E84-4213-A088-CD8F30129E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78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47CCC-17AF-4107-86F2-866794774A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61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A32AC-3962-49F6-9A41-1FA394E81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42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D6D9A-05C3-425A-8D27-46289BB0F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551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560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cs typeface="Arial" pitchFamily="34" charset="0"/>
              </a:defRPr>
            </a:lvl1pPr>
          </a:lstStyle>
          <a:p>
            <a:pPr>
              <a:defRPr/>
            </a:pPr>
            <a:fld id="{3F551792-0CD7-43A0-8706-3497F348B6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4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7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6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8.wmf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743200"/>
            <a:ext cx="8763000" cy="1736725"/>
          </a:xfrm>
        </p:spPr>
        <p:txBody>
          <a:bodyPr/>
          <a:lstStyle/>
          <a:p>
            <a:r>
              <a:rPr lang="ru-RU" sz="4000" dirty="0">
                <a:solidFill>
                  <a:schemeClr val="tx1"/>
                </a:solidFill>
                <a:latin typeface="+mn-lt"/>
              </a:rPr>
              <a:t>СТАТИСТИЧЕСКАЯ РАДИОТЕХНИКА</a:t>
            </a:r>
            <a:br>
              <a:rPr lang="ru-RU" sz="4000" dirty="0">
                <a:solidFill>
                  <a:schemeClr val="tx1"/>
                </a:solidFill>
                <a:latin typeface="+mn-lt"/>
              </a:rPr>
            </a:br>
            <a:r>
              <a:rPr lang="ru-RU" sz="4000" dirty="0">
                <a:solidFill>
                  <a:schemeClr val="tx1"/>
                </a:solidFill>
                <a:latin typeface="+mn-lt"/>
              </a:rPr>
              <a:t/>
            </a:r>
            <a:br>
              <a:rPr lang="ru-RU" sz="4000" dirty="0">
                <a:solidFill>
                  <a:schemeClr val="tx1"/>
                </a:solidFill>
                <a:latin typeface="+mn-lt"/>
              </a:rPr>
            </a:br>
            <a:r>
              <a:rPr lang="ru-RU" sz="4000" dirty="0">
                <a:solidFill>
                  <a:schemeClr val="tx1"/>
                </a:solidFill>
                <a:latin typeface="+mn-lt"/>
              </a:rPr>
              <a:t>(Основы теории случайных процессов)</a:t>
            </a:r>
            <a:endParaRPr lang="en-US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43400"/>
            <a:ext cx="7315200" cy="2514600"/>
          </a:xfrm>
        </p:spPr>
        <p:txBody>
          <a:bodyPr/>
          <a:lstStyle/>
          <a:p>
            <a:pPr algn="l">
              <a:lnSpc>
                <a:spcPct val="90000"/>
              </a:lnSpc>
            </a:pPr>
            <a:endParaRPr lang="ru-RU" sz="2600" dirty="0"/>
          </a:p>
          <a:p>
            <a:pPr algn="l">
              <a:lnSpc>
                <a:spcPct val="90000"/>
              </a:lnSpc>
            </a:pPr>
            <a:r>
              <a:rPr lang="ru-RU" sz="2600" dirty="0"/>
              <a:t>Мурасев Алексей Александрович, старший преподаватель кафедры ТОР, </a:t>
            </a:r>
            <a:r>
              <a:rPr lang="ru-RU" sz="2600" dirty="0" smtClean="0"/>
              <a:t>4-413а</a:t>
            </a:r>
            <a:endParaRPr lang="ru-RU" sz="2600" dirty="0"/>
          </a:p>
          <a:p>
            <a:pPr algn="l">
              <a:lnSpc>
                <a:spcPct val="90000"/>
              </a:lnSpc>
            </a:pPr>
            <a:r>
              <a:rPr lang="en-US" sz="2600" dirty="0"/>
              <a:t>murasev@corp.nstu.ru</a:t>
            </a:r>
          </a:p>
        </p:txBody>
      </p:sp>
    </p:spTree>
    <p:extLst>
      <p:ext uri="{BB962C8B-B14F-4D97-AF65-F5344CB8AC3E}">
        <p14:creationId xmlns:p14="http://schemas.microsoft.com/office/powerpoint/2010/main" val="38761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059" name="Text Box 3"/>
          <p:cNvSpPr txBox="1">
            <a:spLocks noChangeArrowheads="1"/>
          </p:cNvSpPr>
          <p:nvPr/>
        </p:nvSpPr>
        <p:spPr bwMode="auto">
          <a:xfrm>
            <a:off x="1574800" y="117475"/>
            <a:ext cx="38122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dirty="0"/>
              <a:t>РЕГИСТРАЦИЯ ИЗОБРАЖЕНИЙ</a:t>
            </a:r>
          </a:p>
        </p:txBody>
      </p:sp>
      <p:grpSp>
        <p:nvGrpSpPr>
          <p:cNvPr id="685061" name="Group 5"/>
          <p:cNvGrpSpPr>
            <a:grpSpLocks/>
          </p:cNvGrpSpPr>
          <p:nvPr/>
        </p:nvGrpSpPr>
        <p:grpSpPr bwMode="auto">
          <a:xfrm>
            <a:off x="361950" y="614363"/>
            <a:ext cx="7081838" cy="2390775"/>
            <a:chOff x="342" y="429"/>
            <a:chExt cx="5121" cy="1818"/>
          </a:xfrm>
        </p:grpSpPr>
        <p:pic>
          <p:nvPicPr>
            <p:cNvPr id="68505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" y="429"/>
              <a:ext cx="5034" cy="1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85060" name="Rectangle 4"/>
            <p:cNvSpPr>
              <a:spLocks noChangeArrowheads="1"/>
            </p:cNvSpPr>
            <p:nvPr/>
          </p:nvSpPr>
          <p:spPr bwMode="auto">
            <a:xfrm>
              <a:off x="342" y="1320"/>
              <a:ext cx="1200" cy="55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85062" name="Text Box 6"/>
          <p:cNvSpPr txBox="1">
            <a:spLocks noChangeArrowheads="1"/>
          </p:cNvSpPr>
          <p:nvPr/>
        </p:nvSpPr>
        <p:spPr bwMode="auto">
          <a:xfrm>
            <a:off x="4613275" y="715963"/>
            <a:ext cx="2606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000"/>
              <a:t>Одиночный элемент</a:t>
            </a:r>
          </a:p>
        </p:txBody>
      </p:sp>
      <p:pic>
        <p:nvPicPr>
          <p:cNvPr id="6850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25" y="3319463"/>
            <a:ext cx="3067050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5064" name="Line 8"/>
          <p:cNvSpPr>
            <a:spLocks noChangeShapeType="1"/>
          </p:cNvSpPr>
          <p:nvPr/>
        </p:nvSpPr>
        <p:spPr bwMode="auto">
          <a:xfrm flipH="1" flipV="1">
            <a:off x="2228850" y="1704975"/>
            <a:ext cx="247650" cy="1866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5065" name="Line 9"/>
          <p:cNvSpPr>
            <a:spLocks noChangeShapeType="1"/>
          </p:cNvSpPr>
          <p:nvPr/>
        </p:nvSpPr>
        <p:spPr bwMode="auto">
          <a:xfrm flipV="1">
            <a:off x="2714625" y="1685925"/>
            <a:ext cx="1066800" cy="1885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85066" name="Text Box 10"/>
          <p:cNvSpPr txBox="1">
            <a:spLocks noChangeArrowheads="1"/>
          </p:cNvSpPr>
          <p:nvPr/>
        </p:nvSpPr>
        <p:spPr bwMode="auto">
          <a:xfrm>
            <a:off x="4721225" y="4468813"/>
            <a:ext cx="4140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sz="2000" dirty="0"/>
              <a:t>Матрица чувствительных элементов</a:t>
            </a:r>
          </a:p>
        </p:txBody>
      </p:sp>
      <p:sp>
        <p:nvSpPr>
          <p:cNvPr id="685067" name="Text Box 11"/>
          <p:cNvSpPr txBox="1">
            <a:spLocks noChangeArrowheads="1"/>
          </p:cNvSpPr>
          <p:nvPr/>
        </p:nvSpPr>
        <p:spPr bwMode="auto">
          <a:xfrm>
            <a:off x="6127750" y="6011863"/>
            <a:ext cx="2733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000"/>
              <a:t>(Гонсалес,Вудс,ЦОИ)</a:t>
            </a:r>
          </a:p>
        </p:txBody>
      </p:sp>
    </p:spTree>
    <p:extLst>
      <p:ext uri="{BB962C8B-B14F-4D97-AF65-F5344CB8AC3E}">
        <p14:creationId xmlns:p14="http://schemas.microsoft.com/office/powerpoint/2010/main" val="3489446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85" name="Rectangle 5"/>
          <p:cNvSpPr>
            <a:spLocks noGrp="1" noChangeArrowheads="1"/>
          </p:cNvSpPr>
          <p:nvPr>
            <p:ph type="title"/>
          </p:nvPr>
        </p:nvSpPr>
        <p:spPr>
          <a:xfrm>
            <a:off x="438150" y="627063"/>
            <a:ext cx="7543800" cy="733425"/>
          </a:xfrm>
        </p:spPr>
        <p:txBody>
          <a:bodyPr/>
          <a:lstStyle/>
          <a:p>
            <a:r>
              <a:rPr lang="ru-RU" altLang="ru-RU" b="0" dirty="0">
                <a:solidFill>
                  <a:schemeClr val="tx1"/>
                </a:solidFill>
              </a:rPr>
              <a:t>РЕГИСТРАЦИЯ ИЗОБРАЖЕНИЙ</a:t>
            </a:r>
          </a:p>
        </p:txBody>
      </p:sp>
      <p:grpSp>
        <p:nvGrpSpPr>
          <p:cNvPr id="686089" name="Group 9"/>
          <p:cNvGrpSpPr>
            <a:grpSpLocks/>
          </p:cNvGrpSpPr>
          <p:nvPr/>
        </p:nvGrpSpPr>
        <p:grpSpPr bwMode="auto">
          <a:xfrm>
            <a:off x="509588" y="1728788"/>
            <a:ext cx="7872412" cy="4605337"/>
            <a:chOff x="321" y="1089"/>
            <a:chExt cx="4959" cy="2901"/>
          </a:xfrm>
        </p:grpSpPr>
        <p:pic>
          <p:nvPicPr>
            <p:cNvPr id="686084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" y="1089"/>
              <a:ext cx="4662" cy="27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86087" name="Rectangle 7"/>
            <p:cNvSpPr>
              <a:spLocks noChangeArrowheads="1"/>
            </p:cNvSpPr>
            <p:nvPr/>
          </p:nvSpPr>
          <p:spPr bwMode="auto">
            <a:xfrm>
              <a:off x="4140" y="3330"/>
              <a:ext cx="1140" cy="66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86088" name="Rectangle 8"/>
            <p:cNvSpPr>
              <a:spLocks noChangeArrowheads="1"/>
            </p:cNvSpPr>
            <p:nvPr/>
          </p:nvSpPr>
          <p:spPr bwMode="auto">
            <a:xfrm>
              <a:off x="1818" y="1638"/>
              <a:ext cx="648" cy="1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86090" name="Text Box 10"/>
          <p:cNvSpPr txBox="1">
            <a:spLocks noChangeArrowheads="1"/>
          </p:cNvSpPr>
          <p:nvPr/>
        </p:nvSpPr>
        <p:spPr bwMode="auto">
          <a:xfrm>
            <a:off x="6127750" y="6011863"/>
            <a:ext cx="2733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000"/>
              <a:t>(Гонсалес,Вудс,ЦОИ)</a:t>
            </a:r>
          </a:p>
        </p:txBody>
      </p:sp>
    </p:spTree>
    <p:extLst>
      <p:ext uri="{BB962C8B-B14F-4D97-AF65-F5344CB8AC3E}">
        <p14:creationId xmlns:p14="http://schemas.microsoft.com/office/powerpoint/2010/main" val="1720331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228850"/>
            <a:ext cx="3778250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63" y="2201863"/>
            <a:ext cx="4010025" cy="320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8132" name="Text Box 4"/>
          <p:cNvSpPr txBox="1">
            <a:spLocks noChangeArrowheads="1"/>
          </p:cNvSpPr>
          <p:nvPr/>
        </p:nvSpPr>
        <p:spPr bwMode="auto">
          <a:xfrm>
            <a:off x="1851025" y="415925"/>
            <a:ext cx="555632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/>
              <a:t>ЦВЕТНОЕ ИЗОБРАЖЕНИЕ</a:t>
            </a:r>
          </a:p>
        </p:txBody>
      </p:sp>
      <p:sp>
        <p:nvSpPr>
          <p:cNvPr id="688133" name="Text Box 5"/>
          <p:cNvSpPr txBox="1">
            <a:spLocks noChangeArrowheads="1"/>
          </p:cNvSpPr>
          <p:nvPr/>
        </p:nvSpPr>
        <p:spPr bwMode="auto">
          <a:xfrm>
            <a:off x="1031875" y="1439863"/>
            <a:ext cx="23796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2000"/>
              <a:t>RGB-</a:t>
            </a:r>
            <a:r>
              <a:rPr lang="ru-RU" altLang="ru-RU" sz="2000"/>
              <a:t>изображение</a:t>
            </a:r>
          </a:p>
        </p:txBody>
      </p:sp>
      <p:sp>
        <p:nvSpPr>
          <p:cNvPr id="688134" name="Text Box 6"/>
          <p:cNvSpPr txBox="1">
            <a:spLocks noChangeArrowheads="1"/>
          </p:cNvSpPr>
          <p:nvPr/>
        </p:nvSpPr>
        <p:spPr bwMode="auto">
          <a:xfrm>
            <a:off x="4737100" y="1468438"/>
            <a:ext cx="3768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000"/>
              <a:t>Строки цветного изображения</a:t>
            </a:r>
          </a:p>
        </p:txBody>
      </p:sp>
    </p:spTree>
    <p:extLst>
      <p:ext uri="{BB962C8B-B14F-4D97-AF65-F5344CB8AC3E}">
        <p14:creationId xmlns:p14="http://schemas.microsoft.com/office/powerpoint/2010/main" val="1020924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dirty="0">
                <a:solidFill>
                  <a:srgbClr val="000000"/>
                </a:solidFill>
                <a:latin typeface="+mn-lt"/>
              </a:rPr>
              <a:t>УЛУЧШЕНИЕ ВИЗУАЛЬНОГО КАЧЕСТВА</a:t>
            </a:r>
            <a:br>
              <a:rPr lang="ru-RU" sz="2800" dirty="0">
                <a:solidFill>
                  <a:srgbClr val="000000"/>
                </a:solidFill>
                <a:latin typeface="+mn-lt"/>
              </a:rPr>
            </a:br>
            <a:r>
              <a:rPr lang="ru-RU" sz="2800" dirty="0">
                <a:solidFill>
                  <a:srgbClr val="000000"/>
                </a:solidFill>
                <a:latin typeface="+mn-lt"/>
              </a:rPr>
              <a:t> ИЗОБРАЖЕНИЙ (ПРЕОБРАЗОВАНИЕ ГИСТОГРАММ)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88" y="3348038"/>
            <a:ext cx="3216275" cy="3052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138" y="3352800"/>
            <a:ext cx="3228975" cy="3065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1676400" y="2143125"/>
            <a:ext cx="2795588" cy="1327150"/>
            <a:chOff x="462" y="915"/>
            <a:chExt cx="1878" cy="939"/>
          </a:xfrm>
        </p:grpSpPr>
        <p:sp>
          <p:nvSpPr>
            <p:cNvPr id="4108" name="Line 10"/>
            <p:cNvSpPr>
              <a:spLocks noChangeShapeType="1"/>
            </p:cNvSpPr>
            <p:nvPr/>
          </p:nvSpPr>
          <p:spPr bwMode="auto">
            <a:xfrm>
              <a:off x="462" y="1692"/>
              <a:ext cx="187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9" name="Freeform 11"/>
            <p:cNvSpPr>
              <a:spLocks/>
            </p:cNvSpPr>
            <p:nvPr/>
          </p:nvSpPr>
          <p:spPr bwMode="auto">
            <a:xfrm>
              <a:off x="1002" y="1262"/>
              <a:ext cx="948" cy="432"/>
            </a:xfrm>
            <a:custGeom>
              <a:avLst/>
              <a:gdLst>
                <a:gd name="T0" fmla="*/ 0 w 948"/>
                <a:gd name="T1" fmla="*/ 418 h 432"/>
                <a:gd name="T2" fmla="*/ 186 w 948"/>
                <a:gd name="T3" fmla="*/ 346 h 432"/>
                <a:gd name="T4" fmla="*/ 246 w 948"/>
                <a:gd name="T5" fmla="*/ 208 h 432"/>
                <a:gd name="T6" fmla="*/ 420 w 948"/>
                <a:gd name="T7" fmla="*/ 70 h 432"/>
                <a:gd name="T8" fmla="*/ 468 w 948"/>
                <a:gd name="T9" fmla="*/ 10 h 432"/>
                <a:gd name="T10" fmla="*/ 600 w 948"/>
                <a:gd name="T11" fmla="*/ 16 h 432"/>
                <a:gd name="T12" fmla="*/ 636 w 948"/>
                <a:gd name="T13" fmla="*/ 106 h 432"/>
                <a:gd name="T14" fmla="*/ 672 w 948"/>
                <a:gd name="T15" fmla="*/ 262 h 432"/>
                <a:gd name="T16" fmla="*/ 780 w 948"/>
                <a:gd name="T17" fmla="*/ 298 h 432"/>
                <a:gd name="T18" fmla="*/ 864 w 948"/>
                <a:gd name="T19" fmla="*/ 340 h 432"/>
                <a:gd name="T20" fmla="*/ 900 w 948"/>
                <a:gd name="T21" fmla="*/ 418 h 432"/>
                <a:gd name="T22" fmla="*/ 948 w 948"/>
                <a:gd name="T23" fmla="*/ 424 h 43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48" h="432">
                  <a:moveTo>
                    <a:pt x="0" y="418"/>
                  </a:moveTo>
                  <a:cubicBezTo>
                    <a:pt x="72" y="399"/>
                    <a:pt x="145" y="381"/>
                    <a:pt x="186" y="346"/>
                  </a:cubicBezTo>
                  <a:cubicBezTo>
                    <a:pt x="227" y="311"/>
                    <a:pt x="207" y="254"/>
                    <a:pt x="246" y="208"/>
                  </a:cubicBezTo>
                  <a:cubicBezTo>
                    <a:pt x="285" y="162"/>
                    <a:pt x="383" y="103"/>
                    <a:pt x="420" y="70"/>
                  </a:cubicBezTo>
                  <a:cubicBezTo>
                    <a:pt x="457" y="37"/>
                    <a:pt x="438" y="19"/>
                    <a:pt x="468" y="10"/>
                  </a:cubicBezTo>
                  <a:cubicBezTo>
                    <a:pt x="498" y="1"/>
                    <a:pt x="572" y="0"/>
                    <a:pt x="600" y="16"/>
                  </a:cubicBezTo>
                  <a:cubicBezTo>
                    <a:pt x="628" y="32"/>
                    <a:pt x="624" y="65"/>
                    <a:pt x="636" y="106"/>
                  </a:cubicBezTo>
                  <a:cubicBezTo>
                    <a:pt x="648" y="147"/>
                    <a:pt x="648" y="230"/>
                    <a:pt x="672" y="262"/>
                  </a:cubicBezTo>
                  <a:cubicBezTo>
                    <a:pt x="696" y="294"/>
                    <a:pt x="748" y="285"/>
                    <a:pt x="780" y="298"/>
                  </a:cubicBezTo>
                  <a:cubicBezTo>
                    <a:pt x="812" y="311"/>
                    <a:pt x="844" y="320"/>
                    <a:pt x="864" y="340"/>
                  </a:cubicBezTo>
                  <a:cubicBezTo>
                    <a:pt x="884" y="360"/>
                    <a:pt x="886" y="404"/>
                    <a:pt x="900" y="418"/>
                  </a:cubicBezTo>
                  <a:cubicBezTo>
                    <a:pt x="914" y="432"/>
                    <a:pt x="931" y="428"/>
                    <a:pt x="948" y="42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0" name="Line 12"/>
            <p:cNvSpPr>
              <a:spLocks noChangeShapeType="1"/>
            </p:cNvSpPr>
            <p:nvPr/>
          </p:nvSpPr>
          <p:spPr bwMode="auto">
            <a:xfrm>
              <a:off x="822" y="1134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1" name="Text Box 13"/>
            <p:cNvSpPr txBox="1">
              <a:spLocks noChangeArrowheads="1"/>
            </p:cNvSpPr>
            <p:nvPr/>
          </p:nvSpPr>
          <p:spPr bwMode="auto">
            <a:xfrm>
              <a:off x="1712" y="915"/>
              <a:ext cx="579" cy="3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000" i="1">
                  <a:latin typeface="Times New Roman" pitchFamily="18" charset="0"/>
                </a:rPr>
                <a:t>w(x)</a:t>
              </a:r>
              <a:endParaRPr lang="ru-RU" sz="3000" i="1">
                <a:latin typeface="Times New Roman" pitchFamily="18" charset="0"/>
              </a:endParaRPr>
            </a:p>
          </p:txBody>
        </p:sp>
      </p:grpSp>
      <p:grpSp>
        <p:nvGrpSpPr>
          <p:cNvPr id="11" name="Group 16"/>
          <p:cNvGrpSpPr>
            <a:grpSpLocks/>
          </p:cNvGrpSpPr>
          <p:nvPr/>
        </p:nvGrpSpPr>
        <p:grpSpPr bwMode="auto">
          <a:xfrm>
            <a:off x="5222875" y="2262188"/>
            <a:ext cx="2797175" cy="1182687"/>
            <a:chOff x="3290" y="1425"/>
            <a:chExt cx="1762" cy="745"/>
          </a:xfrm>
        </p:grpSpPr>
        <p:sp>
          <p:nvSpPr>
            <p:cNvPr id="4104" name="Line 6"/>
            <p:cNvSpPr>
              <a:spLocks noChangeShapeType="1"/>
            </p:cNvSpPr>
            <p:nvPr/>
          </p:nvSpPr>
          <p:spPr bwMode="auto">
            <a:xfrm>
              <a:off x="3290" y="2026"/>
              <a:ext cx="17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5" name="Line 7"/>
            <p:cNvSpPr>
              <a:spLocks noChangeShapeType="1"/>
            </p:cNvSpPr>
            <p:nvPr/>
          </p:nvSpPr>
          <p:spPr bwMode="auto">
            <a:xfrm>
              <a:off x="3628" y="1529"/>
              <a:ext cx="0" cy="6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6" name="Text Box 8"/>
            <p:cNvSpPr txBox="1">
              <a:spLocks noChangeArrowheads="1"/>
            </p:cNvSpPr>
            <p:nvPr/>
          </p:nvSpPr>
          <p:spPr bwMode="auto">
            <a:xfrm>
              <a:off x="4232" y="1425"/>
              <a:ext cx="543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3000" i="1">
                  <a:latin typeface="Times New Roman" pitchFamily="18" charset="0"/>
                </a:rPr>
                <a:t>w(y)</a:t>
              </a:r>
              <a:endParaRPr lang="ru-RU" sz="3000" i="1">
                <a:latin typeface="Times New Roman" pitchFamily="18" charset="0"/>
              </a:endParaRPr>
            </a:p>
          </p:txBody>
        </p:sp>
        <p:sp>
          <p:nvSpPr>
            <p:cNvPr id="4107" name="Rectangle 14"/>
            <p:cNvSpPr>
              <a:spLocks noChangeArrowheads="1"/>
            </p:cNvSpPr>
            <p:nvPr/>
          </p:nvSpPr>
          <p:spPr bwMode="auto">
            <a:xfrm>
              <a:off x="3628" y="1865"/>
              <a:ext cx="1232" cy="16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3" name="Text Box 15"/>
          <p:cNvSpPr txBox="1">
            <a:spLocks noChangeArrowheads="1"/>
          </p:cNvSpPr>
          <p:nvPr/>
        </p:nvSpPr>
        <p:spPr bwMode="auto">
          <a:xfrm>
            <a:off x="4343400" y="1676400"/>
            <a:ext cx="1141413" cy="54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3000" i="1">
                <a:latin typeface="Times New Roman" pitchFamily="18" charset="0"/>
              </a:rPr>
              <a:t>y=f(x)</a:t>
            </a:r>
            <a:endParaRPr lang="ru-RU" sz="3000" i="1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38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03_0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168525"/>
            <a:ext cx="4038600" cy="3394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8355" name="Picture 3" descr="03_0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168525"/>
            <a:ext cx="4038600" cy="3394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solidFill>
                  <a:srgbClr val="000000"/>
                </a:solidFill>
                <a:latin typeface="+mn-lt"/>
              </a:rPr>
              <a:t>ПОВЫШЕНИЕ ЧЕТКОСТИ ИЗОБРАЖЕНИЙ</a:t>
            </a:r>
            <a:br>
              <a:rPr lang="ru-RU" sz="2800" dirty="0">
                <a:solidFill>
                  <a:srgbClr val="000000"/>
                </a:solidFill>
                <a:latin typeface="+mn-lt"/>
              </a:rPr>
            </a:br>
            <a:r>
              <a:rPr lang="ru-RU" sz="2800" dirty="0">
                <a:solidFill>
                  <a:srgbClr val="000000"/>
                </a:solidFill>
                <a:latin typeface="+mn-lt"/>
              </a:rPr>
              <a:t>(ФИЛЬТРАЦИЯ СИГНАЛОВ)</a:t>
            </a: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69875" y="6583363"/>
            <a:ext cx="3873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000"/>
              <a:t>© Грузман И.С.</a:t>
            </a:r>
            <a:r>
              <a:rPr lang="en-US" sz="1000"/>
              <a:t> </a:t>
            </a:r>
            <a:r>
              <a:rPr lang="ru-RU" sz="1000"/>
              <a:t>Статистическая радиотехника, НГТУ, 2012 </a:t>
            </a:r>
          </a:p>
        </p:txBody>
      </p:sp>
    </p:spTree>
    <p:extLst>
      <p:ext uri="{BB962C8B-B14F-4D97-AF65-F5344CB8AC3E}">
        <p14:creationId xmlns:p14="http://schemas.microsoft.com/office/powerpoint/2010/main" val="202097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34938" y="1450975"/>
            <a:ext cx="3354387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>
                <a:latin typeface="Arial" charset="0"/>
              </a:rPr>
              <a:t>Изображение, искаженное</a:t>
            </a:r>
          </a:p>
          <a:p>
            <a:pPr algn="ctr" eaLnBrk="1" hangingPunct="1"/>
            <a:r>
              <a:rPr lang="ru-RU" sz="2000">
                <a:latin typeface="Arial" charset="0"/>
              </a:rPr>
              <a:t> импульсной помехой</a:t>
            </a:r>
          </a:p>
        </p:txBody>
      </p:sp>
      <p:sp>
        <p:nvSpPr>
          <p:cNvPr id="217091" name="Text Box 3"/>
          <p:cNvSpPr txBox="1">
            <a:spLocks noChangeArrowheads="1"/>
          </p:cNvSpPr>
          <p:nvPr/>
        </p:nvSpPr>
        <p:spPr bwMode="auto">
          <a:xfrm>
            <a:off x="3502025" y="1447800"/>
            <a:ext cx="25939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>
                <a:latin typeface="Arial" charset="0"/>
              </a:rPr>
              <a:t>Результат линейной</a:t>
            </a:r>
          </a:p>
          <a:p>
            <a:pPr algn="ctr" eaLnBrk="1" hangingPunct="1"/>
            <a:r>
              <a:rPr lang="ru-RU" sz="2000">
                <a:latin typeface="Arial" charset="0"/>
              </a:rPr>
              <a:t> фильтрации</a:t>
            </a:r>
          </a:p>
        </p:txBody>
      </p:sp>
      <p:sp>
        <p:nvSpPr>
          <p:cNvPr id="217092" name="Text Box 4"/>
          <p:cNvSpPr txBox="1">
            <a:spLocks noChangeArrowheads="1"/>
          </p:cNvSpPr>
          <p:nvPr/>
        </p:nvSpPr>
        <p:spPr bwMode="auto">
          <a:xfrm>
            <a:off x="6172200" y="1447800"/>
            <a:ext cx="2768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>
                <a:latin typeface="Arial" charset="0"/>
              </a:rPr>
              <a:t>Результат медианной</a:t>
            </a:r>
          </a:p>
          <a:p>
            <a:pPr algn="ctr" eaLnBrk="1" hangingPunct="1"/>
            <a:r>
              <a:rPr lang="ru-RU" sz="2000">
                <a:latin typeface="Arial" charset="0"/>
              </a:rPr>
              <a:t> фильтрации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2700338"/>
            <a:ext cx="8782050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7094" name="Text Box 6"/>
          <p:cNvSpPr txBox="1">
            <a:spLocks noChangeArrowheads="1"/>
          </p:cNvSpPr>
          <p:nvPr/>
        </p:nvSpPr>
        <p:spPr bwMode="auto">
          <a:xfrm>
            <a:off x="442913" y="509806"/>
            <a:ext cx="66479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rgbClr val="000000"/>
                </a:solidFill>
                <a:latin typeface="+mn-lt"/>
              </a:rPr>
              <a:t>МЕДИАННАЯ ФИЛЬТРАЦИЯ</a:t>
            </a:r>
          </a:p>
        </p:txBody>
      </p:sp>
      <p:sp>
        <p:nvSpPr>
          <p:cNvPr id="217095" name="Rectangle 7"/>
          <p:cNvSpPr>
            <a:spLocks noChangeArrowheads="1"/>
          </p:cNvSpPr>
          <p:nvPr/>
        </p:nvSpPr>
        <p:spPr bwMode="auto">
          <a:xfrm>
            <a:off x="3124200" y="2438400"/>
            <a:ext cx="2971800" cy="3352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7096" name="Rectangle 8"/>
          <p:cNvSpPr>
            <a:spLocks noChangeArrowheads="1"/>
          </p:cNvSpPr>
          <p:nvPr/>
        </p:nvSpPr>
        <p:spPr bwMode="auto">
          <a:xfrm>
            <a:off x="6096000" y="2514600"/>
            <a:ext cx="3048000" cy="3352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69875" y="6583363"/>
            <a:ext cx="3873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000"/>
              <a:t>© Грузман И.С.</a:t>
            </a:r>
            <a:r>
              <a:rPr lang="en-US" sz="1000"/>
              <a:t> </a:t>
            </a:r>
            <a:r>
              <a:rPr lang="ru-RU" sz="1000"/>
              <a:t>Статистическая радиотехника, НГТУ, 2012 </a:t>
            </a:r>
          </a:p>
        </p:txBody>
      </p:sp>
    </p:spTree>
    <p:extLst>
      <p:ext uri="{BB962C8B-B14F-4D97-AF65-F5344CB8AC3E}">
        <p14:creationId xmlns:p14="http://schemas.microsoft.com/office/powerpoint/2010/main" val="218838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/>
      <p:bldP spid="217092" grpId="0"/>
      <p:bldP spid="217095" grpId="0" animBg="1"/>
      <p:bldP spid="21709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864ECD6A-421C-45DE-B5FA-DE492B22D097}" type="slidenum">
              <a:rPr lang="ru-RU" altLang="ru-RU" sz="1000" smtClean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ru-RU" altLang="ru-RU" sz="1000"/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765175" y="396875"/>
            <a:ext cx="7646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dirty="0">
                <a:latin typeface="Garamond" pitchFamily="18" charset="0"/>
              </a:rPr>
              <a:t>ДИНАМИЧЕСКОЕ КВАНТОВАНИЕ</a:t>
            </a:r>
          </a:p>
        </p:txBody>
      </p:sp>
      <p:grpSp>
        <p:nvGrpSpPr>
          <p:cNvPr id="8196" name="Group 3"/>
          <p:cNvGrpSpPr>
            <a:grpSpLocks/>
          </p:cNvGrpSpPr>
          <p:nvPr/>
        </p:nvGrpSpPr>
        <p:grpSpPr bwMode="auto">
          <a:xfrm>
            <a:off x="1209675" y="2114550"/>
            <a:ext cx="7677150" cy="2857500"/>
            <a:chOff x="672" y="2136"/>
            <a:chExt cx="4620" cy="1524"/>
          </a:xfrm>
        </p:grpSpPr>
        <p:sp>
          <p:nvSpPr>
            <p:cNvPr id="8197" name="Rectangle 4"/>
            <p:cNvSpPr>
              <a:spLocks noChangeArrowheads="1"/>
            </p:cNvSpPr>
            <p:nvPr/>
          </p:nvSpPr>
          <p:spPr bwMode="auto">
            <a:xfrm>
              <a:off x="1740" y="2136"/>
              <a:ext cx="528" cy="31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p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p"/>
                <a:defRPr sz="20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2000"/>
            </a:p>
          </p:txBody>
        </p:sp>
        <p:grpSp>
          <p:nvGrpSpPr>
            <p:cNvPr id="8198" name="Group 5"/>
            <p:cNvGrpSpPr>
              <a:grpSpLocks/>
            </p:cNvGrpSpPr>
            <p:nvPr/>
          </p:nvGrpSpPr>
          <p:grpSpPr bwMode="auto">
            <a:xfrm>
              <a:off x="894" y="2400"/>
              <a:ext cx="3972" cy="1260"/>
              <a:chOff x="612" y="606"/>
              <a:chExt cx="4560" cy="1260"/>
            </a:xfrm>
          </p:grpSpPr>
          <p:sp>
            <p:nvSpPr>
              <p:cNvPr id="8208" name="Rectangle 6"/>
              <p:cNvSpPr>
                <a:spLocks noChangeArrowheads="1"/>
              </p:cNvSpPr>
              <p:nvPr/>
            </p:nvSpPr>
            <p:spPr bwMode="auto">
              <a:xfrm>
                <a:off x="1182" y="1218"/>
                <a:ext cx="1986" cy="648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p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p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2000">
                    <a:latin typeface="Arial" pitchFamily="34" charset="0"/>
                  </a:rPr>
                  <a:t>Оценка МО и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2000">
                    <a:latin typeface="Arial" pitchFamily="34" charset="0"/>
                  </a:rPr>
                  <a:t>дисперсии</a:t>
                </a:r>
              </a:p>
            </p:txBody>
          </p:sp>
          <p:sp>
            <p:nvSpPr>
              <p:cNvPr id="8209" name="Line 7"/>
              <p:cNvSpPr>
                <a:spLocks noChangeShapeType="1"/>
              </p:cNvSpPr>
              <p:nvPr/>
            </p:nvSpPr>
            <p:spPr bwMode="auto">
              <a:xfrm>
                <a:off x="612" y="822"/>
                <a:ext cx="29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0" name="Line 8"/>
              <p:cNvSpPr>
                <a:spLocks noChangeShapeType="1"/>
              </p:cNvSpPr>
              <p:nvPr/>
            </p:nvSpPr>
            <p:spPr bwMode="auto">
              <a:xfrm>
                <a:off x="900" y="816"/>
                <a:ext cx="0" cy="73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1" name="Line 9"/>
              <p:cNvSpPr>
                <a:spLocks noChangeShapeType="1"/>
              </p:cNvSpPr>
              <p:nvPr/>
            </p:nvSpPr>
            <p:spPr bwMode="auto">
              <a:xfrm>
                <a:off x="894" y="1548"/>
                <a:ext cx="28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2" name="Line 10"/>
              <p:cNvSpPr>
                <a:spLocks noChangeShapeType="1"/>
              </p:cNvSpPr>
              <p:nvPr/>
            </p:nvSpPr>
            <p:spPr bwMode="auto">
              <a:xfrm>
                <a:off x="3162" y="1404"/>
                <a:ext cx="47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3" name="Oval 11"/>
              <p:cNvSpPr>
                <a:spLocks noChangeArrowheads="1"/>
              </p:cNvSpPr>
              <p:nvPr/>
            </p:nvSpPr>
            <p:spPr bwMode="auto">
              <a:xfrm>
                <a:off x="3540" y="720"/>
                <a:ext cx="204" cy="19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p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p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3000">
                  <a:latin typeface="Arial" pitchFamily="34" charset="0"/>
                </a:endParaRPr>
              </a:p>
            </p:txBody>
          </p:sp>
          <p:sp>
            <p:nvSpPr>
              <p:cNvPr id="8214" name="Line 12"/>
              <p:cNvSpPr>
                <a:spLocks noChangeShapeType="1"/>
              </p:cNvSpPr>
              <p:nvPr/>
            </p:nvSpPr>
            <p:spPr bwMode="auto">
              <a:xfrm>
                <a:off x="3642" y="918"/>
                <a:ext cx="0" cy="48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5" name="Line 13"/>
              <p:cNvSpPr>
                <a:spLocks noChangeShapeType="1"/>
              </p:cNvSpPr>
              <p:nvPr/>
            </p:nvSpPr>
            <p:spPr bwMode="auto">
              <a:xfrm>
                <a:off x="3756" y="816"/>
                <a:ext cx="16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16" name="Oval 14"/>
              <p:cNvSpPr>
                <a:spLocks noChangeArrowheads="1"/>
              </p:cNvSpPr>
              <p:nvPr/>
            </p:nvSpPr>
            <p:spPr bwMode="auto">
              <a:xfrm>
                <a:off x="3936" y="708"/>
                <a:ext cx="234" cy="22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p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p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2000"/>
              </a:p>
            </p:txBody>
          </p:sp>
          <p:graphicFrame>
            <p:nvGraphicFramePr>
              <p:cNvPr id="8217" name="Object 15"/>
              <p:cNvGraphicFramePr>
                <a:graphicFrameLocks noChangeAspect="1"/>
              </p:cNvGraphicFramePr>
              <p:nvPr/>
            </p:nvGraphicFramePr>
            <p:xfrm>
              <a:off x="3946" y="714"/>
              <a:ext cx="226" cy="2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1" name="Equation" r:id="rId3" imgW="139700" imgH="139700" progId="Equation.DSMT4">
                      <p:embed/>
                    </p:oleObj>
                  </mc:Choice>
                  <mc:Fallback>
                    <p:oleObj name="Equation" r:id="rId3" imgW="139700" imgH="139700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46" y="714"/>
                            <a:ext cx="226" cy="22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218" name="Object 16"/>
              <p:cNvGraphicFramePr>
                <a:graphicFrameLocks noChangeAspect="1"/>
              </p:cNvGraphicFramePr>
              <p:nvPr/>
            </p:nvGraphicFramePr>
            <p:xfrm>
              <a:off x="3550" y="762"/>
              <a:ext cx="149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62" name="Equation" r:id="rId5" imgW="139639" imgH="101556" progId="Equation.DSMT4">
                      <p:embed/>
                    </p:oleObj>
                  </mc:Choice>
                  <mc:Fallback>
                    <p:oleObj name="Equation" r:id="rId5" imgW="139639" imgH="101556" progId="Equation.DSMT4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50" y="762"/>
                            <a:ext cx="149" cy="17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219" name="Line 17"/>
              <p:cNvSpPr>
                <a:spLocks noChangeShapeType="1"/>
              </p:cNvSpPr>
              <p:nvPr/>
            </p:nvSpPr>
            <p:spPr bwMode="auto">
              <a:xfrm>
                <a:off x="4062" y="930"/>
                <a:ext cx="0" cy="55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0" name="Line 18"/>
              <p:cNvSpPr>
                <a:spLocks noChangeShapeType="1"/>
              </p:cNvSpPr>
              <p:nvPr/>
            </p:nvSpPr>
            <p:spPr bwMode="auto">
              <a:xfrm flipV="1">
                <a:off x="3168" y="1494"/>
                <a:ext cx="89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1" name="Line 19"/>
              <p:cNvSpPr>
                <a:spLocks noChangeShapeType="1"/>
              </p:cNvSpPr>
              <p:nvPr/>
            </p:nvSpPr>
            <p:spPr bwMode="auto">
              <a:xfrm>
                <a:off x="4176" y="810"/>
                <a:ext cx="3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222" name="Rectangle 20"/>
              <p:cNvSpPr>
                <a:spLocks noChangeArrowheads="1"/>
              </p:cNvSpPr>
              <p:nvPr/>
            </p:nvSpPr>
            <p:spPr bwMode="auto">
              <a:xfrm>
                <a:off x="4494" y="606"/>
                <a:ext cx="486" cy="4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p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tx2"/>
                  </a:buClr>
                  <a:buSzPct val="7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65000"/>
                  <a:buFont typeface="Wingdings" pitchFamily="2" charset="2"/>
                  <a:buChar char="p"/>
                  <a:defRPr sz="20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Char char="§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2000">
                    <a:latin typeface="Arial" pitchFamily="34" charset="0"/>
                  </a:rPr>
                  <a:t>АЦП</a:t>
                </a:r>
              </a:p>
            </p:txBody>
          </p:sp>
          <p:sp>
            <p:nvSpPr>
              <p:cNvPr id="8223" name="Line 21"/>
              <p:cNvSpPr>
                <a:spLocks noChangeShapeType="1"/>
              </p:cNvSpPr>
              <p:nvPr/>
            </p:nvSpPr>
            <p:spPr bwMode="auto">
              <a:xfrm>
                <a:off x="4992" y="822"/>
                <a:ext cx="1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8199" name="Object 22"/>
            <p:cNvGraphicFramePr>
              <a:graphicFrameLocks noChangeAspect="1"/>
            </p:cNvGraphicFramePr>
            <p:nvPr/>
          </p:nvGraphicFramePr>
          <p:xfrm>
            <a:off x="672" y="2348"/>
            <a:ext cx="456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3" name="Equation" r:id="rId7" imgW="457200" imgH="228600" progId="Equation.DSMT4">
                    <p:embed/>
                  </p:oleObj>
                </mc:Choice>
                <mc:Fallback>
                  <p:oleObj name="Equation" r:id="rId7" imgW="4572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2348"/>
                          <a:ext cx="456" cy="2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00" name="Line 23"/>
            <p:cNvSpPr>
              <a:spLocks noChangeShapeType="1"/>
            </p:cNvSpPr>
            <p:nvPr/>
          </p:nvSpPr>
          <p:spPr bwMode="auto">
            <a:xfrm flipV="1">
              <a:off x="1452" y="232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1" name="Text Box 24"/>
            <p:cNvSpPr txBox="1">
              <a:spLocks noChangeArrowheads="1"/>
            </p:cNvSpPr>
            <p:nvPr/>
          </p:nvSpPr>
          <p:spPr bwMode="auto">
            <a:xfrm>
              <a:off x="1742" y="2167"/>
              <a:ext cx="4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p"/>
                <a:defRPr sz="2800"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65000"/>
                <a:buFont typeface="Wingdings" pitchFamily="2" charset="2"/>
                <a:buChar char="p"/>
                <a:defRPr sz="2000"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80000"/>
                <a:buFont typeface="Wingdings" pitchFamily="2" charset="2"/>
                <a:buChar char="§"/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dirty="0">
                  <a:latin typeface="Arial" pitchFamily="34" charset="0"/>
                </a:rPr>
                <a:t>АЦП</a:t>
              </a:r>
            </a:p>
          </p:txBody>
        </p:sp>
        <p:sp>
          <p:nvSpPr>
            <p:cNvPr id="8202" name="Line 25"/>
            <p:cNvSpPr>
              <a:spLocks noChangeShapeType="1"/>
            </p:cNvSpPr>
            <p:nvPr/>
          </p:nvSpPr>
          <p:spPr bwMode="auto">
            <a:xfrm>
              <a:off x="1452" y="2316"/>
              <a:ext cx="2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3" name="Line 26"/>
            <p:cNvSpPr>
              <a:spLocks noChangeShapeType="1"/>
            </p:cNvSpPr>
            <p:nvPr/>
          </p:nvSpPr>
          <p:spPr bwMode="auto">
            <a:xfrm>
              <a:off x="2274" y="2298"/>
              <a:ext cx="1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aphicFrame>
          <p:nvGraphicFramePr>
            <p:cNvPr id="8204" name="Object 27"/>
            <p:cNvGraphicFramePr>
              <a:graphicFrameLocks noChangeAspect="1"/>
            </p:cNvGraphicFramePr>
            <p:nvPr/>
          </p:nvGraphicFramePr>
          <p:xfrm>
            <a:off x="2492" y="2144"/>
            <a:ext cx="567" cy="2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4" name="Equation" r:id="rId9" imgW="469900" imgH="228600" progId="Equation.DSMT4">
                    <p:embed/>
                  </p:oleObj>
                </mc:Choice>
                <mc:Fallback>
                  <p:oleObj name="Equation" r:id="rId9" imgW="4699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2" y="2144"/>
                          <a:ext cx="567" cy="2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05" name="Object 28"/>
            <p:cNvGraphicFramePr>
              <a:graphicFrameLocks noChangeAspect="1"/>
            </p:cNvGraphicFramePr>
            <p:nvPr/>
          </p:nvGraphicFramePr>
          <p:xfrm>
            <a:off x="4788" y="2348"/>
            <a:ext cx="504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5" name="Equation" r:id="rId11" imgW="457200" imgH="228600" progId="Equation.DSMT4">
                    <p:embed/>
                  </p:oleObj>
                </mc:Choice>
                <mc:Fallback>
                  <p:oleObj name="Equation" r:id="rId11" imgW="4572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8" y="2348"/>
                          <a:ext cx="504" cy="2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06" name="Object 29"/>
            <p:cNvGraphicFramePr>
              <a:graphicFrameLocks noChangeAspect="1"/>
            </p:cNvGraphicFramePr>
            <p:nvPr/>
          </p:nvGraphicFramePr>
          <p:xfrm>
            <a:off x="3020" y="2746"/>
            <a:ext cx="509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6" name="Equation" r:id="rId13" imgW="508000" imgH="228600" progId="Equation.DSMT4">
                    <p:embed/>
                  </p:oleObj>
                </mc:Choice>
                <mc:Fallback>
                  <p:oleObj name="Equation" r:id="rId13" imgW="5080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0" y="2746"/>
                          <a:ext cx="509" cy="2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207" name="Object 30"/>
            <p:cNvGraphicFramePr>
              <a:graphicFrameLocks noChangeAspect="1"/>
            </p:cNvGraphicFramePr>
            <p:nvPr/>
          </p:nvGraphicFramePr>
          <p:xfrm>
            <a:off x="3362" y="3394"/>
            <a:ext cx="496" cy="2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7" name="Equation" r:id="rId15" imgW="495085" imgH="228501" progId="Equation.DSMT4">
                    <p:embed/>
                  </p:oleObj>
                </mc:Choice>
                <mc:Fallback>
                  <p:oleObj name="Equation" r:id="rId15" imgW="495085" imgH="228501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2" y="3394"/>
                          <a:ext cx="496" cy="2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46758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9A83D16A-5842-489E-B200-82417471D695}" type="slidenum">
              <a:rPr lang="ru-RU" altLang="ru-RU" sz="1000" smtClean="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ru-RU" sz="100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457200" y="1973263"/>
            <a:ext cx="2178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itchFamily="34" charset="0"/>
              </a:rPr>
              <a:t>Исходное изображение</a:t>
            </a:r>
            <a:r>
              <a:rPr lang="en-US" altLang="ru-RU" sz="1400">
                <a:latin typeface="Arial" pitchFamily="34" charset="0"/>
              </a:rPr>
              <a:t> </a:t>
            </a: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2971800" y="1849438"/>
            <a:ext cx="308292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itchFamily="34" charset="0"/>
              </a:rPr>
              <a:t>Изображение,  проквантованное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itchFamily="34" charset="0"/>
              </a:rPr>
              <a:t> на 4 уровня без предварительной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itchFamily="34" charset="0"/>
              </a:rPr>
              <a:t> обработки</a:t>
            </a:r>
            <a:r>
              <a:rPr lang="en-US" altLang="ru-RU" sz="1400">
                <a:latin typeface="Arial" pitchFamily="34" charset="0"/>
              </a:rPr>
              <a:t> 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5848350" y="1849438"/>
            <a:ext cx="3609975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itchFamily="34" charset="0"/>
              </a:rPr>
              <a:t>Изображение, проквантованное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itchFamily="34" charset="0"/>
              </a:rPr>
              <a:t> на 4 уровня с предварительной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latin typeface="Arial" pitchFamily="34" charset="0"/>
              </a:rPr>
              <a:t> обработкой</a:t>
            </a:r>
            <a:r>
              <a:rPr lang="en-US" altLang="ru-RU" sz="1400">
                <a:latin typeface="Arial" pitchFamily="34" charset="0"/>
              </a:rPr>
              <a:t> </a:t>
            </a:r>
          </a:p>
        </p:txBody>
      </p:sp>
      <p:graphicFrame>
        <p:nvGraphicFramePr>
          <p:cNvPr id="9222" name="Object 5"/>
          <p:cNvGraphicFramePr>
            <a:graphicFrameLocks noChangeAspect="1"/>
          </p:cNvGraphicFramePr>
          <p:nvPr/>
        </p:nvGraphicFramePr>
        <p:xfrm>
          <a:off x="1095375" y="2489200"/>
          <a:ext cx="723900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3" imgW="457200" imgH="228600" progId="Equation.DSMT4">
                  <p:embed/>
                </p:oleObj>
              </mc:Choice>
              <mc:Fallback>
                <p:oleObj name="Equation" r:id="rId3" imgW="457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75" y="2489200"/>
                        <a:ext cx="723900" cy="361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6"/>
          <p:cNvGraphicFramePr>
            <a:graphicFrameLocks noChangeAspect="1"/>
          </p:cNvGraphicFramePr>
          <p:nvPr/>
        </p:nvGraphicFramePr>
        <p:xfrm>
          <a:off x="4165600" y="2667000"/>
          <a:ext cx="709613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5" imgW="469900" imgH="228600" progId="Equation.DSMT4">
                  <p:embed/>
                </p:oleObj>
              </mc:Choice>
              <mc:Fallback>
                <p:oleObj name="Equation" r:id="rId5" imgW="469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2667000"/>
                        <a:ext cx="709613" cy="34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7"/>
          <p:cNvGraphicFramePr>
            <a:graphicFrameLocks noChangeAspect="1"/>
          </p:cNvGraphicFramePr>
          <p:nvPr/>
        </p:nvGraphicFramePr>
        <p:xfrm>
          <a:off x="7200900" y="2698750"/>
          <a:ext cx="800100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7" imgW="457200" imgH="228600" progId="Equation.DSMT4">
                  <p:embed/>
                </p:oleObj>
              </mc:Choice>
              <mc:Fallback>
                <p:oleObj name="Equation" r:id="rId7" imgW="4572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0900" y="2698750"/>
                        <a:ext cx="800100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5" name="Picture 8"/>
          <p:cNvPicPr>
            <a:picLocks noChangeAspect="1" noChangeArrowheads="1"/>
          </p:cNvPicPr>
          <p:nvPr/>
        </p:nvPicPr>
        <p:blipFill>
          <a:blip r:embed="rId9">
            <a:lum brigh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48038"/>
            <a:ext cx="83629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6" name="Text Box 9"/>
          <p:cNvSpPr txBox="1">
            <a:spLocks noChangeArrowheads="1"/>
          </p:cNvSpPr>
          <p:nvPr/>
        </p:nvSpPr>
        <p:spPr bwMode="auto">
          <a:xfrm>
            <a:off x="765175" y="396875"/>
            <a:ext cx="7646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dirty="0">
                <a:latin typeface="Garamond" pitchFamily="18" charset="0"/>
              </a:rPr>
              <a:t>ДИНАМИЧЕСКОЕ КВАНТОВАНИЕ</a:t>
            </a:r>
          </a:p>
        </p:txBody>
      </p:sp>
    </p:spTree>
    <p:extLst>
      <p:ext uri="{BB962C8B-B14F-4D97-AF65-F5344CB8AC3E}">
        <p14:creationId xmlns:p14="http://schemas.microsoft.com/office/powerpoint/2010/main" val="2511028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1663700"/>
            <a:ext cx="23114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200" y="1463675"/>
            <a:ext cx="274637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68" name="Text Box 4"/>
          <p:cNvSpPr txBox="1">
            <a:spLocks noChangeArrowheads="1"/>
          </p:cNvSpPr>
          <p:nvPr/>
        </p:nvSpPr>
        <p:spPr bwMode="auto">
          <a:xfrm>
            <a:off x="506413" y="192088"/>
            <a:ext cx="727868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rgbClr val="000000"/>
                </a:solidFill>
                <a:latin typeface="+mn-lt"/>
              </a:rPr>
              <a:t>ПОВЫШЕНИЕ ЧЕТКОСТИ ИЗОБРАЖЕНИЙ </a:t>
            </a:r>
          </a:p>
          <a:p>
            <a:pPr>
              <a:defRPr/>
            </a:pPr>
            <a:r>
              <a:rPr lang="ru-RU" sz="2400" dirty="0">
                <a:solidFill>
                  <a:srgbClr val="000000"/>
                </a:solidFill>
                <a:latin typeface="+mn-lt"/>
                <a:ea typeface="+mj-ea"/>
                <a:cs typeface="+mj-cs"/>
              </a:rPr>
              <a:t>МЕТОДОМ ВИНЕРОВСКОЙ ФИЛЬТРАЦИИ</a:t>
            </a:r>
            <a:r>
              <a:rPr lang="en-US" sz="2400" dirty="0">
                <a:solidFill>
                  <a:srgbClr val="000000"/>
                </a:solidFill>
                <a:latin typeface="+mn-lt"/>
                <a:ea typeface="+mj-ea"/>
                <a:cs typeface="+mj-cs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+mn-lt"/>
                <a:ea typeface="+mj-ea"/>
                <a:cs typeface="+mj-cs"/>
              </a:rPr>
              <a:t>(ФИЛЬТР ВИНЕРА)</a:t>
            </a:r>
          </a:p>
        </p:txBody>
      </p:sp>
      <p:pic>
        <p:nvPicPr>
          <p:cNvPr id="2160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4067175"/>
            <a:ext cx="32385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60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788" y="4090988"/>
            <a:ext cx="321945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269875" y="6583363"/>
            <a:ext cx="3873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000"/>
              <a:t>© Грузман И.С.</a:t>
            </a:r>
            <a:r>
              <a:rPr lang="en-US" sz="1000"/>
              <a:t> </a:t>
            </a:r>
            <a:r>
              <a:rPr lang="ru-RU" sz="1000"/>
              <a:t>Статистическая радиотехника, НГТУ, 2012 </a:t>
            </a:r>
          </a:p>
        </p:txBody>
      </p:sp>
    </p:spTree>
    <p:extLst>
      <p:ext uri="{BB962C8B-B14F-4D97-AF65-F5344CB8AC3E}">
        <p14:creationId xmlns:p14="http://schemas.microsoft.com/office/powerpoint/2010/main" val="1807888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506" name="Rectangle 2"/>
          <p:cNvSpPr>
            <a:spLocks noChangeArrowheads="1"/>
          </p:cNvSpPr>
          <p:nvPr/>
        </p:nvSpPr>
        <p:spPr bwMode="auto">
          <a:xfrm>
            <a:off x="666750" y="219075"/>
            <a:ext cx="74199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900" b="1">
                <a:solidFill>
                  <a:schemeClr val="tx2"/>
                </a:solidFill>
                <a:latin typeface="Arial" charset="0"/>
              </a:defRPr>
            </a:lvl1pPr>
            <a:lvl2pPr>
              <a:defRPr sz="3900" b="1">
                <a:solidFill>
                  <a:schemeClr val="tx2"/>
                </a:solidFill>
                <a:latin typeface="Arial" charset="0"/>
              </a:defRPr>
            </a:lvl2pPr>
            <a:lvl3pPr>
              <a:defRPr sz="3900" b="1">
                <a:solidFill>
                  <a:schemeClr val="tx2"/>
                </a:solidFill>
                <a:latin typeface="Arial" charset="0"/>
              </a:defRPr>
            </a:lvl3pPr>
            <a:lvl4pPr>
              <a:defRPr sz="3900" b="1">
                <a:solidFill>
                  <a:schemeClr val="tx2"/>
                </a:solidFill>
                <a:latin typeface="Arial" charset="0"/>
              </a:defRPr>
            </a:lvl4pPr>
            <a:lvl5pPr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2600" b="0" dirty="0">
                <a:solidFill>
                  <a:schemeClr val="tx1"/>
                </a:solidFill>
              </a:rPr>
              <a:t>СВЕРХРАЗРЕШЕНИЕ</a:t>
            </a:r>
          </a:p>
        </p:txBody>
      </p:sp>
      <p:pic>
        <p:nvPicPr>
          <p:cNvPr id="661507" name="Picture 3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052513"/>
            <a:ext cx="4024313" cy="390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1508" name="Picture 4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350" y="1025525"/>
            <a:ext cx="4621213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55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0" y="2157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9949" name="Rectangle 13"/>
          <p:cNvSpPr>
            <a:spLocks noGrp="1" noChangeArrowheads="1"/>
          </p:cNvSpPr>
          <p:nvPr>
            <p:ph type="title"/>
          </p:nvPr>
        </p:nvSpPr>
        <p:spPr>
          <a:xfrm>
            <a:off x="361950" y="206375"/>
            <a:ext cx="8229600" cy="1139825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СТРУКТУРА КУРСА</a:t>
            </a:r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571500" y="1654969"/>
            <a:ext cx="80010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ru-RU" sz="3200" dirty="0"/>
              <a:t> 36 часов лекций,</a:t>
            </a:r>
          </a:p>
          <a:p>
            <a:pPr>
              <a:buFontTx/>
              <a:buChar char="-"/>
            </a:pPr>
            <a:r>
              <a:rPr lang="ru-RU" sz="3200" dirty="0"/>
              <a:t>  36 часов практических занятий</a:t>
            </a:r>
            <a:r>
              <a:rPr lang="ru-RU" sz="3200" dirty="0" smtClean="0"/>
              <a:t>,</a:t>
            </a:r>
          </a:p>
          <a:p>
            <a:pPr>
              <a:buFontTx/>
              <a:buChar char="-"/>
            </a:pPr>
            <a:r>
              <a:rPr lang="ru-RU" sz="3200" dirty="0"/>
              <a:t> </a:t>
            </a:r>
            <a:r>
              <a:rPr lang="ru-RU" sz="3200" dirty="0" smtClean="0"/>
              <a:t>3 контрольные работы,</a:t>
            </a:r>
            <a:endParaRPr lang="ru-RU" sz="3200" dirty="0"/>
          </a:p>
          <a:p>
            <a:r>
              <a:rPr lang="ru-RU" sz="3200" dirty="0"/>
              <a:t>- </a:t>
            </a:r>
            <a:r>
              <a:rPr lang="en-US" sz="3200" dirty="0"/>
              <a:t>1 </a:t>
            </a:r>
            <a:r>
              <a:rPr lang="ru-RU" sz="3200" dirty="0"/>
              <a:t>расчетно-графическое задание.</a:t>
            </a:r>
          </a:p>
          <a:p>
            <a:pPr>
              <a:buFontTx/>
              <a:buChar char="-"/>
            </a:pPr>
            <a:r>
              <a:rPr lang="ru-RU" sz="3200" dirty="0"/>
              <a:t> Экзамен (2 вопроса, 1 задача)</a:t>
            </a:r>
          </a:p>
          <a:p>
            <a:pPr>
              <a:buFontTx/>
              <a:buChar char="-"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9698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1513"/>
            <a:ext cx="4460875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1958975"/>
            <a:ext cx="4410075" cy="4398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63556" name="Rectangle 4"/>
          <p:cNvSpPr>
            <a:spLocks noChangeArrowheads="1"/>
          </p:cNvSpPr>
          <p:nvPr/>
        </p:nvSpPr>
        <p:spPr bwMode="auto">
          <a:xfrm>
            <a:off x="466725" y="438150"/>
            <a:ext cx="74199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3900" b="1">
                <a:solidFill>
                  <a:schemeClr val="tx2"/>
                </a:solidFill>
                <a:latin typeface="Arial" charset="0"/>
              </a:defRPr>
            </a:lvl1pPr>
            <a:lvl2pPr>
              <a:defRPr sz="3900" b="1">
                <a:solidFill>
                  <a:schemeClr val="tx2"/>
                </a:solidFill>
                <a:latin typeface="Arial" charset="0"/>
              </a:defRPr>
            </a:lvl2pPr>
            <a:lvl3pPr>
              <a:defRPr sz="3900" b="1">
                <a:solidFill>
                  <a:schemeClr val="tx2"/>
                </a:solidFill>
                <a:latin typeface="Arial" charset="0"/>
              </a:defRPr>
            </a:lvl3pPr>
            <a:lvl4pPr>
              <a:defRPr sz="3900" b="1">
                <a:solidFill>
                  <a:schemeClr val="tx2"/>
                </a:solidFill>
                <a:latin typeface="Arial" charset="0"/>
              </a:defRPr>
            </a:lvl4pPr>
            <a:lvl5pPr>
              <a:defRPr sz="3900" b="1">
                <a:solidFill>
                  <a:schemeClr val="tx2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39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altLang="ru-RU" sz="2600" b="0" dirty="0">
                <a:solidFill>
                  <a:schemeClr val="tx1"/>
                </a:solidFill>
              </a:rPr>
              <a:t>СВЕРХРАЗРЕШЕНИЕ</a:t>
            </a:r>
          </a:p>
        </p:txBody>
      </p:sp>
    </p:spTree>
    <p:extLst>
      <p:ext uri="{BB962C8B-B14F-4D97-AF65-F5344CB8AC3E}">
        <p14:creationId xmlns:p14="http://schemas.microsoft.com/office/powerpoint/2010/main" val="5176845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06388" y="176213"/>
            <a:ext cx="8837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2800" dirty="0">
                <a:solidFill>
                  <a:srgbClr val="000000"/>
                </a:solidFill>
                <a:latin typeface="+mn-lt"/>
              </a:rPr>
              <a:t>ПОСТРОЕНИЕ ПАНОРАМНЫХ ИЗОБРАЖЕНИЙ</a:t>
            </a:r>
            <a:br>
              <a:rPr lang="ru-RU" sz="2800" dirty="0">
                <a:solidFill>
                  <a:srgbClr val="000000"/>
                </a:solidFill>
                <a:latin typeface="+mn-lt"/>
              </a:rPr>
            </a:br>
            <a:r>
              <a:rPr lang="ru-RU" sz="2800" dirty="0">
                <a:solidFill>
                  <a:srgbClr val="000000"/>
                </a:solidFill>
                <a:latin typeface="+mn-lt"/>
              </a:rPr>
              <a:t>(ОЦЕНИВАНИЕ ПАРАМЕТРОВ СИГНАЛОВ)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987675" y="1641475"/>
            <a:ext cx="3892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>
                <a:latin typeface="Arial" charset="0"/>
              </a:rPr>
              <a:t>Исходные изображения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932113" y="3379788"/>
            <a:ext cx="40703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>
                <a:latin typeface="Arial" charset="0"/>
              </a:rPr>
              <a:t>ПАНОРАМНОЕ ИЗОБРАЖЕНИЕ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2408238"/>
            <a:ext cx="7823200" cy="87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119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352800"/>
            <a:ext cx="8621713" cy="261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371600" y="3276600"/>
            <a:ext cx="6096000" cy="1371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269875" y="6583363"/>
            <a:ext cx="3873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000"/>
              <a:t>© Грузман И.С.</a:t>
            </a:r>
            <a:r>
              <a:rPr lang="en-US" sz="1000"/>
              <a:t> </a:t>
            </a:r>
            <a:r>
              <a:rPr lang="ru-RU" sz="1000"/>
              <a:t>Статистическая радиотехника, НГТУ, 2012 </a:t>
            </a:r>
          </a:p>
        </p:txBody>
      </p:sp>
    </p:spTree>
    <p:extLst>
      <p:ext uri="{BB962C8B-B14F-4D97-AF65-F5344CB8AC3E}">
        <p14:creationId xmlns:p14="http://schemas.microsoft.com/office/powerpoint/2010/main" val="11385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4580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1250" y="719138"/>
            <a:ext cx="2663825" cy="2673350"/>
          </a:xfrm>
          <a:noFill/>
          <a:ln/>
        </p:spPr>
      </p:pic>
      <p:pic>
        <p:nvPicPr>
          <p:cNvPr id="664585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87488" y="3486150"/>
            <a:ext cx="2166937" cy="3330575"/>
          </a:xfrm>
          <a:noFill/>
          <a:ln/>
        </p:spPr>
      </p:pic>
      <p:pic>
        <p:nvPicPr>
          <p:cNvPr id="664588" name="Picture 1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56125" y="3081338"/>
            <a:ext cx="2365375" cy="3690937"/>
          </a:xfrm>
          <a:noFill/>
          <a:ln/>
        </p:spPr>
      </p:pic>
      <p:sp>
        <p:nvSpPr>
          <p:cNvPr id="664591" name="Text Box 15"/>
          <p:cNvSpPr txBox="1">
            <a:spLocks noChangeArrowheads="1"/>
          </p:cNvSpPr>
          <p:nvPr/>
        </p:nvSpPr>
        <p:spPr bwMode="auto">
          <a:xfrm>
            <a:off x="355600" y="67250"/>
            <a:ext cx="854112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dirty="0"/>
              <a:t>ПОСТРОЕНИЕ ТРЕХМЕРНЫХ ОБЪЕКТОВ</a:t>
            </a:r>
          </a:p>
        </p:txBody>
      </p:sp>
      <p:pic>
        <p:nvPicPr>
          <p:cNvPr id="664582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3563" y="742950"/>
            <a:ext cx="2644775" cy="261937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323931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dirty="0">
                <a:solidFill>
                  <a:srgbClr val="000000"/>
                </a:solidFill>
                <a:latin typeface="+mn-lt"/>
              </a:rPr>
              <a:t>ПОСТРОЕНИЕ 3</a:t>
            </a:r>
            <a:r>
              <a:rPr lang="en-US" sz="3600" dirty="0">
                <a:solidFill>
                  <a:srgbClr val="000000"/>
                </a:solidFill>
                <a:latin typeface="+mn-lt"/>
              </a:rPr>
              <a:t>D</a:t>
            </a:r>
            <a:r>
              <a:rPr lang="ru-RU" sz="3600" dirty="0">
                <a:solidFill>
                  <a:srgbClr val="000000"/>
                </a:solidFill>
                <a:latin typeface="+mn-lt"/>
              </a:rPr>
              <a:t> ИЗОБРАЖЕНИЯ ПО 2</a:t>
            </a:r>
            <a:r>
              <a:rPr lang="en-US" sz="3600" dirty="0">
                <a:solidFill>
                  <a:srgbClr val="000000"/>
                </a:solidFill>
                <a:latin typeface="+mn-lt"/>
              </a:rPr>
              <a:t>D </a:t>
            </a:r>
            <a:r>
              <a:rPr lang="ru-RU" sz="3600" dirty="0">
                <a:solidFill>
                  <a:srgbClr val="000000"/>
                </a:solidFill>
                <a:latin typeface="+mn-lt"/>
              </a:rPr>
              <a:t>ИЗОБРАЖЕНИЯМ</a:t>
            </a: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4745038" y="3659188"/>
            <a:ext cx="377825" cy="260350"/>
          </a:xfrm>
          <a:prstGeom prst="rightArrow">
            <a:avLst>
              <a:gd name="adj1" fmla="val 50000"/>
              <a:gd name="adj2" fmla="val 3628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81000" y="5334000"/>
            <a:ext cx="21859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>
                <a:latin typeface="Arial" charset="0"/>
              </a:rPr>
              <a:t>Последователь</a:t>
            </a:r>
            <a:r>
              <a:rPr lang="en-US" sz="2000">
                <a:latin typeface="Arial" charset="0"/>
              </a:rPr>
              <a:t>-</a:t>
            </a:r>
            <a:r>
              <a:rPr lang="ru-RU" sz="2000">
                <a:latin typeface="Arial" charset="0"/>
              </a:rPr>
              <a:t>ность</a:t>
            </a:r>
            <a:r>
              <a:rPr lang="en-US" sz="2000">
                <a:latin typeface="Arial" charset="0"/>
              </a:rPr>
              <a:t> </a:t>
            </a:r>
            <a:endParaRPr lang="ru-RU" sz="2000">
              <a:latin typeface="Arial" charset="0"/>
            </a:endParaRPr>
          </a:p>
          <a:p>
            <a:pPr eaLnBrk="1" hangingPunct="1"/>
            <a:r>
              <a:rPr lang="ru-RU" sz="2000">
                <a:latin typeface="Arial" charset="0"/>
              </a:rPr>
              <a:t>изображений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590800" y="5410200"/>
            <a:ext cx="249555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>
                <a:latin typeface="Arial" charset="0"/>
              </a:rPr>
              <a:t>3</a:t>
            </a:r>
            <a:r>
              <a:rPr lang="en-US" sz="2000">
                <a:latin typeface="Arial" charset="0"/>
              </a:rPr>
              <a:t>D-</a:t>
            </a:r>
            <a:r>
              <a:rPr lang="ru-RU" sz="2000">
                <a:latin typeface="Arial" charset="0"/>
              </a:rPr>
              <a:t>координаты </a:t>
            </a:r>
          </a:p>
          <a:p>
            <a:pPr eaLnBrk="1" hangingPunct="1"/>
            <a:r>
              <a:rPr lang="ru-RU" sz="2000">
                <a:latin typeface="Arial" charset="0"/>
              </a:rPr>
              <a:t>сопряженных точек</a:t>
            </a: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286000"/>
            <a:ext cx="3236913" cy="288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867400" y="5334000"/>
            <a:ext cx="3124200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2000">
                <a:latin typeface="Arial" charset="0"/>
              </a:rPr>
              <a:t>Текстурированная карта глубины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97075" y="2746375"/>
            <a:ext cx="2117725" cy="2514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0"/>
            <a:ext cx="393065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50" name="AutoShape 10"/>
          <p:cNvSpPr>
            <a:spLocks noChangeArrowheads="1"/>
          </p:cNvSpPr>
          <p:nvPr/>
        </p:nvSpPr>
        <p:spPr bwMode="auto">
          <a:xfrm>
            <a:off x="2133600" y="3505200"/>
            <a:ext cx="377825" cy="260350"/>
          </a:xfrm>
          <a:prstGeom prst="rightArrow">
            <a:avLst>
              <a:gd name="adj1" fmla="val 50000"/>
              <a:gd name="adj2" fmla="val 3628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69875" y="6583363"/>
            <a:ext cx="3873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000"/>
              <a:t>© Грузман И.С.</a:t>
            </a:r>
            <a:r>
              <a:rPr lang="en-US" sz="1000"/>
              <a:t> </a:t>
            </a:r>
            <a:r>
              <a:rPr lang="ru-RU" sz="1000"/>
              <a:t>Статистическая радиотехника, НГТУ, 2012 </a:t>
            </a:r>
          </a:p>
        </p:txBody>
      </p:sp>
    </p:spTree>
    <p:extLst>
      <p:ext uri="{BB962C8B-B14F-4D97-AF65-F5344CB8AC3E}">
        <p14:creationId xmlns:p14="http://schemas.microsoft.com/office/powerpoint/2010/main" val="595408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381000" y="1752600"/>
            <a:ext cx="8229600" cy="3733800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endParaRPr lang="ru-RU" dirty="0"/>
          </a:p>
          <a:p>
            <a:pPr marL="609600" indent="-609600"/>
            <a:r>
              <a:rPr lang="ru-RU" dirty="0"/>
              <a:t>Случайные процессы и их характеристики.</a:t>
            </a:r>
          </a:p>
          <a:p>
            <a:pPr marL="609600" indent="-609600"/>
            <a:r>
              <a:rPr lang="ru-RU" dirty="0"/>
              <a:t>Преобразование случайных процессов в линейных стационарных системах .</a:t>
            </a:r>
          </a:p>
          <a:p>
            <a:pPr marL="609600" indent="-609600"/>
            <a:r>
              <a:rPr lang="ru-RU" dirty="0"/>
              <a:t>Оптимальные и </a:t>
            </a:r>
            <a:r>
              <a:rPr lang="ru-RU" dirty="0" err="1"/>
              <a:t>квазиоптимальные</a:t>
            </a:r>
            <a:r>
              <a:rPr lang="ru-RU" dirty="0"/>
              <a:t> линейные системы. </a:t>
            </a:r>
          </a:p>
          <a:p>
            <a:pPr marL="609600" indent="-609600"/>
            <a:r>
              <a:rPr lang="ru-RU" dirty="0"/>
              <a:t>Основы теории обнаружения и оценивания параметров сигналов.</a:t>
            </a:r>
          </a:p>
        </p:txBody>
      </p:sp>
      <p:sp>
        <p:nvSpPr>
          <p:cNvPr id="102411" name="Rectangle 11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ТЕМЫ ЛЕКЦИЙ</a:t>
            </a:r>
          </a:p>
        </p:txBody>
      </p:sp>
    </p:spTree>
    <p:extLst>
      <p:ext uri="{BB962C8B-B14F-4D97-AF65-F5344CB8AC3E}">
        <p14:creationId xmlns:p14="http://schemas.microsoft.com/office/powerpoint/2010/main" val="38464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50" y="1857375"/>
            <a:ext cx="8153400" cy="37338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/>
              <a:t>Случайные величины и их характеристики.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/>
              <a:t>Случайные процессы (СП) и их характеристики. </a:t>
            </a:r>
            <a:r>
              <a:rPr lang="ru-RU" sz="2400" dirty="0" smtClean="0"/>
              <a:t>К.Р. (20 </a:t>
            </a:r>
            <a:r>
              <a:rPr lang="ru-RU" sz="2400" dirty="0"/>
              <a:t>минут).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/>
              <a:t>Стационарные и эргодические СП и их характеристики.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/>
              <a:t>Воздействие СП на линейные системы (ЛС).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/>
              <a:t>К.Р. Воздействие СП на ЛС (2 часа).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/>
              <a:t>Согласованный фильтр.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/>
              <a:t>К.Р. Согласованный фильтр (2 часа).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/>
              <a:t>Обнаружение детерминированных сигналов. </a:t>
            </a:r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ТЕМЫ ПРАКТИЧЕСКИХ ЗАНЯТИЙ</a:t>
            </a:r>
          </a:p>
        </p:txBody>
      </p:sp>
    </p:spTree>
    <p:extLst>
      <p:ext uri="{BB962C8B-B14F-4D97-AF65-F5344CB8AC3E}">
        <p14:creationId xmlns:p14="http://schemas.microsoft.com/office/powerpoint/2010/main" val="283578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+mn-lt"/>
              </a:rPr>
              <a:t>БРС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0640"/>
          </a:xfrm>
        </p:spPr>
        <p:txBody>
          <a:bodyPr/>
          <a:lstStyle/>
          <a:p>
            <a:r>
              <a:rPr lang="ru-RU" dirty="0"/>
              <a:t>РГЗ – </a:t>
            </a:r>
            <a:r>
              <a:rPr lang="ru-RU" dirty="0" smtClean="0"/>
              <a:t>20 </a:t>
            </a:r>
            <a:r>
              <a:rPr lang="ru-RU" dirty="0"/>
              <a:t>баллов</a:t>
            </a:r>
          </a:p>
          <a:p>
            <a:r>
              <a:rPr lang="ru-RU" dirty="0" smtClean="0"/>
              <a:t>К.Р</a:t>
            </a:r>
            <a:r>
              <a:rPr lang="en-US" dirty="0" smtClean="0"/>
              <a:t>: </a:t>
            </a:r>
            <a:r>
              <a:rPr lang="ru-RU" dirty="0" smtClean="0"/>
              <a:t>10+15+15=40 баллов</a:t>
            </a:r>
          </a:p>
          <a:p>
            <a:r>
              <a:rPr lang="ru-RU" dirty="0" smtClean="0"/>
              <a:t>Практика: 1 балл за решение у доски (максимум 10 баллов)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Итого 60 баллов за семестр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1959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4400"/>
            <a:ext cx="8229600" cy="484188"/>
          </a:xfrm>
          <a:ln/>
        </p:spPr>
        <p:txBody>
          <a:bodyPr/>
          <a:lstStyle/>
          <a:p>
            <a:r>
              <a:rPr lang="ru-RU" sz="4000" dirty="0">
                <a:solidFill>
                  <a:schemeClr val="tx1"/>
                </a:solidFill>
                <a:latin typeface="+mn-lt"/>
              </a:rPr>
              <a:t>ЭКЗАМЕН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5307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200" dirty="0"/>
          </a:p>
          <a:p>
            <a:pPr>
              <a:lnSpc>
                <a:spcPct val="80000"/>
              </a:lnSpc>
            </a:pPr>
            <a:r>
              <a:rPr lang="ru-RU" sz="2200" dirty="0"/>
              <a:t>К экзамену допускаются студенты защитившие РГЗ, выполнившие программу практических занятий, набравшие не менее 50% (</a:t>
            </a:r>
            <a:r>
              <a:rPr lang="en-US" sz="2200" dirty="0"/>
              <a:t>30</a:t>
            </a:r>
            <a:r>
              <a:rPr lang="ru-RU" sz="2200" dirty="0"/>
              <a:t> баллов) по результатам текущего рейтинга.</a:t>
            </a:r>
          </a:p>
          <a:p>
            <a:pPr>
              <a:lnSpc>
                <a:spcPct val="80000"/>
              </a:lnSpc>
            </a:pPr>
            <a:r>
              <a:rPr lang="ru-RU" sz="2200" dirty="0"/>
              <a:t>Экзамен проводится в устном виде: предлагается задача и два теоретических вопроса.</a:t>
            </a:r>
          </a:p>
          <a:p>
            <a:pPr>
              <a:lnSpc>
                <a:spcPct val="80000"/>
              </a:lnSpc>
            </a:pPr>
            <a:r>
              <a:rPr lang="ru-RU" sz="2200" dirty="0"/>
              <a:t>Максимальное количество</a:t>
            </a:r>
            <a:r>
              <a:rPr lang="en-US" sz="2200" dirty="0"/>
              <a:t> </a:t>
            </a:r>
            <a:r>
              <a:rPr lang="ru-RU" sz="2200" dirty="0"/>
              <a:t>баллов</a:t>
            </a:r>
            <a:r>
              <a:rPr lang="en-US" sz="2200" dirty="0"/>
              <a:t>:</a:t>
            </a:r>
            <a:r>
              <a:rPr lang="ru-RU" sz="2200" dirty="0"/>
              <a:t> </a:t>
            </a:r>
            <a:r>
              <a:rPr lang="en-US" sz="2200" dirty="0"/>
              <a:t>1 </a:t>
            </a:r>
            <a:r>
              <a:rPr lang="ru-RU" sz="2200" dirty="0"/>
              <a:t>вопрос, задача  –  по 10</a:t>
            </a:r>
            <a:r>
              <a:rPr lang="en-US" sz="2200" dirty="0"/>
              <a:t>; 2 </a:t>
            </a:r>
            <a:r>
              <a:rPr lang="ru-RU" sz="2200" dirty="0"/>
              <a:t>вопрос  - </a:t>
            </a:r>
            <a:r>
              <a:rPr lang="en-US" sz="2200" dirty="0"/>
              <a:t>2</a:t>
            </a:r>
            <a:r>
              <a:rPr lang="ru-RU" sz="2200" dirty="0"/>
              <a:t>0, если все задания выполнены полностью без замечаний.</a:t>
            </a:r>
          </a:p>
          <a:p>
            <a:pPr>
              <a:lnSpc>
                <a:spcPct val="80000"/>
              </a:lnSpc>
            </a:pPr>
            <a:r>
              <a:rPr lang="ru-RU" sz="2200" dirty="0"/>
              <a:t>При отсутствии ответа или решения задачи выставляется 0 баллов </a:t>
            </a:r>
            <a:endParaRPr lang="ru-RU" sz="2200" dirty="0" smtClean="0"/>
          </a:p>
          <a:p>
            <a:pPr>
              <a:lnSpc>
                <a:spcPct val="80000"/>
              </a:lnSpc>
            </a:pPr>
            <a:r>
              <a:rPr lang="ru-RU" sz="2200" dirty="0" smtClean="0"/>
              <a:t>Автомат</a:t>
            </a:r>
            <a:r>
              <a:rPr lang="ru-RU" sz="2200" dirty="0"/>
              <a:t>: если за семестр </a:t>
            </a:r>
            <a:r>
              <a:rPr lang="en-US" sz="2200" dirty="0" smtClean="0"/>
              <a:t>&gt;</a:t>
            </a:r>
            <a:r>
              <a:rPr lang="ru-RU" sz="2200" dirty="0" smtClean="0"/>
              <a:t>=53 баллов, </a:t>
            </a:r>
            <a:r>
              <a:rPr lang="ru-RU" sz="2200" dirty="0"/>
              <a:t>то от 73 баллов (хорошо),</a:t>
            </a:r>
          </a:p>
          <a:p>
            <a:pPr>
              <a:lnSpc>
                <a:spcPct val="80000"/>
              </a:lnSpc>
            </a:pP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45896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466725"/>
            <a:ext cx="8229600" cy="685800"/>
          </a:xfrm>
        </p:spPr>
        <p:txBody>
          <a:bodyPr/>
          <a:lstStyle/>
          <a:p>
            <a:r>
              <a:rPr lang="ru-RU" sz="3600" dirty="0">
                <a:solidFill>
                  <a:schemeClr val="tx1"/>
                </a:solidFill>
                <a:latin typeface="+mn-lt"/>
              </a:rPr>
              <a:t>ЛИТЕРАТУРА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229600" cy="44196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000" dirty="0" err="1"/>
              <a:t>Грузман</a:t>
            </a:r>
            <a:r>
              <a:rPr lang="ru-RU" sz="2000" dirty="0"/>
              <a:t> И.С. Основы теории случайных процессов.- НГТУ,2004 г.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000" dirty="0" err="1"/>
              <a:t>Грузман</a:t>
            </a:r>
            <a:r>
              <a:rPr lang="ru-RU" sz="2000" dirty="0"/>
              <a:t> И.С. Применение теории случайных процессов.- НГТУ,2006 г.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000" dirty="0" err="1"/>
              <a:t>Борукаев</a:t>
            </a:r>
            <a:r>
              <a:rPr lang="ru-RU" sz="2000" dirty="0"/>
              <a:t> Т.Б., Васюков В.Н., </a:t>
            </a:r>
            <a:r>
              <a:rPr lang="ru-RU" sz="2000" dirty="0" err="1"/>
              <a:t>Грузман</a:t>
            </a:r>
            <a:r>
              <a:rPr lang="ru-RU" sz="2000" dirty="0"/>
              <a:t> И.С. , </a:t>
            </a:r>
            <a:r>
              <a:rPr lang="ru-RU" sz="2000" dirty="0" err="1"/>
              <a:t>Спектор</a:t>
            </a:r>
            <a:r>
              <a:rPr lang="ru-RU" sz="2000" dirty="0"/>
              <a:t> А.А. Применение статистических методов в радиотехнике – НГТУ, 1992.</a:t>
            </a:r>
            <a:endParaRPr lang="en-US" sz="2000" dirty="0"/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000" dirty="0"/>
              <a:t>Липкин И.А. Статистическая радиотехника. Теория информации и кодирования. – М.</a:t>
            </a:r>
            <a:r>
              <a:rPr lang="en-US" sz="2000" dirty="0"/>
              <a:t>:</a:t>
            </a:r>
            <a:r>
              <a:rPr lang="ru-RU" sz="2000" dirty="0"/>
              <a:t>Вузовская книга, 2002.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000" dirty="0"/>
              <a:t>Левин Б.Р. Теоретические основы статистической радиотехники. - М.: Сов. радио.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000" dirty="0"/>
              <a:t>Тихонов В.И. Статистическая радиотехника. - М.: Радио и связь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000" dirty="0" err="1"/>
              <a:t>Шахтарин</a:t>
            </a:r>
            <a:r>
              <a:rPr lang="ru-RU" sz="2000" dirty="0"/>
              <a:t> Б.И. Случайные процессы в радиотехнике. - М.</a:t>
            </a:r>
            <a:r>
              <a:rPr lang="en-US" sz="2000" dirty="0"/>
              <a:t>:</a:t>
            </a:r>
            <a:r>
              <a:rPr lang="ru-RU" sz="2000" dirty="0"/>
              <a:t> Радио и связь, 2002 г.</a:t>
            </a:r>
          </a:p>
        </p:txBody>
      </p:sp>
    </p:spTree>
    <p:extLst>
      <p:ext uri="{BB962C8B-B14F-4D97-AF65-F5344CB8AC3E}">
        <p14:creationId xmlns:p14="http://schemas.microsoft.com/office/powerpoint/2010/main" val="97685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0"/>
            <a:ext cx="8229600" cy="609600"/>
          </a:xfrm>
        </p:spPr>
        <p:txBody>
          <a:bodyPr/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ru-RU" sz="3200" u="sng">
                <a:solidFill>
                  <a:schemeClr val="tx1"/>
                </a:solidFill>
                <a:latin typeface="Verdana" pitchFamily="34" charset="0"/>
              </a:rPr>
              <a:t>Задачники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839200" cy="3886200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 err="1"/>
              <a:t>Горяинов</a:t>
            </a:r>
            <a:r>
              <a:rPr lang="ru-RU" sz="2400" dirty="0"/>
              <a:t> В.Т., Журавлев А.Г., Тихонов В.И.  Статистическая радиотехника: Примеры и задачи. - М.:  Сов. радио, 1980.</a:t>
            </a:r>
          </a:p>
          <a:p>
            <a:pPr marL="609600" indent="-609600">
              <a:lnSpc>
                <a:spcPct val="80000"/>
              </a:lnSpc>
              <a:buClr>
                <a:schemeClr val="tx1"/>
              </a:buClr>
              <a:buFont typeface="Wingdings" pitchFamily="2" charset="2"/>
              <a:buAutoNum type="arabicPeriod"/>
            </a:pPr>
            <a:r>
              <a:rPr lang="ru-RU" sz="2400" dirty="0" err="1"/>
              <a:t>Гмурман</a:t>
            </a:r>
            <a:r>
              <a:rPr lang="ru-RU" sz="2400" dirty="0"/>
              <a:t> В.Е. Руководство к решению задач по теории  вероятностей и математической статистике. - М.: Высшая  школа, 2000.</a:t>
            </a:r>
          </a:p>
          <a:p>
            <a:pPr marL="609600" indent="-609600">
              <a:lnSpc>
                <a:spcPct val="80000"/>
              </a:lnSpc>
              <a:buFont typeface="Wingdings" pitchFamily="2" charset="2"/>
              <a:buNone/>
            </a:pPr>
            <a:endParaRPr lang="ru-RU" sz="2400" dirty="0"/>
          </a:p>
          <a:p>
            <a:pPr marL="609600" indent="-60960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2400" u="sng"/>
              <a:t>РГЗ</a:t>
            </a:r>
            <a:endParaRPr lang="ru-RU" sz="2400" u="sng" dirty="0"/>
          </a:p>
          <a:p>
            <a:pPr marL="609600" indent="-609600" algn="just">
              <a:lnSpc>
                <a:spcPct val="80000"/>
              </a:lnSpc>
              <a:buNone/>
            </a:pPr>
            <a:r>
              <a:rPr lang="en-US" sz="2400" dirty="0"/>
              <a:t>	</a:t>
            </a:r>
            <a:r>
              <a:rPr lang="ru-RU" sz="2400" dirty="0"/>
              <a:t>Основы теории случайных процессов : метод. указания к лаб. работам для 3 курса </a:t>
            </a:r>
            <a:r>
              <a:rPr lang="en-US" sz="2400" dirty="0"/>
              <a:t>// </a:t>
            </a:r>
            <a:r>
              <a:rPr lang="ru-RU" sz="2400" dirty="0"/>
              <a:t>А. А. </a:t>
            </a:r>
            <a:r>
              <a:rPr lang="ru-RU" sz="2400" dirty="0" err="1"/>
              <a:t>Спектор</a:t>
            </a:r>
            <a:r>
              <a:rPr lang="ru-RU" sz="2400" dirty="0"/>
              <a:t>, И. С. </a:t>
            </a:r>
            <a:r>
              <a:rPr lang="ru-RU" sz="2400" dirty="0" err="1"/>
              <a:t>Грузман</a:t>
            </a:r>
            <a:r>
              <a:rPr lang="en-US" sz="2400" dirty="0"/>
              <a:t> </a:t>
            </a:r>
            <a:r>
              <a:rPr lang="ru-RU" sz="2400" dirty="0"/>
              <a:t>. - Новосибирск : Изд-во НГТУ, 2017.</a:t>
            </a:r>
          </a:p>
        </p:txBody>
      </p:sp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457200" y="457200"/>
            <a:ext cx="82296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3600" dirty="0"/>
              <a:t>ЛИТЕРАТУРА</a:t>
            </a:r>
            <a:endParaRPr lang="ru-RU" sz="3600" dirty="0">
              <a:solidFill>
                <a:schemeClr val="tx2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93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4000" dirty="0">
                <a:solidFill>
                  <a:srgbClr val="000000"/>
                </a:solidFill>
                <a:latin typeface="+mn-lt"/>
              </a:rPr>
              <a:t>ПРИМЕНЕНИЕ СТАТИСТИЧЕСКИХ МЕТОДОВ ОБРАБОТКИ СИГНАЛОВ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269875" y="6583363"/>
            <a:ext cx="3873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ru-RU" sz="1000"/>
              <a:t>© Грузман И.С.</a:t>
            </a:r>
            <a:r>
              <a:rPr lang="en-US" sz="1000"/>
              <a:t> </a:t>
            </a:r>
            <a:r>
              <a:rPr lang="ru-RU" sz="1000"/>
              <a:t>Статистическая радиотехника, НГТУ, 2012 </a:t>
            </a:r>
          </a:p>
        </p:txBody>
      </p:sp>
    </p:spTree>
    <p:extLst>
      <p:ext uri="{BB962C8B-B14F-4D97-AF65-F5344CB8AC3E}">
        <p14:creationId xmlns:p14="http://schemas.microsoft.com/office/powerpoint/2010/main" val="795069679"/>
      </p:ext>
    </p:extLst>
  </p:cSld>
  <p:clrMapOvr>
    <a:masterClrMapping/>
  </p:clrMapOvr>
</p:sld>
</file>

<file path=ppt/theme/theme1.xml><?xml version="1.0" encoding="utf-8"?>
<a:theme xmlns:a="http://schemas.openxmlformats.org/drawingml/2006/main" name="Уровень">
  <a:themeElements>
    <a:clrScheme name="Уровень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Уровень">
      <a:majorFont>
        <a:latin typeface="Garamond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Уровень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ровень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ровень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1843</TotalTime>
  <Words>617</Words>
  <Application>Microsoft Office PowerPoint</Application>
  <PresentationFormat>Экран (4:3)</PresentationFormat>
  <Paragraphs>111</Paragraphs>
  <Slides>23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Times New Roman</vt:lpstr>
      <vt:lpstr>Garamond</vt:lpstr>
      <vt:lpstr>Wingdings</vt:lpstr>
      <vt:lpstr>Verdana</vt:lpstr>
      <vt:lpstr>Уровень</vt:lpstr>
      <vt:lpstr>Equation</vt:lpstr>
      <vt:lpstr>СТАТИСТИЧЕСКАЯ РАДИОТЕХНИКА  (Основы теории случайных процессов)</vt:lpstr>
      <vt:lpstr>СТРУКТУРА КУРСА</vt:lpstr>
      <vt:lpstr>ТЕМЫ ЛЕКЦИЙ</vt:lpstr>
      <vt:lpstr>ТЕМЫ ПРАКТИЧЕСКИХ ЗАНЯТИЙ</vt:lpstr>
      <vt:lpstr>БРС</vt:lpstr>
      <vt:lpstr>ЭКЗАМЕН</vt:lpstr>
      <vt:lpstr>ЛИТЕРАТУРА</vt:lpstr>
      <vt:lpstr>Задачники</vt:lpstr>
      <vt:lpstr>ПРИМЕНЕНИЕ СТАТИСТИЧЕСКИХ МЕТОДОВ ОБРАБОТКИ СИГНАЛОВ</vt:lpstr>
      <vt:lpstr>Презентация PowerPoint</vt:lpstr>
      <vt:lpstr>РЕГИСТРАЦИЯ ИЗОБРАЖЕНИЙ</vt:lpstr>
      <vt:lpstr>Презентация PowerPoint</vt:lpstr>
      <vt:lpstr>УЛУЧШЕНИЕ ВИЗУАЛЬНОГО КАЧЕСТВА  ИЗОБРАЖЕНИЙ (ПРЕОБРАЗОВАНИЕ ГИСТОГРАММ)</vt:lpstr>
      <vt:lpstr>ПОВЫШЕНИЕ ЧЕТКОСТИ ИЗОБРАЖЕНИЙ (ФИЛЬТРАЦИЯ СИГНАЛОВ)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ПОСТРОЕНИЕ 3D ИЗОБРАЖЕНИЯ ПО 2D ИЗОБРАЖЕНИЯМ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 Recognition using Distinctive Image Features from Scale-Invariant Keypoints</dc:title>
  <dc:creator>Matt</dc:creator>
  <cp:lastModifiedBy>admin</cp:lastModifiedBy>
  <cp:revision>213</cp:revision>
  <dcterms:created xsi:type="dcterms:W3CDTF">2003-10-28T00:45:13Z</dcterms:created>
  <dcterms:modified xsi:type="dcterms:W3CDTF">2025-02-11T04:59:54Z</dcterms:modified>
</cp:coreProperties>
</file>