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7" r:id="rId1"/>
    <p:sldMasterId id="2147483679" r:id="rId2"/>
  </p:sldMasterIdLst>
  <p:notesMasterIdLst>
    <p:notesMasterId r:id="rId36"/>
  </p:notesMasterIdLst>
  <p:sldIdLst>
    <p:sldId id="256" r:id="rId3"/>
    <p:sldId id="285" r:id="rId4"/>
    <p:sldId id="287" r:id="rId5"/>
    <p:sldId id="257" r:id="rId6"/>
    <p:sldId id="288" r:id="rId7"/>
    <p:sldId id="258" r:id="rId8"/>
    <p:sldId id="259" r:id="rId9"/>
    <p:sldId id="284" r:id="rId10"/>
    <p:sldId id="260" r:id="rId11"/>
    <p:sldId id="261" r:id="rId12"/>
    <p:sldId id="289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2" r:id="rId32"/>
    <p:sldId id="281" r:id="rId33"/>
    <p:sldId id="283" r:id="rId34"/>
    <p:sldId id="280" r:id="rId35"/>
  </p:sldIdLst>
  <p:sldSz cx="10693400" cy="7562850"/>
  <p:notesSz cx="10693400" cy="7562850"/>
  <p:defaultTextStyle>
    <a:defPPr>
      <a:defRPr lang="ru-RU"/>
    </a:defPPr>
    <a:lvl1pPr marL="0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40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76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13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49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188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28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264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303" algn="l" defTabSz="9140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294">
          <p15:clr>
            <a:srgbClr val="A4A3A4"/>
          </p15:clr>
        </p15:guide>
        <p15:guide id="4" pos="2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71" autoAdjust="0"/>
    <p:restoredTop sz="94660"/>
  </p:normalViewPr>
  <p:slideViewPr>
    <p:cSldViewPr>
      <p:cViewPr varScale="1">
        <p:scale>
          <a:sx n="83" d="100"/>
          <a:sy n="83" d="100"/>
        </p:scale>
        <p:origin x="1530" y="114"/>
      </p:cViewPr>
      <p:guideLst>
        <p:guide orient="horz" pos="2880"/>
        <p:guide pos="2160"/>
        <p:guide orient="horz" pos="3294"/>
        <p:guide pos="2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4" Type="http://schemas.openxmlformats.org/officeDocument/2006/relationships/image" Target="../media/image74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image" Target="../media/image7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4" Type="http://schemas.openxmlformats.org/officeDocument/2006/relationships/image" Target="../media/image83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image" Target="../media/image87.wmf"/><Relationship Id="rId1" Type="http://schemas.openxmlformats.org/officeDocument/2006/relationships/image" Target="../media/image86.wmf"/><Relationship Id="rId6" Type="http://schemas.openxmlformats.org/officeDocument/2006/relationships/image" Target="../media/image91.wmf"/><Relationship Id="rId5" Type="http://schemas.openxmlformats.org/officeDocument/2006/relationships/image" Target="../media/image90.wmf"/><Relationship Id="rId4" Type="http://schemas.openxmlformats.org/officeDocument/2006/relationships/image" Target="../media/image89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6.wmf"/><Relationship Id="rId1" Type="http://schemas.openxmlformats.org/officeDocument/2006/relationships/image" Target="../media/image9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4" Type="http://schemas.openxmlformats.org/officeDocument/2006/relationships/image" Target="../media/image5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7" Type="http://schemas.openxmlformats.org/officeDocument/2006/relationships/image" Target="../media/image66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6" Type="http://schemas.openxmlformats.org/officeDocument/2006/relationships/image" Target="../media/image65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3BACE-06CB-496B-A901-09FCA111BD9D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8BFB3-2259-4B47-AECF-EC3CE2F918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253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40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76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113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149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188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228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264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303" algn="l" defTabSz="91407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ЦОС в МФРЛ, с. 26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8BFB3-2259-4B47-AECF-EC3CE2F9187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125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68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8BFB3-2259-4B47-AECF-EC3CE2F9187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898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9386"/>
            <a:ext cx="9089390" cy="162111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5615"/>
            <a:ext cx="7485380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4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6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1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5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9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3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67827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15622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65"/>
            <a:ext cx="2406015" cy="645293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65"/>
            <a:ext cx="7039822" cy="64529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19115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9386"/>
            <a:ext cx="9089390" cy="162111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5615"/>
            <a:ext cx="7485380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4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6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1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5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9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3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88410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90931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9832"/>
            <a:ext cx="9089390" cy="1502066"/>
          </a:xfrm>
        </p:spPr>
        <p:txBody>
          <a:bodyPr anchor="t"/>
          <a:lstStyle>
            <a:lvl1pPr algn="l">
              <a:defRPr sz="4411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5459"/>
            <a:ext cx="9089390" cy="1654373"/>
          </a:xfrm>
        </p:spPr>
        <p:txBody>
          <a:bodyPr anchor="b"/>
          <a:lstStyle>
            <a:lvl1pPr marL="0" indent="0">
              <a:buNone/>
              <a:defRPr sz="2206">
                <a:solidFill>
                  <a:schemeClr val="tx1">
                    <a:tint val="75000"/>
                  </a:schemeClr>
                </a:solidFill>
              </a:defRPr>
            </a:lvl1pPr>
            <a:lvl2pPr marL="504200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2pPr>
            <a:lvl3pPr marL="1008400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600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4pPr>
            <a:lvl5pPr marL="201680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5pPr>
            <a:lvl6pPr marL="252100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6pPr>
            <a:lvl7pPr marL="302520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7pPr>
            <a:lvl8pPr marL="352940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8pPr>
            <a:lvl9pPr marL="403360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7095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" y="1764666"/>
            <a:ext cx="4722918" cy="4991131"/>
          </a:xfrm>
        </p:spPr>
        <p:txBody>
          <a:bodyPr/>
          <a:lstStyle>
            <a:lvl1pPr>
              <a:defRPr sz="3088"/>
            </a:lvl1pPr>
            <a:lvl2pPr>
              <a:defRPr sz="2647"/>
            </a:lvl2pPr>
            <a:lvl3pPr>
              <a:defRPr sz="2206"/>
            </a:lvl3pPr>
            <a:lvl4pPr>
              <a:defRPr sz="1985"/>
            </a:lvl4pPr>
            <a:lvl5pPr>
              <a:defRPr sz="1985"/>
            </a:lvl5pPr>
            <a:lvl6pPr>
              <a:defRPr sz="1985"/>
            </a:lvl6pPr>
            <a:lvl7pPr>
              <a:defRPr sz="1985"/>
            </a:lvl7pPr>
            <a:lvl8pPr>
              <a:defRPr sz="1985"/>
            </a:lvl8pPr>
            <a:lvl9pPr>
              <a:defRPr sz="198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666"/>
            <a:ext cx="4722918" cy="4991131"/>
          </a:xfrm>
        </p:spPr>
        <p:txBody>
          <a:bodyPr/>
          <a:lstStyle>
            <a:lvl1pPr>
              <a:defRPr sz="3088"/>
            </a:lvl1pPr>
            <a:lvl2pPr>
              <a:defRPr sz="2647"/>
            </a:lvl2pPr>
            <a:lvl3pPr>
              <a:defRPr sz="2206"/>
            </a:lvl3pPr>
            <a:lvl4pPr>
              <a:defRPr sz="1985"/>
            </a:lvl4pPr>
            <a:lvl5pPr>
              <a:defRPr sz="1985"/>
            </a:lvl5pPr>
            <a:lvl6pPr>
              <a:defRPr sz="1985"/>
            </a:lvl6pPr>
            <a:lvl7pPr>
              <a:defRPr sz="1985"/>
            </a:lvl7pPr>
            <a:lvl8pPr>
              <a:defRPr sz="1985"/>
            </a:lvl8pPr>
            <a:lvl9pPr>
              <a:defRPr sz="198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081776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889"/>
            <a:ext cx="4724775" cy="705515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00" indent="0">
              <a:buNone/>
              <a:defRPr sz="2206" b="1"/>
            </a:lvl2pPr>
            <a:lvl3pPr marL="1008400" indent="0">
              <a:buNone/>
              <a:defRPr sz="1985" b="1"/>
            </a:lvl3pPr>
            <a:lvl4pPr marL="1512600" indent="0">
              <a:buNone/>
              <a:defRPr sz="1764" b="1"/>
            </a:lvl4pPr>
            <a:lvl5pPr marL="2016801" indent="0">
              <a:buNone/>
              <a:defRPr sz="1764" b="1"/>
            </a:lvl5pPr>
            <a:lvl6pPr marL="2521001" indent="0">
              <a:buNone/>
              <a:defRPr sz="1764" b="1"/>
            </a:lvl6pPr>
            <a:lvl7pPr marL="3025201" indent="0">
              <a:buNone/>
              <a:defRPr sz="1764" b="1"/>
            </a:lvl7pPr>
            <a:lvl8pPr marL="3529401" indent="0">
              <a:buNone/>
              <a:defRPr sz="1764" b="1"/>
            </a:lvl8pPr>
            <a:lvl9pPr marL="4033601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8404"/>
            <a:ext cx="4724775" cy="4357393"/>
          </a:xfrm>
        </p:spPr>
        <p:txBody>
          <a:bodyPr/>
          <a:lstStyle>
            <a:lvl1pPr>
              <a:defRPr sz="2647"/>
            </a:lvl1pPr>
            <a:lvl2pPr>
              <a:defRPr sz="2206"/>
            </a:lvl2pPr>
            <a:lvl3pPr>
              <a:defRPr sz="1985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889"/>
            <a:ext cx="4726631" cy="705515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00" indent="0">
              <a:buNone/>
              <a:defRPr sz="2206" b="1"/>
            </a:lvl2pPr>
            <a:lvl3pPr marL="1008400" indent="0">
              <a:buNone/>
              <a:defRPr sz="1985" b="1"/>
            </a:lvl3pPr>
            <a:lvl4pPr marL="1512600" indent="0">
              <a:buNone/>
              <a:defRPr sz="1764" b="1"/>
            </a:lvl4pPr>
            <a:lvl5pPr marL="2016801" indent="0">
              <a:buNone/>
              <a:defRPr sz="1764" b="1"/>
            </a:lvl5pPr>
            <a:lvl6pPr marL="2521001" indent="0">
              <a:buNone/>
              <a:defRPr sz="1764" b="1"/>
            </a:lvl6pPr>
            <a:lvl7pPr marL="3025201" indent="0">
              <a:buNone/>
              <a:defRPr sz="1764" b="1"/>
            </a:lvl7pPr>
            <a:lvl8pPr marL="3529401" indent="0">
              <a:buNone/>
              <a:defRPr sz="1764" b="1"/>
            </a:lvl8pPr>
            <a:lvl9pPr marL="4033601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099" y="2398404"/>
            <a:ext cx="4726631" cy="4357393"/>
          </a:xfrm>
        </p:spPr>
        <p:txBody>
          <a:bodyPr/>
          <a:lstStyle>
            <a:lvl1pPr>
              <a:defRPr sz="2647"/>
            </a:lvl1pPr>
            <a:lvl2pPr>
              <a:defRPr sz="2206"/>
            </a:lvl2pPr>
            <a:lvl3pPr>
              <a:defRPr sz="1985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971320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260399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1E3C4D-359F-4FFE-80A9-9208D8303C3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7404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113"/>
            <a:ext cx="3518055" cy="1281483"/>
          </a:xfrm>
        </p:spPr>
        <p:txBody>
          <a:bodyPr anchor="b"/>
          <a:lstStyle>
            <a:lvl1pPr algn="l">
              <a:defRPr sz="220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114"/>
            <a:ext cx="5977908" cy="6454683"/>
          </a:xfrm>
        </p:spPr>
        <p:txBody>
          <a:bodyPr/>
          <a:lstStyle>
            <a:lvl1pPr>
              <a:defRPr sz="3529"/>
            </a:lvl1pPr>
            <a:lvl2pPr>
              <a:defRPr sz="3088"/>
            </a:lvl2pPr>
            <a:lvl3pPr>
              <a:defRPr sz="2647"/>
            </a:lvl3pPr>
            <a:lvl4pPr>
              <a:defRPr sz="2206"/>
            </a:lvl4pPr>
            <a:lvl5pPr>
              <a:defRPr sz="2206"/>
            </a:lvl5pPr>
            <a:lvl6pPr>
              <a:defRPr sz="2206"/>
            </a:lvl6pPr>
            <a:lvl7pPr>
              <a:defRPr sz="2206"/>
            </a:lvl7pPr>
            <a:lvl8pPr>
              <a:defRPr sz="2206"/>
            </a:lvl8pPr>
            <a:lvl9pPr>
              <a:defRPr sz="220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597"/>
            <a:ext cx="3518055" cy="5173200"/>
          </a:xfrm>
        </p:spPr>
        <p:txBody>
          <a:bodyPr/>
          <a:lstStyle>
            <a:lvl1pPr marL="0" indent="0">
              <a:buNone/>
              <a:defRPr sz="1544"/>
            </a:lvl1pPr>
            <a:lvl2pPr marL="504200" indent="0">
              <a:buNone/>
              <a:defRPr sz="1323"/>
            </a:lvl2pPr>
            <a:lvl3pPr marL="1008400" indent="0">
              <a:buNone/>
              <a:defRPr sz="1103"/>
            </a:lvl3pPr>
            <a:lvl4pPr marL="1512600" indent="0">
              <a:buNone/>
              <a:defRPr sz="993"/>
            </a:lvl4pPr>
            <a:lvl5pPr marL="2016801" indent="0">
              <a:buNone/>
              <a:defRPr sz="993"/>
            </a:lvl5pPr>
            <a:lvl6pPr marL="2521001" indent="0">
              <a:buNone/>
              <a:defRPr sz="993"/>
            </a:lvl6pPr>
            <a:lvl7pPr marL="3025201" indent="0">
              <a:buNone/>
              <a:defRPr sz="993"/>
            </a:lvl7pPr>
            <a:lvl8pPr marL="3529401" indent="0">
              <a:buNone/>
              <a:defRPr sz="993"/>
            </a:lvl8pPr>
            <a:lvl9pPr marL="4033601" indent="0">
              <a:buNone/>
              <a:defRPr sz="99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65700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056704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3995"/>
            <a:ext cx="6416040" cy="624986"/>
          </a:xfrm>
        </p:spPr>
        <p:txBody>
          <a:bodyPr anchor="b"/>
          <a:lstStyle>
            <a:lvl1pPr algn="l">
              <a:defRPr sz="220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755"/>
            <a:ext cx="6416040" cy="4537710"/>
          </a:xfrm>
        </p:spPr>
        <p:txBody>
          <a:bodyPr/>
          <a:lstStyle>
            <a:lvl1pPr marL="0" indent="0">
              <a:buNone/>
              <a:defRPr sz="3529"/>
            </a:lvl1pPr>
            <a:lvl2pPr marL="504200" indent="0">
              <a:buNone/>
              <a:defRPr sz="3088"/>
            </a:lvl2pPr>
            <a:lvl3pPr marL="1008400" indent="0">
              <a:buNone/>
              <a:defRPr sz="2647"/>
            </a:lvl3pPr>
            <a:lvl4pPr marL="1512600" indent="0">
              <a:buNone/>
              <a:defRPr sz="2206"/>
            </a:lvl4pPr>
            <a:lvl5pPr marL="2016801" indent="0">
              <a:buNone/>
              <a:defRPr sz="2206"/>
            </a:lvl5pPr>
            <a:lvl6pPr marL="2521001" indent="0">
              <a:buNone/>
              <a:defRPr sz="2206"/>
            </a:lvl6pPr>
            <a:lvl7pPr marL="3025201" indent="0">
              <a:buNone/>
              <a:defRPr sz="2206"/>
            </a:lvl7pPr>
            <a:lvl8pPr marL="3529401" indent="0">
              <a:buNone/>
              <a:defRPr sz="2206"/>
            </a:lvl8pPr>
            <a:lvl9pPr marL="4033601" indent="0">
              <a:buNone/>
              <a:defRPr sz="220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8981"/>
            <a:ext cx="6416040" cy="887584"/>
          </a:xfrm>
        </p:spPr>
        <p:txBody>
          <a:bodyPr/>
          <a:lstStyle>
            <a:lvl1pPr marL="0" indent="0">
              <a:buNone/>
              <a:defRPr sz="1544"/>
            </a:lvl1pPr>
            <a:lvl2pPr marL="504200" indent="0">
              <a:buNone/>
              <a:defRPr sz="1323"/>
            </a:lvl2pPr>
            <a:lvl3pPr marL="1008400" indent="0">
              <a:buNone/>
              <a:defRPr sz="1103"/>
            </a:lvl3pPr>
            <a:lvl4pPr marL="1512600" indent="0">
              <a:buNone/>
              <a:defRPr sz="993"/>
            </a:lvl4pPr>
            <a:lvl5pPr marL="2016801" indent="0">
              <a:buNone/>
              <a:defRPr sz="993"/>
            </a:lvl5pPr>
            <a:lvl6pPr marL="2521001" indent="0">
              <a:buNone/>
              <a:defRPr sz="993"/>
            </a:lvl6pPr>
            <a:lvl7pPr marL="3025201" indent="0">
              <a:buNone/>
              <a:defRPr sz="993"/>
            </a:lvl7pPr>
            <a:lvl8pPr marL="3529401" indent="0">
              <a:buNone/>
              <a:defRPr sz="993"/>
            </a:lvl8pPr>
            <a:lvl9pPr marL="4033601" indent="0">
              <a:buNone/>
              <a:defRPr sz="99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863930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185059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65"/>
            <a:ext cx="2406015" cy="645293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65"/>
            <a:ext cx="7039822" cy="64529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821130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A514E-549C-4764-B1A6-30C60B546987}" type="datetime1">
              <a:rPr lang="en-US" smtClean="0"/>
              <a:t>2/4/2024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1545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9832"/>
            <a:ext cx="9089390" cy="1502066"/>
          </a:xfrm>
        </p:spPr>
        <p:txBody>
          <a:bodyPr anchor="t"/>
          <a:lstStyle>
            <a:lvl1pPr algn="l">
              <a:defRPr sz="4411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5459"/>
            <a:ext cx="9089390" cy="1654373"/>
          </a:xfrm>
        </p:spPr>
        <p:txBody>
          <a:bodyPr anchor="b"/>
          <a:lstStyle>
            <a:lvl1pPr marL="0" indent="0">
              <a:buNone/>
              <a:defRPr sz="2206">
                <a:solidFill>
                  <a:schemeClr val="tx1">
                    <a:tint val="75000"/>
                  </a:schemeClr>
                </a:solidFill>
              </a:defRPr>
            </a:lvl1pPr>
            <a:lvl2pPr marL="504200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2pPr>
            <a:lvl3pPr marL="1008400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600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4pPr>
            <a:lvl5pPr marL="201680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5pPr>
            <a:lvl6pPr marL="252100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6pPr>
            <a:lvl7pPr marL="302520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7pPr>
            <a:lvl8pPr marL="352940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8pPr>
            <a:lvl9pPr marL="403360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74257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" y="1764666"/>
            <a:ext cx="4722918" cy="4991131"/>
          </a:xfrm>
        </p:spPr>
        <p:txBody>
          <a:bodyPr/>
          <a:lstStyle>
            <a:lvl1pPr>
              <a:defRPr sz="3088"/>
            </a:lvl1pPr>
            <a:lvl2pPr>
              <a:defRPr sz="2647"/>
            </a:lvl2pPr>
            <a:lvl3pPr>
              <a:defRPr sz="2206"/>
            </a:lvl3pPr>
            <a:lvl4pPr>
              <a:defRPr sz="1985"/>
            </a:lvl4pPr>
            <a:lvl5pPr>
              <a:defRPr sz="1985"/>
            </a:lvl5pPr>
            <a:lvl6pPr>
              <a:defRPr sz="1985"/>
            </a:lvl6pPr>
            <a:lvl7pPr>
              <a:defRPr sz="1985"/>
            </a:lvl7pPr>
            <a:lvl8pPr>
              <a:defRPr sz="1985"/>
            </a:lvl8pPr>
            <a:lvl9pPr>
              <a:defRPr sz="198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666"/>
            <a:ext cx="4722918" cy="4991131"/>
          </a:xfrm>
        </p:spPr>
        <p:txBody>
          <a:bodyPr/>
          <a:lstStyle>
            <a:lvl1pPr>
              <a:defRPr sz="3088"/>
            </a:lvl1pPr>
            <a:lvl2pPr>
              <a:defRPr sz="2647"/>
            </a:lvl2pPr>
            <a:lvl3pPr>
              <a:defRPr sz="2206"/>
            </a:lvl3pPr>
            <a:lvl4pPr>
              <a:defRPr sz="1985"/>
            </a:lvl4pPr>
            <a:lvl5pPr>
              <a:defRPr sz="1985"/>
            </a:lvl5pPr>
            <a:lvl6pPr>
              <a:defRPr sz="1985"/>
            </a:lvl6pPr>
            <a:lvl7pPr>
              <a:defRPr sz="1985"/>
            </a:lvl7pPr>
            <a:lvl8pPr>
              <a:defRPr sz="1985"/>
            </a:lvl8pPr>
            <a:lvl9pPr>
              <a:defRPr sz="198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76607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889"/>
            <a:ext cx="4724775" cy="705515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00" indent="0">
              <a:buNone/>
              <a:defRPr sz="2206" b="1"/>
            </a:lvl2pPr>
            <a:lvl3pPr marL="1008400" indent="0">
              <a:buNone/>
              <a:defRPr sz="1985" b="1"/>
            </a:lvl3pPr>
            <a:lvl4pPr marL="1512600" indent="0">
              <a:buNone/>
              <a:defRPr sz="1764" b="1"/>
            </a:lvl4pPr>
            <a:lvl5pPr marL="2016801" indent="0">
              <a:buNone/>
              <a:defRPr sz="1764" b="1"/>
            </a:lvl5pPr>
            <a:lvl6pPr marL="2521001" indent="0">
              <a:buNone/>
              <a:defRPr sz="1764" b="1"/>
            </a:lvl6pPr>
            <a:lvl7pPr marL="3025201" indent="0">
              <a:buNone/>
              <a:defRPr sz="1764" b="1"/>
            </a:lvl7pPr>
            <a:lvl8pPr marL="3529401" indent="0">
              <a:buNone/>
              <a:defRPr sz="1764" b="1"/>
            </a:lvl8pPr>
            <a:lvl9pPr marL="4033601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8404"/>
            <a:ext cx="4724775" cy="4357393"/>
          </a:xfrm>
        </p:spPr>
        <p:txBody>
          <a:bodyPr/>
          <a:lstStyle>
            <a:lvl1pPr>
              <a:defRPr sz="2647"/>
            </a:lvl1pPr>
            <a:lvl2pPr>
              <a:defRPr sz="2206"/>
            </a:lvl2pPr>
            <a:lvl3pPr>
              <a:defRPr sz="1985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889"/>
            <a:ext cx="4726631" cy="705515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00" indent="0">
              <a:buNone/>
              <a:defRPr sz="2206" b="1"/>
            </a:lvl2pPr>
            <a:lvl3pPr marL="1008400" indent="0">
              <a:buNone/>
              <a:defRPr sz="1985" b="1"/>
            </a:lvl3pPr>
            <a:lvl4pPr marL="1512600" indent="0">
              <a:buNone/>
              <a:defRPr sz="1764" b="1"/>
            </a:lvl4pPr>
            <a:lvl5pPr marL="2016801" indent="0">
              <a:buNone/>
              <a:defRPr sz="1764" b="1"/>
            </a:lvl5pPr>
            <a:lvl6pPr marL="2521001" indent="0">
              <a:buNone/>
              <a:defRPr sz="1764" b="1"/>
            </a:lvl6pPr>
            <a:lvl7pPr marL="3025201" indent="0">
              <a:buNone/>
              <a:defRPr sz="1764" b="1"/>
            </a:lvl7pPr>
            <a:lvl8pPr marL="3529401" indent="0">
              <a:buNone/>
              <a:defRPr sz="1764" b="1"/>
            </a:lvl8pPr>
            <a:lvl9pPr marL="4033601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099" y="2398404"/>
            <a:ext cx="4726631" cy="4357393"/>
          </a:xfrm>
        </p:spPr>
        <p:txBody>
          <a:bodyPr/>
          <a:lstStyle>
            <a:lvl1pPr>
              <a:defRPr sz="2647"/>
            </a:lvl1pPr>
            <a:lvl2pPr>
              <a:defRPr sz="2206"/>
            </a:lvl2pPr>
            <a:lvl3pPr>
              <a:defRPr sz="1985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43841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1016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1E3C4D-359F-4FFE-80A9-9208D8303C3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6917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113"/>
            <a:ext cx="3518055" cy="1281483"/>
          </a:xfrm>
        </p:spPr>
        <p:txBody>
          <a:bodyPr anchor="b"/>
          <a:lstStyle>
            <a:lvl1pPr algn="l">
              <a:defRPr sz="220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114"/>
            <a:ext cx="5977908" cy="6454683"/>
          </a:xfrm>
        </p:spPr>
        <p:txBody>
          <a:bodyPr/>
          <a:lstStyle>
            <a:lvl1pPr>
              <a:defRPr sz="3529"/>
            </a:lvl1pPr>
            <a:lvl2pPr>
              <a:defRPr sz="3088"/>
            </a:lvl2pPr>
            <a:lvl3pPr>
              <a:defRPr sz="2647"/>
            </a:lvl3pPr>
            <a:lvl4pPr>
              <a:defRPr sz="2206"/>
            </a:lvl4pPr>
            <a:lvl5pPr>
              <a:defRPr sz="2206"/>
            </a:lvl5pPr>
            <a:lvl6pPr>
              <a:defRPr sz="2206"/>
            </a:lvl6pPr>
            <a:lvl7pPr>
              <a:defRPr sz="2206"/>
            </a:lvl7pPr>
            <a:lvl8pPr>
              <a:defRPr sz="2206"/>
            </a:lvl8pPr>
            <a:lvl9pPr>
              <a:defRPr sz="220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597"/>
            <a:ext cx="3518055" cy="5173200"/>
          </a:xfrm>
        </p:spPr>
        <p:txBody>
          <a:bodyPr/>
          <a:lstStyle>
            <a:lvl1pPr marL="0" indent="0">
              <a:buNone/>
              <a:defRPr sz="1544"/>
            </a:lvl1pPr>
            <a:lvl2pPr marL="504200" indent="0">
              <a:buNone/>
              <a:defRPr sz="1323"/>
            </a:lvl2pPr>
            <a:lvl3pPr marL="1008400" indent="0">
              <a:buNone/>
              <a:defRPr sz="1103"/>
            </a:lvl3pPr>
            <a:lvl4pPr marL="1512600" indent="0">
              <a:buNone/>
              <a:defRPr sz="993"/>
            </a:lvl4pPr>
            <a:lvl5pPr marL="2016801" indent="0">
              <a:buNone/>
              <a:defRPr sz="993"/>
            </a:lvl5pPr>
            <a:lvl6pPr marL="2521001" indent="0">
              <a:buNone/>
              <a:defRPr sz="993"/>
            </a:lvl6pPr>
            <a:lvl7pPr marL="3025201" indent="0">
              <a:buNone/>
              <a:defRPr sz="993"/>
            </a:lvl7pPr>
            <a:lvl8pPr marL="3529401" indent="0">
              <a:buNone/>
              <a:defRPr sz="993"/>
            </a:lvl8pPr>
            <a:lvl9pPr marL="4033601" indent="0">
              <a:buNone/>
              <a:defRPr sz="99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06431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3995"/>
            <a:ext cx="6416040" cy="624986"/>
          </a:xfrm>
        </p:spPr>
        <p:txBody>
          <a:bodyPr anchor="b"/>
          <a:lstStyle>
            <a:lvl1pPr algn="l">
              <a:defRPr sz="220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755"/>
            <a:ext cx="6416040" cy="4537710"/>
          </a:xfrm>
        </p:spPr>
        <p:txBody>
          <a:bodyPr/>
          <a:lstStyle>
            <a:lvl1pPr marL="0" indent="0">
              <a:buNone/>
              <a:defRPr sz="3529"/>
            </a:lvl1pPr>
            <a:lvl2pPr marL="504200" indent="0">
              <a:buNone/>
              <a:defRPr sz="3088"/>
            </a:lvl2pPr>
            <a:lvl3pPr marL="1008400" indent="0">
              <a:buNone/>
              <a:defRPr sz="2647"/>
            </a:lvl3pPr>
            <a:lvl4pPr marL="1512600" indent="0">
              <a:buNone/>
              <a:defRPr sz="2206"/>
            </a:lvl4pPr>
            <a:lvl5pPr marL="2016801" indent="0">
              <a:buNone/>
              <a:defRPr sz="2206"/>
            </a:lvl5pPr>
            <a:lvl6pPr marL="2521001" indent="0">
              <a:buNone/>
              <a:defRPr sz="2206"/>
            </a:lvl6pPr>
            <a:lvl7pPr marL="3025201" indent="0">
              <a:buNone/>
              <a:defRPr sz="2206"/>
            </a:lvl7pPr>
            <a:lvl8pPr marL="3529401" indent="0">
              <a:buNone/>
              <a:defRPr sz="2206"/>
            </a:lvl8pPr>
            <a:lvl9pPr marL="4033601" indent="0">
              <a:buNone/>
              <a:defRPr sz="220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8981"/>
            <a:ext cx="6416040" cy="887584"/>
          </a:xfrm>
        </p:spPr>
        <p:txBody>
          <a:bodyPr/>
          <a:lstStyle>
            <a:lvl1pPr marL="0" indent="0">
              <a:buNone/>
              <a:defRPr sz="1544"/>
            </a:lvl1pPr>
            <a:lvl2pPr marL="504200" indent="0">
              <a:buNone/>
              <a:defRPr sz="1323"/>
            </a:lvl2pPr>
            <a:lvl3pPr marL="1008400" indent="0">
              <a:buNone/>
              <a:defRPr sz="1103"/>
            </a:lvl3pPr>
            <a:lvl4pPr marL="1512600" indent="0">
              <a:buNone/>
              <a:defRPr sz="993"/>
            </a:lvl4pPr>
            <a:lvl5pPr marL="2016801" indent="0">
              <a:buNone/>
              <a:defRPr sz="993"/>
            </a:lvl5pPr>
            <a:lvl6pPr marL="2521001" indent="0">
              <a:buNone/>
              <a:defRPr sz="993"/>
            </a:lvl6pPr>
            <a:lvl7pPr marL="3025201" indent="0">
              <a:buNone/>
              <a:defRPr sz="993"/>
            </a:lvl7pPr>
            <a:lvl8pPr marL="3529401" indent="0">
              <a:buNone/>
              <a:defRPr sz="993"/>
            </a:lvl8pPr>
            <a:lvl9pPr marL="4033601" indent="0">
              <a:buNone/>
              <a:defRPr sz="99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54880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65"/>
            <a:ext cx="9624060" cy="1260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666"/>
            <a:ext cx="9624060" cy="499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9642"/>
            <a:ext cx="2495127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9642"/>
            <a:ext cx="3386243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9642"/>
            <a:ext cx="2495127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715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hdr="0" ftr="0" dt="0"/>
  <p:txStyles>
    <p:titleStyle>
      <a:lvl1pPr algn="ctr" defTabSz="1008400" rtl="0" eaLnBrk="1" latinLnBrk="0" hangingPunct="1">
        <a:spcBef>
          <a:spcPct val="0"/>
        </a:spcBef>
        <a:buNone/>
        <a:defRPr sz="4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8150" indent="-378150" algn="l" defTabSz="1008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29" kern="1200">
          <a:solidFill>
            <a:schemeClr val="tx1"/>
          </a:solidFill>
          <a:latin typeface="+mn-lt"/>
          <a:ea typeface="+mn-ea"/>
          <a:cs typeface="+mn-cs"/>
        </a:defRPr>
      </a:lvl1pPr>
      <a:lvl2pPr marL="819325" indent="-315125" algn="l" defTabSz="1008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088" kern="1200">
          <a:solidFill>
            <a:schemeClr val="tx1"/>
          </a:solidFill>
          <a:latin typeface="+mn-lt"/>
          <a:ea typeface="+mn-ea"/>
          <a:cs typeface="+mn-cs"/>
        </a:defRPr>
      </a:lvl2pPr>
      <a:lvl3pPr marL="1260500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7" kern="1200">
          <a:solidFill>
            <a:schemeClr val="tx1"/>
          </a:solidFill>
          <a:latin typeface="+mn-lt"/>
          <a:ea typeface="+mn-ea"/>
          <a:cs typeface="+mn-cs"/>
        </a:defRPr>
      </a:lvl3pPr>
      <a:lvl4pPr marL="1764701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6" kern="1200">
          <a:solidFill>
            <a:schemeClr val="tx1"/>
          </a:solidFill>
          <a:latin typeface="+mn-lt"/>
          <a:ea typeface="+mn-ea"/>
          <a:cs typeface="+mn-cs"/>
        </a:defRPr>
      </a:lvl4pPr>
      <a:lvl5pPr marL="2268901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206" kern="1200">
          <a:solidFill>
            <a:schemeClr val="tx1"/>
          </a:solidFill>
          <a:latin typeface="+mn-lt"/>
          <a:ea typeface="+mn-ea"/>
          <a:cs typeface="+mn-cs"/>
        </a:defRPr>
      </a:lvl5pPr>
      <a:lvl6pPr marL="2773101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6pPr>
      <a:lvl7pPr marL="3277301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7pPr>
      <a:lvl8pPr marL="3781501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8pPr>
      <a:lvl9pPr marL="4285701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2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4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6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8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10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52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94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36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65"/>
            <a:ext cx="9624060" cy="1260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666"/>
            <a:ext cx="9624060" cy="4991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9642"/>
            <a:ext cx="2495127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FEEC8-6BCD-462C-A220-44D57AB72FF0}" type="datetime1">
              <a:rPr lang="en-US" smtClean="0"/>
              <a:t>2/4/2024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9642"/>
            <a:ext cx="3386243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9642"/>
            <a:ext cx="2495127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75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hdr="0" ftr="0" dt="0"/>
  <p:txStyles>
    <p:titleStyle>
      <a:lvl1pPr algn="ctr" defTabSz="1008400" rtl="0" eaLnBrk="1" latinLnBrk="0" hangingPunct="1">
        <a:spcBef>
          <a:spcPct val="0"/>
        </a:spcBef>
        <a:buNone/>
        <a:defRPr sz="4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8150" indent="-378150" algn="l" defTabSz="1008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29" kern="1200">
          <a:solidFill>
            <a:schemeClr val="tx1"/>
          </a:solidFill>
          <a:latin typeface="+mn-lt"/>
          <a:ea typeface="+mn-ea"/>
          <a:cs typeface="+mn-cs"/>
        </a:defRPr>
      </a:lvl1pPr>
      <a:lvl2pPr marL="819325" indent="-315125" algn="l" defTabSz="1008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088" kern="1200">
          <a:solidFill>
            <a:schemeClr val="tx1"/>
          </a:solidFill>
          <a:latin typeface="+mn-lt"/>
          <a:ea typeface="+mn-ea"/>
          <a:cs typeface="+mn-cs"/>
        </a:defRPr>
      </a:lvl2pPr>
      <a:lvl3pPr marL="1260500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7" kern="1200">
          <a:solidFill>
            <a:schemeClr val="tx1"/>
          </a:solidFill>
          <a:latin typeface="+mn-lt"/>
          <a:ea typeface="+mn-ea"/>
          <a:cs typeface="+mn-cs"/>
        </a:defRPr>
      </a:lvl3pPr>
      <a:lvl4pPr marL="1764701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6" kern="1200">
          <a:solidFill>
            <a:schemeClr val="tx1"/>
          </a:solidFill>
          <a:latin typeface="+mn-lt"/>
          <a:ea typeface="+mn-ea"/>
          <a:cs typeface="+mn-cs"/>
        </a:defRPr>
      </a:lvl4pPr>
      <a:lvl5pPr marL="2268901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206" kern="1200">
          <a:solidFill>
            <a:schemeClr val="tx1"/>
          </a:solidFill>
          <a:latin typeface="+mn-lt"/>
          <a:ea typeface="+mn-ea"/>
          <a:cs typeface="+mn-cs"/>
        </a:defRPr>
      </a:lvl5pPr>
      <a:lvl6pPr marL="2773101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6pPr>
      <a:lvl7pPr marL="3277301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7pPr>
      <a:lvl8pPr marL="3781501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8pPr>
      <a:lvl9pPr marL="4285701" indent="-252100" algn="l" defTabSz="1008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2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4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6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8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10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52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94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36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16.png"/><Relationship Id="rId4" Type="http://schemas.openxmlformats.org/officeDocument/2006/relationships/image" Target="../media/image1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24.wmf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8.png"/><Relationship Id="rId12" Type="http://schemas.openxmlformats.org/officeDocument/2006/relationships/oleObject" Target="../embeddings/oleObject3.bin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27.png"/><Relationship Id="rId11" Type="http://schemas.openxmlformats.org/officeDocument/2006/relationships/image" Target="../media/image23.wmf"/><Relationship Id="rId5" Type="http://schemas.openxmlformats.org/officeDocument/2006/relationships/image" Target="../media/image26.pn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25.png"/><Relationship Id="rId9" Type="http://schemas.openxmlformats.org/officeDocument/2006/relationships/image" Target="../media/image22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31.wmf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7.bin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17.x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30.wmf"/><Relationship Id="rId5" Type="http://schemas.openxmlformats.org/officeDocument/2006/relationships/image" Target="../media/image33.png"/><Relationship Id="rId15" Type="http://schemas.openxmlformats.org/officeDocument/2006/relationships/image" Target="../media/image32.wmf"/><Relationship Id="rId10" Type="http://schemas.openxmlformats.org/officeDocument/2006/relationships/oleObject" Target="../embeddings/oleObject6.bin"/><Relationship Id="rId4" Type="http://schemas.openxmlformats.org/officeDocument/2006/relationships/image" Target="../media/image25.png"/><Relationship Id="rId9" Type="http://schemas.openxmlformats.org/officeDocument/2006/relationships/image" Target="../media/image29.wmf"/><Relationship Id="rId14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44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7.wmf"/><Relationship Id="rId12" Type="http://schemas.openxmlformats.org/officeDocument/2006/relationships/image" Target="../media/image39.wmf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19.xml"/><Relationship Id="rId6" Type="http://schemas.openxmlformats.org/officeDocument/2006/relationships/oleObject" Target="../embeddings/oleObject9.bin"/><Relationship Id="rId11" Type="http://schemas.openxmlformats.org/officeDocument/2006/relationships/oleObject" Target="../embeddings/oleObject11.bin"/><Relationship Id="rId5" Type="http://schemas.openxmlformats.org/officeDocument/2006/relationships/image" Target="../media/image40.png"/><Relationship Id="rId10" Type="http://schemas.openxmlformats.org/officeDocument/2006/relationships/image" Target="../media/image41.png"/><Relationship Id="rId4" Type="http://schemas.openxmlformats.org/officeDocument/2006/relationships/image" Target="../media/image25.png"/><Relationship Id="rId9" Type="http://schemas.openxmlformats.org/officeDocument/2006/relationships/image" Target="../media/image38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image" Target="../media/image51.png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44.wmf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2.bin"/><Relationship Id="rId15" Type="http://schemas.openxmlformats.org/officeDocument/2006/relationships/image" Target="../media/image45.wmf"/><Relationship Id="rId10" Type="http://schemas.openxmlformats.org/officeDocument/2006/relationships/image" Target="../media/image47.png"/><Relationship Id="rId4" Type="http://schemas.openxmlformats.org/officeDocument/2006/relationships/image" Target="../media/image25.png"/><Relationship Id="rId9" Type="http://schemas.openxmlformats.org/officeDocument/2006/relationships/image" Target="../media/image46.png"/><Relationship Id="rId14" Type="http://schemas.openxmlformats.org/officeDocument/2006/relationships/oleObject" Target="../embeddings/oleObject15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oleObject" Target="../embeddings/oleObject19.bin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48.wmf"/><Relationship Id="rId12" Type="http://schemas.openxmlformats.org/officeDocument/2006/relationships/image" Target="../media/image52.png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21.x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50.wmf"/><Relationship Id="rId5" Type="http://schemas.openxmlformats.org/officeDocument/2006/relationships/image" Target="../media/image56.png"/><Relationship Id="rId10" Type="http://schemas.openxmlformats.org/officeDocument/2006/relationships/oleObject" Target="../embeddings/oleObject18.bin"/><Relationship Id="rId4" Type="http://schemas.openxmlformats.org/officeDocument/2006/relationships/image" Target="../media/image25.png"/><Relationship Id="rId9" Type="http://schemas.openxmlformats.org/officeDocument/2006/relationships/image" Target="../media/image49.wmf"/><Relationship Id="rId14" Type="http://schemas.openxmlformats.org/officeDocument/2006/relationships/image" Target="../media/image51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61.png"/><Relationship Id="rId12" Type="http://schemas.openxmlformats.org/officeDocument/2006/relationships/image" Target="../media/image54.wmf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60.png"/><Relationship Id="rId11" Type="http://schemas.openxmlformats.org/officeDocument/2006/relationships/oleObject" Target="../embeddings/oleObject21.bin"/><Relationship Id="rId5" Type="http://schemas.openxmlformats.org/officeDocument/2006/relationships/image" Target="../media/image25.png"/><Relationship Id="rId10" Type="http://schemas.openxmlformats.org/officeDocument/2006/relationships/image" Target="../media/image62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3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26.bin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58.wmf"/><Relationship Id="rId2" Type="http://schemas.openxmlformats.org/officeDocument/2006/relationships/vmlDrawing" Target="../drawings/vmlDrawing7.v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57.wmf"/><Relationship Id="rId4" Type="http://schemas.openxmlformats.org/officeDocument/2006/relationships/image" Target="../media/image68.png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59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13" Type="http://schemas.openxmlformats.org/officeDocument/2006/relationships/image" Target="../media/image76.png"/><Relationship Id="rId18" Type="http://schemas.openxmlformats.org/officeDocument/2006/relationships/image" Target="../media/image65.wmf"/><Relationship Id="rId3" Type="http://schemas.openxmlformats.org/officeDocument/2006/relationships/slideLayout" Target="../slideLayouts/slideLayout23.xml"/><Relationship Id="rId21" Type="http://schemas.openxmlformats.org/officeDocument/2006/relationships/image" Target="../media/image69.png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63.wmf"/><Relationship Id="rId17" Type="http://schemas.openxmlformats.org/officeDocument/2006/relationships/oleObject" Target="../embeddings/oleObject32.bin"/><Relationship Id="rId2" Type="http://schemas.openxmlformats.org/officeDocument/2006/relationships/vmlDrawing" Target="../drawings/vmlDrawing8.vml"/><Relationship Id="rId16" Type="http://schemas.openxmlformats.org/officeDocument/2006/relationships/image" Target="../media/image67.png"/><Relationship Id="rId20" Type="http://schemas.openxmlformats.org/officeDocument/2006/relationships/image" Target="../media/image66.wmf"/><Relationship Id="rId1" Type="http://schemas.openxmlformats.org/officeDocument/2006/relationships/themeOverride" Target="../theme/themeOverride25.xml"/><Relationship Id="rId6" Type="http://schemas.openxmlformats.org/officeDocument/2006/relationships/image" Target="../media/image60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5" Type="http://schemas.openxmlformats.org/officeDocument/2006/relationships/image" Target="../media/image64.wmf"/><Relationship Id="rId10" Type="http://schemas.openxmlformats.org/officeDocument/2006/relationships/image" Target="../media/image62.wmf"/><Relationship Id="rId19" Type="http://schemas.openxmlformats.org/officeDocument/2006/relationships/oleObject" Target="../embeddings/oleObject33.bin"/><Relationship Id="rId4" Type="http://schemas.openxmlformats.org/officeDocument/2006/relationships/image" Target="../media/image25.png"/><Relationship Id="rId9" Type="http://schemas.openxmlformats.org/officeDocument/2006/relationships/oleObject" Target="../embeddings/oleObject29.bin"/><Relationship Id="rId14" Type="http://schemas.openxmlformats.org/officeDocument/2006/relationships/oleObject" Target="../embeddings/oleObject3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70.wmf"/><Relationship Id="rId2" Type="http://schemas.openxmlformats.org/officeDocument/2006/relationships/vmlDrawing" Target="../drawings/vmlDrawing9.vml"/><Relationship Id="rId1" Type="http://schemas.openxmlformats.org/officeDocument/2006/relationships/themeOverride" Target="../theme/themeOverride26.x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13" Type="http://schemas.openxmlformats.org/officeDocument/2006/relationships/image" Target="../media/image74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36.bin"/><Relationship Id="rId12" Type="http://schemas.openxmlformats.org/officeDocument/2006/relationships/oleObject" Target="../embeddings/oleObject38.bin"/><Relationship Id="rId2" Type="http://schemas.openxmlformats.org/officeDocument/2006/relationships/vmlDrawing" Target="../drawings/vmlDrawing10.vml"/><Relationship Id="rId1" Type="http://schemas.openxmlformats.org/officeDocument/2006/relationships/themeOverride" Target="../theme/themeOverride27.xml"/><Relationship Id="rId6" Type="http://schemas.openxmlformats.org/officeDocument/2006/relationships/image" Target="../media/image71.wmf"/><Relationship Id="rId11" Type="http://schemas.openxmlformats.org/officeDocument/2006/relationships/image" Target="../media/image75.png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73.wmf"/><Relationship Id="rId4" Type="http://schemas.openxmlformats.org/officeDocument/2006/relationships/image" Target="../media/image25.png"/><Relationship Id="rId9" Type="http://schemas.openxmlformats.org/officeDocument/2006/relationships/oleObject" Target="../embeddings/oleObject37.bin"/><Relationship Id="rId1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78.wmf"/><Relationship Id="rId2" Type="http://schemas.openxmlformats.org/officeDocument/2006/relationships/vmlDrawing" Target="../drawings/vmlDrawing11.vml"/><Relationship Id="rId1" Type="http://schemas.openxmlformats.org/officeDocument/2006/relationships/themeOverride" Target="../theme/themeOverride29.x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91.png"/><Relationship Id="rId4" Type="http://schemas.openxmlformats.org/officeDocument/2006/relationships/image" Target="../media/image25.png"/><Relationship Id="rId9" Type="http://schemas.openxmlformats.org/officeDocument/2006/relationships/image" Target="../media/image79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image" Target="../media/image83.wmf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80.wmf"/><Relationship Id="rId12" Type="http://schemas.openxmlformats.org/officeDocument/2006/relationships/oleObject" Target="../embeddings/oleObject44.bin"/><Relationship Id="rId2" Type="http://schemas.openxmlformats.org/officeDocument/2006/relationships/vmlDrawing" Target="../drawings/vmlDrawing12.vml"/><Relationship Id="rId1" Type="http://schemas.openxmlformats.org/officeDocument/2006/relationships/themeOverride" Target="../theme/themeOverride30.x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82.wmf"/><Relationship Id="rId5" Type="http://schemas.openxmlformats.org/officeDocument/2006/relationships/image" Target="../media/image96.png"/><Relationship Id="rId10" Type="http://schemas.openxmlformats.org/officeDocument/2006/relationships/oleObject" Target="../embeddings/oleObject43.bin"/><Relationship Id="rId4" Type="http://schemas.openxmlformats.org/officeDocument/2006/relationships/image" Target="../media/image25.png"/><Relationship Id="rId9" Type="http://schemas.openxmlformats.org/officeDocument/2006/relationships/image" Target="../media/image81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84.wmf"/><Relationship Id="rId2" Type="http://schemas.openxmlformats.org/officeDocument/2006/relationships/vmlDrawing" Target="../drawings/vmlDrawing13.vml"/><Relationship Id="rId1" Type="http://schemas.openxmlformats.org/officeDocument/2006/relationships/themeOverride" Target="../theme/themeOverride31.xml"/><Relationship Id="rId6" Type="http://schemas.openxmlformats.org/officeDocument/2006/relationships/oleObject" Target="../embeddings/oleObject45.bin"/><Relationship Id="rId5" Type="http://schemas.openxmlformats.org/officeDocument/2006/relationships/image" Target="../media/image82.png"/><Relationship Id="rId4" Type="http://schemas.openxmlformats.org/officeDocument/2006/relationships/image" Target="../media/image99.png"/><Relationship Id="rId9" Type="http://schemas.openxmlformats.org/officeDocument/2006/relationships/image" Target="../media/image85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13" Type="http://schemas.openxmlformats.org/officeDocument/2006/relationships/oleObject" Target="../embeddings/oleObject51.bin"/><Relationship Id="rId18" Type="http://schemas.openxmlformats.org/officeDocument/2006/relationships/image" Target="../media/image93.png"/><Relationship Id="rId3" Type="http://schemas.openxmlformats.org/officeDocument/2006/relationships/slideLayout" Target="../slideLayouts/slideLayout23.xml"/><Relationship Id="rId21" Type="http://schemas.openxmlformats.org/officeDocument/2006/relationships/image" Target="../media/image94.png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89.wmf"/><Relationship Id="rId17" Type="http://schemas.openxmlformats.org/officeDocument/2006/relationships/image" Target="../media/image27.png"/><Relationship Id="rId2" Type="http://schemas.openxmlformats.org/officeDocument/2006/relationships/vmlDrawing" Target="../drawings/vmlDrawing14.vml"/><Relationship Id="rId16" Type="http://schemas.openxmlformats.org/officeDocument/2006/relationships/image" Target="../media/image92.png"/><Relationship Id="rId20" Type="http://schemas.openxmlformats.org/officeDocument/2006/relationships/image" Target="../media/image91.wmf"/><Relationship Id="rId1" Type="http://schemas.openxmlformats.org/officeDocument/2006/relationships/themeOverride" Target="../theme/themeOverride32.xml"/><Relationship Id="rId6" Type="http://schemas.openxmlformats.org/officeDocument/2006/relationships/image" Target="../media/image86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5" Type="http://schemas.openxmlformats.org/officeDocument/2006/relationships/image" Target="../media/image26.png"/><Relationship Id="rId10" Type="http://schemas.openxmlformats.org/officeDocument/2006/relationships/image" Target="../media/image88.wmf"/><Relationship Id="rId19" Type="http://schemas.openxmlformats.org/officeDocument/2006/relationships/oleObject" Target="../embeddings/oleObject52.bin"/><Relationship Id="rId4" Type="http://schemas.openxmlformats.org/officeDocument/2006/relationships/image" Target="../media/image99.png"/><Relationship Id="rId9" Type="http://schemas.openxmlformats.org/officeDocument/2006/relationships/oleObject" Target="../embeddings/oleObject49.bin"/><Relationship Id="rId14" Type="http://schemas.openxmlformats.org/officeDocument/2006/relationships/image" Target="../media/image90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3" Type="http://schemas.openxmlformats.org/officeDocument/2006/relationships/slideLayout" Target="../slideLayouts/slideLayout23.xml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97.png"/><Relationship Id="rId2" Type="http://schemas.openxmlformats.org/officeDocument/2006/relationships/vmlDrawing" Target="../drawings/vmlDrawing15.vml"/><Relationship Id="rId1" Type="http://schemas.openxmlformats.org/officeDocument/2006/relationships/themeOverride" Target="../theme/themeOverride33.xml"/><Relationship Id="rId6" Type="http://schemas.openxmlformats.org/officeDocument/2006/relationships/image" Target="../media/image95.wmf"/><Relationship Id="rId11" Type="http://schemas.openxmlformats.org/officeDocument/2006/relationships/image" Target="../media/image27.png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92.png"/><Relationship Id="rId4" Type="http://schemas.openxmlformats.org/officeDocument/2006/relationships/image" Target="../media/image111.pn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2300" y="2028824"/>
            <a:ext cx="9595865" cy="496535"/>
          </a:xfrm>
          <a:prstGeom prst="rect">
            <a:avLst/>
          </a:prstGeom>
        </p:spPr>
        <p:txBody>
          <a:bodyPr vert="horz" wrap="square" lIns="0" tIns="29199" rIns="0" bIns="0" rtlCol="0">
            <a:spAutoFit/>
          </a:bodyPr>
          <a:lstStyle/>
          <a:p>
            <a:pPr marL="20638" marR="5080" indent="-20638" algn="ctr">
              <a:lnSpc>
                <a:spcPts val="1839"/>
              </a:lnSpc>
              <a:spcBef>
                <a:spcPts val="229"/>
              </a:spcBef>
            </a:pPr>
            <a:r>
              <a:rPr sz="2100" b="1" spc="-5" dirty="0">
                <a:latin typeface="Times New Roman"/>
                <a:cs typeface="Times New Roman"/>
              </a:rPr>
              <a:t>НОВОСИБИРСКИЙ ГОСУДАРСТВЕННЫЙ </a:t>
            </a:r>
            <a:r>
              <a:rPr sz="2100" b="1" spc="-5" dirty="0" smtClean="0">
                <a:latin typeface="Times New Roman"/>
                <a:cs typeface="Times New Roman"/>
              </a:rPr>
              <a:t>ТЕХНИЧЕСКИ</a:t>
            </a:r>
            <a:r>
              <a:rPr lang="ru-RU" sz="2100" b="1" spc="-5" dirty="0" smtClean="0">
                <a:latin typeface="Times New Roman"/>
                <a:cs typeface="Times New Roman"/>
              </a:rPr>
              <a:t>Й </a:t>
            </a:r>
            <a:r>
              <a:rPr sz="2100" b="1" spc="-5" dirty="0" smtClean="0">
                <a:latin typeface="Times New Roman"/>
                <a:cs typeface="Times New Roman"/>
              </a:rPr>
              <a:t>УНИВЕРСИТЕТ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75099" y="2943225"/>
            <a:ext cx="2362201" cy="381515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marL="12696" algn="ctr">
              <a:spcBef>
                <a:spcPts val="95"/>
              </a:spcBef>
            </a:pPr>
            <a:r>
              <a:rPr sz="2400" spc="-5" dirty="0">
                <a:latin typeface="Times New Roman"/>
                <a:cs typeface="Times New Roman"/>
              </a:rPr>
              <a:t>В.Н.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ВАСЮКОВ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9500" y="3705225"/>
            <a:ext cx="8605265" cy="1376655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marL="12696" algn="ctr">
              <a:spcBef>
                <a:spcPts val="95"/>
              </a:spcBef>
            </a:pPr>
            <a:r>
              <a:rPr sz="2900" b="1" spc="-5" dirty="0">
                <a:latin typeface="Times New Roman"/>
                <a:cs typeface="Times New Roman"/>
              </a:rPr>
              <a:t>ЦИФРОВАЯ ОБРАБОТКА</a:t>
            </a:r>
            <a:r>
              <a:rPr sz="2900" b="1" dirty="0">
                <a:latin typeface="Times New Roman"/>
                <a:cs typeface="Times New Roman"/>
              </a:rPr>
              <a:t> </a:t>
            </a:r>
            <a:r>
              <a:rPr sz="2900" b="1" spc="-5" dirty="0" smtClean="0">
                <a:latin typeface="Times New Roman"/>
                <a:cs typeface="Times New Roman"/>
              </a:rPr>
              <a:t>СИГНАЛОВ</a:t>
            </a:r>
            <a:endParaRPr lang="ru-RU" sz="2900" b="1" spc="-5" dirty="0" smtClean="0">
              <a:latin typeface="Times New Roman"/>
              <a:cs typeface="Times New Roman"/>
            </a:endParaRPr>
          </a:p>
          <a:p>
            <a:pPr marL="12696" algn="ctr">
              <a:spcBef>
                <a:spcPts val="95"/>
              </a:spcBef>
            </a:pPr>
            <a:endParaRPr lang="ru-RU" sz="2900" b="1" spc="-5" dirty="0">
              <a:latin typeface="Times New Roman"/>
              <a:cs typeface="Times New Roman"/>
            </a:endParaRPr>
          </a:p>
          <a:p>
            <a:pPr marL="12696" algn="ctr">
              <a:spcBef>
                <a:spcPts val="95"/>
              </a:spcBef>
            </a:pPr>
            <a:r>
              <a:rPr lang="ru-RU" sz="2900" b="1" spc="-5" dirty="0" smtClean="0">
                <a:latin typeface="Times New Roman"/>
                <a:cs typeface="Times New Roman"/>
              </a:rPr>
              <a:t>Основные понятия</a:t>
            </a:r>
            <a:endParaRPr sz="29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94300" y="5840752"/>
            <a:ext cx="1359145" cy="458455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marL="12696">
              <a:spcBef>
                <a:spcPts val="95"/>
              </a:spcBef>
            </a:pPr>
            <a:r>
              <a:rPr sz="2900" spc="-5" dirty="0" smtClean="0">
                <a:latin typeface="Times New Roman"/>
                <a:cs typeface="Times New Roman"/>
              </a:rPr>
              <a:t>202</a:t>
            </a:r>
            <a:r>
              <a:rPr lang="ru-RU" sz="2900" spc="-5" dirty="0">
                <a:latin typeface="Times New Roman"/>
                <a:cs typeface="Times New Roman"/>
              </a:rPr>
              <a:t>4</a:t>
            </a:r>
            <a:endParaRPr sz="29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3703" y="231745"/>
            <a:ext cx="1441845" cy="1207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8166101" y="480617"/>
            <a:ext cx="2194560" cy="7101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93700" y="428625"/>
                <a:ext cx="9906000" cy="6705600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6AF0AA8-7B07-4D07-B22C-D9CCDFCE3F5E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428625"/>
                <a:ext cx="9906000" cy="67056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bject 2"/>
          <p:cNvSpPr txBox="1"/>
          <p:nvPr/>
        </p:nvSpPr>
        <p:spPr>
          <a:xfrm>
            <a:off x="550141" y="581025"/>
            <a:ext cx="9619360" cy="6488952"/>
          </a:xfrm>
          <a:prstGeom prst="rect">
            <a:avLst/>
          </a:prstGeom>
        </p:spPr>
        <p:txBody>
          <a:bodyPr vert="horz" wrap="square" lIns="0" tIns="12696" rIns="0" bIns="0" rtlCol="0">
            <a:spAutoFit/>
          </a:bodyPr>
          <a:lstStyle/>
          <a:p>
            <a:pPr marL="649537" indent="-457200">
              <a:lnSpc>
                <a:spcPts val="4198"/>
              </a:lnSpc>
              <a:buSzPct val="94444"/>
              <a:buFont typeface="Arial" panose="020B0604020202020204" pitchFamily="34" charset="0"/>
              <a:buChar char="•"/>
              <a:tabLst>
                <a:tab pos="373248" algn="l"/>
              </a:tabLst>
            </a:pPr>
            <a:r>
              <a:rPr lang="ru-RU" sz="2800" spc="-5" dirty="0">
                <a:latin typeface="+mj-lt"/>
                <a:cs typeface="Times New Roman"/>
              </a:rPr>
              <a:t> </a:t>
            </a:r>
            <a:r>
              <a:rPr sz="2800" spc="-5" dirty="0" err="1">
                <a:latin typeface="+mj-lt"/>
                <a:cs typeface="Times New Roman"/>
              </a:rPr>
              <a:t>принципиальная</a:t>
            </a:r>
            <a:r>
              <a:rPr sz="2800" spc="-5" dirty="0">
                <a:latin typeface="+mj-lt"/>
                <a:cs typeface="Times New Roman"/>
              </a:rPr>
              <a:t>  </a:t>
            </a:r>
            <a:r>
              <a:rPr sz="2800" spc="-5" dirty="0" err="1">
                <a:solidFill>
                  <a:srgbClr val="0000FF"/>
                </a:solidFill>
                <a:latin typeface="+mj-lt"/>
                <a:cs typeface="Times New Roman"/>
              </a:rPr>
              <a:t>стабильность</a:t>
            </a:r>
            <a:r>
              <a:rPr sz="2800" spc="-5" dirty="0">
                <a:solidFill>
                  <a:srgbClr val="0070C0"/>
                </a:solidFill>
                <a:latin typeface="+mj-lt"/>
                <a:cs typeface="Times New Roman"/>
              </a:rPr>
              <a:t>  </a:t>
            </a:r>
            <a:r>
              <a:rPr lang="ru-RU" sz="2800" dirty="0" smtClean="0">
                <a:latin typeface="+mj-lt"/>
                <a:cs typeface="Times New Roman"/>
              </a:rPr>
              <a:t>устройств</a:t>
            </a:r>
            <a:r>
              <a:rPr sz="2800" dirty="0" smtClean="0">
                <a:latin typeface="+mj-lt"/>
                <a:cs typeface="Times New Roman"/>
              </a:rPr>
              <a:t>  </a:t>
            </a:r>
            <a:r>
              <a:rPr sz="2800" dirty="0">
                <a:latin typeface="+mj-lt"/>
                <a:cs typeface="Times New Roman"/>
              </a:rPr>
              <a:t>ЦОС</a:t>
            </a:r>
            <a:r>
              <a:rPr sz="2800" spc="-180" dirty="0">
                <a:latin typeface="+mj-lt"/>
                <a:cs typeface="Times New Roman"/>
              </a:rPr>
              <a:t> </a:t>
            </a:r>
            <a:r>
              <a:rPr sz="2800" spc="-5" dirty="0">
                <a:latin typeface="+mj-lt"/>
                <a:cs typeface="Times New Roman"/>
              </a:rPr>
              <a:t>(</a:t>
            </a:r>
            <a:r>
              <a:rPr sz="2800" spc="-5" dirty="0" err="1">
                <a:latin typeface="+mj-lt"/>
                <a:cs typeface="Times New Roman"/>
              </a:rPr>
              <a:t>отсутствие</a:t>
            </a:r>
            <a:r>
              <a:rPr lang="ru-RU" sz="2800" spc="-5" dirty="0">
                <a:latin typeface="+mj-lt"/>
                <a:cs typeface="Times New Roman"/>
              </a:rPr>
              <a:t> </a:t>
            </a:r>
            <a:r>
              <a:rPr sz="2800" dirty="0" err="1">
                <a:latin typeface="+mj-lt"/>
                <a:cs typeface="Times New Roman"/>
              </a:rPr>
              <a:t>дрейфа</a:t>
            </a:r>
            <a:r>
              <a:rPr sz="2800" dirty="0">
                <a:latin typeface="+mj-lt"/>
                <a:cs typeface="Times New Roman"/>
              </a:rPr>
              <a:t> </a:t>
            </a:r>
            <a:r>
              <a:rPr sz="2800" spc="-5" dirty="0">
                <a:latin typeface="+mj-lt"/>
                <a:cs typeface="Times New Roman"/>
              </a:rPr>
              <a:t>параметров вследствие </a:t>
            </a:r>
            <a:r>
              <a:rPr sz="2800" dirty="0">
                <a:latin typeface="+mj-lt"/>
                <a:cs typeface="Times New Roman"/>
              </a:rPr>
              <a:t>старения </a:t>
            </a:r>
            <a:r>
              <a:rPr sz="2800" spc="-5" dirty="0">
                <a:latin typeface="+mj-lt"/>
                <a:cs typeface="Times New Roman"/>
              </a:rPr>
              <a:t>элементов </a:t>
            </a:r>
            <a:r>
              <a:rPr sz="2800" dirty="0" err="1">
                <a:latin typeface="+mj-lt"/>
                <a:cs typeface="Times New Roman"/>
              </a:rPr>
              <a:t>или</a:t>
            </a:r>
            <a:r>
              <a:rPr sz="2800" dirty="0">
                <a:latin typeface="+mj-lt"/>
                <a:cs typeface="Times New Roman"/>
              </a:rPr>
              <a:t> </a:t>
            </a:r>
            <a:r>
              <a:rPr sz="2800" spc="-5" dirty="0" err="1">
                <a:latin typeface="+mj-lt"/>
                <a:cs typeface="Times New Roman"/>
              </a:rPr>
              <a:t>влия</a:t>
            </a:r>
            <a:r>
              <a:rPr sz="2800" dirty="0" err="1">
                <a:latin typeface="+mj-lt"/>
                <a:cs typeface="Times New Roman"/>
              </a:rPr>
              <a:t>ния</a:t>
            </a:r>
            <a:r>
              <a:rPr sz="2800" spc="-5" dirty="0">
                <a:latin typeface="+mj-lt"/>
                <a:cs typeface="Times New Roman"/>
              </a:rPr>
              <a:t> среды);</a:t>
            </a:r>
            <a:endParaRPr sz="2800" dirty="0">
              <a:latin typeface="+mj-lt"/>
              <a:cs typeface="Times New Roman"/>
            </a:endParaRPr>
          </a:p>
          <a:p>
            <a:pPr marL="649537" marR="5712" indent="-457200">
              <a:lnSpc>
                <a:spcPts val="4198"/>
              </a:lnSpc>
              <a:spcBef>
                <a:spcPts val="5"/>
              </a:spcBef>
              <a:buSzPct val="94444"/>
              <a:buFont typeface="Arial" panose="020B0604020202020204" pitchFamily="34" charset="0"/>
              <a:buChar char="•"/>
              <a:tabLst>
                <a:tab pos="373248" algn="l"/>
              </a:tabLst>
            </a:pPr>
            <a:r>
              <a:rPr sz="2800" spc="-5" dirty="0">
                <a:latin typeface="+mj-lt"/>
                <a:cs typeface="Times New Roman"/>
              </a:rPr>
              <a:t>возможность практически мгновенного </a:t>
            </a:r>
            <a:r>
              <a:rPr sz="2800" spc="-5" dirty="0" err="1">
                <a:solidFill>
                  <a:srgbClr val="0000FF"/>
                </a:solidFill>
                <a:latin typeface="+mj-lt"/>
                <a:cs typeface="Times New Roman"/>
              </a:rPr>
              <a:t>изменения</a:t>
            </a:r>
            <a:r>
              <a:rPr sz="2800" spc="-5" dirty="0">
                <a:solidFill>
                  <a:srgbClr val="0070C0"/>
                </a:solidFill>
                <a:latin typeface="+mj-lt"/>
                <a:cs typeface="Times New Roman"/>
              </a:rPr>
              <a:t> </a:t>
            </a:r>
            <a:r>
              <a:rPr sz="2800" spc="-5" dirty="0" err="1" smtClean="0">
                <a:latin typeface="+mj-lt"/>
                <a:cs typeface="Times New Roman"/>
              </a:rPr>
              <a:t>алгорит</a:t>
            </a:r>
            <a:r>
              <a:rPr sz="2800" dirty="0" err="1" smtClean="0">
                <a:latin typeface="+mj-lt"/>
                <a:cs typeface="Times New Roman"/>
              </a:rPr>
              <a:t>мов</a:t>
            </a:r>
            <a:r>
              <a:rPr sz="2800" dirty="0" smtClean="0">
                <a:latin typeface="+mj-lt"/>
                <a:cs typeface="Times New Roman"/>
              </a:rPr>
              <a:t> </a:t>
            </a:r>
            <a:r>
              <a:rPr sz="2800" spc="-5" dirty="0">
                <a:latin typeface="+mj-lt"/>
                <a:cs typeface="Times New Roman"/>
              </a:rPr>
              <a:t>ЦОС </a:t>
            </a:r>
            <a:r>
              <a:rPr sz="2800" dirty="0">
                <a:latin typeface="+mj-lt"/>
                <a:cs typeface="Times New Roman"/>
              </a:rPr>
              <a:t>при </a:t>
            </a:r>
            <a:r>
              <a:rPr sz="2800" spc="-5" dirty="0">
                <a:latin typeface="+mj-lt"/>
                <a:cs typeface="Times New Roman"/>
              </a:rPr>
              <a:t>необходимости (например,</a:t>
            </a:r>
            <a:r>
              <a:rPr sz="2800" dirty="0">
                <a:latin typeface="+mj-lt"/>
                <a:cs typeface="Times New Roman"/>
              </a:rPr>
              <a:t> </a:t>
            </a:r>
            <a:r>
              <a:rPr sz="2800" spc="-5" dirty="0">
                <a:latin typeface="+mj-lt"/>
                <a:cs typeface="Times New Roman"/>
              </a:rPr>
              <a:t>обновления);</a:t>
            </a:r>
            <a:endParaRPr sz="2800" dirty="0">
              <a:latin typeface="+mj-lt"/>
              <a:cs typeface="Times New Roman"/>
            </a:endParaRPr>
          </a:p>
          <a:p>
            <a:pPr marL="649537" indent="-457200">
              <a:lnSpc>
                <a:spcPts val="4198"/>
              </a:lnSpc>
              <a:spcBef>
                <a:spcPts val="105"/>
              </a:spcBef>
              <a:buSzPct val="94444"/>
              <a:buFont typeface="Arial" panose="020B0604020202020204" pitchFamily="34" charset="0"/>
              <a:buChar char="•"/>
              <a:tabLst>
                <a:tab pos="373248" algn="l"/>
              </a:tabLst>
            </a:pPr>
            <a:r>
              <a:rPr sz="2800" spc="-5" dirty="0">
                <a:latin typeface="+mj-lt"/>
                <a:cs typeface="Times New Roman"/>
              </a:rPr>
              <a:t>возможность </a:t>
            </a:r>
            <a:r>
              <a:rPr sz="2800" dirty="0">
                <a:latin typeface="+mj-lt"/>
                <a:cs typeface="Times New Roman"/>
              </a:rPr>
              <a:t>изменения алгоритмов ЦОС в </a:t>
            </a:r>
            <a:r>
              <a:rPr sz="2800" spc="-5" dirty="0" err="1">
                <a:latin typeface="+mj-lt"/>
                <a:cs typeface="Times New Roman"/>
              </a:rPr>
              <a:t>зависимости</a:t>
            </a:r>
            <a:r>
              <a:rPr sz="2800" spc="145" dirty="0">
                <a:latin typeface="+mj-lt"/>
                <a:cs typeface="Times New Roman"/>
              </a:rPr>
              <a:t> </a:t>
            </a:r>
            <a:r>
              <a:rPr sz="2800" dirty="0" err="1" smtClean="0">
                <a:latin typeface="+mj-lt"/>
                <a:cs typeface="Times New Roman"/>
              </a:rPr>
              <a:t>от</a:t>
            </a:r>
            <a:r>
              <a:rPr lang="ru-RU" sz="2800" dirty="0" smtClean="0">
                <a:latin typeface="+mj-lt"/>
                <a:cs typeface="Times New Roman"/>
              </a:rPr>
              <a:t> </a:t>
            </a:r>
            <a:r>
              <a:rPr sz="2800" dirty="0" err="1" smtClean="0">
                <a:latin typeface="+mj-lt"/>
                <a:cs typeface="Times New Roman"/>
              </a:rPr>
              <a:t>свойств</a:t>
            </a:r>
            <a:r>
              <a:rPr sz="2800" dirty="0" smtClean="0">
                <a:latin typeface="+mj-lt"/>
                <a:cs typeface="Times New Roman"/>
              </a:rPr>
              <a:t> </a:t>
            </a:r>
            <a:r>
              <a:rPr sz="2800" dirty="0">
                <a:latin typeface="+mj-lt"/>
                <a:cs typeface="Times New Roman"/>
              </a:rPr>
              <a:t>сигналов и </a:t>
            </a:r>
            <a:r>
              <a:rPr sz="2800" spc="-5" dirty="0">
                <a:latin typeface="+mj-lt"/>
                <a:cs typeface="Times New Roman"/>
              </a:rPr>
              <a:t>помех</a:t>
            </a:r>
            <a:r>
              <a:rPr sz="2800" spc="-15" dirty="0">
                <a:latin typeface="+mj-lt"/>
                <a:cs typeface="Times New Roman"/>
              </a:rPr>
              <a:t> </a:t>
            </a:r>
            <a:r>
              <a:rPr sz="2800" spc="-5" dirty="0">
                <a:latin typeface="+mj-lt"/>
                <a:cs typeface="Times New Roman"/>
              </a:rPr>
              <a:t>(</a:t>
            </a:r>
            <a:r>
              <a:rPr sz="2800" spc="-5" dirty="0" err="1">
                <a:solidFill>
                  <a:srgbClr val="0000FF"/>
                </a:solidFill>
                <a:latin typeface="+mj-lt"/>
                <a:cs typeface="Times New Roman"/>
              </a:rPr>
              <a:t>адаптации</a:t>
            </a:r>
            <a:r>
              <a:rPr sz="2800" spc="-5" dirty="0">
                <a:latin typeface="+mj-lt"/>
                <a:cs typeface="Times New Roman"/>
              </a:rPr>
              <a:t>).</a:t>
            </a:r>
            <a:endParaRPr lang="ru-RU" sz="2800" spc="-5" dirty="0">
              <a:latin typeface="+mj-lt"/>
              <a:cs typeface="Times New Roman"/>
            </a:endParaRPr>
          </a:p>
          <a:p>
            <a:pPr marL="12696" marR="5080">
              <a:lnSpc>
                <a:spcPts val="4198"/>
              </a:lnSpc>
              <a:spcBef>
                <a:spcPts val="5"/>
              </a:spcBef>
            </a:pPr>
            <a:r>
              <a:rPr sz="2800" b="1" dirty="0" err="1" smtClean="0">
                <a:solidFill>
                  <a:srgbClr val="0070C0"/>
                </a:solidFill>
                <a:latin typeface="+mj-lt"/>
                <a:cs typeface="Times New Roman"/>
              </a:rPr>
              <a:t>Недостатком</a:t>
            </a:r>
            <a:r>
              <a:rPr sz="2800" b="1" dirty="0" smtClean="0">
                <a:solidFill>
                  <a:srgbClr val="0070C0"/>
                </a:solidFill>
                <a:latin typeface="+mj-lt"/>
                <a:cs typeface="Times New Roman"/>
              </a:rPr>
              <a:t> </a:t>
            </a:r>
            <a:r>
              <a:rPr sz="2800" b="1" spc="-5" dirty="0">
                <a:solidFill>
                  <a:srgbClr val="0070C0"/>
                </a:solidFill>
                <a:latin typeface="+mj-lt"/>
                <a:cs typeface="Times New Roman"/>
              </a:rPr>
              <a:t>ЦОС </a:t>
            </a:r>
            <a:r>
              <a:rPr sz="2800" dirty="0">
                <a:latin typeface="+mj-lt"/>
                <a:cs typeface="Times New Roman"/>
              </a:rPr>
              <a:t>является ограниченное быстродействие  устройств, </a:t>
            </a:r>
            <a:r>
              <a:rPr sz="2800" spc="-5" dirty="0">
                <a:latin typeface="+mj-lt"/>
                <a:cs typeface="Times New Roman"/>
              </a:rPr>
              <a:t>недостаточное (пока) </a:t>
            </a:r>
            <a:r>
              <a:rPr sz="2800" dirty="0">
                <a:latin typeface="+mj-lt"/>
                <a:cs typeface="Times New Roman"/>
              </a:rPr>
              <a:t>для </a:t>
            </a:r>
            <a:r>
              <a:rPr sz="2800" spc="-5" dirty="0">
                <a:latin typeface="+mj-lt"/>
                <a:cs typeface="Times New Roman"/>
              </a:rPr>
              <a:t>обработки сигналов </a:t>
            </a:r>
            <a:r>
              <a:rPr sz="2800" dirty="0">
                <a:latin typeface="+mj-lt"/>
                <a:cs typeface="Times New Roman"/>
              </a:rPr>
              <a:t>на </a:t>
            </a:r>
            <a:r>
              <a:rPr sz="2800" spc="-5" dirty="0">
                <a:latin typeface="+mj-lt"/>
                <a:cs typeface="Times New Roman"/>
              </a:rPr>
              <a:t>СВЧ  </a:t>
            </a:r>
            <a:r>
              <a:rPr sz="2800" dirty="0">
                <a:latin typeface="+mj-lt"/>
                <a:cs typeface="Times New Roman"/>
              </a:rPr>
              <a:t>(выше </a:t>
            </a:r>
            <a:r>
              <a:rPr sz="2800" spc="-5" dirty="0">
                <a:latin typeface="+mj-lt"/>
                <a:cs typeface="Times New Roman"/>
              </a:rPr>
              <a:t>5–10 </a:t>
            </a:r>
            <a:r>
              <a:rPr sz="2800" dirty="0">
                <a:latin typeface="+mj-lt"/>
                <a:cs typeface="Times New Roman"/>
              </a:rPr>
              <a:t>ГГц). </a:t>
            </a:r>
            <a:r>
              <a:rPr sz="2800" spc="-5" dirty="0" err="1">
                <a:latin typeface="+mj-lt"/>
                <a:cs typeface="Times New Roman"/>
              </a:rPr>
              <a:t>Эта</a:t>
            </a:r>
            <a:r>
              <a:rPr sz="2800" spc="-5" dirty="0">
                <a:latin typeface="+mj-lt"/>
                <a:cs typeface="Times New Roman"/>
              </a:rPr>
              <a:t> </a:t>
            </a:r>
            <a:r>
              <a:rPr lang="ru-RU" sz="2800" spc="-5" dirty="0" smtClean="0">
                <a:latin typeface="+mj-lt"/>
                <a:cs typeface="Times New Roman"/>
              </a:rPr>
              <a:t>(нечёткая) </a:t>
            </a:r>
            <a:r>
              <a:rPr sz="2800" dirty="0" err="1" smtClean="0">
                <a:latin typeface="+mj-lt"/>
                <a:cs typeface="Times New Roman"/>
              </a:rPr>
              <a:t>граница</a:t>
            </a:r>
            <a:r>
              <a:rPr sz="2800" dirty="0" smtClean="0">
                <a:latin typeface="+mj-lt"/>
                <a:cs typeface="Times New Roman"/>
              </a:rPr>
              <a:t> </a:t>
            </a:r>
            <a:r>
              <a:rPr sz="2800" dirty="0">
                <a:latin typeface="+mj-lt"/>
                <a:cs typeface="Times New Roman"/>
              </a:rPr>
              <a:t>непрерывно</a:t>
            </a:r>
            <a:r>
              <a:rPr sz="2800" spc="-40" dirty="0">
                <a:latin typeface="+mj-lt"/>
                <a:cs typeface="Times New Roman"/>
              </a:rPr>
              <a:t> </a:t>
            </a:r>
            <a:r>
              <a:rPr sz="2800" spc="-5" dirty="0">
                <a:latin typeface="+mj-lt"/>
                <a:cs typeface="Times New Roman"/>
              </a:rPr>
              <a:t>отодвигается.</a:t>
            </a:r>
            <a:endParaRPr sz="2800" dirty="0">
              <a:latin typeface="+mj-lt"/>
              <a:cs typeface="Times New Roman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10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93700" y="428625"/>
                <a:ext cx="9906000" cy="6553200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6526F85-05E1-4ECB-A842-D0EEF2CED1F4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428625"/>
                <a:ext cx="9906000" cy="65532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11</a:t>
            </a:fld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503101" y="1027506"/>
            <a:ext cx="7620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Для примера, </a:t>
            </a:r>
            <a:r>
              <a:rPr lang="ru-RU" sz="2800" dirty="0" smtClean="0"/>
              <a:t>сегодня за </a:t>
            </a:r>
            <a:r>
              <a:rPr lang="ru-RU" sz="2800" dirty="0"/>
              <a:t>364 200 руб</a:t>
            </a:r>
            <a:r>
              <a:rPr lang="ru-RU" sz="2800" dirty="0" smtClean="0"/>
              <a:t>. можно купить АЦП </a:t>
            </a:r>
          </a:p>
          <a:p>
            <a:r>
              <a:rPr lang="en-US" sz="2800" dirty="0" smtClean="0"/>
              <a:t>The </a:t>
            </a:r>
            <a:r>
              <a:rPr lang="en-US" sz="2800" dirty="0">
                <a:solidFill>
                  <a:srgbClr val="FF0000"/>
                </a:solidFill>
              </a:rPr>
              <a:t>AD9213</a:t>
            </a:r>
            <a:r>
              <a:rPr lang="en-US" sz="2800" dirty="0"/>
              <a:t> is a single, 12-bit, 6 GSPS/10.25 GSPS, </a:t>
            </a:r>
            <a:r>
              <a:rPr lang="en-US" sz="2800" dirty="0" smtClean="0"/>
              <a:t>radio frequency </a:t>
            </a:r>
            <a:r>
              <a:rPr lang="en-US" sz="2800" dirty="0"/>
              <a:t>(RF) analog-to-digital converter (ADC) with a 6.5 </a:t>
            </a:r>
            <a:r>
              <a:rPr lang="en-US" sz="2800" dirty="0" smtClean="0"/>
              <a:t>GHz input </a:t>
            </a:r>
            <a:r>
              <a:rPr lang="en-US" sz="2800" dirty="0"/>
              <a:t>bandwidth. </a:t>
            </a:r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AD9213 supports high dynamic range</a:t>
            </a:r>
          </a:p>
          <a:p>
            <a:r>
              <a:rPr lang="en-US" sz="2800" dirty="0"/>
              <a:t>frequency and time domain applications requiring wide </a:t>
            </a:r>
            <a:r>
              <a:rPr lang="en-US" sz="2800" dirty="0" smtClean="0"/>
              <a:t>instantaneous bandwidth </a:t>
            </a:r>
            <a:r>
              <a:rPr lang="en-US" sz="2800" dirty="0"/>
              <a:t>and low conversion error rates (CER).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6300" y="4491805"/>
            <a:ext cx="2328182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671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93700" y="352426"/>
                <a:ext cx="9906000" cy="705986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C858176-E511-47C7-A3D7-03729952DFFB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352426"/>
                <a:ext cx="9906000" cy="70598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bject 2"/>
          <p:cNvSpPr txBox="1"/>
          <p:nvPr/>
        </p:nvSpPr>
        <p:spPr>
          <a:xfrm>
            <a:off x="10076048" y="1549402"/>
            <a:ext cx="89535" cy="165130"/>
          </a:xfrm>
          <a:prstGeom prst="rect">
            <a:avLst/>
          </a:prstGeom>
        </p:spPr>
        <p:txBody>
          <a:bodyPr vert="horz" wrap="square" lIns="0" tIns="12696" rIns="0" bIns="0" rtlCol="0">
            <a:spAutoFit/>
          </a:bodyPr>
          <a:lstStyle/>
          <a:p>
            <a:pPr marL="12696">
              <a:spcBef>
                <a:spcPts val="100"/>
              </a:spcBef>
            </a:pPr>
            <a:r>
              <a:rPr sz="1000" dirty="0">
                <a:latin typeface="Times New Roman"/>
                <a:cs typeface="Times New Roman"/>
              </a:rPr>
              <a:t>7</a:t>
            </a:r>
            <a:endParaRPr sz="1000">
              <a:latin typeface="Times New Roman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3"/>
              <p:cNvSpPr txBox="1"/>
              <p:nvPr/>
            </p:nvSpPr>
            <p:spPr>
              <a:xfrm>
                <a:off x="622299" y="276227"/>
                <a:ext cx="9543281" cy="4641641"/>
              </a:xfrm>
              <a:prstGeom prst="rect">
                <a:avLst/>
              </a:prstGeom>
            </p:spPr>
            <p:txBody>
              <a:bodyPr vert="horz" wrap="square" lIns="0" tIns="39991" rIns="0" bIns="0" rtlCol="0">
                <a:spAutoFit/>
              </a:bodyPr>
              <a:lstStyle/>
              <a:p>
                <a:pPr marL="469735">
                  <a:lnSpc>
                    <a:spcPct val="150000"/>
                  </a:lnSpc>
                  <a:spcBef>
                    <a:spcPts val="315"/>
                  </a:spcBef>
                </a:pPr>
                <a:r>
                  <a:rPr lang="ru-RU" sz="2800" b="1" spc="-5" dirty="0" smtClean="0">
                    <a:solidFill>
                      <a:srgbClr val="0070C0"/>
                    </a:solidFill>
                    <a:cs typeface="Times New Roman"/>
                  </a:rPr>
                  <a:t>Дискретный сигнал.</a:t>
                </a:r>
                <a:endParaRPr lang="ru-RU" sz="2800" dirty="0">
                  <a:cs typeface="Times New Roman"/>
                </a:endParaRPr>
              </a:p>
              <a:p>
                <a:pPr marL="469735">
                  <a:lnSpc>
                    <a:spcPct val="150000"/>
                  </a:lnSpc>
                  <a:spcBef>
                    <a:spcPts val="214"/>
                  </a:spcBef>
                  <a:tabLst>
                    <a:tab pos="2487047" algn="l"/>
                    <a:tab pos="3590285" algn="l"/>
                    <a:tab pos="5210229" algn="l"/>
                    <a:tab pos="6375672" algn="l"/>
                  </a:tabLst>
                </a:pPr>
                <a:r>
                  <a:rPr lang="ru-RU" sz="2800" spc="-5" dirty="0">
                    <a:cs typeface="Times New Roman"/>
                  </a:rPr>
                  <a:t>Математическа</a:t>
                </a:r>
                <a:r>
                  <a:rPr lang="ru-RU" sz="2800" dirty="0">
                    <a:cs typeface="Times New Roman"/>
                  </a:rPr>
                  <a:t>я	модель	дискретного	</a:t>
                </a:r>
                <a:r>
                  <a:rPr lang="ru-RU" sz="2800" dirty="0" err="1" smtClean="0">
                    <a:cs typeface="Times New Roman"/>
                  </a:rPr>
                  <a:t>сигнала</a:t>
                </a:r>
                <a:r>
                  <a:rPr lang="ru-RU" sz="2800" dirty="0" smtClean="0">
                    <a:cs typeface="Times New Roman"/>
                  </a:rPr>
                  <a:t> –</a:t>
                </a:r>
                <a:endParaRPr lang="ru-RU" sz="2800" dirty="0">
                  <a:cs typeface="Times New Roman"/>
                </a:endParaRPr>
              </a:p>
              <a:p>
                <a:pPr marL="12696">
                  <a:lnSpc>
                    <a:spcPct val="150000"/>
                  </a:lnSpc>
                  <a:spcBef>
                    <a:spcPts val="220"/>
                  </a:spcBef>
                </a:pPr>
                <a:r>
                  <a:rPr lang="ru-RU" sz="2800" i="1" dirty="0" smtClean="0">
                    <a:cs typeface="Times New Roman"/>
                  </a:rPr>
                  <a:t>п</a:t>
                </a:r>
                <a:r>
                  <a:rPr lang="ru-RU" sz="2800" i="1" dirty="0" err="1" smtClean="0">
                    <a:cs typeface="Times New Roman"/>
                  </a:rPr>
                  <a:t>оследовательность</a:t>
                </a:r>
                <a:r>
                  <a:rPr lang="ru-RU" sz="2800" i="1" dirty="0" smtClean="0">
                    <a:cs typeface="Times New Roman"/>
                  </a:rPr>
                  <a:t>  </a:t>
                </a:r>
                <a14:m>
                  <m:oMath xmlns:m="http://schemas.openxmlformats.org/officeDocument/2006/math">
                    <m:r>
                      <a:rPr lang="ru-RU" sz="2800" i="1" spc="10" dirty="0" smtClean="0">
                        <a:latin typeface="Cambria Math" panose="02040503050406030204" pitchFamily="18" charset="0"/>
                        <a:cs typeface="Times New Roman"/>
                      </a:rPr>
                      <m:t>𝑥</m:t>
                    </m:r>
                    <m:r>
                      <a:rPr lang="ru-RU" sz="2800" i="1" spc="10" dirty="0" smtClean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2800" i="1" spc="10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2800" i="1" spc="10" dirty="0">
                        <a:latin typeface="Cambria Math" panose="02040503050406030204" pitchFamily="18" charset="0"/>
                        <a:cs typeface="Times New Roman"/>
                      </a:rPr>
                      <m:t>]</m:t>
                    </m:r>
                  </m:oMath>
                </a14:m>
                <a:r>
                  <a:rPr lang="ru-RU" sz="2800" spc="10" dirty="0">
                    <a:cs typeface="Times New Roman"/>
                  </a:rPr>
                  <a:t>, </a:t>
                </a:r>
                <a:r>
                  <a:rPr lang="ru-RU" sz="2800" dirty="0">
                    <a:cs typeface="Times New Roman"/>
                  </a:rPr>
                  <a:t>где  </a:t>
                </a:r>
                <a14:m>
                  <m:oMath xmlns:m="http://schemas.openxmlformats.org/officeDocument/2006/math">
                    <m:r>
                      <a:rPr lang="ru-RU" sz="2800" i="1" spc="-5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2800" b="0" i="1" spc="-5" dirty="0" smtClean="0">
                        <a:latin typeface="Cambria Math" panose="02040503050406030204" pitchFamily="18" charset="0"/>
                        <a:cs typeface="Times New Roman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800" b="0" i="1" spc="-5" dirty="0" smtClean="0"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accPr>
                      <m:e>
                        <m:r>
                          <a:rPr lang="ru-RU" sz="2800" b="0" i="1" spc="-5" dirty="0" smtClean="0">
                            <a:latin typeface="Cambria Math" panose="02040503050406030204" pitchFamily="18" charset="0"/>
                            <a:cs typeface="Times New Roman"/>
                          </a:rPr>
                          <m:t>−</m:t>
                        </m:r>
                        <m:r>
                          <a:rPr lang="ru-RU" sz="2800" b="0" i="1" spc="-5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</a:rPr>
                          <m:t>∞</m:t>
                        </m:r>
                        <m:r>
                          <a:rPr lang="en-US" sz="2800" b="0" i="1" spc="-5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</a:rPr>
                          <m:t>,∞</m:t>
                        </m:r>
                      </m:e>
                    </m:acc>
                  </m:oMath>
                </a14:m>
                <a:r>
                  <a:rPr lang="ru-RU" sz="2800" spc="-5" dirty="0" smtClean="0">
                    <a:cs typeface="Times New Roman"/>
                  </a:rPr>
                  <a:t>, </a:t>
                </a:r>
                <a:endParaRPr lang="en-US" sz="2800" spc="-5" dirty="0" smtClean="0">
                  <a:cs typeface="Times New Roman"/>
                </a:endParaRPr>
              </a:p>
              <a:p>
                <a:pPr marL="469896" indent="-457200">
                  <a:lnSpc>
                    <a:spcPct val="150000"/>
                  </a:lnSpc>
                  <a:spcBef>
                    <a:spcPts val="220"/>
                  </a:spcBef>
                  <a:buFont typeface="Arial" panose="020B0604020202020204" pitchFamily="34" charset="0"/>
                  <a:buChar char="•"/>
                </a:pPr>
                <a:r>
                  <a:rPr lang="ru-RU" sz="2800" dirty="0" smtClean="0">
                    <a:cs typeface="Times New Roman"/>
                  </a:rPr>
                  <a:t>функция </a:t>
                </a:r>
                <a14:m>
                  <m:oMath xmlns:m="http://schemas.openxmlformats.org/officeDocument/2006/math">
                    <m:r>
                      <a:rPr lang="ru-RU" sz="2800" i="1" spc="10" dirty="0">
                        <a:latin typeface="Cambria Math" panose="02040503050406030204" pitchFamily="18" charset="0"/>
                        <a:cs typeface="Times New Roman"/>
                      </a:rPr>
                      <m:t>𝑥</m:t>
                    </m:r>
                    <m:r>
                      <a:rPr lang="ru-RU" sz="2800" i="1" spc="10" dirty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2800" i="1" spc="10" dirty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2800" i="1" spc="10" dirty="0">
                        <a:latin typeface="Cambria Math" panose="02040503050406030204" pitchFamily="18" charset="0"/>
                        <a:cs typeface="Times New Roman"/>
                      </a:rPr>
                      <m:t>]</m:t>
                    </m:r>
                  </m:oMath>
                </a14:m>
                <a:r>
                  <a:rPr lang="ru-RU" sz="2800" spc="140" dirty="0">
                    <a:cs typeface="Times New Roman"/>
                  </a:rPr>
                  <a:t> </a:t>
                </a:r>
                <a:r>
                  <a:rPr lang="ru-RU" sz="2800" dirty="0">
                    <a:cs typeface="Times New Roman"/>
                  </a:rPr>
                  <a:t>может</a:t>
                </a:r>
                <a:r>
                  <a:rPr lang="ru-RU" sz="2800" spc="191" dirty="0">
                    <a:cs typeface="Times New Roman"/>
                  </a:rPr>
                  <a:t> </a:t>
                </a:r>
                <a:r>
                  <a:rPr lang="ru-RU" sz="2800" dirty="0">
                    <a:cs typeface="Times New Roman"/>
                  </a:rPr>
                  <a:t>принимать</a:t>
                </a:r>
                <a:r>
                  <a:rPr lang="ru-RU" sz="2800" spc="200" dirty="0">
                    <a:cs typeface="Times New Roman"/>
                  </a:rPr>
                  <a:t> </a:t>
                </a:r>
                <a:r>
                  <a:rPr lang="ru-RU" sz="2800" spc="-5" dirty="0">
                    <a:cs typeface="Times New Roman"/>
                  </a:rPr>
                  <a:t>значения</a:t>
                </a:r>
                <a:r>
                  <a:rPr lang="ru-RU" sz="2800" spc="195" dirty="0">
                    <a:cs typeface="Times New Roman"/>
                  </a:rPr>
                  <a:t> </a:t>
                </a:r>
                <a:r>
                  <a:rPr lang="ru-RU" sz="2800" dirty="0">
                    <a:cs typeface="Times New Roman"/>
                  </a:rPr>
                  <a:t>из</a:t>
                </a:r>
                <a:r>
                  <a:rPr lang="ru-RU" sz="2800" spc="195" dirty="0">
                    <a:cs typeface="Times New Roman"/>
                  </a:rPr>
                  <a:t> </a:t>
                </a:r>
                <a:r>
                  <a:rPr lang="ru-RU" sz="2800" spc="-5" dirty="0" smtClean="0">
                    <a:cs typeface="Times New Roman"/>
                  </a:rPr>
                  <a:t>мно</a:t>
                </a:r>
                <a:r>
                  <a:rPr lang="ru-RU" sz="2800" dirty="0" smtClean="0">
                    <a:cs typeface="Times New Roman"/>
                  </a:rPr>
                  <a:t>жества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rPr>
                      <m:t>ℝ</m:t>
                    </m:r>
                  </m:oMath>
                </a14:m>
                <a:r>
                  <a:rPr lang="ru-RU" sz="2800" dirty="0" smtClean="0">
                    <a:cs typeface="Times New Roman"/>
                  </a:rPr>
                  <a:t> вещественных или</a:t>
                </a:r>
                <a:r>
                  <a:rPr lang="en-US" sz="2800" dirty="0" smtClean="0"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rPr>
                      <m:t>ℂ</m:t>
                    </m:r>
                  </m:oMath>
                </a14:m>
                <a:r>
                  <a:rPr lang="ru-RU" sz="2800" dirty="0" smtClean="0">
                    <a:cs typeface="Times New Roman"/>
                  </a:rPr>
                  <a:t> комплексных </a:t>
                </a:r>
                <a:r>
                  <a:rPr lang="ru-RU" sz="2800" spc="-5" dirty="0">
                    <a:cs typeface="Times New Roman"/>
                  </a:rPr>
                  <a:t>чисел, </a:t>
                </a:r>
                <a:r>
                  <a:rPr lang="ru-RU" sz="2800" dirty="0" err="1">
                    <a:cs typeface="Times New Roman"/>
                  </a:rPr>
                  <a:t>или</a:t>
                </a:r>
                <a:r>
                  <a:rPr lang="ru-RU" sz="2800" dirty="0">
                    <a:cs typeface="Times New Roman"/>
                  </a:rPr>
                  <a:t> </a:t>
                </a:r>
                <a:r>
                  <a:rPr lang="ru-RU" sz="2800" spc="-191" dirty="0" err="1">
                    <a:cs typeface="Times New Roman"/>
                  </a:rPr>
                  <a:t>множе</a:t>
                </a:r>
                <a:r>
                  <a:rPr lang="ru-RU" sz="2800" dirty="0" err="1">
                    <a:cs typeface="Times New Roman"/>
                  </a:rPr>
                  <a:t>ства</a:t>
                </a:r>
                <a:r>
                  <a:rPr lang="ru-RU" sz="2800" dirty="0">
                    <a:cs typeface="Times New Roman"/>
                  </a:rPr>
                  <a:t> векторов </a:t>
                </a:r>
                <a:r>
                  <a:rPr lang="ru-RU" sz="2800" spc="-5" dirty="0">
                    <a:cs typeface="Times New Roman"/>
                  </a:rPr>
                  <a:t>(</a:t>
                </a:r>
                <a:r>
                  <a:rPr lang="ru-RU" sz="2800" spc="-5" dirty="0" err="1">
                    <a:cs typeface="Times New Roman"/>
                  </a:rPr>
                  <a:t>обработка</a:t>
                </a:r>
                <a:r>
                  <a:rPr lang="ru-RU" sz="2800" spc="-5" dirty="0">
                    <a:cs typeface="Times New Roman"/>
                  </a:rPr>
                  <a:t> </a:t>
                </a:r>
                <a:r>
                  <a:rPr lang="ru-RU" sz="2800" spc="-5" dirty="0" smtClean="0">
                    <a:cs typeface="Times New Roman"/>
                  </a:rPr>
                  <a:t>пространственно-временных сигналов </a:t>
                </a:r>
                <a:r>
                  <a:rPr lang="ru-RU" sz="2800" dirty="0" err="1" smtClean="0">
                    <a:cs typeface="Times New Roman"/>
                  </a:rPr>
                  <a:t>или</a:t>
                </a:r>
                <a:r>
                  <a:rPr lang="ru-RU" sz="2800" dirty="0" smtClean="0">
                    <a:cs typeface="Times New Roman"/>
                  </a:rPr>
                  <a:t> </a:t>
                </a:r>
                <a:r>
                  <a:rPr lang="ru-RU" sz="2800" dirty="0">
                    <a:cs typeface="Times New Roman"/>
                  </a:rPr>
                  <a:t>цветных</a:t>
                </a:r>
                <a:r>
                  <a:rPr lang="ru-RU" sz="2800" spc="-44" dirty="0">
                    <a:cs typeface="Times New Roman"/>
                  </a:rPr>
                  <a:t> </a:t>
                </a:r>
                <a:r>
                  <a:rPr lang="ru-RU" sz="2800" spc="-5" dirty="0">
                    <a:cs typeface="Times New Roman"/>
                  </a:rPr>
                  <a:t>изображений).</a:t>
                </a:r>
                <a:endParaRPr sz="28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299" y="276227"/>
                <a:ext cx="9543281" cy="4641641"/>
              </a:xfrm>
              <a:prstGeom prst="rect">
                <a:avLst/>
              </a:prstGeom>
              <a:blipFill>
                <a:blip r:embed="rId4"/>
                <a:stretch>
                  <a:fillRect l="-2107" r="-3001" b="-2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4"/>
          <p:cNvSpPr/>
          <p:nvPr/>
        </p:nvSpPr>
        <p:spPr>
          <a:xfrm>
            <a:off x="2832100" y="5154615"/>
            <a:ext cx="6400800" cy="18169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12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93700" y="352426"/>
                <a:ext cx="9906000" cy="6476999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17283F1-8187-4175-A693-8AF1F6EDB801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352426"/>
                <a:ext cx="9906000" cy="64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3"/>
              <p:cNvSpPr txBox="1"/>
              <p:nvPr/>
            </p:nvSpPr>
            <p:spPr>
              <a:xfrm>
                <a:off x="546100" y="428625"/>
                <a:ext cx="9612630" cy="6316212"/>
              </a:xfrm>
              <a:prstGeom prst="rect">
                <a:avLst/>
              </a:prstGeom>
            </p:spPr>
            <p:txBody>
              <a:bodyPr vert="horz" wrap="square" lIns="0" tIns="12696" rIns="0" bIns="0" rtlCol="0">
                <a:spAutoFit/>
              </a:bodyPr>
              <a:lstStyle/>
              <a:p>
                <a:pPr marL="63478" marR="121877" indent="457040">
                  <a:lnSpc>
                    <a:spcPct val="124400"/>
                  </a:lnSpc>
                  <a:spcBef>
                    <a:spcPts val="100"/>
                  </a:spcBef>
                </a:pPr>
                <a:r>
                  <a:rPr lang="ru-RU" sz="2800" dirty="0" smtClean="0">
                    <a:cs typeface="Times New Roman"/>
                  </a:rPr>
                  <a:t>В </a:t>
                </a:r>
                <a:r>
                  <a:rPr lang="ru-RU" sz="2800" spc="-5" dirty="0">
                    <a:cs typeface="Times New Roman"/>
                  </a:rPr>
                  <a:t>радиотехнике </a:t>
                </a:r>
                <a:r>
                  <a:rPr lang="ru-RU" sz="2800" dirty="0">
                    <a:cs typeface="Times New Roman"/>
                  </a:rPr>
                  <a:t>и </a:t>
                </a:r>
                <a:r>
                  <a:rPr lang="ru-RU" sz="2800" spc="-5" dirty="0">
                    <a:cs typeface="Times New Roman"/>
                  </a:rPr>
                  <a:t>связи </a:t>
                </a:r>
                <a:r>
                  <a:rPr lang="ru-RU" sz="2800" spc="-5" dirty="0">
                    <a:solidFill>
                      <a:srgbClr val="0000FF"/>
                    </a:solidFill>
                    <a:cs typeface="Times New Roman"/>
                  </a:rPr>
                  <a:t>обычно </a:t>
                </a:r>
                <a:r>
                  <a:rPr lang="ru-RU" sz="2800" spc="-5" dirty="0">
                    <a:cs typeface="Times New Roman"/>
                  </a:rPr>
                  <a:t>дискретный </a:t>
                </a:r>
                <a:r>
                  <a:rPr lang="ru-RU" sz="2800" spc="-5" dirty="0" err="1">
                    <a:cs typeface="Times New Roman"/>
                  </a:rPr>
                  <a:t>сигнал</a:t>
                </a:r>
                <a:r>
                  <a:rPr lang="ru-RU" sz="2800" spc="-5" dirty="0">
                    <a:cs typeface="Times New Roman"/>
                  </a:rPr>
                  <a:t> </a:t>
                </a:r>
                <a:r>
                  <a:rPr lang="ru-RU" sz="2800" spc="-5" dirty="0" err="1">
                    <a:cs typeface="Times New Roman"/>
                  </a:rPr>
                  <a:t>получается</a:t>
                </a:r>
                <a:r>
                  <a:rPr lang="ru-RU" sz="2800" spc="-5" dirty="0">
                    <a:cs typeface="Times New Roman"/>
                  </a:rPr>
                  <a:t> </a:t>
                </a:r>
                <a:r>
                  <a:rPr lang="ru-RU" sz="2800" dirty="0">
                    <a:cs typeface="Times New Roman"/>
                  </a:rPr>
                  <a:t>путём </a:t>
                </a:r>
                <a:r>
                  <a:rPr lang="ru-RU" sz="2800" spc="-5" dirty="0">
                    <a:cs typeface="Times New Roman"/>
                  </a:rPr>
                  <a:t>дискретизации аналогового сигнала</a:t>
                </a:r>
                <a:r>
                  <a:rPr lang="ru-RU" sz="2800" spc="-5" dirty="0">
                    <a:solidFill>
                      <a:srgbClr val="0000FF"/>
                    </a:solidFill>
                    <a:cs typeface="Times New Roman"/>
                  </a:rPr>
                  <a:t>.</a:t>
                </a:r>
                <a:endParaRPr lang="ru-RU" sz="2800" dirty="0">
                  <a:cs typeface="Times New Roman"/>
                </a:endParaRPr>
              </a:p>
              <a:p>
                <a:pPr marL="180000">
                  <a:lnSpc>
                    <a:spcPct val="150000"/>
                  </a:lnSpc>
                  <a:spcBef>
                    <a:spcPts val="535"/>
                  </a:spcBef>
                </a:pPr>
                <a:r>
                  <a:rPr lang="ru-RU" sz="2800" dirty="0">
                    <a:solidFill>
                      <a:srgbClr val="0000FF"/>
                    </a:solidFill>
                    <a:cs typeface="Times New Roman"/>
                  </a:rPr>
                  <a:t>Согласно теореме отсчётов </a:t>
                </a:r>
                <a:r>
                  <a:rPr lang="ru-RU" sz="2800" spc="-5" dirty="0">
                    <a:solidFill>
                      <a:srgbClr val="0000FF"/>
                    </a:solidFill>
                    <a:cs typeface="Times New Roman"/>
                  </a:rPr>
                  <a:t>(Котельникова)</a:t>
                </a:r>
                <a:r>
                  <a:rPr lang="ru-RU" sz="2800" spc="-5" dirty="0">
                    <a:cs typeface="Times New Roman"/>
                  </a:rPr>
                  <a:t>, </a:t>
                </a:r>
                <a:r>
                  <a:rPr lang="ru-RU" sz="2800" dirty="0" err="1">
                    <a:cs typeface="Times New Roman"/>
                  </a:rPr>
                  <a:t>аналоговый</a:t>
                </a:r>
                <a:r>
                  <a:rPr lang="ru-RU" sz="2800" dirty="0">
                    <a:cs typeface="Times New Roman"/>
                  </a:rPr>
                  <a:t> </a:t>
                </a:r>
                <a:r>
                  <a:rPr lang="ru-RU" sz="2800" spc="120" dirty="0">
                    <a:cs typeface="Times New Roman"/>
                  </a:rPr>
                  <a:t> </a:t>
                </a:r>
                <a:r>
                  <a:rPr lang="ru-RU" sz="2800" spc="-5" dirty="0" err="1">
                    <a:cs typeface="Times New Roman"/>
                  </a:rPr>
                  <a:t>сиг</a:t>
                </a:r>
                <a:r>
                  <a:rPr lang="ru-RU" sz="2800" dirty="0" err="1">
                    <a:cs typeface="Times New Roman"/>
                  </a:rPr>
                  <a:t>нал</a:t>
                </a:r>
                <a:r>
                  <a:rPr lang="ru-RU" sz="2800" dirty="0"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i="1" spc="-21" dirty="0" smtClean="0">
                        <a:latin typeface="Cambria Math" panose="02040503050406030204" pitchFamily="18" charset="0"/>
                        <a:cs typeface="Times New Roman"/>
                      </a:rPr>
                      <m:t>𝑥</m:t>
                    </m:r>
                    <m:r>
                      <a:rPr lang="ru-RU" sz="2800" i="1" spc="-30" baseline="-18055" dirty="0">
                        <a:latin typeface="Cambria Math" panose="02040503050406030204" pitchFamily="18" charset="0"/>
                        <a:cs typeface="Times New Roman"/>
                      </a:rPr>
                      <m:t>𝑎</m:t>
                    </m:r>
                    <m:r>
                      <a:rPr lang="en-US" sz="2800" b="0" i="1" spc="44" dirty="0" smtClean="0">
                        <a:latin typeface="Cambria Math" panose="02040503050406030204" pitchFamily="18" charset="0"/>
                        <a:cs typeface="Times New Roman"/>
                      </a:rPr>
                      <m:t>(</m:t>
                    </m:r>
                    <m:r>
                      <a:rPr lang="en-US" sz="2800" b="0" i="1" spc="44" dirty="0" smtClean="0">
                        <a:latin typeface="Cambria Math" panose="02040503050406030204" pitchFamily="18" charset="0"/>
                        <a:cs typeface="Times New Roman"/>
                      </a:rPr>
                      <m:t>𝑡</m:t>
                    </m:r>
                    <m:r>
                      <a:rPr lang="ru-RU" sz="2800" i="1" spc="44" dirty="0">
                        <a:latin typeface="Cambria Math" panose="02040503050406030204" pitchFamily="18" charset="0"/>
                        <a:cs typeface="Times New Roman"/>
                      </a:rPr>
                      <m:t>) </m:t>
                    </m:r>
                  </m:oMath>
                </a14:m>
                <a:r>
                  <a:rPr lang="ru-RU" sz="2800" spc="-5" dirty="0">
                    <a:cs typeface="Times New Roman"/>
                  </a:rPr>
                  <a:t>со спектром, </a:t>
                </a:r>
                <a:r>
                  <a:rPr lang="ru-RU" sz="2800" dirty="0">
                    <a:cs typeface="Times New Roman"/>
                  </a:rPr>
                  <a:t>лежащим в </a:t>
                </a:r>
                <a:r>
                  <a:rPr lang="ru-RU" sz="2800" dirty="0" err="1">
                    <a:cs typeface="Times New Roman"/>
                  </a:rPr>
                  <a:t>полосе</a:t>
                </a:r>
                <a:r>
                  <a:rPr lang="ru-RU" sz="2800" dirty="0"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0" i="0" spc="35" dirty="0" smtClean="0">
                        <a:latin typeface="Cambria Math" panose="02040503050406030204" pitchFamily="18" charset="0"/>
                        <a:cs typeface="Times New Roman"/>
                      </a:rPr>
                      <m:t>(</m:t>
                    </m:r>
                    <m:r>
                      <a:rPr lang="ru-RU" sz="2800" b="1" i="1" spc="35" dirty="0">
                        <a:latin typeface="Cambria Math" panose="02040503050406030204" pitchFamily="18" charset="0"/>
                        <a:cs typeface="Times New Roman"/>
                      </a:rPr>
                      <m:t>−</m:t>
                    </m:r>
                    <m:r>
                      <a:rPr lang="ru-RU" sz="2800" b="1" i="1" spc="35" dirty="0" smtClean="0">
                        <a:latin typeface="Cambria Math" panose="02040503050406030204" pitchFamily="18" charset="0"/>
                        <a:cs typeface="Times New Roman"/>
                      </a:rPr>
                      <m:t> </m:t>
                    </m:r>
                    <m:r>
                      <a:rPr lang="ru-RU" sz="2800" i="1" spc="-114" dirty="0">
                        <a:latin typeface="Cambria Math" panose="02040503050406030204" pitchFamily="18" charset="0"/>
                        <a:cs typeface="Times New Roman"/>
                      </a:rPr>
                      <m:t>𝐹</m:t>
                    </m:r>
                    <m:r>
                      <a:rPr lang="ru-RU" sz="2800" i="1" spc="-172" baseline="-18055" dirty="0">
                        <a:latin typeface="Cambria Math" panose="02040503050406030204" pitchFamily="18" charset="0"/>
                        <a:cs typeface="Times New Roman"/>
                      </a:rPr>
                      <m:t>в </m:t>
                    </m:r>
                    <m:r>
                      <a:rPr lang="ru-RU" sz="2800" i="1" spc="5" dirty="0">
                        <a:latin typeface="Cambria Math" panose="02040503050406030204" pitchFamily="18" charset="0"/>
                        <a:cs typeface="Times New Roman"/>
                      </a:rPr>
                      <m:t>, </m:t>
                    </m:r>
                    <m:r>
                      <a:rPr lang="ru-RU" sz="2800" i="1" spc="-110" dirty="0">
                        <a:latin typeface="Cambria Math" panose="02040503050406030204" pitchFamily="18" charset="0"/>
                        <a:cs typeface="Times New Roman"/>
                      </a:rPr>
                      <m:t>𝐹</m:t>
                    </m:r>
                    <m:r>
                      <a:rPr lang="ru-RU" sz="2800" i="1" spc="-165" baseline="-18055" dirty="0">
                        <a:latin typeface="Cambria Math" panose="02040503050406030204" pitchFamily="18" charset="0"/>
                        <a:cs typeface="Times New Roman"/>
                      </a:rPr>
                      <m:t>в </m:t>
                    </m:r>
                    <m:r>
                      <a:rPr lang="ru-RU" sz="2800" i="1" spc="90" dirty="0">
                        <a:latin typeface="Cambria Math" panose="02040503050406030204" pitchFamily="18" charset="0"/>
                        <a:cs typeface="Times New Roman"/>
                      </a:rPr>
                      <m:t>),</m:t>
                    </m:r>
                  </m:oMath>
                </a14:m>
                <a:r>
                  <a:rPr lang="ru-RU" sz="2800" dirty="0" smtClean="0">
                    <a:cs typeface="Times New Roman"/>
                  </a:rPr>
                  <a:t> </a:t>
                </a:r>
                <a:r>
                  <a:rPr lang="ru-RU" sz="2800" dirty="0">
                    <a:cs typeface="Times New Roman"/>
                  </a:rPr>
                  <a:t>может  быть   </a:t>
                </a:r>
                <a:r>
                  <a:rPr lang="ru-RU" sz="2800" spc="-5" dirty="0">
                    <a:cs typeface="Times New Roman"/>
                  </a:rPr>
                  <a:t>без   потерь   </a:t>
                </a:r>
                <a:r>
                  <a:rPr lang="ru-RU" sz="2800" dirty="0">
                    <a:cs typeface="Times New Roman"/>
                  </a:rPr>
                  <a:t>информации   </a:t>
                </a:r>
                <a:r>
                  <a:rPr lang="ru-RU" sz="2800" spc="-5" dirty="0">
                    <a:cs typeface="Times New Roman"/>
                  </a:rPr>
                  <a:t>заменён  </a:t>
                </a:r>
                <a:r>
                  <a:rPr lang="ru-RU" sz="2800" spc="254" dirty="0">
                    <a:cs typeface="Times New Roman"/>
                  </a:rPr>
                  <a:t> </a:t>
                </a:r>
                <a:r>
                  <a:rPr lang="ru-RU" sz="2800" spc="-5" dirty="0" smtClean="0">
                    <a:cs typeface="Times New Roman"/>
                  </a:rPr>
                  <a:t>последовательностью </a:t>
                </a:r>
                <a14:m>
                  <m:oMath xmlns:m="http://schemas.openxmlformats.org/officeDocument/2006/math">
                    <m:r>
                      <a:rPr lang="ru-RU" sz="2800" i="1" dirty="0" smtClean="0">
                        <a:latin typeface="Cambria Math" panose="02040503050406030204" pitchFamily="18" charset="0"/>
                        <a:cs typeface="Times New Roman"/>
                      </a:rPr>
                      <m:t>𝑥</m:t>
                    </m:r>
                    <m:r>
                      <a:rPr lang="ru-RU" sz="2800" i="1" dirty="0" smtClean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2800" i="1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2800" i="1" dirty="0" smtClean="0">
                        <a:latin typeface="Cambria Math" panose="02040503050406030204" pitchFamily="18" charset="0"/>
                        <a:cs typeface="Times New Roman"/>
                      </a:rPr>
                      <m:t>] =</m:t>
                    </m:r>
                    <m:r>
                      <a:rPr lang="ru-RU" sz="2800" b="1" i="1" spc="5" dirty="0" smtClean="0">
                        <a:latin typeface="Cambria Math" panose="02040503050406030204" pitchFamily="18" charset="0"/>
                        <a:cs typeface="Times New Roman"/>
                      </a:rPr>
                      <m:t> </m:t>
                    </m:r>
                    <m:r>
                      <a:rPr lang="ru-RU" sz="2800" i="1" spc="-15" dirty="0">
                        <a:latin typeface="Cambria Math" panose="02040503050406030204" pitchFamily="18" charset="0"/>
                        <a:cs typeface="Times New Roman"/>
                      </a:rPr>
                      <m:t>𝑥</m:t>
                    </m:r>
                    <m:r>
                      <a:rPr lang="ru-RU" sz="2800" i="1" spc="-22" baseline="-18055" dirty="0">
                        <a:latin typeface="Cambria Math" panose="02040503050406030204" pitchFamily="18" charset="0"/>
                        <a:cs typeface="Times New Roman"/>
                      </a:rPr>
                      <m:t>𝑎</m:t>
                    </m:r>
                    <m:r>
                      <a:rPr lang="en-US" sz="2800" b="0" i="1" spc="-21" dirty="0" smtClean="0">
                        <a:latin typeface="Cambria Math" panose="02040503050406030204" pitchFamily="18" charset="0"/>
                        <a:cs typeface="Times New Roman"/>
                      </a:rPr>
                      <m:t>(</m:t>
                    </m:r>
                    <m:r>
                      <a:rPr lang="en-US" sz="2800" b="0" i="1" spc="-21" dirty="0" smtClean="0">
                        <a:latin typeface="Cambria Math" panose="02040503050406030204" pitchFamily="18" charset="0"/>
                        <a:cs typeface="Times New Roman"/>
                      </a:rPr>
                      <m:t>𝑛𝑇𝑑</m:t>
                    </m:r>
                    <m:r>
                      <a:rPr lang="en-US" sz="2800" b="0" i="1" spc="-21" dirty="0" smtClean="0">
                        <a:latin typeface="Cambria Math" panose="02040503050406030204" pitchFamily="18" charset="0"/>
                        <a:cs typeface="Times New Roman"/>
                      </a:rPr>
                      <m:t>) </m:t>
                    </m:r>
                  </m:oMath>
                </a14:m>
                <a:r>
                  <a:rPr lang="ru-RU" sz="2800" spc="-5" dirty="0" smtClean="0">
                    <a:solidFill>
                      <a:srgbClr val="0000FF"/>
                    </a:solidFill>
                    <a:cs typeface="Times New Roman"/>
                  </a:rPr>
                  <a:t> мгновенных </a:t>
                </a:r>
                <a:r>
                  <a:rPr lang="ru-RU" sz="2800" spc="-5" dirty="0">
                    <a:cs typeface="Times New Roman"/>
                  </a:rPr>
                  <a:t>значений (отсчётов),</a:t>
                </a:r>
                <a:r>
                  <a:rPr lang="ru-RU" sz="2800" spc="75" dirty="0">
                    <a:cs typeface="Times New Roman"/>
                  </a:rPr>
                  <a:t> </a:t>
                </a:r>
                <a:r>
                  <a:rPr lang="ru-RU" sz="2800" spc="-5" dirty="0" smtClean="0">
                    <a:solidFill>
                      <a:srgbClr val="0000FF"/>
                    </a:solidFill>
                    <a:cs typeface="Times New Roman"/>
                  </a:rPr>
                  <a:t>измеренных </a:t>
                </a:r>
                <a:r>
                  <a:rPr lang="ru-RU" sz="2800" spc="-5" dirty="0" smtClean="0">
                    <a:cs typeface="Times New Roman"/>
                  </a:rPr>
                  <a:t>через </a:t>
                </a:r>
                <a:r>
                  <a:rPr lang="ru-RU" sz="2800" spc="-5" dirty="0">
                    <a:cs typeface="Times New Roman"/>
                  </a:rPr>
                  <a:t>промежутки времени </a:t>
                </a:r>
                <a14:m>
                  <m:oMath xmlns:m="http://schemas.openxmlformats.org/officeDocument/2006/math">
                    <m:r>
                      <a:rPr lang="ru-RU" sz="2800" i="1" spc="-70" dirty="0" smtClean="0">
                        <a:latin typeface="Cambria Math" panose="02040503050406030204" pitchFamily="18" charset="0"/>
                        <a:cs typeface="Times New Roman"/>
                      </a:rPr>
                      <m:t>𝑇</m:t>
                    </m:r>
                    <m:r>
                      <a:rPr lang="ru-RU" sz="2800" i="1" spc="-104" baseline="-18055" dirty="0" err="1">
                        <a:latin typeface="Cambria Math" panose="02040503050406030204" pitchFamily="18" charset="0"/>
                        <a:cs typeface="Times New Roman"/>
                      </a:rPr>
                      <m:t>𝑑</m:t>
                    </m:r>
                    <m:r>
                      <a:rPr lang="ru-RU" sz="2800" i="1" spc="-104" baseline="-18055" dirty="0">
                        <a:latin typeface="Cambria Math" panose="02040503050406030204" pitchFamily="18" charset="0"/>
                        <a:cs typeface="Times New Roman"/>
                      </a:rPr>
                      <m:t> </m:t>
                    </m:r>
                    <m:r>
                      <a:rPr lang="ru-RU" sz="2800" b="1" i="1" spc="10" dirty="0" smtClean="0">
                        <a:latin typeface="Cambria Math" panose="02040503050406030204" pitchFamily="18" charset="0"/>
                        <a:cs typeface="Symbol"/>
                      </a:rPr>
                      <m:t>=</m:t>
                    </m:r>
                    <m:r>
                      <a:rPr lang="ru-RU" sz="2800" b="1" i="1" spc="10" dirty="0" smtClean="0">
                        <a:latin typeface="Cambria Math" panose="02040503050406030204" pitchFamily="18" charset="0"/>
                        <a:cs typeface="Times New Roman"/>
                      </a:rPr>
                      <m:t> </m:t>
                    </m:r>
                    <m:r>
                      <a:rPr lang="ru-RU" sz="2800" i="1" spc="110" dirty="0">
                        <a:latin typeface="Cambria Math" panose="02040503050406030204" pitchFamily="18" charset="0"/>
                        <a:cs typeface="Times New Roman"/>
                      </a:rPr>
                      <m:t>1/ </m:t>
                    </m:r>
                    <m:r>
                      <a:rPr lang="ru-RU" sz="2800" i="1" spc="-40" dirty="0">
                        <a:latin typeface="Cambria Math" panose="02040503050406030204" pitchFamily="18" charset="0"/>
                        <a:cs typeface="Times New Roman"/>
                      </a:rPr>
                      <m:t>2</m:t>
                    </m:r>
                    <m:r>
                      <a:rPr lang="ru-RU" sz="2800" i="1" spc="-40" dirty="0">
                        <a:latin typeface="Cambria Math" panose="02040503050406030204" pitchFamily="18" charset="0"/>
                        <a:cs typeface="Times New Roman"/>
                      </a:rPr>
                      <m:t>𝐹</m:t>
                    </m:r>
                    <m:r>
                      <a:rPr lang="ru-RU" sz="2800" i="1" spc="-60" baseline="-18055" dirty="0">
                        <a:latin typeface="Cambria Math" panose="02040503050406030204" pitchFamily="18" charset="0"/>
                        <a:cs typeface="Times New Roman"/>
                      </a:rPr>
                      <m:t>в </m:t>
                    </m:r>
                  </m:oMath>
                </a14:m>
                <a:r>
                  <a:rPr lang="ru-RU" sz="2800" dirty="0">
                    <a:cs typeface="Times New Roman"/>
                  </a:rPr>
                  <a:t>. </a:t>
                </a:r>
                <a:r>
                  <a:rPr lang="ru-RU" sz="2800" spc="-5" dirty="0">
                    <a:cs typeface="Times New Roman"/>
                  </a:rPr>
                  <a:t>Это значит, что </a:t>
                </a:r>
                <a:r>
                  <a:rPr lang="ru-RU" sz="2800" spc="-5" dirty="0" smtClean="0">
                    <a:solidFill>
                      <a:srgbClr val="0000FF"/>
                    </a:solidFill>
                    <a:cs typeface="Times New Roman"/>
                  </a:rPr>
                  <a:t>аналоговый </a:t>
                </a:r>
                <a:r>
                  <a:rPr lang="ru-RU" sz="2800" spc="-5" dirty="0">
                    <a:solidFill>
                      <a:srgbClr val="0000FF"/>
                    </a:solidFill>
                    <a:cs typeface="Times New Roman"/>
                  </a:rPr>
                  <a:t>сигнал может быть восстановлен</a:t>
                </a:r>
                <a:r>
                  <a:rPr lang="ru-RU" sz="2800" dirty="0">
                    <a:solidFill>
                      <a:srgbClr val="0070C0"/>
                    </a:solidFill>
                    <a:cs typeface="Times New Roman"/>
                  </a:rPr>
                  <a:t> </a:t>
                </a:r>
                <a:r>
                  <a:rPr lang="ru-RU" sz="2800" spc="-5" dirty="0">
                    <a:cs typeface="Times New Roman"/>
                  </a:rPr>
                  <a:t>по его отсчётам. Частота </a:t>
                </a:r>
                <a:r>
                  <a:rPr lang="ru-RU" sz="2800" dirty="0" smtClean="0">
                    <a:cs typeface="Times New Roman"/>
                  </a:rPr>
                  <a:t>дискретизации</a:t>
                </a:r>
                <a:r>
                  <a:rPr lang="en-US" sz="2800" dirty="0" smtClean="0">
                    <a:cs typeface="Times New Roman"/>
                  </a:rPr>
                  <a:t/>
                </a:r>
                <a:br>
                  <a:rPr lang="en-US" sz="2800" dirty="0" smtClean="0">
                    <a:cs typeface="Times New Roman"/>
                  </a:rPr>
                </a:br>
                <a:r>
                  <a:rPr lang="ru-RU" sz="2800" dirty="0" smtClean="0"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i="1" spc="-105" dirty="0" smtClean="0">
                        <a:latin typeface="Cambria Math" panose="02040503050406030204" pitchFamily="18" charset="0"/>
                        <a:cs typeface="Times New Roman"/>
                      </a:rPr>
                      <m:t>𝐹</m:t>
                    </m:r>
                    <m:r>
                      <a:rPr lang="ru-RU" sz="2800" i="1" spc="-157" baseline="-18055" dirty="0" err="1">
                        <a:latin typeface="Cambria Math" panose="02040503050406030204" pitchFamily="18" charset="0"/>
                        <a:cs typeface="Times New Roman"/>
                      </a:rPr>
                      <m:t>𝑑</m:t>
                    </m:r>
                    <m:r>
                      <a:rPr lang="ru-RU" sz="2800" i="1" spc="-157" baseline="-18055" dirty="0">
                        <a:latin typeface="Cambria Math" panose="02040503050406030204" pitchFamily="18" charset="0"/>
                        <a:cs typeface="Times New Roman"/>
                      </a:rPr>
                      <m:t> </m:t>
                    </m:r>
                    <m:r>
                      <a:rPr lang="ru-RU" sz="2800" b="1" i="1" spc="-5" dirty="0">
                        <a:latin typeface="Cambria Math" panose="02040503050406030204" pitchFamily="18" charset="0"/>
                        <a:cs typeface="Times New Roman"/>
                      </a:rPr>
                      <m:t>=</m:t>
                    </m:r>
                    <m:r>
                      <a:rPr lang="ru-RU" sz="2800" b="1" i="1" spc="-5" dirty="0" smtClean="0">
                        <a:latin typeface="Cambria Math" panose="02040503050406030204" pitchFamily="18" charset="0"/>
                        <a:cs typeface="Times New Roman"/>
                      </a:rPr>
                      <m:t> </m:t>
                    </m:r>
                    <m:r>
                      <a:rPr lang="ru-RU" sz="2800" i="1" spc="105" dirty="0">
                        <a:latin typeface="Cambria Math" panose="02040503050406030204" pitchFamily="18" charset="0"/>
                        <a:cs typeface="Times New Roman"/>
                      </a:rPr>
                      <m:t>1/ </m:t>
                    </m:r>
                    <m:r>
                      <a:rPr lang="ru-RU" sz="2800" i="1" spc="-75" dirty="0">
                        <a:latin typeface="Cambria Math" panose="02040503050406030204" pitchFamily="18" charset="0"/>
                        <a:cs typeface="Times New Roman"/>
                      </a:rPr>
                      <m:t>𝑇</m:t>
                    </m:r>
                    <m:r>
                      <a:rPr lang="ru-RU" sz="2800" i="1" spc="-112" baseline="-18055" dirty="0">
                        <a:latin typeface="Cambria Math" panose="02040503050406030204" pitchFamily="18" charset="0"/>
                        <a:cs typeface="Times New Roman"/>
                      </a:rPr>
                      <m:t>𝑑</m:t>
                    </m:r>
                    <m:r>
                      <a:rPr lang="ru-RU" sz="2800" i="1" spc="-112" baseline="-18055" dirty="0">
                        <a:latin typeface="Cambria Math" panose="02040503050406030204" pitchFamily="18" charset="0"/>
                        <a:cs typeface="Times New Roman"/>
                      </a:rPr>
                      <m:t> </m:t>
                    </m:r>
                  </m:oMath>
                </a14:m>
                <a:r>
                  <a:rPr lang="ru-RU" sz="2800" dirty="0" smtClean="0">
                    <a:cs typeface="Times New Roman"/>
                  </a:rPr>
                  <a:t> – </a:t>
                </a:r>
                <a:r>
                  <a:rPr lang="ru-RU" sz="2800" spc="-5" dirty="0">
                    <a:cs typeface="Times New Roman"/>
                  </a:rPr>
                  <a:t>количество отсчётов </a:t>
                </a:r>
                <a:r>
                  <a:rPr lang="ru-RU" sz="2800" dirty="0">
                    <a:cs typeface="Times New Roman"/>
                  </a:rPr>
                  <a:t>в</a:t>
                </a:r>
                <a:r>
                  <a:rPr lang="ru-RU" sz="2800" spc="-200" dirty="0">
                    <a:cs typeface="Times New Roman"/>
                  </a:rPr>
                  <a:t> </a:t>
                </a:r>
                <a:r>
                  <a:rPr lang="ru-RU" sz="2800" spc="-5" dirty="0">
                    <a:cs typeface="Times New Roman"/>
                  </a:rPr>
                  <a:t>секунду.</a:t>
                </a:r>
                <a:endParaRPr sz="28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00" y="428625"/>
                <a:ext cx="9612630" cy="6316212"/>
              </a:xfrm>
              <a:prstGeom prst="rect">
                <a:avLst/>
              </a:prstGeom>
              <a:blipFill>
                <a:blip r:embed="rId4"/>
                <a:stretch>
                  <a:fillRect l="-1650" t="-483" r="-2855" b="-1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13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93700" y="352426"/>
                <a:ext cx="9906000" cy="6476999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36D4BD7-DB2D-4199-A28E-77003B0DBA30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352426"/>
                <a:ext cx="9906000" cy="64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bject 3"/>
          <p:cNvSpPr/>
          <p:nvPr/>
        </p:nvSpPr>
        <p:spPr>
          <a:xfrm>
            <a:off x="5192914" y="3636264"/>
            <a:ext cx="881380" cy="0"/>
          </a:xfrm>
          <a:custGeom>
            <a:avLst/>
            <a:gdLst/>
            <a:ahLst/>
            <a:cxnLst/>
            <a:rect l="l" t="t" r="r" b="b"/>
            <a:pathLst>
              <a:path w="881379">
                <a:moveTo>
                  <a:pt x="0" y="0"/>
                </a:moveTo>
                <a:lnTo>
                  <a:pt x="880872" y="0"/>
                </a:lnTo>
              </a:path>
            </a:pathLst>
          </a:custGeom>
          <a:ln w="151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4"/>
              <p:cNvSpPr txBox="1"/>
              <p:nvPr/>
            </p:nvSpPr>
            <p:spPr>
              <a:xfrm>
                <a:off x="600563" y="581025"/>
                <a:ext cx="9470537" cy="6185857"/>
              </a:xfrm>
              <a:prstGeom prst="rect">
                <a:avLst/>
              </a:prstGeom>
            </p:spPr>
            <p:txBody>
              <a:bodyPr vert="horz" wrap="square" lIns="0" tIns="12061" rIns="0" bIns="0" rtlCol="0">
                <a:spAutoFit/>
              </a:bodyPr>
              <a:lstStyle/>
              <a:p>
                <a:pPr marL="12696" marR="5080" indent="457040" algn="just">
                  <a:lnSpc>
                    <a:spcPct val="110200"/>
                  </a:lnSpc>
                  <a:spcBef>
                    <a:spcPts val="95"/>
                  </a:spcBef>
                </a:pPr>
                <a:r>
                  <a:rPr lang="ru-RU" sz="2800" dirty="0" smtClean="0">
                    <a:cs typeface="Times New Roman"/>
                  </a:rPr>
                  <a:t>Многие последовательности изначально </a:t>
                </a:r>
                <a:r>
                  <a:rPr lang="ru-RU" sz="2800" spc="-5" dirty="0" err="1">
                    <a:cs typeface="Times New Roman"/>
                  </a:rPr>
                  <a:t>являются</a:t>
                </a:r>
                <a:r>
                  <a:rPr lang="ru-RU" sz="2800" spc="-5" dirty="0">
                    <a:cs typeface="Times New Roman"/>
                  </a:rPr>
                  <a:t> </a:t>
                </a:r>
                <a:r>
                  <a:rPr lang="ru-RU" sz="2800" spc="-5" dirty="0" err="1" smtClean="0">
                    <a:cs typeface="Times New Roman"/>
                  </a:rPr>
                  <a:t>дискретными</a:t>
                </a:r>
                <a:r>
                  <a:rPr lang="ru-RU" sz="2800" spc="-5" dirty="0">
                    <a:cs typeface="Times New Roman"/>
                  </a:rPr>
                  <a:t>. </a:t>
                </a:r>
                <a:r>
                  <a:rPr lang="ru-RU" sz="2800" dirty="0">
                    <a:cs typeface="Times New Roman"/>
                  </a:rPr>
                  <a:t>Но если </a:t>
                </a:r>
                <a:r>
                  <a:rPr lang="ru-RU" sz="2800" spc="-5" dirty="0" smtClean="0">
                    <a:cs typeface="Times New Roman"/>
                  </a:rPr>
                  <a:t>нужно, </a:t>
                </a:r>
                <a:r>
                  <a:rPr lang="ru-RU" sz="2800" dirty="0">
                    <a:cs typeface="Times New Roman"/>
                  </a:rPr>
                  <a:t>любой </a:t>
                </a:r>
                <a:r>
                  <a:rPr lang="ru-RU" sz="2800" spc="-5" dirty="0">
                    <a:cs typeface="Times New Roman"/>
                  </a:rPr>
                  <a:t>последовательности  </a:t>
                </a:r>
                <a:r>
                  <a:rPr lang="ru-RU" sz="2800" dirty="0">
                    <a:cs typeface="Times New Roman"/>
                  </a:rPr>
                  <a:t>можно сопоставить аналоговый </a:t>
                </a:r>
                <a:r>
                  <a:rPr lang="ru-RU" sz="2800" spc="-5" dirty="0">
                    <a:cs typeface="Times New Roman"/>
                  </a:rPr>
                  <a:t>сигнал </a:t>
                </a:r>
                <a:r>
                  <a:rPr lang="ru-RU" sz="2800" dirty="0">
                    <a:cs typeface="Times New Roman"/>
                  </a:rPr>
                  <a:t>с </a:t>
                </a:r>
                <a:r>
                  <a:rPr lang="ru-RU" sz="2800" spc="-5" dirty="0">
                    <a:cs typeface="Times New Roman"/>
                  </a:rPr>
                  <a:t>финитным спектром, </a:t>
                </a:r>
                <a:r>
                  <a:rPr lang="ru-RU" sz="2800" dirty="0">
                    <a:cs typeface="Times New Roman"/>
                  </a:rPr>
                  <a:t>из  которого она могла бы быть </a:t>
                </a:r>
                <a:r>
                  <a:rPr lang="ru-RU" sz="2800" spc="-5" dirty="0">
                    <a:cs typeface="Times New Roman"/>
                  </a:rPr>
                  <a:t>получена </a:t>
                </a:r>
                <a:r>
                  <a:rPr lang="ru-RU" sz="2800" dirty="0">
                    <a:cs typeface="Times New Roman"/>
                  </a:rPr>
                  <a:t>путем</a:t>
                </a:r>
                <a:r>
                  <a:rPr lang="ru-RU" sz="2800" spc="-50" dirty="0">
                    <a:cs typeface="Times New Roman"/>
                  </a:rPr>
                  <a:t> </a:t>
                </a:r>
                <a:r>
                  <a:rPr lang="ru-RU" sz="2800" spc="-5" dirty="0">
                    <a:cs typeface="Times New Roman"/>
                  </a:rPr>
                  <a:t>дискретизации.</a:t>
                </a:r>
                <a:endParaRPr lang="ru-RU" sz="2800" dirty="0">
                  <a:cs typeface="Times New Roman"/>
                </a:endParaRPr>
              </a:p>
              <a:p>
                <a:pPr marL="12696" marR="5712" indent="456401" algn="just">
                  <a:lnSpc>
                    <a:spcPct val="91600"/>
                  </a:lnSpc>
                  <a:spcBef>
                    <a:spcPts val="15"/>
                  </a:spcBef>
                </a:pPr>
                <a:r>
                  <a:rPr lang="ru-RU" sz="2800" dirty="0">
                    <a:cs typeface="Times New Roman"/>
                  </a:rPr>
                  <a:t>В дальнейшем </a:t>
                </a:r>
                <a:r>
                  <a:rPr lang="ru-RU" sz="2800" spc="-5" dirty="0">
                    <a:cs typeface="Times New Roman"/>
                  </a:rPr>
                  <a:t>предполагается, </a:t>
                </a:r>
                <a:r>
                  <a:rPr lang="ru-RU" sz="2800" dirty="0">
                    <a:cs typeface="Times New Roman"/>
                  </a:rPr>
                  <a:t>что аргумент </a:t>
                </a:r>
                <a:r>
                  <a:rPr lang="ru-RU" sz="2800" i="1" spc="-5" dirty="0">
                    <a:cs typeface="Times New Roman"/>
                  </a:rPr>
                  <a:t>n </a:t>
                </a:r>
                <a:r>
                  <a:rPr lang="ru-RU" sz="2800" dirty="0">
                    <a:cs typeface="Times New Roman"/>
                  </a:rPr>
                  <a:t>последова-  </a:t>
                </a:r>
                <a:r>
                  <a:rPr lang="ru-RU" sz="2800" spc="-5" dirty="0">
                    <a:cs typeface="Times New Roman"/>
                  </a:rPr>
                  <a:t>тельности </a:t>
                </a:r>
                <a:r>
                  <a:rPr lang="ru-RU" sz="2800" i="1" spc="5" dirty="0">
                    <a:cs typeface="Times New Roman"/>
                  </a:rPr>
                  <a:t>x</a:t>
                </a:r>
                <a:r>
                  <a:rPr lang="ru-RU" sz="2800" spc="5" dirty="0">
                    <a:cs typeface="Times New Roman"/>
                  </a:rPr>
                  <a:t>[</a:t>
                </a:r>
                <a:r>
                  <a:rPr lang="ru-RU" sz="2800" i="1" spc="5" dirty="0">
                    <a:cs typeface="Times New Roman"/>
                  </a:rPr>
                  <a:t>n</a:t>
                </a:r>
                <a:r>
                  <a:rPr lang="ru-RU" sz="2800" spc="5" dirty="0">
                    <a:cs typeface="Times New Roman"/>
                  </a:rPr>
                  <a:t>] </a:t>
                </a:r>
                <a:r>
                  <a:rPr lang="ru-RU" sz="2800" dirty="0">
                    <a:cs typeface="Times New Roman"/>
                  </a:rPr>
                  <a:t>принимает </a:t>
                </a:r>
                <a:r>
                  <a:rPr lang="ru-RU" sz="2800" spc="-5" dirty="0">
                    <a:solidFill>
                      <a:srgbClr val="0000FF"/>
                    </a:solidFill>
                    <a:cs typeface="Times New Roman"/>
                  </a:rPr>
                  <a:t>целые</a:t>
                </a:r>
                <a:r>
                  <a:rPr lang="ru-RU" sz="2800" dirty="0">
                    <a:solidFill>
                      <a:srgbClr val="0070C0"/>
                    </a:solidFill>
                    <a:cs typeface="Times New Roman"/>
                  </a:rPr>
                  <a:t> </a:t>
                </a:r>
                <a:r>
                  <a:rPr lang="ru-RU" sz="2800" spc="-5" dirty="0">
                    <a:cs typeface="Times New Roman"/>
                  </a:rPr>
                  <a:t>значения </a:t>
                </a:r>
                <a:r>
                  <a:rPr lang="ru-RU" sz="2800" dirty="0" err="1">
                    <a:cs typeface="Times New Roman"/>
                  </a:rPr>
                  <a:t>от</a:t>
                </a:r>
                <a:r>
                  <a:rPr lang="ru-RU" sz="2800" dirty="0"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Times New Roman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rPr>
                      <m:t>∞</m:t>
                    </m:r>
                  </m:oMath>
                </a14:m>
                <a:r>
                  <a:rPr lang="ru-RU" sz="2800" dirty="0" err="1" smtClean="0">
                    <a:cs typeface="Times New Roman"/>
                  </a:rPr>
                  <a:t>до</a:t>
                </a:r>
                <a:r>
                  <a:rPr lang="ru-RU" sz="2800" dirty="0" smtClean="0"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rPr>
                      <m:t>+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rPr>
                      <m:t>∞</m:t>
                    </m:r>
                  </m:oMath>
                </a14:m>
                <a:r>
                  <a:rPr lang="ru-RU" sz="2800" b="1" spc="50" dirty="0">
                    <a:cs typeface="Times New Roman"/>
                  </a:rPr>
                  <a:t> </a:t>
                </a:r>
                <a:r>
                  <a:rPr lang="ru-RU" sz="2800" dirty="0">
                    <a:cs typeface="Times New Roman"/>
                  </a:rPr>
                  <a:t>(</a:t>
                </a:r>
                <a:r>
                  <a:rPr lang="ru-RU" sz="2800" spc="40" dirty="0">
                    <a:cs typeface="Times New Roman"/>
                  </a:rPr>
                  <a:t> </a:t>
                </a:r>
                <a:r>
                  <a:rPr lang="ru-RU" sz="2800" dirty="0" err="1" smtClean="0">
                    <a:cs typeface="Times New Roman"/>
                  </a:rPr>
                  <a:t>обо</a:t>
                </a:r>
                <a:endParaRPr lang="ru-RU" sz="2800" dirty="0">
                  <a:cs typeface="Times New Roman"/>
                </a:endParaRPr>
              </a:p>
              <a:p>
                <a:pPr marL="12696" marR="5712">
                  <a:lnSpc>
                    <a:spcPct val="113500"/>
                  </a:lnSpc>
                  <a:spcBef>
                    <a:spcPts val="250"/>
                  </a:spcBef>
                </a:pPr>
                <a:r>
                  <a:rPr lang="ru-RU" sz="2800" spc="-5" dirty="0" err="1">
                    <a:cs typeface="Times New Roman"/>
                  </a:rPr>
                  <a:t>значается</a:t>
                </a:r>
                <a:r>
                  <a:rPr lang="ru-RU" sz="2800" spc="-5" dirty="0"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i="1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2800" i="1" dirty="0" smtClean="0">
                        <a:latin typeface="Cambria Math" panose="02040503050406030204" pitchFamily="18" charset="0"/>
                        <a:cs typeface="Times New Roman"/>
                      </a:rPr>
                      <m:t>= </m:t>
                    </m:r>
                    <m:acc>
                      <m:accPr>
                        <m:chr m:val="̅"/>
                        <m:ctrlPr>
                          <a:rPr lang="ru-RU" sz="2800" i="1" dirty="0" smtClean="0"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accPr>
                      <m:e>
                        <m:r>
                          <a:rPr lang="ru-RU" sz="2800" i="1">
                            <a:latin typeface="Cambria Math" panose="02040503050406030204" pitchFamily="18" charset="0"/>
                            <a:cs typeface="Times New Roman"/>
                          </a:rPr>
                          <m:t>−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</a:rPr>
                          <m:t>∞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</a:rPr>
                          <m:t>,+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</a:rPr>
                          <m:t>∞</m:t>
                        </m:r>
                      </m:e>
                    </m:acc>
                  </m:oMath>
                </a14:m>
                <a:r>
                  <a:rPr lang="ru-RU" sz="2800" spc="30" dirty="0" smtClean="0">
                    <a:cs typeface="Times New Roman"/>
                  </a:rPr>
                  <a:t>). </a:t>
                </a:r>
                <a:r>
                  <a:rPr lang="ru-RU" sz="2800" dirty="0">
                    <a:cs typeface="Times New Roman"/>
                  </a:rPr>
                  <a:t>Чтобы </a:t>
                </a:r>
                <a:r>
                  <a:rPr lang="ru-RU" sz="2800" spc="-5" dirty="0">
                    <a:cs typeface="Times New Roman"/>
                  </a:rPr>
                  <a:t>отличать дискретный </a:t>
                </a:r>
                <a:r>
                  <a:rPr lang="ru-RU" sz="2800" dirty="0">
                    <a:cs typeface="Times New Roman"/>
                  </a:rPr>
                  <a:t>аргумент  от </a:t>
                </a:r>
                <a:r>
                  <a:rPr lang="ru-RU" sz="2800" spc="-5" dirty="0">
                    <a:cs typeface="Times New Roman"/>
                  </a:rPr>
                  <a:t>непрерывного, </a:t>
                </a:r>
                <a:r>
                  <a:rPr lang="ru-RU" sz="2800" dirty="0">
                    <a:cs typeface="Times New Roman"/>
                  </a:rPr>
                  <a:t>принято </a:t>
                </a:r>
                <a:r>
                  <a:rPr lang="ru-RU" sz="2800" spc="-5" dirty="0">
                    <a:cs typeface="Times New Roman"/>
                  </a:rPr>
                  <a:t>заключать его </a:t>
                </a:r>
                <a:r>
                  <a:rPr lang="ru-RU" sz="2800" dirty="0">
                    <a:cs typeface="Times New Roman"/>
                  </a:rPr>
                  <a:t>в </a:t>
                </a:r>
                <a:r>
                  <a:rPr lang="ru-RU" sz="2800" spc="-5" dirty="0">
                    <a:solidFill>
                      <a:srgbClr val="0000FF"/>
                    </a:solidFill>
                    <a:cs typeface="Times New Roman"/>
                  </a:rPr>
                  <a:t>квадратные</a:t>
                </a:r>
                <a:r>
                  <a:rPr lang="ru-RU" sz="2800" spc="5" dirty="0">
                    <a:solidFill>
                      <a:srgbClr val="0070C0"/>
                    </a:solidFill>
                    <a:cs typeface="Times New Roman"/>
                  </a:rPr>
                  <a:t> </a:t>
                </a:r>
                <a:r>
                  <a:rPr lang="ru-RU" sz="2800" spc="-5" dirty="0">
                    <a:cs typeface="Times New Roman"/>
                  </a:rPr>
                  <a:t>скобки.</a:t>
                </a:r>
                <a:endParaRPr lang="ru-RU" sz="2800" dirty="0">
                  <a:cs typeface="Times New Roman"/>
                </a:endParaRPr>
              </a:p>
              <a:p>
                <a:pPr marL="12696" marR="5080" indent="456401" algn="just">
                  <a:lnSpc>
                    <a:spcPct val="110100"/>
                  </a:lnSpc>
                  <a:spcBef>
                    <a:spcPts val="605"/>
                  </a:spcBef>
                </a:pPr>
                <a:r>
                  <a:rPr lang="ru-RU" sz="2800" spc="-5" dirty="0">
                    <a:cs typeface="Times New Roman"/>
                  </a:rPr>
                  <a:t>Цифровой сигнал </a:t>
                </a:r>
                <a:r>
                  <a:rPr lang="ru-RU" sz="2800" dirty="0">
                    <a:cs typeface="Times New Roman"/>
                  </a:rPr>
                  <a:t>– </a:t>
                </a:r>
                <a:r>
                  <a:rPr lang="ru-RU" sz="2800" spc="-5" dirty="0">
                    <a:cs typeface="Times New Roman"/>
                  </a:rPr>
                  <a:t>дискретный сигнал, </a:t>
                </a:r>
                <a:r>
                  <a:rPr lang="ru-RU" sz="2800" i="1" spc="-5" dirty="0">
                    <a:solidFill>
                      <a:srgbClr val="0000FF"/>
                    </a:solidFill>
                    <a:cs typeface="Times New Roman"/>
                  </a:rPr>
                  <a:t>квантованный</a:t>
                </a:r>
                <a:r>
                  <a:rPr lang="ru-RU" sz="2800" i="1" spc="-5" dirty="0">
                    <a:cs typeface="Times New Roman"/>
                  </a:rPr>
                  <a:t> </a:t>
                </a:r>
                <a:r>
                  <a:rPr lang="ru-RU" sz="2800" dirty="0">
                    <a:cs typeface="Times New Roman"/>
                  </a:rPr>
                  <a:t>по  </a:t>
                </a:r>
                <a:r>
                  <a:rPr lang="ru-RU" sz="2800" spc="-5" dirty="0">
                    <a:cs typeface="Times New Roman"/>
                  </a:rPr>
                  <a:t>уровню, т.е. последовательность, принимающая значения </a:t>
                </a:r>
                <a:r>
                  <a:rPr lang="ru-RU" sz="2800" spc="-5" dirty="0" err="1">
                    <a:cs typeface="Times New Roman"/>
                  </a:rPr>
                  <a:t>из</a:t>
                </a:r>
                <a:r>
                  <a:rPr lang="ru-RU" sz="2800" spc="-5" dirty="0">
                    <a:cs typeface="Times New Roman"/>
                  </a:rPr>
                  <a:t> </a:t>
                </a:r>
                <a:r>
                  <a:rPr lang="ru-RU" sz="2800" dirty="0" err="1">
                    <a:cs typeface="Times New Roman"/>
                  </a:rPr>
                  <a:t>дискретного</a:t>
                </a:r>
                <a:r>
                  <a:rPr lang="ru-RU" sz="2800" dirty="0">
                    <a:cs typeface="Times New Roman"/>
                  </a:rPr>
                  <a:t> (к </a:t>
                </a:r>
                <a:r>
                  <a:rPr lang="ru-RU" sz="2800" dirty="0" err="1" smtClean="0">
                    <a:cs typeface="Times New Roman"/>
                  </a:rPr>
                  <a:t>тому</a:t>
                </a:r>
                <a:r>
                  <a:rPr lang="ru-RU" sz="2800" dirty="0" smtClean="0">
                    <a:cs typeface="Times New Roman"/>
                  </a:rPr>
                  <a:t>  </a:t>
                </a:r>
                <a:r>
                  <a:rPr lang="ru-RU" sz="2800" spc="-5" dirty="0" err="1" smtClean="0">
                    <a:cs typeface="Times New Roman"/>
                  </a:rPr>
                  <a:t>же</a:t>
                </a:r>
                <a:r>
                  <a:rPr lang="ru-RU" sz="2800" spc="-5" dirty="0" smtClean="0">
                    <a:cs typeface="Times New Roman"/>
                  </a:rPr>
                  <a:t> </a:t>
                </a:r>
                <a:r>
                  <a:rPr lang="ru-RU" sz="2800" dirty="0" smtClean="0">
                    <a:cs typeface="Times New Roman"/>
                  </a:rPr>
                  <a:t> </a:t>
                </a:r>
                <a:r>
                  <a:rPr lang="ru-RU" sz="2800" spc="-5" dirty="0">
                    <a:cs typeface="Times New Roman"/>
                  </a:rPr>
                  <a:t>конечного)</a:t>
                </a:r>
                <a:r>
                  <a:rPr lang="ru-RU" sz="2800" spc="-21" dirty="0">
                    <a:cs typeface="Times New Roman"/>
                  </a:rPr>
                  <a:t> </a:t>
                </a:r>
                <a:r>
                  <a:rPr lang="ru-RU" sz="2800" spc="-5" dirty="0">
                    <a:cs typeface="Times New Roman"/>
                  </a:rPr>
                  <a:t>множества.</a:t>
                </a:r>
                <a:endParaRPr sz="28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4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63" y="581025"/>
                <a:ext cx="9470537" cy="6185857"/>
              </a:xfrm>
              <a:prstGeom prst="rect">
                <a:avLst/>
              </a:prstGeom>
              <a:blipFill>
                <a:blip r:embed="rId4"/>
                <a:stretch>
                  <a:fillRect l="-2189" t="-1182" r="-2254" b="-22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14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31900" y="276197"/>
            <a:ext cx="7848872" cy="6533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08081" y="1236651"/>
                <a:ext cx="9906000" cy="5772991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F223094-AB84-4743-B49F-F353D5CEE785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81" y="1236651"/>
                <a:ext cx="9906000" cy="57729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bject 3"/>
          <p:cNvSpPr txBox="1"/>
          <p:nvPr/>
        </p:nvSpPr>
        <p:spPr>
          <a:xfrm>
            <a:off x="1003300" y="1275874"/>
            <a:ext cx="7645337" cy="563574"/>
          </a:xfrm>
          <a:prstGeom prst="rect">
            <a:avLst/>
          </a:prstGeom>
        </p:spPr>
        <p:txBody>
          <a:bodyPr vert="horz" wrap="square" lIns="0" tIns="116164" rIns="0" bIns="0" rtlCol="0">
            <a:spAutoFit/>
          </a:bodyPr>
          <a:lstStyle/>
          <a:p>
            <a:pPr marL="12696">
              <a:spcBef>
                <a:spcPts val="815"/>
              </a:spcBef>
            </a:pPr>
            <a:r>
              <a:rPr sz="2900" b="1" spc="-5" dirty="0" err="1" smtClean="0">
                <a:solidFill>
                  <a:srgbClr val="E36C0A"/>
                </a:solidFill>
                <a:latin typeface="Times New Roman"/>
                <a:cs typeface="Times New Roman"/>
              </a:rPr>
              <a:t>Элементарные</a:t>
            </a:r>
            <a:r>
              <a:rPr sz="2900" b="1" spc="-5" dirty="0" smtClean="0">
                <a:solidFill>
                  <a:srgbClr val="E36C0A"/>
                </a:solidFill>
                <a:latin typeface="Times New Roman"/>
                <a:cs typeface="Times New Roman"/>
              </a:rPr>
              <a:t> </a:t>
            </a:r>
            <a:r>
              <a:rPr sz="2900" b="1" dirty="0">
                <a:solidFill>
                  <a:srgbClr val="E36C0A"/>
                </a:solidFill>
                <a:latin typeface="Times New Roman"/>
                <a:cs typeface="Times New Roman"/>
              </a:rPr>
              <a:t>операции</a:t>
            </a:r>
            <a:endParaRPr sz="2900" dirty="0">
              <a:latin typeface="Times New Roman"/>
              <a:cs typeface="Times New Roman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object 4"/>
              <p:cNvSpPr txBox="1"/>
              <p:nvPr/>
            </p:nvSpPr>
            <p:spPr>
              <a:xfrm>
                <a:off x="528869" y="1982929"/>
                <a:ext cx="9595298" cy="4555084"/>
              </a:xfrm>
              <a:prstGeom prst="rect">
                <a:avLst/>
              </a:prstGeom>
            </p:spPr>
            <p:txBody>
              <a:bodyPr vert="horz" wrap="square" lIns="0" tIns="25391" rIns="0" bIns="0" rtlCol="0">
                <a:spAutoFit/>
              </a:bodyPr>
              <a:lstStyle/>
              <a:p>
                <a:pPr marL="180000" marR="5080" indent="456401">
                  <a:lnSpc>
                    <a:spcPct val="97300"/>
                  </a:lnSpc>
                  <a:spcBef>
                    <a:spcPts val="200"/>
                  </a:spcBef>
                </a:pPr>
                <a:r>
                  <a:rPr lang="ru-RU" sz="3000" spc="-5" dirty="0" smtClean="0">
                    <a:cs typeface="Times New Roman"/>
                  </a:rPr>
                  <a:t>Результатом </a:t>
                </a:r>
                <a:r>
                  <a:rPr lang="ru-RU" sz="3000" dirty="0">
                    <a:cs typeface="Times New Roman"/>
                  </a:rPr>
                  <a:t>сдвига </a:t>
                </a:r>
                <a:r>
                  <a:rPr lang="ru-RU" sz="3000" spc="-5" dirty="0">
                    <a:cs typeface="Times New Roman"/>
                  </a:rPr>
                  <a:t>последовательности </a:t>
                </a:r>
                <a14:m>
                  <m:oMath xmlns:m="http://schemas.openxmlformats.org/officeDocument/2006/math">
                    <m:r>
                      <a:rPr lang="ru-RU" sz="3000" i="1" spc="5" dirty="0" smtClean="0">
                        <a:latin typeface="Cambria Math" panose="02040503050406030204" pitchFamily="18" charset="0"/>
                        <a:cs typeface="Times New Roman"/>
                      </a:rPr>
                      <m:t>𝑥</m:t>
                    </m:r>
                    <m:r>
                      <a:rPr lang="ru-RU" sz="3000" i="1" spc="5" dirty="0" smtClean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3000" i="1" spc="5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3000" i="1" spc="5" dirty="0" smtClean="0">
                        <a:latin typeface="Cambria Math" panose="02040503050406030204" pitchFamily="18" charset="0"/>
                        <a:cs typeface="Times New Roman"/>
                      </a:rPr>
                      <m:t>]</m:t>
                    </m:r>
                  </m:oMath>
                </a14:m>
                <a:r>
                  <a:rPr lang="ru-RU" sz="3000" spc="5" dirty="0">
                    <a:cs typeface="Times New Roman"/>
                  </a:rPr>
                  <a:t> </a:t>
                </a:r>
                <a:r>
                  <a:rPr lang="ru-RU" sz="3000" dirty="0">
                    <a:solidFill>
                      <a:srgbClr val="0000FF"/>
                    </a:solidFill>
                    <a:cs typeface="Times New Roman"/>
                  </a:rPr>
                  <a:t>по </a:t>
                </a:r>
                <a:r>
                  <a:rPr lang="en-US" sz="3000" dirty="0" smtClean="0">
                    <a:solidFill>
                      <a:srgbClr val="0000FF"/>
                    </a:solidFill>
                    <a:cs typeface="Times New Roman"/>
                  </a:rPr>
                  <a:t> </a:t>
                </a:r>
                <a:r>
                  <a:rPr lang="ru-RU" sz="3000" spc="-5" dirty="0" smtClean="0">
                    <a:solidFill>
                      <a:srgbClr val="0000FF"/>
                    </a:solidFill>
                    <a:cs typeface="Times New Roman"/>
                  </a:rPr>
                  <a:t>времени </a:t>
                </a:r>
                <a:r>
                  <a:rPr lang="ru-RU" sz="3000" spc="5" dirty="0">
                    <a:cs typeface="Times New Roman"/>
                  </a:rPr>
                  <a:t>на  </a:t>
                </a:r>
                <a14:m>
                  <m:oMath xmlns:m="http://schemas.openxmlformats.org/officeDocument/2006/math">
                    <m:r>
                      <a:rPr lang="ru-RU" sz="3000" i="1" spc="21" dirty="0" smtClean="0">
                        <a:latin typeface="Cambria Math" panose="02040503050406030204" pitchFamily="18" charset="0"/>
                        <a:cs typeface="Times New Roman"/>
                      </a:rPr>
                      <m:t>𝑚</m:t>
                    </m:r>
                  </m:oMath>
                </a14:m>
                <a:r>
                  <a:rPr lang="ru-RU" sz="3000" i="1" spc="21" dirty="0">
                    <a:cs typeface="Times New Roman"/>
                  </a:rPr>
                  <a:t> </a:t>
                </a:r>
                <a:r>
                  <a:rPr lang="ru-RU" sz="3000" spc="-5" dirty="0">
                    <a:solidFill>
                      <a:srgbClr val="0000FF"/>
                    </a:solidFill>
                    <a:cs typeface="Times New Roman"/>
                  </a:rPr>
                  <a:t>отсчётов </a:t>
                </a:r>
                <a:r>
                  <a:rPr lang="ru-RU" sz="3000" dirty="0">
                    <a:solidFill>
                      <a:srgbClr val="0000FF"/>
                    </a:solidFill>
                    <a:cs typeface="Times New Roman"/>
                  </a:rPr>
                  <a:t>вправо </a:t>
                </a:r>
                <a:r>
                  <a:rPr lang="ru-RU" sz="3000" spc="-5" dirty="0">
                    <a:solidFill>
                      <a:srgbClr val="0000FF"/>
                    </a:solidFill>
                    <a:cs typeface="Times New Roman"/>
                  </a:rPr>
                  <a:t>является </a:t>
                </a:r>
                <a:r>
                  <a:rPr lang="ru-RU" sz="3000" dirty="0" err="1">
                    <a:cs typeface="Times New Roman"/>
                  </a:rPr>
                  <a:t>новая</a:t>
                </a:r>
                <a:r>
                  <a:rPr lang="ru-RU" sz="3000" dirty="0">
                    <a:cs typeface="Times New Roman"/>
                  </a:rPr>
                  <a:t> </a:t>
                </a:r>
                <a:r>
                  <a:rPr lang="ru-RU" sz="3000" spc="-5" dirty="0" err="1" smtClean="0">
                    <a:cs typeface="Times New Roman"/>
                  </a:rPr>
                  <a:t>последовательность</a:t>
                </a:r>
                <a:r>
                  <a:rPr lang="ru-RU" sz="3000" spc="-5" dirty="0" smtClean="0"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 b="0" i="1" spc="5" dirty="0" smtClean="0">
                        <a:latin typeface="Cambria Math" panose="02040503050406030204" pitchFamily="18" charset="0"/>
                        <a:cs typeface="Times New Roman"/>
                      </a:rPr>
                      <m:t>𝑦</m:t>
                    </m:r>
                    <m:r>
                      <a:rPr lang="ru-RU" sz="3000" i="1" spc="5" dirty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3000" i="1" spc="5" dirty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3000" i="1" spc="5" dirty="0">
                        <a:latin typeface="Cambria Math" panose="02040503050406030204" pitchFamily="18" charset="0"/>
                        <a:cs typeface="Times New Roman"/>
                      </a:rPr>
                      <m:t>]</m:t>
                    </m:r>
                  </m:oMath>
                </a14:m>
                <a:r>
                  <a:rPr lang="ru-RU" sz="3000" spc="25" dirty="0" smtClean="0">
                    <a:solidFill>
                      <a:srgbClr val="0000FF"/>
                    </a:solidFill>
                    <a:cs typeface="Times New Roman"/>
                  </a:rPr>
                  <a:t>, </a:t>
                </a:r>
                <a:r>
                  <a:rPr lang="ru-RU" sz="3000" spc="-5" dirty="0">
                    <a:solidFill>
                      <a:srgbClr val="0000FF"/>
                    </a:solidFill>
                    <a:cs typeface="Times New Roman"/>
                  </a:rPr>
                  <a:t>которая </a:t>
                </a:r>
                <a:r>
                  <a:rPr lang="ru-RU" sz="3000" dirty="0">
                    <a:solidFill>
                      <a:srgbClr val="0000FF"/>
                    </a:solidFill>
                    <a:cs typeface="Times New Roman"/>
                  </a:rPr>
                  <a:t>в момент </a:t>
                </a:r>
                <a14:m>
                  <m:oMath xmlns:m="http://schemas.openxmlformats.org/officeDocument/2006/math">
                    <m:r>
                      <a:rPr lang="ru-RU" sz="3000" i="1" spc="5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en-US" sz="3000" b="1" i="1" spc="5" dirty="0">
                        <a:latin typeface="Cambria Math" panose="02040503050406030204" pitchFamily="18" charset="0"/>
                        <a:cs typeface="Times New Roman"/>
                      </a:rPr>
                      <m:t>+</m:t>
                    </m:r>
                    <m:r>
                      <a:rPr lang="ru-RU" sz="3000" i="1" spc="10" dirty="0">
                        <a:latin typeface="Cambria Math" panose="02040503050406030204" pitchFamily="18" charset="0"/>
                        <a:cs typeface="Times New Roman"/>
                      </a:rPr>
                      <m:t>𝑚</m:t>
                    </m:r>
                  </m:oMath>
                </a14:m>
                <a:r>
                  <a:rPr lang="en-US" sz="3000" dirty="0" smtClean="0">
                    <a:solidFill>
                      <a:srgbClr val="0000FF"/>
                    </a:solidFill>
                    <a:cs typeface="Times New Roman"/>
                  </a:rPr>
                  <a:t> </a:t>
                </a:r>
                <a:r>
                  <a:rPr lang="ru-RU" sz="3000" dirty="0">
                    <a:solidFill>
                      <a:srgbClr val="0000FF"/>
                    </a:solidFill>
                    <a:cs typeface="Times New Roman"/>
                  </a:rPr>
                  <a:t>принимает </a:t>
                </a:r>
                <a:r>
                  <a:rPr lang="ru-RU" sz="3000" spc="-5" dirty="0">
                    <a:solidFill>
                      <a:srgbClr val="0000FF"/>
                    </a:solidFill>
                    <a:cs typeface="Times New Roman"/>
                  </a:rPr>
                  <a:t>то же значение, </a:t>
                </a:r>
                <a:r>
                  <a:rPr lang="ru-RU" sz="3000" dirty="0">
                    <a:solidFill>
                      <a:srgbClr val="0000FF"/>
                    </a:solidFill>
                    <a:cs typeface="Times New Roman"/>
                  </a:rPr>
                  <a:t>что </a:t>
                </a:r>
                <a:r>
                  <a:rPr lang="ru-RU" sz="3000" dirty="0">
                    <a:cs typeface="Times New Roman"/>
                  </a:rPr>
                  <a:t>последова</a:t>
                </a:r>
                <a:r>
                  <a:rPr lang="ru-RU" sz="3000" spc="-5" dirty="0">
                    <a:cs typeface="Times New Roman"/>
                  </a:rPr>
                  <a:t>тельность </a:t>
                </a:r>
                <a14:m>
                  <m:oMath xmlns:m="http://schemas.openxmlformats.org/officeDocument/2006/math">
                    <m:r>
                      <a:rPr lang="ru-RU" sz="3000" i="1" spc="5" dirty="0" smtClean="0">
                        <a:latin typeface="Cambria Math" panose="02040503050406030204" pitchFamily="18" charset="0"/>
                        <a:cs typeface="Times New Roman"/>
                      </a:rPr>
                      <m:t>𝑥</m:t>
                    </m:r>
                    <m:r>
                      <a:rPr lang="ru-RU" sz="3000" i="1" spc="5" dirty="0" smtClean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3000" i="1" spc="5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3000" i="1" spc="5" dirty="0" smtClean="0">
                        <a:latin typeface="Cambria Math" panose="02040503050406030204" pitchFamily="18" charset="0"/>
                        <a:cs typeface="Times New Roman"/>
                      </a:rPr>
                      <m:t>]</m:t>
                    </m:r>
                  </m:oMath>
                </a14:m>
                <a:r>
                  <a:rPr lang="ru-RU" sz="3000" spc="5" dirty="0">
                    <a:cs typeface="Times New Roman"/>
                  </a:rPr>
                  <a:t> </a:t>
                </a:r>
                <a:r>
                  <a:rPr lang="ru-RU" sz="3000" dirty="0" smtClean="0">
                    <a:solidFill>
                      <a:srgbClr val="0000FF"/>
                    </a:solidFill>
                    <a:cs typeface="Times New Roman"/>
                  </a:rPr>
                  <a:t>в </a:t>
                </a:r>
                <a:r>
                  <a:rPr lang="ru-RU" sz="3000" dirty="0">
                    <a:solidFill>
                      <a:srgbClr val="0000FF"/>
                    </a:solidFill>
                    <a:cs typeface="Times New Roman"/>
                  </a:rPr>
                  <a:t>момент </a:t>
                </a:r>
                <a14:m>
                  <m:oMath xmlns:m="http://schemas.openxmlformats.org/officeDocument/2006/math">
                    <m:r>
                      <a:rPr lang="ru-RU" sz="3000" i="1" spc="-5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</m:oMath>
                </a14:m>
                <a:r>
                  <a:rPr lang="ru-RU" sz="3000" i="1" spc="-5" dirty="0">
                    <a:cs typeface="Times New Roman"/>
                  </a:rPr>
                  <a:t> </a:t>
                </a:r>
                <a:r>
                  <a:rPr lang="ru-RU" sz="3000" dirty="0">
                    <a:solidFill>
                      <a:srgbClr val="0000FF"/>
                    </a:solidFill>
                    <a:cs typeface="Times New Roman"/>
                  </a:rPr>
                  <a:t>. Таким </a:t>
                </a:r>
                <a:r>
                  <a:rPr lang="ru-RU" sz="3000" spc="-5" dirty="0">
                    <a:solidFill>
                      <a:srgbClr val="0000FF"/>
                    </a:solidFill>
                    <a:cs typeface="Times New Roman"/>
                  </a:rPr>
                  <a:t>образом, </a:t>
                </a:r>
                <a:r>
                  <a:rPr lang="ru-RU" sz="3000" dirty="0">
                    <a:solidFill>
                      <a:srgbClr val="0000FF"/>
                    </a:solidFill>
                    <a:cs typeface="Times New Roman"/>
                  </a:rPr>
                  <a:t>при </a:t>
                </a:r>
                <a:r>
                  <a:rPr lang="ru-RU" sz="3000" spc="-5" dirty="0">
                    <a:solidFill>
                      <a:srgbClr val="0000FF"/>
                    </a:solidFill>
                    <a:cs typeface="Times New Roman"/>
                  </a:rPr>
                  <a:t>любом</a:t>
                </a:r>
                <a:r>
                  <a:rPr lang="ru-RU" sz="3000" spc="75" dirty="0">
                    <a:solidFill>
                      <a:srgbClr val="0000FF"/>
                    </a:solidFill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 i="1" spc="-5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</m:oMath>
                </a14:m>
                <a:endParaRPr lang="ru-RU" sz="3000" dirty="0">
                  <a:cs typeface="Times New Roman"/>
                </a:endParaRPr>
              </a:p>
              <a:p>
                <a:pPr marL="180000" algn="ctr">
                  <a:spcBef>
                    <a:spcPts val="619"/>
                  </a:spcBef>
                </a:pPr>
                <a14:m>
                  <m:oMath xmlns:m="http://schemas.openxmlformats.org/officeDocument/2006/math">
                    <m:r>
                      <a:rPr lang="ru-RU" sz="3000" i="1" dirty="0" smtClean="0">
                        <a:latin typeface="Cambria Math" panose="02040503050406030204" pitchFamily="18" charset="0"/>
                        <a:cs typeface="Times New Roman"/>
                      </a:rPr>
                      <m:t>𝑦</m:t>
                    </m:r>
                    <m:r>
                      <a:rPr lang="ru-RU" sz="3000" i="1" dirty="0" smtClean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3000" i="1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en-US" sz="3000" i="1" dirty="0" smtClean="0">
                        <a:latin typeface="Cambria Math" panose="02040503050406030204" pitchFamily="18" charset="0"/>
                        <a:cs typeface="Times New Roman"/>
                      </a:rPr>
                      <m:t>+</m:t>
                    </m:r>
                    <m:r>
                      <a:rPr lang="ru-RU" sz="3000" i="1" spc="15" dirty="0">
                        <a:latin typeface="Cambria Math" panose="02040503050406030204" pitchFamily="18" charset="0"/>
                        <a:cs typeface="Times New Roman"/>
                      </a:rPr>
                      <m:t>𝑚</m:t>
                    </m:r>
                    <m:r>
                      <a:rPr lang="ru-RU" sz="3000" i="1" spc="15" dirty="0">
                        <a:latin typeface="Cambria Math" panose="02040503050406030204" pitchFamily="18" charset="0"/>
                        <a:cs typeface="Times New Roman"/>
                      </a:rPr>
                      <m:t>] =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Times New Roman"/>
                      </a:rPr>
                      <m:t> </m:t>
                    </m:r>
                    <m:r>
                      <a:rPr lang="ru-RU" sz="3000" i="1" dirty="0">
                        <a:latin typeface="Cambria Math" panose="02040503050406030204" pitchFamily="18" charset="0"/>
                        <a:cs typeface="Times New Roman"/>
                      </a:rPr>
                      <m:t>𝑥</m:t>
                    </m:r>
                    <m:r>
                      <a:rPr lang="ru-RU" sz="3000" i="1" dirty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3000" i="1" dirty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3000" i="1" dirty="0">
                        <a:latin typeface="Cambria Math" panose="02040503050406030204" pitchFamily="18" charset="0"/>
                        <a:cs typeface="Times New Roman"/>
                      </a:rPr>
                      <m:t>] </m:t>
                    </m:r>
                  </m:oMath>
                </a14:m>
                <a:r>
                  <a:rPr lang="ru-RU" sz="3000" dirty="0">
                    <a:solidFill>
                      <a:srgbClr val="0000FF"/>
                    </a:solidFill>
                    <a:cs typeface="Times New Roman"/>
                  </a:rPr>
                  <a:t>или </a:t>
                </a:r>
                <a14:m>
                  <m:oMath xmlns:m="http://schemas.openxmlformats.org/officeDocument/2006/math">
                    <m:r>
                      <a:rPr lang="ru-RU" sz="3000" i="1" spc="10" dirty="0" smtClean="0">
                        <a:latin typeface="Cambria Math" panose="02040503050406030204" pitchFamily="18" charset="0"/>
                        <a:cs typeface="Times New Roman"/>
                      </a:rPr>
                      <m:t>𝑦</m:t>
                    </m:r>
                    <m:r>
                      <a:rPr lang="ru-RU" sz="3000" i="1" spc="10" dirty="0" smtClean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3000" i="1" spc="10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3000" i="1" spc="10" dirty="0" smtClean="0">
                        <a:latin typeface="Cambria Math" panose="02040503050406030204" pitchFamily="18" charset="0"/>
                        <a:cs typeface="Times New Roman"/>
                      </a:rPr>
                      <m:t>]=</m:t>
                    </m:r>
                    <m:r>
                      <a:rPr lang="ru-RU" sz="3000" i="1" spc="-10" dirty="0">
                        <a:latin typeface="Cambria Math" panose="02040503050406030204" pitchFamily="18" charset="0"/>
                        <a:cs typeface="Times New Roman"/>
                      </a:rPr>
                      <m:t>𝑥</m:t>
                    </m:r>
                    <m:r>
                      <a:rPr lang="ru-RU" sz="3000" i="1" spc="-10" dirty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3000" i="1" spc="-10" dirty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en-US" sz="3000" i="1" spc="-10" dirty="0" smtClean="0">
                        <a:latin typeface="Cambria Math" panose="02040503050406030204" pitchFamily="18" charset="0"/>
                        <a:cs typeface="Times New Roman"/>
                      </a:rPr>
                      <m:t>−</m:t>
                    </m:r>
                    <m:r>
                      <a:rPr lang="ru-RU" sz="3000" i="1" spc="30" dirty="0">
                        <a:latin typeface="Cambria Math" panose="02040503050406030204" pitchFamily="18" charset="0"/>
                        <a:cs typeface="Times New Roman"/>
                      </a:rPr>
                      <m:t>𝑚</m:t>
                    </m:r>
                    <m:r>
                      <a:rPr lang="ru-RU" sz="3000" i="1" spc="30" dirty="0">
                        <a:latin typeface="Cambria Math" panose="02040503050406030204" pitchFamily="18" charset="0"/>
                        <a:cs typeface="Times New Roman"/>
                      </a:rPr>
                      <m:t>]</m:t>
                    </m:r>
                  </m:oMath>
                </a14:m>
                <a:r>
                  <a:rPr lang="ru-RU" sz="3000" spc="30" dirty="0">
                    <a:solidFill>
                      <a:srgbClr val="0000FF"/>
                    </a:solidFill>
                    <a:cs typeface="Times New Roman"/>
                  </a:rPr>
                  <a:t>.</a:t>
                </a:r>
              </a:p>
              <a:p>
                <a:pPr marL="180000">
                  <a:spcBef>
                    <a:spcPts val="619"/>
                  </a:spcBef>
                </a:pPr>
                <a:endParaRPr lang="ru-RU" sz="1200" dirty="0">
                  <a:cs typeface="Times New Roman"/>
                </a:endParaRPr>
              </a:p>
              <a:p>
                <a:pPr marL="180000">
                  <a:spcBef>
                    <a:spcPts val="145"/>
                  </a:spcBef>
                </a:pPr>
                <a:r>
                  <a:rPr lang="ru-RU" sz="3000" spc="-5" dirty="0">
                    <a:solidFill>
                      <a:srgbClr val="0000FF"/>
                    </a:solidFill>
                    <a:cs typeface="Times New Roman"/>
                  </a:rPr>
                  <a:t>Последовательность   </a:t>
                </a:r>
                <a14:m>
                  <m:oMath xmlns:m="http://schemas.openxmlformats.org/officeDocument/2006/math">
                    <m:r>
                      <a:rPr lang="ru-RU" sz="3000" i="1" spc="10" dirty="0" smtClean="0">
                        <a:latin typeface="Cambria Math" panose="02040503050406030204" pitchFamily="18" charset="0"/>
                        <a:cs typeface="Times New Roman"/>
                      </a:rPr>
                      <m:t>𝑦</m:t>
                    </m:r>
                    <m:r>
                      <a:rPr lang="ru-RU" sz="3000" i="1" spc="10" dirty="0" smtClean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3000" i="1" spc="10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3000" i="1" spc="10" dirty="0" smtClean="0">
                        <a:latin typeface="Cambria Math" panose="02040503050406030204" pitchFamily="18" charset="0"/>
                        <a:cs typeface="Times New Roman"/>
                      </a:rPr>
                      <m:t>] </m:t>
                    </m:r>
                  </m:oMath>
                </a14:m>
                <a:r>
                  <a:rPr lang="ru-RU" sz="3000" dirty="0">
                    <a:solidFill>
                      <a:srgbClr val="0000FF"/>
                    </a:solidFill>
                    <a:cs typeface="Times New Roman"/>
                  </a:rPr>
                  <a:t>является</a:t>
                </a:r>
                <a:r>
                  <a:rPr lang="ru-RU" sz="3000" spc="449" dirty="0">
                    <a:solidFill>
                      <a:srgbClr val="0000FF"/>
                    </a:solidFill>
                    <a:cs typeface="Times New Roman"/>
                  </a:rPr>
                  <a:t> </a:t>
                </a:r>
                <a:r>
                  <a:rPr lang="ru-RU" sz="3000" spc="-5" dirty="0" err="1">
                    <a:solidFill>
                      <a:srgbClr val="0000FF"/>
                    </a:solidFill>
                    <a:cs typeface="Times New Roman"/>
                  </a:rPr>
                  <a:t>результатом</a:t>
                </a:r>
                <a:r>
                  <a:rPr lang="ru-RU" sz="3000" spc="-114" dirty="0">
                    <a:solidFill>
                      <a:srgbClr val="0000FF"/>
                    </a:solidFill>
                    <a:cs typeface="Times New Roman"/>
                  </a:rPr>
                  <a:t> </a:t>
                </a:r>
                <a:r>
                  <a:rPr lang="ru-RU" sz="3000" dirty="0" err="1">
                    <a:solidFill>
                      <a:srgbClr val="0000FF"/>
                    </a:solidFill>
                    <a:cs typeface="Times New Roman"/>
                  </a:rPr>
                  <a:t>обращения</a:t>
                </a:r>
                <a:r>
                  <a:rPr lang="ru-RU" sz="3000" dirty="0">
                    <a:solidFill>
                      <a:srgbClr val="0000FF"/>
                    </a:solidFill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 i="1" spc="5" dirty="0" smtClean="0">
                        <a:latin typeface="Cambria Math" panose="02040503050406030204" pitchFamily="18" charset="0"/>
                        <a:cs typeface="Times New Roman"/>
                      </a:rPr>
                      <m:t>𝑥</m:t>
                    </m:r>
                    <m:r>
                      <a:rPr lang="ru-RU" sz="3000" i="1" spc="5" dirty="0" smtClean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3000" i="1" spc="5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3000" i="1" spc="5" dirty="0" smtClean="0">
                        <a:latin typeface="Cambria Math" panose="02040503050406030204" pitchFamily="18" charset="0"/>
                        <a:cs typeface="Times New Roman"/>
                      </a:rPr>
                      <m:t>]</m:t>
                    </m:r>
                  </m:oMath>
                </a14:m>
                <a:r>
                  <a:rPr lang="ru-RU" sz="3000" spc="5" dirty="0">
                    <a:cs typeface="Times New Roman"/>
                  </a:rPr>
                  <a:t> </a:t>
                </a:r>
                <a:r>
                  <a:rPr lang="ru-RU" sz="3000" dirty="0">
                    <a:solidFill>
                      <a:srgbClr val="0000FF"/>
                    </a:solidFill>
                    <a:cs typeface="Times New Roman"/>
                  </a:rPr>
                  <a:t>по времени, </a:t>
                </a:r>
                <a:r>
                  <a:rPr lang="ru-RU" sz="3000" spc="-5" dirty="0">
                    <a:solidFill>
                      <a:srgbClr val="0000FF"/>
                    </a:solidFill>
                    <a:cs typeface="Times New Roman"/>
                  </a:rPr>
                  <a:t>если при любом  </a:t>
                </a:r>
                <a:r>
                  <a:rPr lang="ru-RU" sz="3000" i="1" spc="-5" dirty="0">
                    <a:cs typeface="Times New Roman"/>
                  </a:rPr>
                  <a:t>n  </a:t>
                </a:r>
                <a:r>
                  <a:rPr lang="ru-RU" sz="3000" dirty="0">
                    <a:solidFill>
                      <a:srgbClr val="0000FF"/>
                    </a:solidFill>
                    <a:cs typeface="Times New Roman"/>
                  </a:rPr>
                  <a:t>значение  </a:t>
                </a:r>
                <a14:m>
                  <m:oMath xmlns:m="http://schemas.openxmlformats.org/officeDocument/2006/math">
                    <m:r>
                      <a:rPr lang="ru-RU" sz="3000" i="1" spc="40" dirty="0" smtClean="0">
                        <a:latin typeface="Cambria Math" panose="02040503050406030204" pitchFamily="18" charset="0"/>
                        <a:cs typeface="Times New Roman"/>
                      </a:rPr>
                      <m:t>𝑦</m:t>
                    </m:r>
                    <m:d>
                      <m:dPr>
                        <m:begChr m:val="["/>
                        <m:endChr m:val="]"/>
                        <m:ctrlPr>
                          <a:rPr lang="ru-RU" sz="3000" b="1" i="1" spc="40" dirty="0" smtClean="0"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dPr>
                      <m:e>
                        <m:r>
                          <a:rPr lang="en-US" sz="3000" b="1" i="1" spc="40" dirty="0">
                            <a:latin typeface="Cambria Math" panose="02040503050406030204" pitchFamily="18" charset="0"/>
                            <a:cs typeface="Times New Roman"/>
                          </a:rPr>
                          <m:t>−</m:t>
                        </m:r>
                        <m:r>
                          <a:rPr lang="ru-RU" sz="3000" i="1" spc="40" dirty="0" smtClean="0">
                            <a:latin typeface="Cambria Math" panose="02040503050406030204" pitchFamily="18" charset="0"/>
                            <a:cs typeface="Times New Roman"/>
                          </a:rPr>
                          <m:t>𝑛</m:t>
                        </m:r>
                      </m:e>
                    </m:d>
                    <m:r>
                      <a:rPr lang="en-US" sz="3000" b="0" i="1" spc="40" dirty="0" smtClean="0">
                        <a:latin typeface="Cambria Math" panose="02040503050406030204" pitchFamily="18" charset="0"/>
                        <a:cs typeface="Times New Roman"/>
                      </a:rPr>
                      <m:t>=</m:t>
                    </m:r>
                    <m:r>
                      <a:rPr lang="ru-RU" sz="3000" i="1" spc="10" dirty="0">
                        <a:latin typeface="Cambria Math" panose="02040503050406030204" pitchFamily="18" charset="0"/>
                        <a:cs typeface="Times New Roman"/>
                      </a:rPr>
                      <m:t>𝑥</m:t>
                    </m:r>
                    <m:r>
                      <a:rPr lang="ru-RU" sz="3000" i="1" spc="10" dirty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3000" i="1" spc="10" dirty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3000" i="1" spc="10" dirty="0">
                        <a:latin typeface="Cambria Math" panose="02040503050406030204" pitchFamily="18" charset="0"/>
                        <a:cs typeface="Times New Roman"/>
                      </a:rPr>
                      <m:t>], </m:t>
                    </m:r>
                  </m:oMath>
                </a14:m>
                <a:r>
                  <a:rPr lang="ru-RU" sz="3000" spc="-5" dirty="0">
                    <a:solidFill>
                      <a:srgbClr val="0000FF"/>
                    </a:solidFill>
                    <a:cs typeface="Times New Roman"/>
                  </a:rPr>
                  <a:t>поэтому </a:t>
                </a:r>
                <a14:m>
                  <m:oMath xmlns:m="http://schemas.openxmlformats.org/officeDocument/2006/math">
                    <m:r>
                      <a:rPr lang="ru-RU" sz="3000" i="1" spc="15" dirty="0" smtClean="0">
                        <a:latin typeface="Cambria Math" panose="02040503050406030204" pitchFamily="18" charset="0"/>
                        <a:cs typeface="Times New Roman"/>
                      </a:rPr>
                      <m:t>𝑦</m:t>
                    </m:r>
                    <m:r>
                      <a:rPr lang="ru-RU" sz="3000" i="1" spc="15" dirty="0" smtClean="0">
                        <a:latin typeface="Cambria Math" panose="02040503050406030204" pitchFamily="18" charset="0"/>
                        <a:cs typeface="Times New Roman"/>
                      </a:rPr>
                      <m:t>[</m:t>
                    </m:r>
                    <m:r>
                      <a:rPr lang="ru-RU" sz="3000" i="1" spc="15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3000" i="1" spc="15" dirty="0" smtClean="0">
                        <a:latin typeface="Cambria Math" panose="02040503050406030204" pitchFamily="18" charset="0"/>
                        <a:cs typeface="Times New Roman"/>
                      </a:rPr>
                      <m:t>]</m:t>
                    </m:r>
                    <m:r>
                      <a:rPr lang="en-US" sz="3000" b="1" i="1" dirty="0">
                        <a:latin typeface="Cambria Math" panose="02040503050406030204" pitchFamily="18" charset="0"/>
                        <a:cs typeface="Times New Roman"/>
                      </a:rPr>
                      <m:t>=</m:t>
                    </m:r>
                    <m:r>
                      <a:rPr lang="ru-RU" sz="3000" i="1" spc="35" dirty="0" smtClean="0">
                        <a:latin typeface="Cambria Math" panose="02040503050406030204" pitchFamily="18" charset="0"/>
                        <a:cs typeface="Times New Roman"/>
                      </a:rPr>
                      <m:t>𝑥</m:t>
                    </m:r>
                    <m:r>
                      <a:rPr lang="ru-RU" sz="3000" i="1" spc="35" dirty="0" smtClean="0">
                        <a:latin typeface="Cambria Math" panose="02040503050406030204" pitchFamily="18" charset="0"/>
                        <a:cs typeface="Times New Roman"/>
                      </a:rPr>
                      <m:t>[−</m:t>
                    </m:r>
                    <m:r>
                      <a:rPr lang="ru-RU" sz="3000" i="1" spc="35" dirty="0" smtClean="0">
                        <a:latin typeface="Cambria Math" panose="02040503050406030204" pitchFamily="18" charset="0"/>
                        <a:cs typeface="Times New Roman"/>
                      </a:rPr>
                      <m:t>𝑛</m:t>
                    </m:r>
                    <m:r>
                      <a:rPr lang="ru-RU" sz="3000" i="1" spc="35" dirty="0">
                        <a:latin typeface="Cambria Math" panose="02040503050406030204" pitchFamily="18" charset="0"/>
                        <a:cs typeface="Times New Roman"/>
                      </a:rPr>
                      <m:t>]</m:t>
                    </m:r>
                    <m:r>
                      <a:rPr lang="ru-RU" sz="3000" i="1" spc="35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/>
                      </a:rPr>
                      <m:t>.</m:t>
                    </m:r>
                  </m:oMath>
                </a14:m>
                <a:endParaRPr sz="3000" dirty="0">
                  <a:cs typeface="Times New Roman"/>
                </a:endParaRPr>
              </a:p>
            </p:txBody>
          </p:sp>
        </mc:Choice>
        <mc:Fallback>
          <p:sp>
            <p:nvSpPr>
              <p:cNvPr id="4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69" y="1982929"/>
                <a:ext cx="9595298" cy="4555084"/>
              </a:xfrm>
              <a:prstGeom prst="rect">
                <a:avLst/>
              </a:prstGeom>
              <a:blipFill>
                <a:blip r:embed="rId4"/>
                <a:stretch>
                  <a:fillRect l="-635" t="-2406" b="-2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15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7055" y="309037"/>
            <a:ext cx="7214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91270">
              <a:spcBef>
                <a:spcPts val="915"/>
              </a:spcBef>
            </a:pPr>
            <a:r>
              <a:rPr lang="ru-RU" sz="2800" b="1" spc="-5" dirty="0">
                <a:latin typeface="Times New Roman"/>
                <a:cs typeface="Times New Roman"/>
              </a:rPr>
              <a:t>МАТЕМАТИЧЕСКИЕ ОСНОВЫ</a:t>
            </a:r>
            <a:r>
              <a:rPr lang="ru-RU" sz="2800" b="1" spc="-75" dirty="0">
                <a:latin typeface="Times New Roman"/>
                <a:cs typeface="Times New Roman"/>
              </a:rPr>
              <a:t> </a:t>
            </a:r>
            <a:r>
              <a:rPr lang="ru-RU" sz="2800" b="1" spc="-5" dirty="0">
                <a:latin typeface="Times New Roman"/>
                <a:cs typeface="Times New Roman"/>
              </a:rPr>
              <a:t>ЦОС</a:t>
            </a:r>
            <a:endParaRPr lang="ru-RU" sz="2800" dirty="0">
              <a:latin typeface="Times New Roman"/>
              <a:cs typeface="Times New Roman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3237168-54F9-426A-8D1C-B04D3BA7403E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bject 3"/>
          <p:cNvSpPr/>
          <p:nvPr/>
        </p:nvSpPr>
        <p:spPr>
          <a:xfrm>
            <a:off x="5306753" y="1745462"/>
            <a:ext cx="2348175" cy="12249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27704" y="3629029"/>
            <a:ext cx="2699851" cy="13712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31900" y="407915"/>
            <a:ext cx="7551963" cy="459096"/>
          </a:xfrm>
          <a:prstGeom prst="rect">
            <a:avLst/>
          </a:prstGeom>
        </p:spPr>
        <p:txBody>
          <a:bodyPr vert="horz" wrap="square" lIns="0" tIns="12696" rIns="0" bIns="0" rtlCol="0">
            <a:spAutoFit/>
          </a:bodyPr>
          <a:lstStyle/>
          <a:p>
            <a:pPr marL="12696">
              <a:spcBef>
                <a:spcPts val="100"/>
              </a:spcBef>
            </a:pPr>
            <a:r>
              <a:rPr sz="2900" b="1" spc="-5" dirty="0">
                <a:solidFill>
                  <a:srgbClr val="E36C0A"/>
                </a:solidFill>
                <a:latin typeface="Times New Roman"/>
                <a:cs typeface="Times New Roman"/>
              </a:rPr>
              <a:t>Элементарные</a:t>
            </a:r>
            <a:r>
              <a:rPr sz="2900" b="1" spc="-65" dirty="0">
                <a:solidFill>
                  <a:srgbClr val="E36C0A"/>
                </a:solidFill>
                <a:latin typeface="Times New Roman"/>
                <a:cs typeface="Times New Roman"/>
              </a:rPr>
              <a:t> </a:t>
            </a:r>
            <a:r>
              <a:rPr sz="2900" b="1" spc="-5" dirty="0">
                <a:solidFill>
                  <a:srgbClr val="E36C0A"/>
                </a:solidFill>
                <a:latin typeface="Times New Roman"/>
                <a:cs typeface="Times New Roman"/>
              </a:rPr>
              <a:t>последовательности</a:t>
            </a:r>
            <a:endParaRPr sz="2900" dirty="0">
              <a:latin typeface="Times New Roman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6"/>
              <p:cNvSpPr txBox="1"/>
              <p:nvPr/>
            </p:nvSpPr>
            <p:spPr>
              <a:xfrm>
                <a:off x="939056" y="1146745"/>
                <a:ext cx="8540198" cy="446912"/>
              </a:xfrm>
              <a:prstGeom prst="rect">
                <a:avLst/>
              </a:prstGeom>
            </p:spPr>
            <p:txBody>
              <a:bodyPr vert="horz" wrap="square" lIns="0" tIns="15870" rIns="0" bIns="0" rtlCol="0">
                <a:spAutoFit/>
              </a:bodyPr>
              <a:lstStyle/>
              <a:p>
                <a:pPr marL="12696">
                  <a:spcBef>
                    <a:spcPts val="125"/>
                  </a:spcBef>
                  <a:tabLst>
                    <a:tab pos="497664" algn="l"/>
                  </a:tabLst>
                </a:pPr>
                <a:r>
                  <a:rPr sz="2800" dirty="0">
                    <a:solidFill>
                      <a:srgbClr val="0070C0"/>
                    </a:solidFill>
                    <a:cs typeface="Times New Roman"/>
                  </a:rPr>
                  <a:t>1.	</a:t>
                </a:r>
                <a14:m>
                  <m:oMath xmlns:m="http://schemas.openxmlformats.org/officeDocument/2006/math">
                    <m:r>
                      <a:rPr lang="ru-RU" sz="28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rPr>
                      <m:t>𝛿</m:t>
                    </m:r>
                  </m:oMath>
                </a14:m>
                <a:r>
                  <a:rPr sz="2800" spc="-5" dirty="0" smtClean="0">
                    <a:solidFill>
                      <a:srgbClr val="0070C0"/>
                    </a:solidFill>
                    <a:cs typeface="Times New Roman"/>
                  </a:rPr>
                  <a:t>-</a:t>
                </a:r>
                <a:r>
                  <a:rPr sz="2800" spc="-5" dirty="0" err="1">
                    <a:solidFill>
                      <a:srgbClr val="0070C0"/>
                    </a:solidFill>
                    <a:cs typeface="Times New Roman"/>
                  </a:rPr>
                  <a:t>Последовательность</a:t>
                </a:r>
                <a:r>
                  <a:rPr sz="2800" spc="-5" dirty="0">
                    <a:solidFill>
                      <a:srgbClr val="0070C0"/>
                    </a:solidFill>
                    <a:cs typeface="Times New Roman"/>
                  </a:rPr>
                  <a:t>,</a:t>
                </a:r>
                <a:r>
                  <a:rPr lang="ru-RU" sz="2800" spc="-5" dirty="0">
                    <a:solidFill>
                      <a:srgbClr val="0070C0"/>
                    </a:solidFill>
                    <a:cs typeface="Times New Roman"/>
                  </a:rPr>
                  <a:t> </a:t>
                </a:r>
                <a:r>
                  <a:rPr lang="ru-RU" sz="2800" spc="-5" dirty="0">
                    <a:cs typeface="Times New Roman"/>
                  </a:rPr>
                  <a:t>определяемая </a:t>
                </a:r>
                <a:r>
                  <a:rPr lang="ru-RU" sz="2800" spc="-5" dirty="0" smtClean="0">
                    <a:cs typeface="Times New Roman"/>
                  </a:rPr>
                  <a:t>выражением</a:t>
                </a:r>
                <a:endParaRPr sz="28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6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056" y="1146745"/>
                <a:ext cx="8540198" cy="446912"/>
              </a:xfrm>
              <a:prstGeom prst="rect">
                <a:avLst/>
              </a:prstGeom>
              <a:blipFill>
                <a:blip r:embed="rId7"/>
                <a:stretch>
                  <a:fillRect l="-2355" t="-19178" r="-143" b="-493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bject 11"/>
          <p:cNvSpPr txBox="1"/>
          <p:nvPr/>
        </p:nvSpPr>
        <p:spPr>
          <a:xfrm>
            <a:off x="1017120" y="3070778"/>
            <a:ext cx="8749180" cy="359709"/>
          </a:xfrm>
          <a:prstGeom prst="rect">
            <a:avLst/>
          </a:prstGeom>
        </p:spPr>
        <p:txBody>
          <a:bodyPr vert="horz" wrap="square" lIns="0" tIns="13330" rIns="0" bIns="0" rtlCol="0">
            <a:spAutoFit/>
          </a:bodyPr>
          <a:lstStyle/>
          <a:p>
            <a:pPr marL="12696">
              <a:lnSpc>
                <a:spcPts val="2700"/>
              </a:lnSpc>
            </a:pPr>
            <a:r>
              <a:rPr sz="2800" spc="-5" dirty="0" err="1" smtClean="0">
                <a:cs typeface="Times New Roman"/>
              </a:rPr>
              <a:t>Такая</a:t>
            </a:r>
            <a:r>
              <a:rPr sz="2800" spc="-5" dirty="0" smtClean="0">
                <a:cs typeface="Times New Roman"/>
              </a:rPr>
              <a:t> </a:t>
            </a:r>
            <a:r>
              <a:rPr sz="2800" dirty="0">
                <a:cs typeface="Times New Roman"/>
              </a:rPr>
              <a:t>же </a:t>
            </a:r>
            <a:r>
              <a:rPr sz="2800" spc="-5" dirty="0">
                <a:cs typeface="Times New Roman"/>
              </a:rPr>
              <a:t>последовательность, </a:t>
            </a:r>
            <a:r>
              <a:rPr sz="2800" dirty="0">
                <a:cs typeface="Times New Roman"/>
              </a:rPr>
              <a:t>задержанная </a:t>
            </a:r>
            <a:r>
              <a:rPr sz="2800" spc="-5" dirty="0">
                <a:cs typeface="Times New Roman"/>
              </a:rPr>
              <a:t>на </a:t>
            </a:r>
            <a:r>
              <a:rPr sz="2800" i="1" spc="-5" dirty="0">
                <a:cs typeface="Times New Roman"/>
              </a:rPr>
              <a:t>k</a:t>
            </a:r>
            <a:r>
              <a:rPr sz="2800" i="1" spc="235" dirty="0">
                <a:cs typeface="Times New Roman"/>
              </a:rPr>
              <a:t> </a:t>
            </a:r>
            <a:r>
              <a:rPr sz="2800" spc="-5" dirty="0">
                <a:cs typeface="Times New Roman"/>
              </a:rPr>
              <a:t>шагов</a:t>
            </a:r>
            <a:endParaRPr sz="2800" dirty="0">
              <a:cs typeface="Times New Roman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3792331"/>
              </p:ext>
            </p:extLst>
          </p:nvPr>
        </p:nvGraphicFramePr>
        <p:xfrm>
          <a:off x="1231900" y="1763086"/>
          <a:ext cx="2548319" cy="1212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1" name="Equation" r:id="rId8" imgW="977900" imgH="469900" progId="Equation.DSMT4">
                  <p:embed/>
                </p:oleObj>
              </mc:Choice>
              <mc:Fallback>
                <p:oleObj name="Equation" r:id="rId8" imgW="977900" imgH="4699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1763086"/>
                        <a:ext cx="2548319" cy="12123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646374"/>
              </p:ext>
            </p:extLst>
          </p:nvPr>
        </p:nvGraphicFramePr>
        <p:xfrm>
          <a:off x="1536700" y="3780393"/>
          <a:ext cx="3163956" cy="1173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2" name="Equation" r:id="rId10" imgW="2362200" imgH="876300" progId="Equation.DSMT4">
                  <p:embed/>
                </p:oleObj>
              </mc:Choice>
              <mc:Fallback>
                <p:oleObj name="Equation" r:id="rId10" imgW="2362200" imgH="8763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0" y="3780393"/>
                        <a:ext cx="3163956" cy="11737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2517464"/>
              </p:ext>
            </p:extLst>
          </p:nvPr>
        </p:nvGraphicFramePr>
        <p:xfrm>
          <a:off x="939056" y="5273349"/>
          <a:ext cx="4019997" cy="1175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3" name="Equation" r:id="rId12" imgW="3098800" imgH="901700" progId="Equation.DSMT4">
                  <p:embed/>
                </p:oleObj>
              </mc:Choice>
              <mc:Fallback>
                <p:oleObj name="Equation" r:id="rId12" imgW="3098800" imgH="901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056" y="5273349"/>
                        <a:ext cx="4019997" cy="11750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5306753" y="5596863"/>
            <a:ext cx="4659627" cy="138496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r>
              <a:rPr lang="ru-RU" sz="2800" dirty="0" smtClean="0"/>
              <a:t>описывает </a:t>
            </a:r>
            <a:r>
              <a:rPr lang="ru-RU" sz="2800" dirty="0"/>
              <a:t>выделение определённого (</a:t>
            </a:r>
            <a:r>
              <a:rPr lang="en-US" sz="2800" i="1" dirty="0"/>
              <a:t>m</a:t>
            </a:r>
            <a:r>
              <a:rPr lang="ru-RU" sz="2800" dirty="0"/>
              <a:t> -го) отсчёта последовательности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46221"/>
          </a:xfrm>
        </p:spPr>
        <p:txBody>
          <a:bodyPr/>
          <a:lstStyle/>
          <a:p>
            <a:fld id="{B6F15528-21DE-4FAA-801E-634DDDAF4B2B}" type="slidenum">
              <a:rPr lang="ru-RU" sz="1600" smtClean="0"/>
              <a:t>16</a:t>
            </a:fld>
            <a:endParaRPr lang="ru-RU" sz="16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02BCD24-1B05-4BEE-A804-5B1ED87C5E18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43949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Рисунок 3118" descr="Рис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796" y="1178220"/>
            <a:ext cx="4300904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2285161"/>
              </p:ext>
            </p:extLst>
          </p:nvPr>
        </p:nvGraphicFramePr>
        <p:xfrm>
          <a:off x="1079502" y="1190625"/>
          <a:ext cx="261067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1" name="Equation" r:id="rId6" imgW="1879600" imgH="876300" progId="Equation.DSMT4">
                  <p:embed/>
                </p:oleObj>
              </mc:Choice>
              <mc:Fallback>
                <p:oleObj name="Equation" r:id="rId6" imgW="1879600" imgH="876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2" y="1190625"/>
                        <a:ext cx="2610678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61269" y="420114"/>
            <a:ext cx="7490063" cy="538577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r>
              <a:rPr lang="ru-RU" sz="2900" dirty="0"/>
              <a:t>2. </a:t>
            </a:r>
            <a:r>
              <a:rPr lang="ru-RU" sz="2800" dirty="0"/>
              <a:t>Единичная</a:t>
            </a:r>
            <a:r>
              <a:rPr lang="ru-RU" sz="2900" dirty="0"/>
              <a:t> ступенчатая последовательность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9503" y="2714629"/>
            <a:ext cx="4822089" cy="538577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r>
              <a:rPr lang="ru-RU" sz="2900" dirty="0"/>
              <a:t>Очевидны соотношения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074308"/>
              </p:ext>
            </p:extLst>
          </p:nvPr>
        </p:nvGraphicFramePr>
        <p:xfrm>
          <a:off x="1159382" y="3095625"/>
          <a:ext cx="5427044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2" name="Equation" r:id="rId8" imgW="3784600" imgH="901700" progId="Equation.DSMT4">
                  <p:embed/>
                </p:oleObj>
              </mc:Choice>
              <mc:Fallback>
                <p:oleObj name="Equation" r:id="rId8" imgW="3784600" imgH="9017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9382" y="3095625"/>
                        <a:ext cx="5427044" cy="1295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1212395"/>
              </p:ext>
            </p:extLst>
          </p:nvPr>
        </p:nvGraphicFramePr>
        <p:xfrm>
          <a:off x="1160684" y="4543427"/>
          <a:ext cx="3729017" cy="494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3" name="Equation" r:id="rId10" imgW="2514600" imgH="330200" progId="Equation.DSMT4">
                  <p:embed/>
                </p:oleObj>
              </mc:Choice>
              <mc:Fallback>
                <p:oleObj name="Equation" r:id="rId10" imgW="2514600" imgH="330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0684" y="4543427"/>
                        <a:ext cx="3729017" cy="4943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079501" y="5153027"/>
            <a:ext cx="6493380" cy="523188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r>
              <a:rPr lang="ru-RU" sz="2800" dirty="0"/>
              <a:t>– дискретные аналоги известных формул</a:t>
            </a: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0835848"/>
              </p:ext>
            </p:extLst>
          </p:nvPr>
        </p:nvGraphicFramePr>
        <p:xfrm>
          <a:off x="1079504" y="5762625"/>
          <a:ext cx="2694432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4" name="Equation" r:id="rId12" imgW="2108200" imgH="952500" progId="Equation.DSMT4">
                  <p:embed/>
                </p:oleObj>
              </mc:Choice>
              <mc:Fallback>
                <p:oleObj name="Equation" r:id="rId12" imgW="2108200" imgH="9525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4" y="5762625"/>
                        <a:ext cx="2694432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5866970"/>
              </p:ext>
            </p:extLst>
          </p:nvPr>
        </p:nvGraphicFramePr>
        <p:xfrm>
          <a:off x="4970890" y="5834189"/>
          <a:ext cx="2509414" cy="1071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" name="Equation" r:id="rId14" imgW="1701800" imgH="723900" progId="Equation.DSMT4">
                  <p:embed/>
                </p:oleObj>
              </mc:Choice>
              <mc:Fallback>
                <p:oleObj name="Equation" r:id="rId14" imgW="1701800" imgH="7239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0890" y="5834189"/>
                        <a:ext cx="2509414" cy="10714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869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C42DC10-0EE0-4C91-962B-51092E036C03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927104" y="504825"/>
                <a:ext cx="8503738" cy="2677624"/>
              </a:xfrm>
              <a:prstGeom prst="rect">
                <a:avLst/>
              </a:prstGeom>
            </p:spPr>
            <p:txBody>
              <a:bodyPr wrap="none" lIns="91408" tIns="45704" rIns="91408" bIns="45704">
                <a:spAutoFit/>
              </a:bodyPr>
              <a:lstStyle/>
              <a:p>
                <a:r>
                  <a:rPr lang="ru-RU" sz="2800" dirty="0"/>
                  <a:t>З</a:t>
                </a:r>
                <a:r>
                  <a:rPr lang="ru-RU" sz="2800" dirty="0" smtClean="0"/>
                  <a:t>апись </a:t>
                </a:r>
                <a:r>
                  <a:rPr lang="ru-RU" sz="2800" dirty="0" smtClean="0"/>
                  <a:t>вида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]=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 smtClean="0"/>
                  <a:t> </a:t>
                </a:r>
                <a:r>
                  <a:rPr lang="ru-RU" sz="2800" dirty="0"/>
                  <a:t>означает, что 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ru-RU" sz="2800" dirty="0" smtClean="0"/>
                  <a:t>последовательность </a:t>
                </a:r>
                <a:r>
                  <a:rPr lang="ru-RU" sz="2800" spc="-5" dirty="0">
                    <a:solidFill>
                      <a:srgbClr val="0000FF"/>
                    </a:solidFill>
                    <a:latin typeface="Times New Roman"/>
                    <a:cs typeface="Times New Roman"/>
                  </a:rPr>
                  <a:t>правосторонняя</a:t>
                </a:r>
                <a:r>
                  <a:rPr lang="ru-RU" sz="2800" dirty="0"/>
                  <a:t>, или </a:t>
                </a:r>
                <a:r>
                  <a:rPr lang="ru-RU" sz="2800" spc="-5" dirty="0" smtClean="0">
                    <a:solidFill>
                      <a:srgbClr val="0000FF"/>
                    </a:solidFill>
                    <a:latin typeface="Times New Roman"/>
                    <a:cs typeface="Times New Roman"/>
                  </a:rPr>
                  <a:t>каузальная.</a:t>
                </a:r>
                <a:endParaRPr lang="en-US" sz="2800" spc="-5" dirty="0" smtClean="0">
                  <a:solidFill>
                    <a:srgbClr val="0000FF"/>
                  </a:solidFill>
                  <a:latin typeface="Times New Roman"/>
                  <a:cs typeface="Times New Roman"/>
                </a:endParaRPr>
              </a:p>
              <a:p>
                <a:r>
                  <a:rPr lang="ru-RU" sz="2800" dirty="0"/>
                  <a:t>Аналогично для обозначения левосторонних 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ru-RU" sz="2800" dirty="0" smtClean="0"/>
                  <a:t>последовательностей </a:t>
                </a:r>
                <a:r>
                  <a:rPr lang="ru-RU" sz="2800" dirty="0"/>
                  <a:t>используется множитель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[−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endParaRPr lang="ru-RU" sz="2800" dirty="0"/>
              </a:p>
              <a:p>
                <a:endParaRPr lang="ru-RU" sz="2800" spc="-5" dirty="0">
                  <a:solidFill>
                    <a:srgbClr val="0000FF"/>
                  </a:solidFill>
                  <a:latin typeface="Times New Roman"/>
                  <a:cs typeface="Times New Roman"/>
                </a:endParaRPr>
              </a:p>
              <a:p>
                <a:endParaRPr lang="ru-RU" sz="28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104" y="504825"/>
                <a:ext cx="8503738" cy="2677624"/>
              </a:xfrm>
              <a:prstGeom prst="rect">
                <a:avLst/>
              </a:prstGeom>
              <a:blipFill>
                <a:blip r:embed="rId4"/>
                <a:stretch>
                  <a:fillRect l="-1434" t="-2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00" y="2512774"/>
            <a:ext cx="429577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091212" y="4254481"/>
                <a:ext cx="7249997" cy="954075"/>
              </a:xfrm>
              <a:prstGeom prst="rect">
                <a:avLst/>
              </a:prstGeom>
            </p:spPr>
            <p:txBody>
              <a:bodyPr wrap="none" lIns="91408" tIns="45704" rIns="91408" bIns="45704">
                <a:spAutoFit/>
              </a:bodyPr>
              <a:lstStyle/>
              <a:p>
                <a:r>
                  <a:rPr lang="ru-RU" sz="2800" dirty="0" smtClean="0"/>
                  <a:t>Комбинация вида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begChr m:val="["/>
                        <m:endChr m:val="]"/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 smtClean="0"/>
                  <a:t> </a:t>
                </a:r>
                <a:r>
                  <a:rPr lang="ru-RU" sz="2800" dirty="0"/>
                  <a:t>позволяет </a:t>
                </a:r>
                <a:endParaRPr lang="en-US" sz="2800" dirty="0" smtClean="0"/>
              </a:p>
              <a:p>
                <a:r>
                  <a:rPr lang="ru-RU" sz="2800" dirty="0" smtClean="0"/>
                  <a:t>компактно </a:t>
                </a:r>
                <a:r>
                  <a:rPr lang="ru-RU" sz="2800" dirty="0"/>
                  <a:t>описать </a:t>
                </a:r>
                <a:r>
                  <a:rPr lang="ru-RU" sz="2800" dirty="0" smtClean="0"/>
                  <a:t>последовательность</a:t>
                </a:r>
                <a:endParaRPr lang="ru-RU" sz="2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212" y="4254481"/>
                <a:ext cx="7249997" cy="954075"/>
              </a:xfrm>
              <a:prstGeom prst="rect">
                <a:avLst/>
              </a:prstGeom>
              <a:blipFill>
                <a:blip r:embed="rId6"/>
                <a:stretch>
                  <a:fillRect l="-1682" t="-6410" r="-757" b="-17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402" y="5393759"/>
            <a:ext cx="4207616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638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5779154-3143-49B0-9B6D-6F089AE73394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Рисунок 13" descr="Рис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1" y="5032984"/>
            <a:ext cx="4037648" cy="19526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155703" y="504829"/>
            <a:ext cx="8404800" cy="538577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r>
              <a:rPr lang="ru-RU" sz="2900" dirty="0"/>
              <a:t>3. Экспоненциальная последовательность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9965087"/>
              </p:ext>
            </p:extLst>
          </p:nvPr>
        </p:nvGraphicFramePr>
        <p:xfrm>
          <a:off x="1460500" y="1309443"/>
          <a:ext cx="1676404" cy="795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21" name="Equation" r:id="rId6" imgW="1129810" imgH="533169" progId="Equation.DSMT4">
                  <p:embed/>
                </p:oleObj>
              </mc:Choice>
              <mc:Fallback>
                <p:oleObj name="Equation" r:id="rId6" imgW="1129810" imgH="533169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1309443"/>
                        <a:ext cx="1676404" cy="795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782920"/>
              </p:ext>
            </p:extLst>
          </p:nvPr>
        </p:nvGraphicFramePr>
        <p:xfrm>
          <a:off x="4127502" y="1266829"/>
          <a:ext cx="1676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22" name="Equation" r:id="rId8" imgW="1079032" imgH="545863" progId="Equation.DSMT4">
                  <p:embed/>
                </p:oleObj>
              </mc:Choice>
              <mc:Fallback>
                <p:oleObj name="Equation" r:id="rId8" imgW="1079032" imgH="545863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2" y="1266829"/>
                        <a:ext cx="1676400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184901" y="1495428"/>
            <a:ext cx="4299510" cy="538577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r>
              <a:rPr lang="ru-RU" sz="2900" dirty="0"/>
              <a:t>– комплексное число</a:t>
            </a: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253" y="2066343"/>
            <a:ext cx="2895601" cy="2702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08101" y="2349329"/>
            <a:ext cx="5715000" cy="53857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900" dirty="0"/>
              <a:t>может быть представлена в виде 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731689"/>
              </p:ext>
            </p:extLst>
          </p:nvPr>
        </p:nvGraphicFramePr>
        <p:xfrm>
          <a:off x="615953" y="3111281"/>
          <a:ext cx="6531429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23" name="Equation" r:id="rId11" imgW="4572000" imgH="546100" progId="Equation.DSMT4">
                  <p:embed/>
                </p:oleObj>
              </mc:Choice>
              <mc:Fallback>
                <p:oleObj name="Equation" r:id="rId11" imgW="4572000" imgH="5461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3" y="3111281"/>
                        <a:ext cx="6531429" cy="76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29673" y="4197421"/>
                <a:ext cx="6870700" cy="1877405"/>
              </a:xfrm>
              <a:prstGeom prst="rect">
                <a:avLst/>
              </a:prstGeom>
            </p:spPr>
            <p:txBody>
              <a:bodyPr wrap="square" lIns="91408" tIns="45704" rIns="91408" bIns="45704">
                <a:spAutoFit/>
              </a:bodyPr>
              <a:lstStyle/>
              <a:p>
                <a:r>
                  <a:rPr lang="ru-RU" sz="2900" dirty="0" smtClean="0"/>
                  <a:t>При</a:t>
                </a:r>
                <a:r>
                  <a:rPr lang="en-US" sz="2900" dirty="0" smtClean="0"/>
                  <a:t> </a:t>
                </a:r>
                <a14:m>
                  <m:oMath xmlns:m="http://schemas.openxmlformats.org/officeDocument/2006/math">
                    <m:r>
                      <a:rPr lang="en-US" sz="29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2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ru-RU" sz="2900" dirty="0" smtClean="0"/>
                  <a:t> вещественная </a:t>
                </a:r>
                <a:r>
                  <a:rPr lang="ru-RU" sz="2900" dirty="0"/>
                  <a:t>экспоненциальная последовательность (геом. прогрессия</a:t>
                </a:r>
                <a:r>
                  <a:rPr lang="ru-RU" sz="2900" dirty="0" smtClean="0"/>
                  <a:t>)</a:t>
                </a:r>
                <a:r>
                  <a:rPr lang="en-US" sz="2900" dirty="0"/>
                  <a:t>;</a:t>
                </a:r>
                <a:r>
                  <a:rPr lang="ru-RU" sz="2900" dirty="0" smtClean="0"/>
                  <a:t> </a:t>
                </a:r>
                <a:endParaRPr lang="en-US" sz="2900" dirty="0" smtClean="0"/>
              </a:p>
              <a:p>
                <a:r>
                  <a:rPr lang="ru-RU" sz="2900" dirty="0" smtClean="0"/>
                  <a:t>При</a:t>
                </a:r>
                <a:r>
                  <a:rPr lang="en-US" sz="2900" dirty="0" smtClean="0"/>
                  <a:t> </a:t>
                </a:r>
                <a14:m>
                  <m:oMath xmlns:m="http://schemas.openxmlformats.org/officeDocument/2006/math">
                    <m:r>
                      <a:rPr lang="en-US" sz="29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900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9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900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90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900" dirty="0" smtClean="0"/>
                  <a:t> </a:t>
                </a:r>
                <a:r>
                  <a:rPr lang="ru-RU" sz="2900" dirty="0" smtClean="0"/>
                  <a:t>получается </a:t>
                </a:r>
                <a:endParaRPr lang="ru-RU" sz="29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673" y="4197421"/>
                <a:ext cx="6870700" cy="1877405"/>
              </a:xfrm>
              <a:prstGeom prst="rect">
                <a:avLst/>
              </a:prstGeom>
              <a:blipFill>
                <a:blip r:embed="rId13"/>
                <a:stretch>
                  <a:fillRect l="-1863" t="-3247" b="-8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578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60094" y="504825"/>
                <a:ext cx="9829800" cy="6781800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4249290-6C33-47F2-94F1-24E699AD27A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094" y="504825"/>
                <a:ext cx="9829800" cy="67818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723" name="TextBox 8"/>
          <p:cNvSpPr txBox="1">
            <a:spLocks noChangeArrowheads="1"/>
          </p:cNvSpPr>
          <p:nvPr/>
        </p:nvSpPr>
        <p:spPr bwMode="auto">
          <a:xfrm>
            <a:off x="5446827" y="882119"/>
            <a:ext cx="4852873" cy="149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15" tIns="52157" rIns="104315" bIns="52157">
            <a:spAutoFit/>
          </a:bodyPr>
          <a:lstStyle/>
          <a:p>
            <a:pPr eaLnBrk="1" hangingPunct="1">
              <a:defRPr/>
            </a:pPr>
            <a:r>
              <a:rPr lang="ru-RU" b="1" dirty="0"/>
              <a:t>Васюков В.Н. Цифровая обработка сигналов </a:t>
            </a:r>
            <a:br>
              <a:rPr lang="ru-RU" b="1" dirty="0"/>
            </a:br>
            <a:r>
              <a:rPr lang="ru-RU" b="1" dirty="0"/>
              <a:t>и сигнальные процессоры в системах подвижной радиосвязи</a:t>
            </a:r>
            <a:r>
              <a:rPr lang="ru-RU" dirty="0"/>
              <a:t>: Учебник / </a:t>
            </a:r>
            <a:r>
              <a:rPr lang="ru-RU" dirty="0" err="1"/>
              <a:t>Новосиб</a:t>
            </a:r>
            <a:r>
              <a:rPr lang="ru-RU" dirty="0"/>
              <a:t>. </a:t>
            </a:r>
            <a:r>
              <a:rPr lang="ru-RU" dirty="0" err="1"/>
              <a:t>гос</a:t>
            </a:r>
            <a:r>
              <a:rPr lang="ru-RU" dirty="0"/>
              <a:t>. </a:t>
            </a:r>
            <a:r>
              <a:rPr lang="ru-RU" dirty="0" err="1"/>
              <a:t>техн</a:t>
            </a:r>
            <a:r>
              <a:rPr lang="ru-RU" dirty="0"/>
              <a:t>. ун-т. – Новосибирск, Изд-во НГТУ, серия «Учебники НГТУ», 2005. – </a:t>
            </a:r>
            <a:r>
              <a:rPr lang="ru-RU" dirty="0" smtClean="0"/>
              <a:t>292 с.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9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663603" y="6890597"/>
            <a:ext cx="2495127" cy="50419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15" tIns="52157" rIns="104315" bIns="52157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847557" indent="-325984">
              <a:defRPr>
                <a:solidFill>
                  <a:schemeClr val="tx1"/>
                </a:solidFill>
                <a:latin typeface="Arial" charset="0"/>
              </a:defRPr>
            </a:lvl2pPr>
            <a:lvl3pPr marL="1303934" indent="-260787">
              <a:defRPr>
                <a:solidFill>
                  <a:schemeClr val="tx1"/>
                </a:solidFill>
                <a:latin typeface="Arial" charset="0"/>
              </a:defRPr>
            </a:lvl3pPr>
            <a:lvl4pPr marL="1825508" indent="-260787">
              <a:defRPr>
                <a:solidFill>
                  <a:schemeClr val="tx1"/>
                </a:solidFill>
                <a:latin typeface="Arial" charset="0"/>
              </a:defRPr>
            </a:lvl4pPr>
            <a:lvl5pPr marL="2347082" indent="-260787">
              <a:defRPr>
                <a:solidFill>
                  <a:schemeClr val="tx1"/>
                </a:solidFill>
                <a:latin typeface="Arial" charset="0"/>
              </a:defRPr>
            </a:lvl5pPr>
            <a:lvl6pPr marL="2868656" indent="-2607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390229" indent="-2607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11803" indent="-2607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433377" indent="-2607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9AC122DB-09AC-459F-ABA0-6257AC3D9841}" type="slidenum">
              <a:rPr lang="ru-RU" altLang="ru-RU" smtClean="0">
                <a:latin typeface="+mn-lt"/>
              </a:rPr>
              <a:pPr algn="r"/>
              <a:t>2</a:t>
            </a:fld>
            <a:endParaRPr lang="ru-RU" altLang="ru-RU" dirty="0" smtClean="0">
              <a:latin typeface="+mn-lt"/>
            </a:endParaRPr>
          </a:p>
        </p:txBody>
      </p:sp>
      <p:sp>
        <p:nvSpPr>
          <p:cNvPr id="4100" name="TextBox 1"/>
          <p:cNvSpPr txBox="1">
            <a:spLocks noChangeArrowheads="1"/>
          </p:cNvSpPr>
          <p:nvPr/>
        </p:nvSpPr>
        <p:spPr bwMode="auto">
          <a:xfrm>
            <a:off x="5472963" y="2650811"/>
            <a:ext cx="4800600" cy="1767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315" tIns="52157" rIns="104315" bIns="5215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b="1" dirty="0" smtClean="0">
                <a:latin typeface="+mn-lt"/>
              </a:rPr>
              <a:t>В.Н. Васюков, Д.Н. Зима, А.А. </a:t>
            </a:r>
            <a:r>
              <a:rPr lang="ru-RU" b="1" dirty="0" err="1" smtClean="0">
                <a:latin typeface="+mn-lt"/>
              </a:rPr>
              <a:t>Мурасев</a:t>
            </a:r>
            <a:endParaRPr lang="ru-RU" b="1" dirty="0" smtClean="0">
              <a:latin typeface="+mn-lt"/>
            </a:endParaRPr>
          </a:p>
          <a:p>
            <a:r>
              <a:rPr lang="ru-RU" b="1" dirty="0" smtClean="0">
                <a:latin typeface="+mn-lt"/>
              </a:rPr>
              <a:t>Цифровая обработка сигналов</a:t>
            </a:r>
          </a:p>
          <a:p>
            <a:r>
              <a:rPr lang="ru-RU" b="1" dirty="0" smtClean="0">
                <a:latin typeface="+mn-lt"/>
              </a:rPr>
              <a:t>и её применение</a:t>
            </a:r>
            <a:r>
              <a:rPr lang="ru-RU" altLang="ru-RU" dirty="0">
                <a:latin typeface="+mn-lt"/>
              </a:rPr>
              <a:t>: сборник задач и упражнений: учеб. пособие – </a:t>
            </a:r>
            <a:br>
              <a:rPr lang="ru-RU" altLang="ru-RU" dirty="0">
                <a:latin typeface="+mn-lt"/>
              </a:rPr>
            </a:br>
            <a:r>
              <a:rPr lang="ru-RU" altLang="ru-RU" dirty="0">
                <a:latin typeface="+mn-lt"/>
              </a:rPr>
              <a:t>Новосибирск: Изд-во НГТУ, 2021. – 122 с</a:t>
            </a:r>
            <a:r>
              <a:rPr lang="ru-RU" altLang="ru-RU" dirty="0"/>
              <a:t>.</a:t>
            </a:r>
          </a:p>
          <a:p>
            <a:endParaRPr lang="ru-RU" altLang="ru-RU" dirty="0"/>
          </a:p>
        </p:txBody>
      </p:sp>
      <p:pic>
        <p:nvPicPr>
          <p:cNvPr id="410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85" y="763288"/>
            <a:ext cx="4379468" cy="6307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14566" y="4496416"/>
            <a:ext cx="44379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Цифровая обработка сигналов</a:t>
            </a:r>
            <a:r>
              <a:rPr lang="ru-RU" dirty="0" smtClean="0"/>
              <a:t>. </a:t>
            </a:r>
            <a:r>
              <a:rPr lang="ru-RU" dirty="0"/>
              <a:t>Мет. указания к лабораторным работам для студентов факультета РЭФ (направления 11.03.01 – Радиотехника, 11.03.02 – Инфокоммуникационные технологии и системы связи</a:t>
            </a:r>
            <a:r>
              <a:rPr lang="ru-RU" dirty="0" smtClean="0"/>
              <a:t>). </a:t>
            </a:r>
            <a:r>
              <a:rPr lang="ru-RU" dirty="0"/>
              <a:t>– </a:t>
            </a:r>
            <a:r>
              <a:rPr lang="ru-RU" dirty="0" smtClean="0"/>
              <a:t> </a:t>
            </a:r>
            <a:r>
              <a:rPr lang="ru-RU" altLang="ru-RU" dirty="0" smtClean="0"/>
              <a:t>Новосибирск</a:t>
            </a:r>
            <a:r>
              <a:rPr lang="ru-RU" altLang="ru-RU" dirty="0"/>
              <a:t>: Изд-во НГТУ</a:t>
            </a:r>
            <a:r>
              <a:rPr lang="ru-RU" altLang="ru-RU"/>
              <a:t>, </a:t>
            </a:r>
            <a:r>
              <a:rPr lang="ru-RU" altLang="ru-RU" smtClean="0"/>
              <a:t>2016.</a:t>
            </a:r>
            <a:r>
              <a:rPr lang="ru-RU" smtClean="0"/>
              <a:t> </a:t>
            </a:r>
            <a:r>
              <a:rPr lang="ru-RU" dirty="0" smtClean="0"/>
              <a:t>– 38 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7527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D817D1B-CBA2-40C8-A88D-CA8CF49DC0F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798293" y="479967"/>
            <a:ext cx="7162800" cy="53857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r>
              <a:rPr lang="ru-RU" sz="2900" dirty="0" smtClean="0"/>
              <a:t>При</a:t>
            </a:r>
            <a:r>
              <a:rPr lang="en-US" sz="2900" dirty="0" smtClean="0"/>
              <a:t> r=1 </a:t>
            </a:r>
            <a:r>
              <a:rPr lang="ru-RU" sz="2900" dirty="0"/>
              <a:t>вещественная и мнимая </a:t>
            </a:r>
            <a:r>
              <a:rPr lang="ru-RU" sz="2900" dirty="0" smtClean="0"/>
              <a:t>части</a:t>
            </a:r>
            <a:r>
              <a:rPr lang="en-US" sz="2900" dirty="0" smtClean="0"/>
              <a:t> </a:t>
            </a:r>
            <a:endParaRPr lang="ru-RU" sz="29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5981845"/>
              </p:ext>
            </p:extLst>
          </p:nvPr>
        </p:nvGraphicFramePr>
        <p:xfrm>
          <a:off x="1263112" y="1578935"/>
          <a:ext cx="4469731" cy="504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49" name="Equation" r:id="rId5" imgW="3035300" imgH="342900" progId="Equation.DSMT4">
                  <p:embed/>
                </p:oleObj>
              </mc:Choice>
              <mc:Fallback>
                <p:oleObj name="Equation" r:id="rId5" imgW="3035300" imgH="342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112" y="1578935"/>
                        <a:ext cx="4469731" cy="5044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3648313"/>
              </p:ext>
            </p:extLst>
          </p:nvPr>
        </p:nvGraphicFramePr>
        <p:xfrm>
          <a:off x="1277191" y="2989317"/>
          <a:ext cx="4267199" cy="492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0" name="Equation" r:id="rId7" imgW="2971800" imgH="342900" progId="Equation.DSMT4">
                  <p:embed/>
                </p:oleObj>
              </mc:Choice>
              <mc:Fallback>
                <p:oleObj name="Equation" r:id="rId7" imgW="2971800" imgH="3429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7191" y="2989317"/>
                        <a:ext cx="4267199" cy="4923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Рисунок 9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411" y="1029899"/>
            <a:ext cx="3962401" cy="1619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790" y="2790034"/>
            <a:ext cx="4114800" cy="1752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7884423"/>
              </p:ext>
            </p:extLst>
          </p:nvPr>
        </p:nvGraphicFramePr>
        <p:xfrm>
          <a:off x="1090880" y="3683887"/>
          <a:ext cx="3542588" cy="3244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1" name="Picture" r:id="rId11" imgW="2323440" imgH="2130480" progId="Word.Picture.8">
                  <p:embed/>
                </p:oleObj>
              </mc:Choice>
              <mc:Fallback>
                <p:oleObj name="Picture" r:id="rId11" imgW="2323440" imgH="2130480" progId="Word.Picture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0880" y="3683887"/>
                        <a:ext cx="3542588" cy="32445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889505" y="4924428"/>
                <a:ext cx="5064976" cy="984853"/>
              </a:xfrm>
              <a:prstGeom prst="rect">
                <a:avLst/>
              </a:prstGeom>
            </p:spPr>
            <p:txBody>
              <a:bodyPr wrap="none" lIns="91408" tIns="45704" rIns="91408" bIns="45704">
                <a:spAutoFit/>
              </a:bodyPr>
              <a:lstStyle/>
              <a:p>
                <a:r>
                  <a:rPr lang="ru-RU" sz="2900" dirty="0"/>
                  <a:t>Вещественная </a:t>
                </a:r>
                <a:r>
                  <a:rPr lang="ru-RU" sz="2900" dirty="0" smtClean="0"/>
                  <a:t>величина</a:t>
                </a:r>
                <a:r>
                  <a:rPr lang="en-US" sz="2900" dirty="0" smtClean="0"/>
                  <a:t> </a:t>
                </a:r>
                <a14:m>
                  <m:oMath xmlns:m="http://schemas.openxmlformats.org/officeDocument/2006/math">
                    <m:r>
                      <a:rPr lang="en-US" sz="29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ru-RU" sz="2900" dirty="0" smtClean="0"/>
                  <a:t> </a:t>
                </a:r>
                <a:endParaRPr lang="ru-RU" sz="2900" dirty="0"/>
              </a:p>
              <a:p>
                <a:r>
                  <a:rPr lang="ru-RU" sz="2900" dirty="0"/>
                  <a:t>имеет смысл круговой частоты</a:t>
                </a: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9505" y="4924428"/>
                <a:ext cx="5064976" cy="984853"/>
              </a:xfrm>
              <a:prstGeom prst="rect">
                <a:avLst/>
              </a:prstGeom>
              <a:blipFill>
                <a:blip r:embed="rId13"/>
                <a:stretch>
                  <a:fillRect l="-2527" t="-6211" r="-1444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435092"/>
              </p:ext>
            </p:extLst>
          </p:nvPr>
        </p:nvGraphicFramePr>
        <p:xfrm>
          <a:off x="5956300" y="6191363"/>
          <a:ext cx="2330450" cy="401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2" name="Equation" r:id="rId14" imgW="1447560" imgH="253800" progId="Equation.DSMT4">
                  <p:embed/>
                </p:oleObj>
              </mc:Choice>
              <mc:Fallback>
                <p:oleObj name="Equation" r:id="rId14" imgW="1447560" imgH="253800" progId="Equation.DSMT4">
                  <p:embed/>
                  <p:pic>
                    <p:nvPicPr>
                      <p:cNvPr id="0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6300" y="6191363"/>
                        <a:ext cx="2330450" cy="4015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Номер слайда 1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81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C652F20-7114-44FE-B52A-6750F60D920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89811" y="5915029"/>
                <a:ext cx="4737890" cy="538577"/>
              </a:xfrm>
              <a:prstGeom prst="rect">
                <a:avLst/>
              </a:prstGeom>
              <a:noFill/>
            </p:spPr>
            <p:txBody>
              <a:bodyPr wrap="square" lIns="91408" tIns="45704" rIns="91408" bIns="45704" rtlCol="0">
                <a:spAutoFit/>
              </a:bodyPr>
              <a:lstStyle/>
              <a:p>
                <a:r>
                  <a:rPr lang="ru-RU" sz="2900" dirty="0" smtClean="0"/>
                  <a:t>При</a:t>
                </a:r>
                <a:r>
                  <a:rPr lang="en-US" sz="29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9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&lt;1 </m:t>
                    </m:r>
                  </m:oMath>
                </a14:m>
                <a:r>
                  <a:rPr lang="ru-RU" sz="2900" dirty="0"/>
                  <a:t>убывают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811" y="5915029"/>
                <a:ext cx="4737890" cy="538577"/>
              </a:xfrm>
              <a:prstGeom prst="rect">
                <a:avLst/>
              </a:prstGeom>
              <a:blipFill>
                <a:blip r:embed="rId5"/>
                <a:stretch>
                  <a:fillRect l="-2699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622300" y="356634"/>
            <a:ext cx="9220201" cy="984853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800" dirty="0"/>
              <a:t>Экспоненциальная комплексная последовательность более общего вида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7337479"/>
              </p:ext>
            </p:extLst>
          </p:nvPr>
        </p:nvGraphicFramePr>
        <p:xfrm>
          <a:off x="704341" y="1329885"/>
          <a:ext cx="9296400" cy="785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8" name="Equation" r:id="rId6" imgW="6311900" imgH="546100" progId="Equation.DSMT4">
                  <p:embed/>
                </p:oleObj>
              </mc:Choice>
              <mc:Fallback>
                <p:oleObj name="Equation" r:id="rId6" imgW="6311900" imgH="546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341" y="1329885"/>
                        <a:ext cx="9296400" cy="7852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93040" y="2203990"/>
            <a:ext cx="5029198" cy="954075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800" dirty="0"/>
              <a:t>вещественная и мнимая </a:t>
            </a:r>
            <a:endParaRPr lang="en-US" sz="2800" dirty="0" smtClean="0"/>
          </a:p>
          <a:p>
            <a:r>
              <a:rPr lang="ru-RU" sz="2800" dirty="0" smtClean="0"/>
              <a:t>части </a:t>
            </a:r>
            <a:endParaRPr lang="ru-RU" sz="28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6654881"/>
              </p:ext>
            </p:extLst>
          </p:nvPr>
        </p:nvGraphicFramePr>
        <p:xfrm>
          <a:off x="566014" y="3425135"/>
          <a:ext cx="4142787" cy="5988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9" name="Equation" r:id="rId8" imgW="3225800" imgH="469900" progId="Equation.DSMT4">
                  <p:embed/>
                </p:oleObj>
              </mc:Choice>
              <mc:Fallback>
                <p:oleObj name="Equation" r:id="rId8" imgW="3225800" imgH="469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014" y="3425135"/>
                        <a:ext cx="4142787" cy="59881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8765059"/>
              </p:ext>
            </p:extLst>
          </p:nvPr>
        </p:nvGraphicFramePr>
        <p:xfrm>
          <a:off x="555243" y="4269071"/>
          <a:ext cx="4334257" cy="635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0" name="Equation" r:id="rId10" imgW="3175000" imgH="469900" progId="Equation.DSMT4">
                  <p:embed/>
                </p:oleObj>
              </mc:Choice>
              <mc:Fallback>
                <p:oleObj name="Equation" r:id="rId10" imgW="3175000" imgH="4699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243" y="4269071"/>
                        <a:ext cx="4334257" cy="6358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2075570"/>
            <a:ext cx="4857241" cy="483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731956"/>
              </p:ext>
            </p:extLst>
          </p:nvPr>
        </p:nvGraphicFramePr>
        <p:xfrm>
          <a:off x="8851900" y="2641234"/>
          <a:ext cx="1397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1" name="Equation" r:id="rId13" imgW="1396800" imgH="406080" progId="Equation.DSMT4">
                  <p:embed/>
                </p:oleObj>
              </mc:Choice>
              <mc:Fallback>
                <p:oleObj name="Equation" r:id="rId13" imgW="139680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851900" y="2641234"/>
                        <a:ext cx="13970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Номер слайда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248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B673A7A-B6B0-4E3F-9AC2-07E7482178DA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50902" y="428628"/>
                <a:ext cx="9144000" cy="1231074"/>
              </a:xfrm>
              <a:prstGeom prst="rect">
                <a:avLst/>
              </a:prstGeom>
            </p:spPr>
            <p:txBody>
              <a:bodyPr wrap="square" lIns="91408" tIns="45704" rIns="91408" bIns="45704">
                <a:spAutoFit/>
              </a:bodyPr>
              <a:lstStyle/>
              <a:p>
                <a:r>
                  <a:rPr lang="ru-RU" sz="2900" dirty="0" smtClean="0"/>
                  <a:t>Последовательность</a:t>
                </a:r>
                <a:r>
                  <a:rPr lang="en-US" sz="29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9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900" dirty="0" smtClean="0"/>
                  <a:t> </a:t>
                </a:r>
                <a:r>
                  <a:rPr lang="ru-RU" sz="2900" dirty="0" smtClean="0"/>
                  <a:t>является </a:t>
                </a:r>
                <a:r>
                  <a:rPr lang="ru-RU" sz="2900" i="1" dirty="0"/>
                  <a:t>периодической</a:t>
                </a:r>
                <a:r>
                  <a:rPr lang="ru-RU" sz="2900" dirty="0"/>
                  <a:t>, </a:t>
                </a:r>
                <a:r>
                  <a:rPr lang="ru-RU" sz="2900" dirty="0" smtClean="0"/>
                  <a:t>если</a:t>
                </a:r>
                <a:endParaRPr lang="en-US" sz="2900" dirty="0" smtClean="0"/>
              </a:p>
              <a:p>
                <a:endParaRPr lang="en-US" sz="1400" dirty="0" smtClean="0"/>
              </a:p>
              <a:p>
                <a:pPr algn="ctr"/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900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9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9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900" dirty="0" smtClean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900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9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9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900" dirty="0"/>
                  <a:t>  </a:t>
                </a:r>
                <a:r>
                  <a:rPr lang="ru-RU" sz="2900" dirty="0" smtClean="0"/>
                  <a:t> </a:t>
                </a:r>
                <a:endParaRPr lang="ru-RU" sz="29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902" y="428628"/>
                <a:ext cx="9144000" cy="1231074"/>
              </a:xfrm>
              <a:prstGeom prst="rect">
                <a:avLst/>
              </a:prstGeom>
              <a:blipFill>
                <a:blip r:embed="rId6"/>
                <a:stretch>
                  <a:fillRect l="-1467" t="-4950" b="-108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50902" y="1672603"/>
                <a:ext cx="8839200" cy="1431129"/>
              </a:xfrm>
              <a:prstGeom prst="rect">
                <a:avLst/>
              </a:prstGeom>
            </p:spPr>
            <p:txBody>
              <a:bodyPr wrap="square" lIns="91408" tIns="45704" rIns="91408" bIns="45704">
                <a:spAutoFit/>
              </a:bodyPr>
              <a:lstStyle/>
              <a:p>
                <a:r>
                  <a:rPr lang="ru-RU" sz="2800" dirty="0"/>
                  <a:t>при некотором целом 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en-US" sz="2800" i="1" dirty="0"/>
                  <a:t> </a:t>
                </a:r>
                <a:r>
                  <a:rPr lang="ru-RU" sz="2800" dirty="0"/>
                  <a:t> и любом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i="1" dirty="0"/>
                  <a:t>.</a:t>
                </a:r>
                <a:endParaRPr lang="ru-RU" sz="2800" i="1" dirty="0"/>
              </a:p>
              <a:p>
                <a:r>
                  <a:rPr lang="ru-RU" sz="2800" dirty="0"/>
                  <a:t>Наименьшее значение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en-US" sz="2800" i="1" dirty="0"/>
                  <a:t>, </a:t>
                </a:r>
                <a:r>
                  <a:rPr lang="ru-RU" sz="2800" dirty="0"/>
                  <a:t> при котором равенство выполняется, называется периодом.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902" y="1672603"/>
                <a:ext cx="8839200" cy="1431129"/>
              </a:xfrm>
              <a:prstGeom prst="rect">
                <a:avLst/>
              </a:prstGeom>
              <a:blipFill>
                <a:blip r:embed="rId7"/>
                <a:stretch>
                  <a:fillRect l="-1448" t="-3830" b="-8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03303" y="3324228"/>
            <a:ext cx="8991600" cy="954075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800" dirty="0"/>
              <a:t>Дискретные косинусоида и синусоида </a:t>
            </a:r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могут быть </a:t>
            </a:r>
            <a:r>
              <a:rPr lang="ru-RU" sz="2800" i="1" dirty="0"/>
              <a:t>непериодическими. </a:t>
            </a:r>
            <a:r>
              <a:rPr lang="ru-RU" sz="2800" dirty="0"/>
              <a:t>Условие периодичности 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4590025"/>
              </p:ext>
            </p:extLst>
          </p:nvPr>
        </p:nvGraphicFramePr>
        <p:xfrm>
          <a:off x="1384300" y="4453518"/>
          <a:ext cx="6858000" cy="493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59" name="Equation" r:id="rId8" imgW="4775200" imgH="342900" progId="Equation.DSMT4">
                  <p:embed/>
                </p:oleObj>
              </mc:Choice>
              <mc:Fallback>
                <p:oleObj name="Equation" r:id="rId8" imgW="4775200" imgH="3429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300" y="4453518"/>
                        <a:ext cx="6858000" cy="4937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079500" y="5305426"/>
                <a:ext cx="8763000" cy="984853"/>
              </a:xfrm>
              <a:prstGeom prst="rect">
                <a:avLst/>
              </a:prstGeom>
            </p:spPr>
            <p:txBody>
              <a:bodyPr wrap="square" lIns="91408" tIns="45704" rIns="91408" bIns="45704">
                <a:spAutoFit/>
              </a:bodyPr>
              <a:lstStyle/>
              <a:p>
                <a:r>
                  <a:rPr lang="ru-RU" sz="2800" dirty="0" smtClean="0"/>
                  <a:t>возможно только если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 smtClean="0"/>
                  <a:t>                                    </a:t>
                </a:r>
                <a:r>
                  <a:rPr lang="ru-RU" sz="2800" dirty="0"/>
                  <a:t>при некотором целом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endParaRPr lang="ru-RU" sz="2800" b="1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500" y="5305426"/>
                <a:ext cx="8763000" cy="984853"/>
              </a:xfrm>
              <a:prstGeom prst="rect">
                <a:avLst/>
              </a:prstGeom>
              <a:blipFill>
                <a:blip r:embed="rId10"/>
                <a:stretch>
                  <a:fillRect l="-1391" t="-5556" b="-1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8605774"/>
              </p:ext>
            </p:extLst>
          </p:nvPr>
        </p:nvGraphicFramePr>
        <p:xfrm>
          <a:off x="6565900" y="5794331"/>
          <a:ext cx="1448689" cy="991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60" name="Equation" r:id="rId11" imgW="1054100" imgH="723900" progId="Equation.DSMT4">
                  <p:embed/>
                </p:oleObj>
              </mc:Choice>
              <mc:Fallback>
                <p:oleObj name="Equation" r:id="rId11" imgW="1054100" imgH="7239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5900" y="5794331"/>
                        <a:ext cx="1448689" cy="99189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Номер слайда 1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18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BF94BD0-381A-416A-A6FE-57650F83690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1612900" y="504827"/>
            <a:ext cx="7473950" cy="3216233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900" dirty="0"/>
              <a:t>Чтобы изучать последовательности с общих позиций, необходимо ввести математическую модель.</a:t>
            </a:r>
          </a:p>
          <a:p>
            <a:r>
              <a:rPr lang="ru-RU" sz="2900" dirty="0"/>
              <a:t>Удобной для изучения алгебраической моделью множества последовательностей является линейное (векторное) пространство.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2900" y="3857625"/>
            <a:ext cx="7848600" cy="276995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900" b="1" dirty="0"/>
              <a:t>Пространство последовательностей</a:t>
            </a:r>
            <a:endParaRPr lang="ru-RU" sz="2900" b="1" i="1" dirty="0"/>
          </a:p>
          <a:p>
            <a:r>
              <a:rPr lang="ru-RU" sz="2900" dirty="0"/>
              <a:t>Линейное пространство – это, по определению, множество </a:t>
            </a:r>
            <a:r>
              <a:rPr lang="en-US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ru-RU" sz="2900" dirty="0"/>
              <a:t>элементов, называемых </a:t>
            </a:r>
            <a:r>
              <a:rPr lang="ru-RU" sz="2900" i="1" dirty="0"/>
              <a:t>векторами</a:t>
            </a:r>
            <a:r>
              <a:rPr lang="ru-RU" sz="2900" dirty="0"/>
              <a:t>, обладающее следующими свойствами: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4573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08081" y="581025"/>
                <a:ext cx="9906000" cy="64286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C6AD7D7-4664-4D7B-BD4C-4A61D5FBB139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81" y="581025"/>
                <a:ext cx="9906000" cy="64286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3148526"/>
              </p:ext>
            </p:extLst>
          </p:nvPr>
        </p:nvGraphicFramePr>
        <p:xfrm>
          <a:off x="1231900" y="1023168"/>
          <a:ext cx="6467348" cy="566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2" name="Equation" r:id="rId5" imgW="3911400" imgH="342720" progId="Equation.DSMT4">
                  <p:embed/>
                </p:oleObj>
              </mc:Choice>
              <mc:Fallback>
                <p:oleObj name="Equation" r:id="rId5" imgW="3911400" imgH="34272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1023168"/>
                        <a:ext cx="6467348" cy="5664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8543720"/>
              </p:ext>
            </p:extLst>
          </p:nvPr>
        </p:nvGraphicFramePr>
        <p:xfrm>
          <a:off x="1255717" y="1952625"/>
          <a:ext cx="5919783" cy="60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3" name="Equation" r:id="rId7" imgW="3365280" imgH="342720" progId="Equation.DSMT4">
                  <p:embed/>
                </p:oleObj>
              </mc:Choice>
              <mc:Fallback>
                <p:oleObj name="Equation" r:id="rId7" imgW="3365280" imgH="3427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5717" y="1952625"/>
                        <a:ext cx="5919783" cy="601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0445034"/>
              </p:ext>
            </p:extLst>
          </p:nvPr>
        </p:nvGraphicFramePr>
        <p:xfrm>
          <a:off x="1231900" y="2739329"/>
          <a:ext cx="7162795" cy="69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4" name="Equation" r:id="rId9" imgW="4279680" imgH="419040" progId="Equation.DSMT4">
                  <p:embed/>
                </p:oleObj>
              </mc:Choice>
              <mc:Fallback>
                <p:oleObj name="Equation" r:id="rId9" imgW="4279680" imgH="419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2739329"/>
                        <a:ext cx="7162795" cy="6957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6768504"/>
              </p:ext>
            </p:extLst>
          </p:nvPr>
        </p:nvGraphicFramePr>
        <p:xfrm>
          <a:off x="1231901" y="3658760"/>
          <a:ext cx="8001000" cy="68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5" name="Equation" r:id="rId11" imgW="4991040" imgH="419040" progId="Equation.DSMT4">
                  <p:embed/>
                </p:oleObj>
              </mc:Choice>
              <mc:Fallback>
                <p:oleObj name="Equation" r:id="rId11" imgW="4991040" imgH="419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1" y="3658760"/>
                        <a:ext cx="8001000" cy="688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8427535"/>
              </p:ext>
            </p:extLst>
          </p:nvPr>
        </p:nvGraphicFramePr>
        <p:xfrm>
          <a:off x="1252021" y="4672404"/>
          <a:ext cx="6075880" cy="583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6" name="Equation" r:id="rId13" imgW="3593880" imgH="342720" progId="Equation.DSMT4">
                  <p:embed/>
                </p:oleObj>
              </mc:Choice>
              <mc:Fallback>
                <p:oleObj name="Equation" r:id="rId13" imgW="3593880" imgH="34272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2021" y="4672404"/>
                        <a:ext cx="6075880" cy="5830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079500" y="5520824"/>
            <a:ext cx="8915400" cy="954075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800" dirty="0"/>
              <a:t>Условия а1 – а4 известны в алгебре, как аксиомы </a:t>
            </a:r>
            <a:r>
              <a:rPr lang="ru-RU" sz="2800" i="1" dirty="0"/>
              <a:t>коммутативной (</a:t>
            </a:r>
            <a:r>
              <a:rPr lang="ru-RU" sz="2800" i="1" dirty="0" err="1"/>
              <a:t>а́белевой</a:t>
            </a:r>
            <a:r>
              <a:rPr lang="ru-RU" sz="2800" i="1" dirty="0"/>
              <a:t>)</a:t>
            </a:r>
            <a:r>
              <a:rPr lang="ru-RU" sz="2800" dirty="0"/>
              <a:t> </a:t>
            </a:r>
            <a:r>
              <a:rPr lang="ru-RU" sz="2800" i="1" dirty="0"/>
              <a:t>группы</a:t>
            </a:r>
            <a:r>
              <a:rPr lang="ru-RU" sz="2800" dirty="0"/>
              <a:t>. </a:t>
            </a: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973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4A3EF48-520A-416C-A4FC-69EB80B6B543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0743468"/>
              </p:ext>
            </p:extLst>
          </p:nvPr>
        </p:nvGraphicFramePr>
        <p:xfrm>
          <a:off x="761999" y="546100"/>
          <a:ext cx="4456113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4" name="Equation" r:id="rId5" imgW="2323800" imgH="342720" progId="Equation.DSMT4">
                  <p:embed/>
                </p:oleObj>
              </mc:Choice>
              <mc:Fallback>
                <p:oleObj name="Equation" r:id="rId5" imgW="2323800" imgH="34272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999" y="546100"/>
                        <a:ext cx="4456113" cy="650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9112920"/>
              </p:ext>
            </p:extLst>
          </p:nvPr>
        </p:nvGraphicFramePr>
        <p:xfrm>
          <a:off x="1003300" y="1495425"/>
          <a:ext cx="23876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5" name="Equation" r:id="rId7" imgW="1536480" imgH="342720" progId="Equation.DSMT4">
                  <p:embed/>
                </p:oleObj>
              </mc:Choice>
              <mc:Fallback>
                <p:oleObj name="Equation" r:id="rId7" imgW="1536480" imgH="3427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0" y="1495425"/>
                        <a:ext cx="2387600" cy="5318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4955136"/>
              </p:ext>
            </p:extLst>
          </p:nvPr>
        </p:nvGraphicFramePr>
        <p:xfrm>
          <a:off x="979632" y="2486025"/>
          <a:ext cx="1863725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6" name="Equation" r:id="rId9" imgW="1130040" imgH="342720" progId="Equation.DSMT4">
                  <p:embed/>
                </p:oleObj>
              </mc:Choice>
              <mc:Fallback>
                <p:oleObj name="Equation" r:id="rId9" imgW="1130040" imgH="342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632" y="2486025"/>
                        <a:ext cx="1863725" cy="5635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085949"/>
              </p:ext>
            </p:extLst>
          </p:nvPr>
        </p:nvGraphicFramePr>
        <p:xfrm>
          <a:off x="979632" y="3427051"/>
          <a:ext cx="3279775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7" name="Equation" r:id="rId11" imgW="2158920" imgH="342720" progId="Equation.DSMT4">
                  <p:embed/>
                </p:oleObj>
              </mc:Choice>
              <mc:Fallback>
                <p:oleObj name="Equation" r:id="rId11" imgW="2158920" imgH="34272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632" y="3427051"/>
                        <a:ext cx="3279775" cy="5222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231904" y="5457828"/>
                <a:ext cx="8686801" cy="1092574"/>
              </a:xfrm>
              <a:prstGeom prst="rect">
                <a:avLst/>
              </a:prstGeom>
            </p:spPr>
            <p:txBody>
              <a:bodyPr wrap="square" lIns="91408" tIns="45704" rIns="91408" bIns="45704">
                <a:spAutoFit/>
              </a:bodyPr>
              <a:lstStyle/>
              <a:p>
                <a:r>
                  <a:rPr lang="ru-RU" sz="2900" dirty="0"/>
                  <a:t>Множество </a:t>
                </a:r>
                <a:r>
                  <a:rPr lang="ru-RU" sz="29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</a:t>
                </a:r>
                <a:r>
                  <a:rPr lang="ru-RU" sz="2900" dirty="0"/>
                  <a:t> – </a:t>
                </a:r>
                <a:r>
                  <a:rPr lang="ru-RU" sz="2900" i="1" dirty="0"/>
                  <a:t>линейное </a:t>
                </a:r>
                <a:r>
                  <a:rPr lang="ru-RU" sz="2900" dirty="0"/>
                  <a:t>(векторное) </a:t>
                </a:r>
                <a:r>
                  <a:rPr lang="ru-RU" sz="2900" i="1" dirty="0"/>
                  <a:t>пространством </a:t>
                </a:r>
                <a:r>
                  <a:rPr lang="ru-RU" sz="2900" i="1" dirty="0" smtClean="0"/>
                  <a:t>над полем</a:t>
                </a:r>
                <a:r>
                  <a:rPr lang="en-US" sz="2900" i="1" dirty="0" smtClean="0"/>
                  <a:t>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𝔽</m:t>
                    </m:r>
                  </m:oMath>
                </a14:m>
                <a:endParaRPr lang="ru-RU" sz="29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904" y="5457828"/>
                <a:ext cx="8686801" cy="1092574"/>
              </a:xfrm>
              <a:prstGeom prst="rect">
                <a:avLst/>
              </a:prstGeom>
              <a:blipFill>
                <a:blip r:embed="rId13"/>
                <a:stretch>
                  <a:fillRect l="-1474" t="-6667" b="-1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Номер слайда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25</a:t>
            </a:fld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0187700"/>
              </p:ext>
            </p:extLst>
          </p:nvPr>
        </p:nvGraphicFramePr>
        <p:xfrm>
          <a:off x="6058402" y="561974"/>
          <a:ext cx="200775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8" name="Equation" r:id="rId14" imgW="1193760" imgH="279360" progId="Equation.DSMT4">
                  <p:embed/>
                </p:oleObj>
              </mc:Choice>
              <mc:Fallback>
                <p:oleObj name="Equation" r:id="rId14" imgW="119376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058402" y="561974"/>
                        <a:ext cx="2007755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28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880" y="612774"/>
            <a:ext cx="3524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0001693"/>
              </p:ext>
            </p:extLst>
          </p:nvPr>
        </p:nvGraphicFramePr>
        <p:xfrm>
          <a:off x="3898900" y="1495425"/>
          <a:ext cx="55308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9" name="Equation" r:id="rId17" imgW="3555720" imgH="342720" progId="Equation.DSMT4">
                  <p:embed/>
                </p:oleObj>
              </mc:Choice>
              <mc:Fallback>
                <p:oleObj name="Equation" r:id="rId17" imgW="355572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898900" y="1495425"/>
                        <a:ext cx="553085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28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900" y="1482725"/>
            <a:ext cx="3524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145767"/>
              </p:ext>
            </p:extLst>
          </p:nvPr>
        </p:nvGraphicFramePr>
        <p:xfrm>
          <a:off x="3752942" y="2454274"/>
          <a:ext cx="376872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0" name="Equation" r:id="rId19" imgW="2120760" imgH="342720" progId="Equation.DSMT4">
                  <p:embed/>
                </p:oleObj>
              </mc:Choice>
              <mc:Fallback>
                <p:oleObj name="Equation" r:id="rId19" imgW="21207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752942" y="2454274"/>
                        <a:ext cx="3768725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28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951" y="2486025"/>
            <a:ext cx="3524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8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918" y="3419292"/>
            <a:ext cx="3524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98780" y="4037517"/>
            <a:ext cx="617220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8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08081" y="581025"/>
                <a:ext cx="9906000" cy="6096000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D6974FE-ED51-4639-9992-8BAF104DC94B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81" y="581025"/>
                <a:ext cx="9906000" cy="6096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33730" y="919127"/>
                <a:ext cx="9525000" cy="5447613"/>
              </a:xfrm>
              <a:prstGeom prst="rect">
                <a:avLst/>
              </a:prstGeom>
            </p:spPr>
            <p:txBody>
              <a:bodyPr wrap="square" lIns="91408" tIns="45704" rIns="91408" bIns="45704">
                <a:spAutoFit/>
              </a:bodyPr>
              <a:lstStyle/>
              <a:p>
                <a:r>
                  <a:rPr lang="ru-RU" sz="2900" dirty="0"/>
                  <a:t>Множество </a:t>
                </a:r>
                <a:r>
                  <a:rPr lang="en-US" sz="2900" dirty="0"/>
                  <a:t>  </a:t>
                </a:r>
                <a14:m>
                  <m:oMath xmlns:m="http://schemas.openxmlformats.org/officeDocument/2006/math">
                    <m:r>
                      <a:rPr lang="en-US" sz="29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900" dirty="0"/>
                  <a:t>   </a:t>
                </a:r>
                <a:r>
                  <a:rPr lang="ru-RU" sz="2900" dirty="0"/>
                  <a:t>вещественных последовательностей вида</a:t>
                </a:r>
                <a:endParaRPr lang="en-US" sz="2900" dirty="0"/>
              </a:p>
              <a:p>
                <a:endParaRPr lang="en-US" sz="2900" dirty="0"/>
              </a:p>
              <a:p>
                <a:r>
                  <a:rPr lang="ru-RU" sz="2900" dirty="0"/>
                  <a:t> </a:t>
                </a:r>
              </a:p>
              <a:p>
                <a:r>
                  <a:rPr lang="ru-RU" sz="2900" dirty="0"/>
                  <a:t>с операциями сложения и умножения на вещественное число (скаляр) удовлетворяет всем перечисленным условиям, значит, образует линейное (векторное) пространство </a:t>
                </a:r>
                <a:r>
                  <a:rPr lang="ru-RU" sz="2900" i="1" dirty="0"/>
                  <a:t>над полем</a:t>
                </a:r>
                <a:r>
                  <a:rPr lang="ru-RU" sz="2900" dirty="0"/>
                  <a:t> </a:t>
                </a:r>
                <a:r>
                  <a:rPr lang="en-US" sz="2900" dirty="0" smtClean="0"/>
                  <a:t> </a:t>
                </a:r>
                <a14:m>
                  <m:oMath xmlns:m="http://schemas.openxmlformats.org/officeDocument/2006/math">
                    <m:r>
                      <a:rPr lang="en-US" sz="29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900" dirty="0" smtClean="0"/>
                  <a:t>  </a:t>
                </a:r>
                <a:r>
                  <a:rPr lang="ru-RU" sz="2900" dirty="0" smtClean="0"/>
                  <a:t>вещественных </a:t>
                </a:r>
                <a:r>
                  <a:rPr lang="ru-RU" sz="2900" dirty="0"/>
                  <a:t>чисел</a:t>
                </a:r>
                <a:r>
                  <a:rPr lang="en-US" sz="2900" dirty="0"/>
                  <a:t>.</a:t>
                </a:r>
              </a:p>
              <a:p>
                <a:endParaRPr lang="ru-RU" sz="2900" dirty="0"/>
              </a:p>
              <a:p>
                <a:r>
                  <a:rPr lang="ru-RU" sz="2900" dirty="0"/>
                  <a:t>Аналогично множество комплексных последовательностей образует векторное пространство над </a:t>
                </a:r>
                <a:r>
                  <a:rPr lang="ru-RU" sz="2900" dirty="0" smtClean="0"/>
                  <a:t>полем</a:t>
                </a:r>
                <a:r>
                  <a:rPr lang="en-US" sz="2900" dirty="0" smtClean="0"/>
                  <a:t> </a:t>
                </a:r>
                <a14:m>
                  <m:oMath xmlns:m="http://schemas.openxmlformats.org/officeDocument/2006/math">
                    <m:r>
                      <a:rPr lang="en-US" sz="29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ℂ</m:t>
                    </m:r>
                  </m:oMath>
                </a14:m>
                <a:r>
                  <a:rPr lang="ru-RU" sz="2900" dirty="0" smtClean="0"/>
                  <a:t> </a:t>
                </a:r>
                <a:endParaRPr lang="ru-RU" sz="2900" dirty="0"/>
              </a:p>
              <a:p>
                <a:r>
                  <a:rPr lang="ru-RU" sz="2900" dirty="0"/>
                  <a:t>комплексных чисел. В дальнейшем для общности рассматривается именно это пространство.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30" y="919127"/>
                <a:ext cx="9525000" cy="5447613"/>
              </a:xfrm>
              <a:prstGeom prst="rect">
                <a:avLst/>
              </a:prstGeom>
              <a:blipFill>
                <a:blip r:embed="rId5"/>
                <a:stretch>
                  <a:fillRect l="-1408" t="-1120" r="-2113" b="-23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6804429"/>
              </p:ext>
            </p:extLst>
          </p:nvPr>
        </p:nvGraphicFramePr>
        <p:xfrm>
          <a:off x="2374900" y="1495425"/>
          <a:ext cx="3209925" cy="633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0" name="Equation" r:id="rId6" imgW="2145960" imgH="419040" progId="Equation.DSMT4">
                  <p:embed/>
                </p:oleObj>
              </mc:Choice>
              <mc:Fallback>
                <p:oleObj name="Equation" r:id="rId6" imgW="2145960" imgH="4190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0" y="1495425"/>
                        <a:ext cx="3209925" cy="6330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048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6EACEC1-7379-4485-9D0A-99C0E2AC265F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81" y="276225"/>
                <a:ext cx="9906000" cy="67334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830985" y="504825"/>
            <a:ext cx="8839200" cy="3970285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Линейная комбинация</a:t>
            </a:r>
            <a:endParaRPr lang="ru-RU" sz="28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2800" dirty="0"/>
              <a:t>Поскольку определены суммирование последовательностей и умножение последовательности на скаляр, то определена взвешенная сумма (</a:t>
            </a:r>
            <a:r>
              <a:rPr lang="ru-RU" sz="2800" i="1" dirty="0"/>
              <a:t>линейная комбинация</a:t>
            </a:r>
            <a:r>
              <a:rPr lang="ru-RU" sz="2800" dirty="0"/>
              <a:t>) </a:t>
            </a:r>
            <a:endParaRPr lang="en-US" sz="2800" dirty="0"/>
          </a:p>
          <a:p>
            <a:endParaRPr lang="en-US" sz="2800" dirty="0"/>
          </a:p>
          <a:p>
            <a:endParaRPr lang="ru-RU" sz="2800" dirty="0"/>
          </a:p>
          <a:p>
            <a:r>
              <a:rPr lang="ru-RU" sz="2800" dirty="0"/>
              <a:t>для любой совокупности</a:t>
            </a:r>
            <a:r>
              <a:rPr lang="en-US" sz="2800" dirty="0"/>
              <a:t> </a:t>
            </a:r>
            <a:r>
              <a:rPr lang="ru-RU" sz="2800" dirty="0"/>
              <a:t>векторов</a:t>
            </a:r>
          </a:p>
          <a:p>
            <a:r>
              <a:rPr lang="ru-RU" sz="2800" dirty="0"/>
              <a:t>со скалярными (весовыми) коэффициентами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2457126"/>
              </p:ext>
            </p:extLst>
          </p:nvPr>
        </p:nvGraphicFramePr>
        <p:xfrm>
          <a:off x="4203699" y="2333625"/>
          <a:ext cx="1937087" cy="11430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7" name="Equation" r:id="rId5" imgW="1536700" imgH="901700" progId="Equation.DSMT4">
                  <p:embed/>
                </p:oleObj>
              </mc:Choice>
              <mc:Fallback>
                <p:oleObj name="Equation" r:id="rId5" imgW="15367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3699" y="2333625"/>
                        <a:ext cx="1937087" cy="11430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6265042"/>
              </p:ext>
            </p:extLst>
          </p:nvPr>
        </p:nvGraphicFramePr>
        <p:xfrm>
          <a:off x="6413500" y="3400425"/>
          <a:ext cx="2796428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8" name="Equation" r:id="rId7" imgW="2070100" imgH="482600" progId="Equation.DSMT4">
                  <p:embed/>
                </p:oleObj>
              </mc:Choice>
              <mc:Fallback>
                <p:oleObj name="Equation" r:id="rId7" imgW="2070100" imgH="482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3500" y="3400425"/>
                        <a:ext cx="2796428" cy="6572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6626572"/>
              </p:ext>
            </p:extLst>
          </p:nvPr>
        </p:nvGraphicFramePr>
        <p:xfrm>
          <a:off x="1292777" y="4545833"/>
          <a:ext cx="777323" cy="607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9" name="Equation" r:id="rId9" imgW="622080" imgH="482400" progId="Equation.DSMT4">
                  <p:embed/>
                </p:oleObj>
              </mc:Choice>
              <mc:Fallback>
                <p:oleObj name="Equation" r:id="rId9" imgW="62208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2777" y="4545833"/>
                        <a:ext cx="777323" cy="6071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484" y="4789950"/>
            <a:ext cx="3218812" cy="1904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27</a:t>
            </a:fld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5168646"/>
              </p:ext>
            </p:extLst>
          </p:nvPr>
        </p:nvGraphicFramePr>
        <p:xfrm>
          <a:off x="2682618" y="4619224"/>
          <a:ext cx="1521081" cy="579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40" name="Equation" r:id="rId12" imgW="1066680" imgH="406080" progId="Equation.DSMT4">
                  <p:embed/>
                </p:oleObj>
              </mc:Choice>
              <mc:Fallback>
                <p:oleObj name="Equation" r:id="rId12" imgW="106668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682618" y="4619224"/>
                        <a:ext cx="1521081" cy="5794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5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859" y="4710183"/>
            <a:ext cx="381000" cy="398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5478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93700" y="300032"/>
                <a:ext cx="9906000" cy="67334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5F998EF-144C-485E-8092-7EC23E08E36E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300032"/>
                <a:ext cx="9906000" cy="67334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31900" y="428628"/>
                <a:ext cx="7924800" cy="4520692"/>
              </a:xfrm>
              <a:prstGeom prst="rect">
                <a:avLst/>
              </a:prstGeom>
            </p:spPr>
            <p:txBody>
              <a:bodyPr wrap="square" lIns="91408" tIns="45704" rIns="91408" bIns="45704">
                <a:spAutoFit/>
              </a:bodyPr>
              <a:lstStyle/>
              <a:p>
                <a:r>
                  <a:rPr lang="ru-RU" sz="29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Линейная оболочка </a:t>
                </a:r>
                <a:endParaRPr lang="ru-RU" sz="2900" b="1" i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ru-RU" sz="2900" dirty="0"/>
                  <a:t>Если зафиксировать </a:t>
                </a:r>
                <a:r>
                  <a:rPr lang="ru-RU" sz="2900" dirty="0" smtClean="0"/>
                  <a:t>векторы</a:t>
                </a:r>
                <a:r>
                  <a:rPr lang="en-US" sz="29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9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sz="29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acc>
                  </m:oMath>
                </a14:m>
                <a:r>
                  <a:rPr lang="ru-RU" sz="2900" dirty="0" smtClean="0"/>
                  <a:t> </a:t>
                </a:r>
                <a:endParaRPr lang="ru-RU" sz="2900" dirty="0"/>
              </a:p>
              <a:p>
                <a:r>
                  <a:rPr lang="ru-RU" sz="2900" dirty="0"/>
                  <a:t>то получаемые </a:t>
                </a:r>
                <a:r>
                  <a:rPr lang="ru-RU" sz="2900" i="1" dirty="0"/>
                  <a:t>при всевозможных </a:t>
                </a:r>
                <a:r>
                  <a:rPr lang="ru-RU" sz="2900" dirty="0" smtClean="0"/>
                  <a:t>наборах</a:t>
                </a:r>
                <a:endParaRPr lang="en-US" sz="2900" dirty="0" smtClean="0"/>
              </a:p>
              <a:p>
                <a:endParaRPr lang="en-US" sz="105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9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9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9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29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2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ℂ</m:t>
                          </m:r>
                          <m:r>
                            <a:rPr lang="en-US" sz="2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=</m:t>
                          </m:r>
                          <m:acc>
                            <m:accPr>
                              <m:chr m:val="̅"/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900" i="1">
                                  <a:latin typeface="Cambria Math" panose="02040503050406030204" pitchFamily="18" charset="0"/>
                                </a:rPr>
                                <m:t>1,</m:t>
                              </m:r>
                              <m:r>
                                <a:rPr lang="en-US" sz="29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 sz="2900" dirty="0"/>
              </a:p>
              <a:p>
                <a:endParaRPr lang="en-US" sz="1400" dirty="0" smtClean="0"/>
              </a:p>
              <a:p>
                <a:r>
                  <a:rPr lang="ru-RU" sz="2900" dirty="0" smtClean="0"/>
                  <a:t>линейные </a:t>
                </a:r>
                <a:r>
                  <a:rPr lang="ru-RU" sz="2900" dirty="0"/>
                  <a:t>комбинации образуют </a:t>
                </a:r>
                <a:r>
                  <a:rPr lang="ru-RU" sz="2900" i="1" dirty="0"/>
                  <a:t>линейную оболочку </a:t>
                </a:r>
                <a:r>
                  <a:rPr lang="ru-RU" sz="2900" dirty="0"/>
                  <a:t>совокупности </a:t>
                </a:r>
                <a:r>
                  <a:rPr lang="ru-RU" sz="2900" dirty="0" smtClean="0"/>
                  <a:t>векторов</a:t>
                </a:r>
                <a:endParaRPr lang="en-US" sz="2900" dirty="0" smtClean="0"/>
              </a:p>
              <a:p>
                <a:endParaRPr lang="en-US" sz="11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9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9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2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900" i="1">
                              <a:latin typeface="Cambria Math" panose="02040503050406030204" pitchFamily="18" charset="0"/>
                            </a:rPr>
                            <m:t>=</m:t>
                          </m:r>
                          <m:acc>
                            <m:accPr>
                              <m:chr m:val="̅"/>
                              <m:ctrlPr>
                                <a:rPr lang="en-US" sz="29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900" i="1">
                                  <a:latin typeface="Cambria Math" panose="02040503050406030204" pitchFamily="18" charset="0"/>
                                </a:rPr>
                                <m:t>1,</m:t>
                              </m:r>
                              <m:r>
                                <a:rPr lang="en-US" sz="29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 sz="2900" dirty="0"/>
              </a:p>
              <a:p>
                <a:r>
                  <a:rPr lang="ru-RU" sz="1100" dirty="0"/>
                  <a:t> </a:t>
                </a:r>
              </a:p>
              <a:p>
                <a:r>
                  <a:rPr lang="ru-RU" sz="2900" dirty="0"/>
                  <a:t>которую принято </a:t>
                </a:r>
                <a:r>
                  <a:rPr lang="ru-RU" sz="2900" dirty="0" smtClean="0"/>
                  <a:t>обозначать</a:t>
                </a:r>
                <a:r>
                  <a:rPr lang="en-US" sz="29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900" b="0" i="0" smtClean="0">
                        <a:latin typeface="Cambria Math" panose="02040503050406030204" pitchFamily="18" charset="0"/>
                      </a:rPr>
                      <m:t>span</m:t>
                    </m:r>
                    <m:d>
                      <m:dPr>
                        <m:begChr m:val="{"/>
                        <m:endChr m:val="}"/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9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9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2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=</m:t>
                        </m:r>
                        <m:acc>
                          <m:accPr>
                            <m:chr m:val="̅"/>
                            <m:ctrlPr>
                              <a:rPr lang="en-US" sz="2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900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29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</m:acc>
                      </m:e>
                    </m:d>
                  </m:oMath>
                </a14:m>
                <a:r>
                  <a:rPr lang="ru-RU" sz="2900" dirty="0" smtClean="0"/>
                  <a:t> </a:t>
                </a:r>
                <a:endParaRPr lang="ru-RU" sz="29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900" y="428628"/>
                <a:ext cx="7924800" cy="4520692"/>
              </a:xfrm>
              <a:prstGeom prst="rect">
                <a:avLst/>
              </a:prstGeom>
              <a:blipFill>
                <a:blip r:embed="rId4"/>
                <a:stretch>
                  <a:fillRect l="-1615" t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31900" y="4792893"/>
            <a:ext cx="8906658" cy="276995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900" dirty="0"/>
              <a:t>Например, линейная оболочка двух (неколлинеарных) векторов на плоскости – это вся плоскость.</a:t>
            </a:r>
          </a:p>
          <a:p>
            <a:r>
              <a:rPr lang="ru-RU" sz="2900" dirty="0"/>
              <a:t>Линейная оболочка трёх (не лежащих в одной плоскости) векторов – это трёхмерное пространство.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2017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93700" y="300032"/>
                <a:ext cx="9906000" cy="67334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391BCF1-CA49-409F-A89B-5F79A891FBC8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300032"/>
                <a:ext cx="9906000" cy="67334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62330" y="727045"/>
                <a:ext cx="9296400" cy="5894915"/>
              </a:xfrm>
              <a:prstGeom prst="rect">
                <a:avLst/>
              </a:prstGeom>
            </p:spPr>
            <p:txBody>
              <a:bodyPr wrap="square" lIns="91408" tIns="45704" rIns="91408" bIns="45704">
                <a:spAutoFit/>
              </a:bodyPr>
              <a:lstStyle/>
              <a:p>
                <a:r>
                  <a:rPr lang="ru-RU" sz="28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Линейная независимость</a:t>
                </a:r>
                <a:endParaRPr lang="ru-RU" sz="2800" b="1" i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en-US" sz="2800" dirty="0"/>
              </a:p>
              <a:p>
                <a:r>
                  <a:rPr lang="ru-RU" sz="2800" dirty="0"/>
                  <a:t>Множество векторов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=</m:t>
                        </m:r>
                        <m:acc>
                          <m:accPr>
                            <m:chr m:val="̅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800" dirty="0" smtClean="0"/>
                  <a:t> </a:t>
                </a:r>
                <a:endParaRPr lang="ru-RU" sz="2800" dirty="0"/>
              </a:p>
              <a:p>
                <a:r>
                  <a:rPr lang="ru-RU" sz="2800" i="1" dirty="0"/>
                  <a:t>линейно независимо</a:t>
                </a:r>
                <a:r>
                  <a:rPr lang="ru-RU" sz="2800" dirty="0"/>
                  <a:t>, если никакой из векторов данного множества нельзя представить в виде линейной комбинации остальных; иначе говоря, равенство </a:t>
                </a:r>
              </a:p>
              <a:p>
                <a:endParaRPr lang="ru-RU" sz="2800" dirty="0"/>
              </a:p>
              <a:p>
                <a:r>
                  <a:rPr lang="ru-RU" sz="2800" dirty="0"/>
                  <a:t>			возможно только при </a:t>
                </a:r>
              </a:p>
              <a:p>
                <a:endParaRPr lang="en-US" sz="2800" dirty="0"/>
              </a:p>
              <a:p>
                <a:endParaRPr lang="ru-RU" sz="2800" dirty="0"/>
              </a:p>
              <a:p>
                <a:r>
                  <a:rPr lang="ru-RU" sz="2800" dirty="0"/>
                  <a:t>Линейная оболочка множества 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/>
                  <a:t>линейно независимых векторов (последовательностей)</a:t>
                </a:r>
                <a:r>
                  <a:rPr lang="en-US" sz="2800" dirty="0"/>
                  <a:t> </a:t>
                </a:r>
                <a:r>
                  <a:rPr lang="ru-RU" sz="2800" dirty="0"/>
                  <a:t>из 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ru-RU" sz="2800" dirty="0"/>
                  <a:t> образует</a:t>
                </a:r>
              </a:p>
              <a:p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ru-RU" sz="2800" dirty="0"/>
                  <a:t>мерное </a:t>
                </a:r>
                <a:r>
                  <a:rPr lang="ru-RU" sz="2800" i="1" dirty="0"/>
                  <a:t>подпространство </a:t>
                </a:r>
                <a:r>
                  <a:rPr lang="ru-RU" sz="2800" dirty="0"/>
                  <a:t>пространства 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ru-RU" sz="2800" dirty="0"/>
                  <a:t>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330" y="727045"/>
                <a:ext cx="9296400" cy="5894915"/>
              </a:xfrm>
              <a:prstGeom prst="rect">
                <a:avLst/>
              </a:prstGeom>
              <a:blipFill>
                <a:blip r:embed="rId5"/>
                <a:stretch>
                  <a:fillRect l="-1311" t="-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7679804"/>
              </p:ext>
            </p:extLst>
          </p:nvPr>
        </p:nvGraphicFramePr>
        <p:xfrm>
          <a:off x="1057886" y="3461057"/>
          <a:ext cx="2057400" cy="1127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06" name="Equation" r:id="rId6" imgW="1650960" imgH="901440" progId="Equation.DSMT4">
                  <p:embed/>
                </p:oleObj>
              </mc:Choice>
              <mc:Fallback>
                <p:oleObj name="Equation" r:id="rId6" imgW="1650960" imgH="9014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7886" y="3461057"/>
                        <a:ext cx="2057400" cy="11274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1571146"/>
              </p:ext>
            </p:extLst>
          </p:nvPr>
        </p:nvGraphicFramePr>
        <p:xfrm>
          <a:off x="7327900" y="3629025"/>
          <a:ext cx="2134062" cy="632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07" name="Equation" r:id="rId8" imgW="1637589" imgH="482391" progId="Equation.DSMT4">
                  <p:embed/>
                </p:oleObj>
              </mc:Choice>
              <mc:Fallback>
                <p:oleObj name="Equation" r:id="rId8" imgW="1637589" imgH="48239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7900" y="3629025"/>
                        <a:ext cx="2134062" cy="6327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653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BA9E554-90F3-4F0A-809E-655AEF22E5E7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72025" y="1643063"/>
            <a:ext cx="5921375" cy="2762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mtClean="0"/>
              <a:t>		</a:t>
            </a:r>
          </a:p>
        </p:txBody>
      </p:sp>
      <p:sp>
        <p:nvSpPr>
          <p:cNvPr id="18435" name="Номер слайда 3"/>
          <p:cNvSpPr txBox="1">
            <a:spLocks noGrp="1"/>
          </p:cNvSpPr>
          <p:nvPr/>
        </p:nvSpPr>
        <p:spPr bwMode="auto">
          <a:xfrm>
            <a:off x="7663603" y="6890597"/>
            <a:ext cx="2495127" cy="504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15" tIns="52157" rIns="104315" bIns="52157" anchor="b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12830443-5383-4747-8D9B-848B92442680}" type="slidenum">
              <a:rPr lang="ru-RU" altLang="ru-RU" sz="1400">
                <a:latin typeface="Arial Black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ru-RU" altLang="ru-RU" sz="1400"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08100" y="1266825"/>
            <a:ext cx="8305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ru-RU" sz="2800" dirty="0"/>
              <a:t>Согласно учебному плану,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/>
              <a:t>это: </a:t>
            </a:r>
          </a:p>
          <a:p>
            <a:pPr>
              <a:buFont typeface="Wingdings" pitchFamily="2" charset="2"/>
              <a:buNone/>
              <a:defRPr/>
            </a:pPr>
            <a:endParaRPr lang="ru-RU" sz="2800" dirty="0">
              <a:solidFill>
                <a:srgbClr val="0066FF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2800" dirty="0">
                <a:solidFill>
                  <a:srgbClr val="0066FF"/>
                </a:solidFill>
              </a:rPr>
              <a:t>3 зачётных единицы;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>
                <a:solidFill>
                  <a:srgbClr val="0066FF"/>
                </a:solidFill>
              </a:rPr>
              <a:t>108 часов учебной работы, в том числе</a:t>
            </a:r>
            <a:r>
              <a:rPr lang="ru-RU" sz="2800" dirty="0" smtClean="0">
                <a:solidFill>
                  <a:srgbClr val="0066FF"/>
                </a:solidFill>
              </a:rPr>
              <a:t>: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rgbClr val="0066FF"/>
                </a:solidFill>
              </a:rPr>
              <a:t> </a:t>
            </a:r>
            <a:endParaRPr lang="ru-RU" sz="2800" dirty="0">
              <a:solidFill>
                <a:srgbClr val="0066FF"/>
              </a:solidFill>
            </a:endParaRPr>
          </a:p>
          <a:p>
            <a:pPr indent="429212">
              <a:defRPr/>
            </a:pPr>
            <a:r>
              <a:rPr lang="ru-RU" sz="2800" dirty="0">
                <a:solidFill>
                  <a:schemeClr val="bg1">
                    <a:lumMod val="50000"/>
                  </a:schemeClr>
                </a:solidFill>
              </a:rPr>
              <a:t>36 часов лекций, </a:t>
            </a:r>
          </a:p>
          <a:p>
            <a:pPr indent="429212">
              <a:defRPr/>
            </a:pPr>
            <a:r>
              <a:rPr lang="ru-RU" sz="2800" dirty="0">
                <a:solidFill>
                  <a:schemeClr val="bg1">
                    <a:lumMod val="50000"/>
                  </a:schemeClr>
                </a:solidFill>
              </a:rPr>
              <a:t>16 часов </a:t>
            </a: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</a:rPr>
              <a:t>практических занятий</a:t>
            </a:r>
            <a:endParaRPr lang="en-US" sz="2800" dirty="0">
              <a:solidFill>
                <a:schemeClr val="bg1">
                  <a:lumMod val="50000"/>
                </a:schemeClr>
              </a:solidFill>
            </a:endParaRPr>
          </a:p>
          <a:p>
            <a:pPr indent="429212">
              <a:defRPr/>
            </a:pPr>
            <a:r>
              <a:rPr lang="ru-RU" sz="2800" dirty="0">
                <a:solidFill>
                  <a:schemeClr val="bg1">
                    <a:lumMod val="50000"/>
                  </a:schemeClr>
                </a:solidFill>
              </a:rPr>
              <a:t>р</a:t>
            </a: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</a:rPr>
              <a:t>асчётно-графическая </a:t>
            </a:r>
            <a:r>
              <a:rPr lang="ru-RU" sz="2800" dirty="0">
                <a:solidFill>
                  <a:schemeClr val="bg1">
                    <a:lumMod val="50000"/>
                  </a:schemeClr>
                </a:solidFill>
              </a:rPr>
              <a:t>работа</a:t>
            </a:r>
          </a:p>
          <a:p>
            <a:pPr indent="429212">
              <a:defRPr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</a:rPr>
              <a:t>ЗАЧЁТ  </a:t>
            </a:r>
            <a:endParaRPr lang="ru-RU" sz="2800" dirty="0">
              <a:solidFill>
                <a:schemeClr val="bg1">
                  <a:lumMod val="50000"/>
                </a:schemeClr>
              </a:solidFill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64111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93700" y="300032"/>
                <a:ext cx="9906000" cy="673341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54096E2-12ED-452D-B644-15683AAE3DC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300032"/>
                <a:ext cx="9906000" cy="67334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079500" y="581027"/>
                <a:ext cx="9144000" cy="4108785"/>
              </a:xfrm>
              <a:prstGeom prst="rect">
                <a:avLst/>
              </a:prstGeom>
            </p:spPr>
            <p:txBody>
              <a:bodyPr wrap="square" lIns="91408" tIns="45704" rIns="91408" bIns="45704">
                <a:spAutoFit/>
              </a:bodyPr>
              <a:lstStyle/>
              <a:p>
                <a:r>
                  <a:rPr lang="ru-RU" sz="29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Базис пространства</a:t>
                </a:r>
                <a:endParaRPr lang="ru-RU" sz="2900" b="1" i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ru-RU" sz="2900" dirty="0"/>
              </a:p>
              <a:p>
                <a:r>
                  <a:rPr lang="ru-RU" sz="2900" dirty="0"/>
                  <a:t>Базис </a:t>
                </a:r>
              </a:p>
              <a:p>
                <a:r>
                  <a:rPr lang="ru-RU" sz="2900" dirty="0"/>
                  <a:t>– множество векторов из пространства </a:t>
                </a:r>
                <a14:m>
                  <m:oMath xmlns:m="http://schemas.openxmlformats.org/officeDocument/2006/math">
                    <m:r>
                      <a:rPr lang="en-US" sz="2900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900" dirty="0" smtClean="0"/>
                  <a:t> </a:t>
                </a:r>
                <a:r>
                  <a:rPr lang="ru-RU" sz="2900" dirty="0" smtClean="0"/>
                  <a:t>такое</a:t>
                </a:r>
                <a:r>
                  <a:rPr lang="ru-RU" sz="2900" dirty="0"/>
                  <a:t>, что любой вектор из </a:t>
                </a:r>
                <a14:m>
                  <m:oMath xmlns:m="http://schemas.openxmlformats.org/officeDocument/2006/math">
                    <m:r>
                      <a:rPr lang="en-US" sz="2900" i="1" dirty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ru-RU" sz="2900" b="1" i="1" dirty="0" smtClean="0">
                    <a:cs typeface="Times New Roman" panose="02020603050405020304" pitchFamily="18" charset="0"/>
                  </a:rPr>
                  <a:t> </a:t>
                </a:r>
                <a:r>
                  <a:rPr lang="ru-RU" sz="2900" dirty="0"/>
                  <a:t>можно записать как линейную комбинацию базисных векторов </a:t>
                </a:r>
              </a:p>
              <a:p>
                <a:endParaRPr lang="ru-RU" sz="2900" dirty="0"/>
              </a:p>
              <a:p>
                <a:endParaRPr lang="ru-RU" sz="2900" dirty="0"/>
              </a:p>
              <a:p>
                <a:r>
                  <a:rPr lang="ru-RU" sz="2900" dirty="0"/>
                  <a:t>Число </a:t>
                </a:r>
                <a14:m>
                  <m:oMath xmlns:m="http://schemas.openxmlformats.org/officeDocument/2006/math">
                    <m:r>
                      <a:rPr lang="en-US" sz="29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𝐾</m:t>
                    </m:r>
                  </m:oMath>
                </a14:m>
                <a:r>
                  <a:rPr lang="ru-RU" sz="2900" dirty="0"/>
                  <a:t> называется размерностью пространства </a:t>
                </a:r>
                <a14:m>
                  <m:oMath xmlns:m="http://schemas.openxmlformats.org/officeDocument/2006/math">
                    <m:r>
                      <a:rPr lang="en-US" sz="2900" i="1" dirty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ru-RU" sz="2900" b="1" i="1" dirty="0">
                    <a:cs typeface="Times New Roman" panose="02020603050405020304" pitchFamily="18" charset="0"/>
                  </a:rPr>
                  <a:t>,</a:t>
                </a:r>
                <a:endParaRPr lang="ru-RU" sz="29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500" y="581027"/>
                <a:ext cx="9144000" cy="4108785"/>
              </a:xfrm>
              <a:prstGeom prst="rect">
                <a:avLst/>
              </a:prstGeom>
              <a:blipFill>
                <a:blip r:embed="rId5"/>
                <a:stretch>
                  <a:fillRect l="-1400" t="-1484" b="-3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154758"/>
              </p:ext>
            </p:extLst>
          </p:nvPr>
        </p:nvGraphicFramePr>
        <p:xfrm>
          <a:off x="2348877" y="1343028"/>
          <a:ext cx="2185645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39" name="Equation" r:id="rId6" imgW="1676160" imgH="482400" progId="Equation.DSMT4">
                  <p:embed/>
                </p:oleObj>
              </mc:Choice>
              <mc:Fallback>
                <p:oleObj name="Equation" r:id="rId6" imgW="1676160" imgH="482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8877" y="1343028"/>
                        <a:ext cx="2185645" cy="638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2667051"/>
              </p:ext>
            </p:extLst>
          </p:nvPr>
        </p:nvGraphicFramePr>
        <p:xfrm>
          <a:off x="6599238" y="2790825"/>
          <a:ext cx="2016125" cy="1209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40" name="Equation" r:id="rId8" imgW="1511280" imgH="901440" progId="Equation.DSMT4">
                  <p:embed/>
                </p:oleObj>
              </mc:Choice>
              <mc:Fallback>
                <p:oleObj name="Equation" r:id="rId8" imgW="1511280" imgH="9014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9238" y="2790825"/>
                        <a:ext cx="2016125" cy="12096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1807175"/>
              </p:ext>
            </p:extLst>
          </p:nvPr>
        </p:nvGraphicFramePr>
        <p:xfrm>
          <a:off x="3182056" y="4689812"/>
          <a:ext cx="2469444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41" name="Equation" r:id="rId10" imgW="1587240" imgH="342720" progId="Equation.DSMT4">
                  <p:embed/>
                </p:oleObj>
              </mc:Choice>
              <mc:Fallback>
                <p:oleObj name="Equation" r:id="rId10" imgW="158724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82056" y="4689812"/>
                        <a:ext cx="2469444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079500" y="5153028"/>
            <a:ext cx="8229600" cy="1431129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900" dirty="0"/>
              <a:t>Если в пространстве </a:t>
            </a:r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/>
              <a:t>можно найти сколько угодно линейно независимых векторов, то пространство бесконечномерно</a:t>
            </a: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1250014"/>
              </p:ext>
            </p:extLst>
          </p:nvPr>
        </p:nvGraphicFramePr>
        <p:xfrm>
          <a:off x="6519164" y="6077439"/>
          <a:ext cx="24098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42" name="Equation" r:id="rId12" imgW="1549080" imgH="342720" progId="Equation.DSMT4">
                  <p:embed/>
                </p:oleObj>
              </mc:Choice>
              <mc:Fallback>
                <p:oleObj name="Equation" r:id="rId12" imgW="1549080" imgH="34272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9164" y="6077439"/>
                        <a:ext cx="24098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811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93700" y="300031"/>
                <a:ext cx="9906000" cy="706279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937D3CE-9CEF-4273-B0AF-35DA748C70C7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300031"/>
                <a:ext cx="9906000" cy="70627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1079504" y="276225"/>
            <a:ext cx="8991600" cy="3662509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Базис </a:t>
            </a:r>
            <a:r>
              <a:rPr lang="ru-RU" sz="29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Га́меля</a:t>
            </a:r>
            <a:r>
              <a:rPr lang="ru-RU" sz="2900" dirty="0"/>
              <a:t> — множество векторов в линейном пространстве, таких, что любой вектор пространства может быть представлен в виде некоторой их </a:t>
            </a:r>
            <a:r>
              <a:rPr lang="ru-RU" sz="2900" b="1" dirty="0"/>
              <a:t>конечной</a:t>
            </a:r>
            <a:r>
              <a:rPr lang="ru-RU" sz="2900" dirty="0"/>
              <a:t> линейной комбинации (</a:t>
            </a:r>
            <a:r>
              <a:rPr lang="ru-RU" sz="2900" i="1" dirty="0"/>
              <a:t>полнота</a:t>
            </a:r>
            <a:r>
              <a:rPr lang="ru-RU" sz="2900" dirty="0"/>
              <a:t> базиса), и такое представление для любого вектора единственно.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52471" y="2949116"/>
                <a:ext cx="8686801" cy="1431129"/>
              </a:xfrm>
              <a:prstGeom prst="rect">
                <a:avLst/>
              </a:prstGeom>
            </p:spPr>
            <p:txBody>
              <a:bodyPr wrap="square" lIns="91408" tIns="45704" rIns="91408" bIns="45704">
                <a:spAutoFit/>
              </a:bodyPr>
              <a:lstStyle/>
              <a:p>
                <a:r>
                  <a:rPr lang="ru-RU" sz="2900" dirty="0"/>
                  <a:t>Пример: В пространстве всех многочленов над полем </a:t>
                </a:r>
                <a:r>
                  <a:rPr lang="en-US" sz="29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ℂ</m:t>
                    </m:r>
                    <m:r>
                      <a:rPr lang="en-US" sz="2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2900" dirty="0" smtClean="0"/>
                  <a:t> один </a:t>
                </a:r>
                <a:r>
                  <a:rPr lang="ru-RU" sz="2900" dirty="0"/>
                  <a:t>из базисов </a:t>
                </a:r>
                <a:r>
                  <a:rPr lang="ru-RU" sz="2900" dirty="0" err="1"/>
                  <a:t>Гамеля</a:t>
                </a:r>
                <a:r>
                  <a:rPr lang="ru-RU" sz="2900" dirty="0"/>
                  <a:t> составляют степенные функции: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471" y="2949116"/>
                <a:ext cx="8686801" cy="1431129"/>
              </a:xfrm>
              <a:prstGeom prst="rect">
                <a:avLst/>
              </a:prstGeom>
              <a:blipFill>
                <a:blip r:embed="rId5"/>
                <a:stretch>
                  <a:fillRect l="-1544" t="-4255" b="-11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4747464"/>
              </p:ext>
            </p:extLst>
          </p:nvPr>
        </p:nvGraphicFramePr>
        <p:xfrm>
          <a:off x="5041900" y="3805071"/>
          <a:ext cx="2209800" cy="6241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7" name="Equation" r:id="rId6" imgW="1663560" imgH="469800" progId="Equation.DSMT4">
                  <p:embed/>
                </p:oleObj>
              </mc:Choice>
              <mc:Fallback>
                <p:oleObj name="Equation" r:id="rId6" imgW="166356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41900" y="3805071"/>
                        <a:ext cx="2209800" cy="6241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99127" y="4695827"/>
            <a:ext cx="8971973" cy="2323681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Базис Шаудера</a:t>
            </a:r>
            <a:r>
              <a:rPr lang="ru-RU" sz="2900" dirty="0"/>
              <a:t> — </a:t>
            </a:r>
            <a:r>
              <a:rPr lang="ru-RU" sz="2900" dirty="0" smtClean="0"/>
              <a:t>множество векторов</a:t>
            </a:r>
            <a:r>
              <a:rPr lang="ru-RU" sz="2900" dirty="0"/>
              <a:t> </a:t>
            </a:r>
            <a:r>
              <a:rPr lang="ru-RU" sz="2900" dirty="0" smtClean="0"/>
              <a:t>в</a:t>
            </a:r>
            <a:r>
              <a:rPr lang="ru-RU" sz="2900" dirty="0"/>
              <a:t> </a:t>
            </a:r>
            <a:r>
              <a:rPr lang="ru-RU" sz="2900" dirty="0" smtClean="0"/>
              <a:t>топологическом </a:t>
            </a:r>
            <a:r>
              <a:rPr lang="ru-RU" sz="2900" dirty="0"/>
              <a:t>векторном пространстве, таких, что любой вектор пространства может быть единственным образом представлен в виде </a:t>
            </a:r>
            <a:endParaRPr lang="ru-RU" sz="2900" dirty="0" smtClean="0"/>
          </a:p>
          <a:p>
            <a:r>
              <a:rPr lang="ru-RU" sz="2900" dirty="0" smtClean="0"/>
              <a:t>сходящегося </a:t>
            </a:r>
            <a:r>
              <a:rPr lang="ru-RU" sz="2900" dirty="0"/>
              <a:t>ряда</a:t>
            </a: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4130059"/>
              </p:ext>
            </p:extLst>
          </p:nvPr>
        </p:nvGraphicFramePr>
        <p:xfrm>
          <a:off x="6550215" y="5991022"/>
          <a:ext cx="2016125" cy="1209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8" name="Equation" r:id="rId8" imgW="1511280" imgH="901440" progId="Equation.DSMT4">
                  <p:embed/>
                </p:oleObj>
              </mc:Choice>
              <mc:Fallback>
                <p:oleObj name="Equation" r:id="rId8" imgW="1511280" imgH="90144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0215" y="5991022"/>
                        <a:ext cx="2016125" cy="12096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366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93700" y="300031"/>
                <a:ext cx="9906000" cy="706279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B81A5EB-EE63-4335-BFA1-CDCCEBF5BDEA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300031"/>
                <a:ext cx="9906000" cy="70627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774701" y="428625"/>
            <a:ext cx="9677400" cy="2323681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r>
              <a:rPr lang="ru-RU" sz="2900" dirty="0"/>
              <a:t>Пример. Для множества (пространства) последовательностей вида                                      базис можно задать, например, в виде следующего набора векторов </a:t>
            </a:r>
          </a:p>
          <a:p>
            <a:endParaRPr lang="ru-RU" sz="29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1250760"/>
              </p:ext>
            </p:extLst>
          </p:nvPr>
        </p:nvGraphicFramePr>
        <p:xfrm>
          <a:off x="5249686" y="885825"/>
          <a:ext cx="2566736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93" name="Equation" r:id="rId5" imgW="2031840" imgH="419040" progId="Equation.DSMT4">
                  <p:embed/>
                </p:oleObj>
              </mc:Choice>
              <mc:Fallback>
                <p:oleObj name="Equation" r:id="rId5" imgW="2031840" imgH="4190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9686" y="885825"/>
                        <a:ext cx="2566736" cy="533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8042807"/>
              </p:ext>
            </p:extLst>
          </p:nvPr>
        </p:nvGraphicFramePr>
        <p:xfrm>
          <a:off x="1155700" y="1931774"/>
          <a:ext cx="3566842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94" name="Equation" r:id="rId7" imgW="2781000" imgH="482400" progId="Equation.DSMT4">
                  <p:embed/>
                </p:oleObj>
              </mc:Choice>
              <mc:Fallback>
                <p:oleObj name="Equation" r:id="rId7" imgW="2781000" imgH="482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5700" y="1931774"/>
                        <a:ext cx="3566842" cy="625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872778"/>
              </p:ext>
            </p:extLst>
          </p:nvPr>
        </p:nvGraphicFramePr>
        <p:xfrm>
          <a:off x="1155700" y="2866024"/>
          <a:ext cx="40386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95" name="Equation" r:id="rId9" imgW="3149280" imgH="482400" progId="Equation.DSMT4">
                  <p:embed/>
                </p:oleObj>
              </mc:Choice>
              <mc:Fallback>
                <p:oleObj name="Equation" r:id="rId9" imgW="3149280" imgH="4824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5700" y="2866024"/>
                        <a:ext cx="4038600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771111"/>
              </p:ext>
            </p:extLst>
          </p:nvPr>
        </p:nvGraphicFramePr>
        <p:xfrm>
          <a:off x="1148167" y="3942717"/>
          <a:ext cx="4135439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96" name="Equation" r:id="rId11" imgW="3225600" imgH="482400" progId="Equation.DSMT4">
                  <p:embed/>
                </p:oleObj>
              </mc:Choice>
              <mc:Fallback>
                <p:oleObj name="Equation" r:id="rId11" imgW="3225600" imgH="4824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8167" y="3942717"/>
                        <a:ext cx="4135439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7754946"/>
              </p:ext>
            </p:extLst>
          </p:nvPr>
        </p:nvGraphicFramePr>
        <p:xfrm>
          <a:off x="996043" y="4988052"/>
          <a:ext cx="5145088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97" name="Equation" r:id="rId13" imgW="4012920" imgH="482400" progId="Equation.DSMT4">
                  <p:embed/>
                </p:oleObj>
              </mc:Choice>
              <mc:Fallback>
                <p:oleObj name="Equation" r:id="rId13" imgW="4012920" imgH="4824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6043" y="4988052"/>
                        <a:ext cx="5145088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ject 3"/>
          <p:cNvSpPr/>
          <p:nvPr/>
        </p:nvSpPr>
        <p:spPr>
          <a:xfrm>
            <a:off x="6141131" y="1724028"/>
            <a:ext cx="2348175" cy="84394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131" y="2735848"/>
            <a:ext cx="2419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ject 4"/>
          <p:cNvSpPr/>
          <p:nvPr/>
        </p:nvSpPr>
        <p:spPr>
          <a:xfrm>
            <a:off x="6476599" y="3809723"/>
            <a:ext cx="2699851" cy="89094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449" name="Picture 1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254" y="4953874"/>
            <a:ext cx="29622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819912"/>
              </p:ext>
            </p:extLst>
          </p:nvPr>
        </p:nvGraphicFramePr>
        <p:xfrm>
          <a:off x="996043" y="5946097"/>
          <a:ext cx="330520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98" name="Equation" r:id="rId19" imgW="2806560" imgH="901440" progId="Equation.DSMT4">
                  <p:embed/>
                </p:oleObj>
              </mc:Choice>
              <mc:Fallback>
                <p:oleObj name="Equation" r:id="rId19" imgW="2806560" imgH="90144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6043" y="5946097"/>
                        <a:ext cx="3305208" cy="1066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52" name="Picture 20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507" y="5977835"/>
            <a:ext cx="24003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932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93700" y="352425"/>
                <a:ext cx="9906000" cy="6605594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C31B2C8-E38C-4CA4-91CB-7912A64F407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352425"/>
                <a:ext cx="9906000" cy="66055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927104" y="352430"/>
            <a:ext cx="9107549" cy="1431129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900" b="1" dirty="0"/>
              <a:t>Пример.</a:t>
            </a:r>
            <a:r>
              <a:rPr lang="ru-RU" sz="2900" dirty="0"/>
              <a:t> Один из возможных базисов для пространства </a:t>
            </a:r>
          </a:p>
          <a:p>
            <a:r>
              <a:rPr lang="ru-RU" sz="2900" dirty="0"/>
              <a:t>последовательностей бесконечной длины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7039222"/>
              </p:ext>
            </p:extLst>
          </p:nvPr>
        </p:nvGraphicFramePr>
        <p:xfrm>
          <a:off x="1231900" y="1562878"/>
          <a:ext cx="3833707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97" name="Equation" r:id="rId5" imgW="2692400" imgH="419100" progId="Equation.DSMT4">
                  <p:embed/>
                </p:oleObj>
              </mc:Choice>
              <mc:Fallback>
                <p:oleObj name="Equation" r:id="rId5" imgW="2692400" imgH="419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1562878"/>
                        <a:ext cx="3833707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-184651"/>
            <a:ext cx="184666" cy="3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08" tIns="45704" rIns="91408" bIns="4570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4128015"/>
              </p:ext>
            </p:extLst>
          </p:nvPr>
        </p:nvGraphicFramePr>
        <p:xfrm>
          <a:off x="1272572" y="2579704"/>
          <a:ext cx="4016943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98" name="Equation" r:id="rId7" imgW="2984500" imgH="901700" progId="Equation.DSMT4">
                  <p:embed/>
                </p:oleObj>
              </mc:Choice>
              <mc:Fallback>
                <p:oleObj name="Equation" r:id="rId7" imgW="2984500" imgH="901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2572" y="2579704"/>
                        <a:ext cx="4016943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bject 3"/>
          <p:cNvSpPr/>
          <p:nvPr/>
        </p:nvSpPr>
        <p:spPr>
          <a:xfrm>
            <a:off x="6395841" y="2998382"/>
            <a:ext cx="2348175" cy="8439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841" y="4030093"/>
            <a:ext cx="2419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ject 4"/>
          <p:cNvSpPr/>
          <p:nvPr/>
        </p:nvSpPr>
        <p:spPr>
          <a:xfrm>
            <a:off x="6794500" y="5140171"/>
            <a:ext cx="2699851" cy="8909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42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208" y="1551879"/>
            <a:ext cx="24003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190149" y="4146591"/>
            <a:ext cx="4419600" cy="3216233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r>
              <a:rPr lang="ru-RU" sz="2900" dirty="0"/>
              <a:t>Легко видеть, что любой конечный набор базисных последовательностей линейно независим. Пространство бесконечномерно.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386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23528" y="260648"/>
                <a:ext cx="10052372" cy="7151646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F19D243-80B3-416C-A6EF-31B3B25ACA25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60648"/>
                <a:ext cx="10052372" cy="71516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bject 2"/>
          <p:cNvSpPr txBox="1"/>
          <p:nvPr/>
        </p:nvSpPr>
        <p:spPr>
          <a:xfrm>
            <a:off x="10076048" y="1549402"/>
            <a:ext cx="89535" cy="165130"/>
          </a:xfrm>
          <a:prstGeom prst="rect">
            <a:avLst/>
          </a:prstGeom>
        </p:spPr>
        <p:txBody>
          <a:bodyPr vert="horz" wrap="square" lIns="0" tIns="12696" rIns="0" bIns="0" rtlCol="0">
            <a:spAutoFit/>
          </a:bodyPr>
          <a:lstStyle/>
          <a:p>
            <a:pPr marL="12696">
              <a:spcBef>
                <a:spcPts val="100"/>
              </a:spcBef>
            </a:pP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37300" y="1806309"/>
            <a:ext cx="3950723" cy="29211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28812" y="352425"/>
            <a:ext cx="9183159" cy="4708849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marL="12696" marR="5080" indent="457040">
              <a:lnSpc>
                <a:spcPct val="110100"/>
              </a:lnSpc>
              <a:spcBef>
                <a:spcPts val="95"/>
              </a:spcBef>
            </a:pPr>
            <a:r>
              <a:rPr sz="2800" dirty="0">
                <a:solidFill>
                  <a:schemeClr val="accent1">
                    <a:lumMod val="75000"/>
                  </a:schemeClr>
                </a:solidFill>
              </a:rPr>
              <a:t>Обработка сигналов </a:t>
            </a:r>
            <a:r>
              <a:rPr sz="2800" dirty="0"/>
              <a:t>– совокупность операций, </a:t>
            </a:r>
            <a:r>
              <a:rPr lang="ru-RU" sz="2800" dirty="0"/>
              <a:t>н</a:t>
            </a:r>
            <a:r>
              <a:rPr sz="2800" dirty="0" err="1"/>
              <a:t>аправленных</a:t>
            </a:r>
            <a:r>
              <a:rPr sz="2800" dirty="0"/>
              <a:t> на наиболее эффективную передачу, хранение и извлечение  информации.</a:t>
            </a:r>
          </a:p>
          <a:p>
            <a:pPr marR="5080" indent="457040">
              <a:lnSpc>
                <a:spcPct val="110200"/>
              </a:lnSpc>
            </a:pPr>
            <a:r>
              <a:rPr lang="ru-RU" sz="2800" dirty="0" smtClean="0">
                <a:latin typeface="+mj-lt"/>
                <a:cs typeface="Times New Roman"/>
              </a:rPr>
              <a:t>Аналоговая обработка:</a:t>
            </a:r>
          </a:p>
          <a:p>
            <a:pPr marR="5080" indent="457040">
              <a:lnSpc>
                <a:spcPct val="110200"/>
              </a:lnSpc>
            </a:pPr>
            <a:r>
              <a:rPr sz="2800" spc="-5" dirty="0" err="1" smtClean="0">
                <a:solidFill>
                  <a:srgbClr val="0000FF"/>
                </a:solidFill>
                <a:latin typeface="+mj-lt"/>
                <a:cs typeface="Times New Roman"/>
              </a:rPr>
              <a:t>фильтраци</a:t>
            </a:r>
            <a:r>
              <a:rPr lang="ru-RU" sz="2800" spc="-5" dirty="0" smtClean="0">
                <a:solidFill>
                  <a:srgbClr val="0000FF"/>
                </a:solidFill>
                <a:latin typeface="+mj-lt"/>
                <a:cs typeface="Times New Roman"/>
              </a:rPr>
              <a:t>я</a:t>
            </a:r>
            <a:r>
              <a:rPr sz="2800" spc="-5" dirty="0" smtClean="0">
                <a:solidFill>
                  <a:srgbClr val="0000FF"/>
                </a:solidFill>
                <a:latin typeface="+mj-lt"/>
                <a:cs typeface="Times New Roman"/>
              </a:rPr>
              <a:t>, </a:t>
            </a:r>
            <a:endParaRPr lang="ru-RU" sz="2800" spc="-5" dirty="0" smtClean="0">
              <a:solidFill>
                <a:srgbClr val="0000FF"/>
              </a:solidFill>
              <a:latin typeface="+mj-lt"/>
              <a:cs typeface="Times New Roman"/>
            </a:endParaRPr>
          </a:p>
          <a:p>
            <a:pPr marR="5080" indent="457040">
              <a:lnSpc>
                <a:spcPct val="110200"/>
              </a:lnSpc>
            </a:pPr>
            <a:r>
              <a:rPr sz="2800" spc="-5" dirty="0" err="1" smtClean="0">
                <a:solidFill>
                  <a:srgbClr val="0000FF"/>
                </a:solidFill>
                <a:latin typeface="+mj-lt"/>
                <a:cs typeface="Times New Roman"/>
              </a:rPr>
              <a:t>умножени</a:t>
            </a:r>
            <a:r>
              <a:rPr lang="ru-RU" sz="2800" spc="-5" dirty="0" smtClean="0">
                <a:solidFill>
                  <a:srgbClr val="0000FF"/>
                </a:solidFill>
                <a:latin typeface="+mj-lt"/>
                <a:cs typeface="Times New Roman"/>
              </a:rPr>
              <a:t>е</a:t>
            </a:r>
            <a:r>
              <a:rPr sz="2800" spc="-5" dirty="0" smtClean="0">
                <a:solidFill>
                  <a:srgbClr val="0000FF"/>
                </a:solidFill>
                <a:latin typeface="+mj-lt"/>
                <a:cs typeface="Times New Roman"/>
              </a:rPr>
              <a:t> </a:t>
            </a:r>
            <a:r>
              <a:rPr sz="2800" spc="-5" dirty="0">
                <a:latin typeface="+mj-lt"/>
                <a:cs typeface="Times New Roman"/>
              </a:rPr>
              <a:t>частоты, </a:t>
            </a:r>
            <a:endParaRPr lang="ru-RU" sz="2800" spc="-5" dirty="0" smtClean="0">
              <a:latin typeface="+mj-lt"/>
              <a:cs typeface="Times New Roman"/>
            </a:endParaRPr>
          </a:p>
          <a:p>
            <a:pPr marR="5080" indent="457040">
              <a:lnSpc>
                <a:spcPct val="110200"/>
              </a:lnSpc>
            </a:pPr>
            <a:r>
              <a:rPr lang="ru-RU" sz="2800" spc="-5" dirty="0" smtClean="0">
                <a:solidFill>
                  <a:srgbClr val="0000FF"/>
                </a:solidFill>
                <a:latin typeface="+mj-lt"/>
                <a:cs typeface="Times New Roman"/>
              </a:rPr>
              <a:t>м</a:t>
            </a:r>
            <a:r>
              <a:rPr sz="2800" spc="-5" dirty="0" err="1" smtClean="0">
                <a:solidFill>
                  <a:srgbClr val="0000FF"/>
                </a:solidFill>
                <a:latin typeface="+mj-lt"/>
                <a:cs typeface="Times New Roman"/>
              </a:rPr>
              <a:t>одуляци</a:t>
            </a:r>
            <a:r>
              <a:rPr lang="ru-RU" sz="2800" spc="-5" dirty="0" smtClean="0">
                <a:solidFill>
                  <a:srgbClr val="0000FF"/>
                </a:solidFill>
                <a:latin typeface="+mj-lt"/>
                <a:cs typeface="Times New Roman"/>
              </a:rPr>
              <a:t>я</a:t>
            </a:r>
            <a:r>
              <a:rPr lang="ru-RU" sz="2800" spc="-5" dirty="0">
                <a:solidFill>
                  <a:srgbClr val="0000FF"/>
                </a:solidFill>
                <a:latin typeface="+mj-lt"/>
                <a:cs typeface="Times New Roman"/>
              </a:rPr>
              <a:t> </a:t>
            </a:r>
            <a:r>
              <a:rPr lang="ru-RU" sz="2800" spc="-5" dirty="0" smtClean="0">
                <a:solidFill>
                  <a:srgbClr val="0000FF"/>
                </a:solidFill>
                <a:latin typeface="+mj-lt"/>
                <a:cs typeface="Times New Roman"/>
              </a:rPr>
              <a:t>и демодуляция,</a:t>
            </a:r>
            <a:endParaRPr lang="ru-RU" sz="2800" spc="-5" dirty="0" smtClean="0">
              <a:solidFill>
                <a:srgbClr val="0000FF"/>
              </a:solidFill>
              <a:latin typeface="+mj-lt"/>
              <a:cs typeface="Times New Roman"/>
            </a:endParaRPr>
          </a:p>
          <a:p>
            <a:pPr marR="5080" indent="457040">
              <a:lnSpc>
                <a:spcPct val="110200"/>
              </a:lnSpc>
            </a:pPr>
            <a:r>
              <a:rPr sz="2800" spc="-5" dirty="0" err="1" smtClean="0">
                <a:solidFill>
                  <a:srgbClr val="0000FF"/>
                </a:solidFill>
                <a:latin typeface="+mj-lt"/>
                <a:cs typeface="Times New Roman"/>
              </a:rPr>
              <a:t>преобразовани</a:t>
            </a:r>
            <a:r>
              <a:rPr lang="ru-RU" sz="2800" spc="-5" dirty="0" smtClean="0">
                <a:solidFill>
                  <a:srgbClr val="0000FF"/>
                </a:solidFill>
                <a:latin typeface="+mj-lt"/>
                <a:cs typeface="Times New Roman"/>
              </a:rPr>
              <a:t>е</a:t>
            </a:r>
            <a:r>
              <a:rPr sz="2800" spc="-5" dirty="0" smtClean="0">
                <a:solidFill>
                  <a:srgbClr val="0070C0"/>
                </a:solidFill>
                <a:latin typeface="+mj-lt"/>
                <a:cs typeface="Times New Roman"/>
              </a:rPr>
              <a:t> </a:t>
            </a:r>
            <a:r>
              <a:rPr sz="2800" spc="-5" dirty="0" err="1">
                <a:latin typeface="+mj-lt"/>
                <a:cs typeface="Times New Roman"/>
              </a:rPr>
              <a:t>частоты</a:t>
            </a:r>
            <a:r>
              <a:rPr sz="2800" spc="-5" dirty="0">
                <a:latin typeface="+mj-lt"/>
                <a:cs typeface="Times New Roman"/>
              </a:rPr>
              <a:t> </a:t>
            </a:r>
            <a:r>
              <a:rPr lang="ru-RU" sz="2800" spc="-5" dirty="0" smtClean="0">
                <a:latin typeface="+mj-lt"/>
                <a:cs typeface="Times New Roman"/>
              </a:rPr>
              <a:t/>
            </a:r>
            <a:br>
              <a:rPr lang="ru-RU" sz="2800" spc="-5" dirty="0" smtClean="0">
                <a:latin typeface="+mj-lt"/>
                <a:cs typeface="Times New Roman"/>
              </a:rPr>
            </a:br>
            <a:r>
              <a:rPr lang="ru-RU" sz="2800" spc="-5" dirty="0" smtClean="0">
                <a:latin typeface="+mj-lt"/>
                <a:cs typeface="Times New Roman"/>
              </a:rPr>
              <a:t>      </a:t>
            </a:r>
            <a:r>
              <a:rPr sz="2800" spc="-5" dirty="0" smtClean="0">
                <a:latin typeface="+mj-lt"/>
                <a:cs typeface="Times New Roman"/>
              </a:rPr>
              <a:t>(</a:t>
            </a:r>
            <a:r>
              <a:rPr sz="2800" spc="-5" dirty="0" err="1" smtClean="0">
                <a:latin typeface="+mj-lt"/>
                <a:cs typeface="Times New Roman"/>
              </a:rPr>
              <a:t>перенос</a:t>
            </a:r>
            <a:r>
              <a:rPr sz="2800" spc="10" dirty="0" smtClean="0">
                <a:latin typeface="+mj-lt"/>
                <a:cs typeface="Times New Roman"/>
              </a:rPr>
              <a:t> </a:t>
            </a:r>
            <a:r>
              <a:rPr sz="2800" spc="-5" dirty="0" err="1">
                <a:latin typeface="+mj-lt"/>
                <a:cs typeface="Times New Roman"/>
              </a:rPr>
              <a:t>спектра</a:t>
            </a:r>
            <a:r>
              <a:rPr sz="2800" spc="-5" dirty="0" smtClean="0">
                <a:latin typeface="+mj-lt"/>
                <a:cs typeface="Times New Roman"/>
              </a:rPr>
              <a:t>)</a:t>
            </a:r>
            <a:r>
              <a:rPr lang="ru-RU" sz="2800" spc="-5" dirty="0" smtClean="0">
                <a:latin typeface="+mj-lt"/>
                <a:cs typeface="Times New Roman"/>
              </a:rPr>
              <a:t> и т.п.</a:t>
            </a:r>
            <a:endParaRPr sz="2800" dirty="0">
              <a:latin typeface="+mj-lt"/>
              <a:cs typeface="Times New Roman"/>
            </a:endParaRPr>
          </a:p>
          <a:p>
            <a:pPr>
              <a:spcBef>
                <a:spcPts val="15"/>
              </a:spcBef>
            </a:pPr>
            <a:endParaRPr sz="2800" dirty="0">
              <a:latin typeface="+mj-lt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3300" y="4254120"/>
            <a:ext cx="7024677" cy="315467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endParaRPr lang="ru-RU" sz="2800" dirty="0" smtClean="0">
              <a:latin typeface="+mj-lt"/>
              <a:cs typeface="Times New Roman"/>
            </a:endParaRPr>
          </a:p>
          <a:p>
            <a:r>
              <a:rPr lang="ru-RU" sz="2800" dirty="0" smtClean="0">
                <a:latin typeface="+mj-lt"/>
                <a:cs typeface="Times New Roman"/>
              </a:rPr>
              <a:t>Недостатки</a:t>
            </a:r>
            <a:r>
              <a:rPr lang="ru-RU" sz="2900" dirty="0">
                <a:latin typeface="Times New Roman"/>
                <a:cs typeface="Times New Roman"/>
              </a:rPr>
              <a:t>	</a:t>
            </a:r>
            <a:r>
              <a:rPr lang="ru-RU" sz="2800" dirty="0">
                <a:latin typeface="+mj-lt"/>
                <a:cs typeface="Times New Roman"/>
              </a:rPr>
              <a:t>аналоговых  устройств </a:t>
            </a:r>
            <a:r>
              <a:rPr lang="ru-RU" sz="2800" dirty="0" smtClean="0">
                <a:latin typeface="+mj-lt"/>
                <a:cs typeface="Times New Roman"/>
              </a:rPr>
              <a:t/>
            </a:r>
            <a:br>
              <a:rPr lang="ru-RU" sz="2800" dirty="0" smtClean="0">
                <a:latin typeface="+mj-lt"/>
                <a:cs typeface="Times New Roman"/>
              </a:rPr>
            </a:br>
            <a:r>
              <a:rPr lang="ru-RU" sz="2900" dirty="0" smtClean="0">
                <a:latin typeface="Times New Roman"/>
                <a:cs typeface="Times New Roman"/>
              </a:rPr>
              <a:t>–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/>
              </a:rPr>
              <a:t>дрейф</a:t>
            </a:r>
            <a:r>
              <a:rPr lang="ru-RU" sz="2800" dirty="0">
                <a:latin typeface="+mj-lt"/>
                <a:cs typeface="Times New Roman"/>
              </a:rPr>
              <a:t> параметров, </a:t>
            </a:r>
            <a:endParaRPr lang="ru-RU" sz="2800" dirty="0" smtClean="0">
              <a:latin typeface="+mj-lt"/>
              <a:cs typeface="Times New Roman"/>
            </a:endParaRPr>
          </a:p>
          <a:p>
            <a:r>
              <a:rPr lang="ru-RU" sz="2800" dirty="0" smtClean="0">
                <a:latin typeface="Times New Roman"/>
                <a:cs typeface="Times New Roman"/>
              </a:rPr>
              <a:t>– </a:t>
            </a:r>
            <a:r>
              <a:rPr lang="ru-RU" sz="2800" dirty="0" smtClean="0">
                <a:latin typeface="+mj-lt"/>
                <a:cs typeface="Times New Roman"/>
              </a:rPr>
              <a:t>производственный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/>
              </a:rPr>
              <a:t>разброс</a:t>
            </a:r>
            <a:r>
              <a:rPr lang="ru-RU" sz="2800" dirty="0">
                <a:latin typeface="+mj-lt"/>
                <a:cs typeface="Times New Roman"/>
              </a:rPr>
              <a:t>, </a:t>
            </a:r>
          </a:p>
          <a:p>
            <a:r>
              <a:rPr lang="ru-RU" sz="2800" dirty="0">
                <a:latin typeface="Times New Roman"/>
                <a:cs typeface="Times New Roman"/>
              </a:rPr>
              <a:t>– </a:t>
            </a:r>
            <a:r>
              <a:rPr lang="ru-RU" sz="2800" dirty="0" smtClean="0">
                <a:latin typeface="+mj-lt"/>
                <a:cs typeface="Times New Roman"/>
              </a:rPr>
              <a:t>необходимость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/>
              </a:rPr>
              <a:t>настройки</a:t>
            </a:r>
            <a:r>
              <a:rPr lang="ru-RU" sz="2800" dirty="0">
                <a:latin typeface="+mj-lt"/>
                <a:cs typeface="Times New Roman"/>
              </a:rPr>
              <a:t> устройства  после сборки и др.</a:t>
            </a:r>
          </a:p>
          <a:p>
            <a:endParaRPr lang="ru-RU" sz="29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C7C43CE-692E-473A-B75B-69B6243D145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bject 2"/>
          <p:cNvSpPr txBox="1"/>
          <p:nvPr/>
        </p:nvSpPr>
        <p:spPr>
          <a:xfrm>
            <a:off x="10076048" y="1549402"/>
            <a:ext cx="89535" cy="165130"/>
          </a:xfrm>
          <a:prstGeom prst="rect">
            <a:avLst/>
          </a:prstGeom>
        </p:spPr>
        <p:txBody>
          <a:bodyPr vert="horz" wrap="square" lIns="0" tIns="12696" rIns="0" bIns="0" rtlCol="0">
            <a:spAutoFit/>
          </a:bodyPr>
          <a:lstStyle/>
          <a:p>
            <a:pPr marL="12696">
              <a:spcBef>
                <a:spcPts val="100"/>
              </a:spcBef>
            </a:pPr>
            <a:r>
              <a:rPr sz="1000" dirty="0">
                <a:latin typeface="Times New Roman"/>
                <a:cs typeface="Times New Roman"/>
              </a:rPr>
              <a:t>3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00286" y="657225"/>
            <a:ext cx="8686800" cy="5476239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marR="5080" indent="457040" algn="just">
              <a:lnSpc>
                <a:spcPct val="110200"/>
              </a:lnSpc>
              <a:spcBef>
                <a:spcPts val="95"/>
              </a:spcBef>
            </a:pPr>
            <a:r>
              <a:rPr lang="ru-RU" sz="2900" dirty="0" smtClean="0">
                <a:latin typeface="+mj-lt"/>
                <a:cs typeface="Times New Roman"/>
              </a:rPr>
              <a:t>Например, с</a:t>
            </a:r>
            <a:r>
              <a:rPr sz="2900" dirty="0" err="1" smtClean="0">
                <a:latin typeface="+mj-lt"/>
                <a:cs typeface="Times New Roman"/>
              </a:rPr>
              <a:t>огласованная</a:t>
            </a:r>
            <a:r>
              <a:rPr sz="2900" dirty="0" smtClean="0">
                <a:latin typeface="+mj-lt"/>
                <a:cs typeface="Times New Roman"/>
              </a:rPr>
              <a:t> </a:t>
            </a:r>
            <a:r>
              <a:rPr sz="2900" dirty="0">
                <a:latin typeface="+mj-lt"/>
                <a:cs typeface="Times New Roman"/>
              </a:rPr>
              <a:t>фильтрация </a:t>
            </a:r>
            <a:r>
              <a:rPr sz="2900" spc="-5" dirty="0">
                <a:latin typeface="+mj-lt"/>
                <a:cs typeface="Times New Roman"/>
              </a:rPr>
              <a:t>выполнялась </a:t>
            </a:r>
            <a:r>
              <a:rPr sz="2900" dirty="0">
                <a:latin typeface="+mj-lt"/>
                <a:cs typeface="Times New Roman"/>
              </a:rPr>
              <a:t>с </a:t>
            </a:r>
            <a:r>
              <a:rPr sz="2900" spc="-5" dirty="0">
                <a:latin typeface="+mj-lt"/>
                <a:cs typeface="Times New Roman"/>
              </a:rPr>
              <a:t>помощью ЛЗ </a:t>
            </a:r>
            <a:r>
              <a:rPr sz="2900" spc="5" dirty="0">
                <a:latin typeface="+mj-lt"/>
                <a:cs typeface="Times New Roman"/>
              </a:rPr>
              <a:t>на  </a:t>
            </a:r>
            <a:r>
              <a:rPr sz="2900" spc="-5" dirty="0">
                <a:latin typeface="+mj-lt"/>
                <a:cs typeface="Times New Roman"/>
              </a:rPr>
              <a:t>ПАВ. </a:t>
            </a:r>
            <a:endParaRPr lang="ru-RU" sz="2900" spc="-5" dirty="0" smtClean="0">
              <a:latin typeface="+mj-lt"/>
              <a:cs typeface="Times New Roman"/>
            </a:endParaRPr>
          </a:p>
          <a:p>
            <a:pPr marL="12696" marR="5080" indent="457040" algn="just">
              <a:lnSpc>
                <a:spcPct val="110200"/>
              </a:lnSpc>
              <a:spcBef>
                <a:spcPts val="95"/>
              </a:spcBef>
            </a:pPr>
            <a:endParaRPr lang="ru-RU" sz="2900" spc="-5" dirty="0">
              <a:latin typeface="+mj-lt"/>
              <a:cs typeface="Times New Roman"/>
            </a:endParaRPr>
          </a:p>
          <a:p>
            <a:pPr marL="12696" marR="5080" indent="457040" algn="just">
              <a:lnSpc>
                <a:spcPct val="110200"/>
              </a:lnSpc>
              <a:spcBef>
                <a:spcPts val="95"/>
              </a:spcBef>
            </a:pPr>
            <a:endParaRPr lang="ru-RU" sz="2900" spc="-5" dirty="0" smtClean="0">
              <a:latin typeface="+mj-lt"/>
              <a:cs typeface="Times New Roman"/>
            </a:endParaRPr>
          </a:p>
          <a:p>
            <a:pPr marL="12696" marR="5080" indent="457040" algn="just">
              <a:lnSpc>
                <a:spcPct val="110200"/>
              </a:lnSpc>
              <a:spcBef>
                <a:spcPts val="95"/>
              </a:spcBef>
            </a:pPr>
            <a:endParaRPr lang="ru-RU" sz="2900" spc="-5" dirty="0">
              <a:latin typeface="+mj-lt"/>
              <a:cs typeface="Times New Roman"/>
            </a:endParaRPr>
          </a:p>
          <a:p>
            <a:pPr marL="12696" marR="5080" indent="457040" algn="just">
              <a:lnSpc>
                <a:spcPct val="110200"/>
              </a:lnSpc>
              <a:spcBef>
                <a:spcPts val="95"/>
              </a:spcBef>
            </a:pPr>
            <a:endParaRPr lang="ru-RU" sz="2900" spc="-5" dirty="0" smtClean="0">
              <a:latin typeface="+mj-lt"/>
              <a:cs typeface="Times New Roman"/>
            </a:endParaRPr>
          </a:p>
          <a:p>
            <a:pPr marL="12696" marR="5080" indent="457040">
              <a:lnSpc>
                <a:spcPct val="110200"/>
              </a:lnSpc>
              <a:spcBef>
                <a:spcPts val="95"/>
              </a:spcBef>
            </a:pPr>
            <a:r>
              <a:rPr sz="2900" spc="-5" dirty="0" err="1" smtClean="0">
                <a:latin typeface="+mj-lt"/>
                <a:cs typeface="Times New Roman"/>
              </a:rPr>
              <a:t>Активно</a:t>
            </a:r>
            <a:r>
              <a:rPr sz="2900" spc="-5" dirty="0" smtClean="0">
                <a:latin typeface="+mj-lt"/>
                <a:cs typeface="Times New Roman"/>
              </a:rPr>
              <a:t> </a:t>
            </a:r>
            <a:r>
              <a:rPr sz="2900" spc="-5" dirty="0">
                <a:latin typeface="+mj-lt"/>
                <a:cs typeface="Times New Roman"/>
              </a:rPr>
              <a:t>использовались операционные </a:t>
            </a:r>
            <a:r>
              <a:rPr sz="2900" dirty="0">
                <a:latin typeface="+mj-lt"/>
                <a:cs typeface="Times New Roman"/>
              </a:rPr>
              <a:t>усилители </a:t>
            </a:r>
            <a:r>
              <a:rPr sz="2900" dirty="0" err="1">
                <a:latin typeface="+mj-lt"/>
                <a:cs typeface="Times New Roman"/>
              </a:rPr>
              <a:t>для</a:t>
            </a:r>
            <a:r>
              <a:rPr sz="2900" dirty="0">
                <a:latin typeface="+mj-lt"/>
                <a:cs typeface="Times New Roman"/>
              </a:rPr>
              <a:t> </a:t>
            </a:r>
            <a:r>
              <a:rPr sz="2900" spc="-5" dirty="0" err="1">
                <a:latin typeface="+mj-lt"/>
                <a:cs typeface="Times New Roman"/>
              </a:rPr>
              <a:t>выполнения</a:t>
            </a:r>
            <a:r>
              <a:rPr sz="2900" spc="-5" dirty="0">
                <a:latin typeface="+mj-lt"/>
                <a:cs typeface="Times New Roman"/>
              </a:rPr>
              <a:t> операций суммирования, дифференцирования, </a:t>
            </a:r>
            <a:r>
              <a:rPr sz="2900" spc="-5" dirty="0" err="1">
                <a:latin typeface="+mj-lt"/>
                <a:cs typeface="Times New Roman"/>
              </a:rPr>
              <a:t>инте</a:t>
            </a:r>
            <a:r>
              <a:rPr lang="ru-RU" sz="2900" spc="-5" dirty="0">
                <a:latin typeface="+mj-lt"/>
                <a:cs typeface="Times New Roman"/>
              </a:rPr>
              <a:t>г</a:t>
            </a:r>
            <a:r>
              <a:rPr sz="2900" spc="-5" dirty="0" err="1">
                <a:latin typeface="+mj-lt"/>
                <a:cs typeface="Times New Roman"/>
              </a:rPr>
              <a:t>рирования</a:t>
            </a:r>
            <a:r>
              <a:rPr sz="2900" spc="-5" dirty="0">
                <a:latin typeface="+mj-lt"/>
                <a:cs typeface="Times New Roman"/>
              </a:rPr>
              <a:t>, функциональных преобразований (</a:t>
            </a:r>
            <a:r>
              <a:rPr sz="2900" spc="-5" dirty="0" err="1">
                <a:latin typeface="+mj-lt"/>
                <a:cs typeface="Times New Roman"/>
              </a:rPr>
              <a:t>логарифмирова</a:t>
            </a:r>
            <a:r>
              <a:rPr sz="2900" dirty="0" err="1">
                <a:latin typeface="+mj-lt"/>
                <a:cs typeface="Times New Roman"/>
              </a:rPr>
              <a:t>ние</a:t>
            </a:r>
            <a:r>
              <a:rPr sz="2900" dirty="0">
                <a:latin typeface="+mj-lt"/>
                <a:cs typeface="Times New Roman"/>
              </a:rPr>
              <a:t> и</a:t>
            </a:r>
            <a:r>
              <a:rPr sz="2900" spc="-10" dirty="0">
                <a:latin typeface="+mj-lt"/>
                <a:cs typeface="Times New Roman"/>
              </a:rPr>
              <a:t> </a:t>
            </a:r>
            <a:r>
              <a:rPr sz="2900" spc="-5" dirty="0">
                <a:latin typeface="+mj-lt"/>
                <a:cs typeface="Times New Roman"/>
              </a:rPr>
              <a:t>т.п.).</a:t>
            </a:r>
            <a:endParaRPr sz="2900" dirty="0">
              <a:latin typeface="+mj-lt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</a:t>
            </a:fld>
            <a:endParaRPr lang="ru-RU"/>
          </a:p>
        </p:txBody>
      </p:sp>
      <p:pic>
        <p:nvPicPr>
          <p:cNvPr id="19458" name="Picture 2" descr="Полосовые фильтры на ПАВ — Студо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1274612"/>
            <a:ext cx="432435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9510" y="2028825"/>
            <a:ext cx="208597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569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2A74AD9-9B4C-4655-84AF-DDD0977E4459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bject 2"/>
          <p:cNvSpPr txBox="1"/>
          <p:nvPr/>
        </p:nvSpPr>
        <p:spPr>
          <a:xfrm>
            <a:off x="10076048" y="1549402"/>
            <a:ext cx="89535" cy="165130"/>
          </a:xfrm>
          <a:prstGeom prst="rect">
            <a:avLst/>
          </a:prstGeom>
        </p:spPr>
        <p:txBody>
          <a:bodyPr vert="horz" wrap="square" lIns="0" tIns="12696" rIns="0" bIns="0" rtlCol="0">
            <a:spAutoFit/>
          </a:bodyPr>
          <a:lstStyle/>
          <a:p>
            <a:pPr marL="12696">
              <a:spcBef>
                <a:spcPts val="100"/>
              </a:spcBef>
            </a:pPr>
            <a:r>
              <a:rPr sz="1000" dirty="0">
                <a:latin typeface="Times New Roman"/>
                <a:cs typeface="Times New Roman"/>
              </a:rPr>
              <a:t>3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55929" y="885825"/>
            <a:ext cx="8575514" cy="4934039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>
            <a:defPPr>
              <a:defRPr lang="ru-RU"/>
            </a:defPPr>
            <a:lvl1pPr marL="12696" marR="5080" indent="457040" algn="just">
              <a:lnSpc>
                <a:spcPct val="110200"/>
              </a:lnSpc>
              <a:spcBef>
                <a:spcPts val="95"/>
              </a:spcBef>
              <a:defRPr sz="2900">
                <a:latin typeface="+mj-lt"/>
                <a:cs typeface="Times New Roman"/>
              </a:defRPr>
            </a:lvl1pPr>
          </a:lstStyle>
          <a:p>
            <a:pPr algn="l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20–30-е</a:t>
            </a:r>
            <a:r>
              <a:rPr lang="ru-RU" dirty="0"/>
              <a:t> годы XX в. – </a:t>
            </a:r>
            <a:r>
              <a:rPr lang="ru-RU" dirty="0" smtClean="0"/>
              <a:t>в работах </a:t>
            </a:r>
            <a:r>
              <a:rPr lang="ru-RU" dirty="0"/>
              <a:t>Х. Найквиста и В.А.  Котельникова была </a:t>
            </a:r>
            <a:r>
              <a:rPr lang="ru-RU" dirty="0" smtClean="0"/>
              <a:t>доказана возможность взаимно </a:t>
            </a:r>
            <a:r>
              <a:rPr dirty="0" err="1" smtClean="0"/>
              <a:t>однозначного</a:t>
            </a:r>
            <a:r>
              <a:rPr dirty="0" smtClean="0"/>
              <a:t> </a:t>
            </a:r>
            <a:r>
              <a:rPr dirty="0"/>
              <a:t>представления аналогового сигнала с ограниченной  полосой частот последовательностью его значений (отсчётов),  взятых через определенные промежутки времени.</a:t>
            </a:r>
          </a:p>
          <a:p>
            <a:pPr algn="l"/>
            <a:r>
              <a:rPr dirty="0">
                <a:solidFill>
                  <a:schemeClr val="accent1">
                    <a:lumMod val="75000"/>
                  </a:schemeClr>
                </a:solidFill>
              </a:rPr>
              <a:t>50–60-е</a:t>
            </a:r>
            <a:r>
              <a:rPr dirty="0"/>
              <a:t> </a:t>
            </a:r>
            <a:r>
              <a:rPr dirty="0" err="1"/>
              <a:t>годы</a:t>
            </a:r>
            <a:r>
              <a:rPr dirty="0"/>
              <a:t> </a:t>
            </a:r>
            <a:r>
              <a:rPr lang="ru-RU" dirty="0"/>
              <a:t>XX в</a:t>
            </a:r>
            <a:r>
              <a:rPr lang="ru-RU" dirty="0" smtClean="0"/>
              <a:t>. </a:t>
            </a:r>
            <a:r>
              <a:rPr dirty="0" smtClean="0"/>
              <a:t>– </a:t>
            </a:r>
            <a:r>
              <a:rPr dirty="0"/>
              <a:t>универсальные ЦВМ стали применяться для  цифрового моделирования аналоговых устройств и систем; были  разработаны основы цифровой фильтрации.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46099" y="428625"/>
                <a:ext cx="9619483" cy="65687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292939E-61C5-42FF-A269-875736BD1348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99" y="428625"/>
                <a:ext cx="9619483" cy="6568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bject 2"/>
          <p:cNvSpPr txBox="1"/>
          <p:nvPr/>
        </p:nvSpPr>
        <p:spPr>
          <a:xfrm>
            <a:off x="10076048" y="1549402"/>
            <a:ext cx="89535" cy="165130"/>
          </a:xfrm>
          <a:prstGeom prst="rect">
            <a:avLst/>
          </a:prstGeom>
        </p:spPr>
        <p:txBody>
          <a:bodyPr vert="horz" wrap="square" lIns="0" tIns="12696" rIns="0" bIns="0" rtlCol="0">
            <a:spAutoFit/>
          </a:bodyPr>
          <a:lstStyle/>
          <a:p>
            <a:pPr marL="12696">
              <a:spcBef>
                <a:spcPts val="100"/>
              </a:spcBef>
            </a:pPr>
            <a:r>
              <a:rPr sz="1000" dirty="0"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8427" y="504825"/>
            <a:ext cx="8991600" cy="1434107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marL="12696" marR="5080" indent="457040">
              <a:lnSpc>
                <a:spcPct val="1101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  <a:latin typeface="+mj-lt"/>
                <a:cs typeface="Times New Roman"/>
              </a:rPr>
              <a:t>1965 </a:t>
            </a:r>
            <a:r>
              <a:rPr sz="2800" spc="-5" dirty="0">
                <a:solidFill>
                  <a:srgbClr val="FF0000"/>
                </a:solidFill>
                <a:latin typeface="+mj-lt"/>
                <a:cs typeface="Times New Roman"/>
              </a:rPr>
              <a:t>год </a:t>
            </a:r>
            <a:r>
              <a:rPr sz="2800" dirty="0">
                <a:latin typeface="+mj-lt"/>
                <a:cs typeface="Times New Roman"/>
              </a:rPr>
              <a:t>– открытие </a:t>
            </a:r>
            <a:r>
              <a:rPr sz="2800" spc="-5" dirty="0">
                <a:latin typeface="+mj-lt"/>
                <a:cs typeface="Times New Roman"/>
              </a:rPr>
              <a:t>класса </a:t>
            </a:r>
            <a:r>
              <a:rPr sz="2800" dirty="0">
                <a:latin typeface="+mj-lt"/>
                <a:cs typeface="Times New Roman"/>
              </a:rPr>
              <a:t>эффективных </a:t>
            </a:r>
            <a:r>
              <a:rPr sz="2800" spc="-5" dirty="0">
                <a:latin typeface="+mj-lt"/>
                <a:cs typeface="Times New Roman"/>
              </a:rPr>
              <a:t>(«быстрых») алго</a:t>
            </a:r>
            <a:r>
              <a:rPr sz="2800" dirty="0">
                <a:latin typeface="+mj-lt"/>
                <a:cs typeface="Times New Roman"/>
              </a:rPr>
              <a:t>ритмов дискретного </a:t>
            </a:r>
            <a:r>
              <a:rPr sz="2800" spc="-5" dirty="0">
                <a:latin typeface="+mj-lt"/>
                <a:cs typeface="Times New Roman"/>
              </a:rPr>
              <a:t>преобразования Фурье </a:t>
            </a:r>
            <a:r>
              <a:rPr sz="2800" dirty="0">
                <a:latin typeface="+mj-lt"/>
                <a:cs typeface="Times New Roman"/>
              </a:rPr>
              <a:t>(</a:t>
            </a:r>
            <a:r>
              <a:rPr sz="2800" dirty="0" err="1">
                <a:latin typeface="+mj-lt"/>
                <a:cs typeface="Times New Roman"/>
              </a:rPr>
              <a:t>алгоритм</a:t>
            </a:r>
            <a:r>
              <a:rPr sz="2800" dirty="0">
                <a:latin typeface="+mj-lt"/>
                <a:cs typeface="Times New Roman"/>
              </a:rPr>
              <a:t> </a:t>
            </a:r>
            <a:r>
              <a:rPr sz="2800" dirty="0" err="1" smtClean="0">
                <a:latin typeface="+mj-lt"/>
                <a:cs typeface="Times New Roman"/>
              </a:rPr>
              <a:t>Кули</a:t>
            </a:r>
            <a:r>
              <a:rPr sz="2800" dirty="0" smtClean="0">
                <a:latin typeface="+mj-lt"/>
                <a:cs typeface="Times New Roman"/>
              </a:rPr>
              <a:t>–</a:t>
            </a:r>
            <a:r>
              <a:rPr sz="2800" dirty="0" err="1" smtClean="0">
                <a:latin typeface="+mj-lt"/>
                <a:cs typeface="Times New Roman"/>
              </a:rPr>
              <a:t>Тьюки</a:t>
            </a:r>
            <a:r>
              <a:rPr sz="2800" spc="-5" dirty="0">
                <a:latin typeface="+mj-lt"/>
                <a:cs typeface="Times New Roman"/>
              </a:rPr>
              <a:t>)</a:t>
            </a:r>
            <a:endParaRPr sz="2800" dirty="0">
              <a:latin typeface="+mj-lt"/>
              <a:cs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/>
          </a:p>
        </p:txBody>
      </p:sp>
      <p:pic>
        <p:nvPicPr>
          <p:cNvPr id="1946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300" y="2022392"/>
            <a:ext cx="5820222" cy="486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46099" y="428625"/>
                <a:ext cx="9619483" cy="65687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AD4BFBB-9141-41BB-8259-59FCF1326027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99" y="428625"/>
                <a:ext cx="9619483" cy="6568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bject 2"/>
          <p:cNvSpPr txBox="1"/>
          <p:nvPr/>
        </p:nvSpPr>
        <p:spPr>
          <a:xfrm>
            <a:off x="10076048" y="1549402"/>
            <a:ext cx="89535" cy="165130"/>
          </a:xfrm>
          <a:prstGeom prst="rect">
            <a:avLst/>
          </a:prstGeom>
        </p:spPr>
        <p:txBody>
          <a:bodyPr vert="horz" wrap="square" lIns="0" tIns="12696" rIns="0" bIns="0" rtlCol="0">
            <a:spAutoFit/>
          </a:bodyPr>
          <a:lstStyle/>
          <a:p>
            <a:pPr marL="12696">
              <a:spcBef>
                <a:spcPts val="100"/>
              </a:spcBef>
            </a:pPr>
            <a:r>
              <a:rPr sz="1000" dirty="0"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6098" y="640992"/>
            <a:ext cx="8991601" cy="1981949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marL="469735">
              <a:spcBef>
                <a:spcPts val="225"/>
              </a:spcBef>
            </a:pP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1971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год </a:t>
            </a:r>
            <a:r>
              <a:rPr sz="3200" dirty="0">
                <a:latin typeface="Times New Roman"/>
                <a:cs typeface="Times New Roman"/>
              </a:rPr>
              <a:t>– появление первого </a:t>
            </a:r>
            <a:r>
              <a:rPr sz="3200" dirty="0" err="1">
                <a:latin typeface="Times New Roman"/>
                <a:cs typeface="Times New Roman"/>
              </a:rPr>
              <a:t>микропроцессора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lang="ru-RU" sz="3200" dirty="0" smtClean="0">
                <a:latin typeface="Times New Roman"/>
                <a:cs typeface="Times New Roman"/>
              </a:rPr>
              <a:t/>
            </a:r>
            <a:br>
              <a:rPr lang="ru-RU" sz="3200" dirty="0" smtClean="0">
                <a:latin typeface="Times New Roman"/>
                <a:cs typeface="Times New Roman"/>
              </a:rPr>
            </a:br>
            <a:r>
              <a:rPr sz="3200" spc="-5" dirty="0" smtClean="0">
                <a:latin typeface="Times New Roman"/>
                <a:cs typeface="Times New Roman"/>
              </a:rPr>
              <a:t>Intel</a:t>
            </a:r>
            <a:r>
              <a:rPr sz="3200" spc="395" dirty="0" smtClean="0">
                <a:latin typeface="Times New Roman"/>
                <a:cs typeface="Times New Roman"/>
              </a:rPr>
              <a:t> </a:t>
            </a:r>
            <a:r>
              <a:rPr sz="3200" spc="-5" dirty="0" smtClean="0">
                <a:latin typeface="Times New Roman"/>
                <a:cs typeface="Times New Roman"/>
              </a:rPr>
              <a:t>400</a:t>
            </a:r>
            <a:r>
              <a:rPr lang="ru-RU" sz="3200" spc="-5" dirty="0" smtClean="0">
                <a:latin typeface="Times New Roman"/>
                <a:cs typeface="Times New Roman"/>
              </a:rPr>
              <a:t>4</a:t>
            </a:r>
            <a:r>
              <a:rPr sz="3200" spc="-5" dirty="0" smtClean="0">
                <a:latin typeface="Times New Roman"/>
                <a:cs typeface="Times New Roman"/>
              </a:rPr>
              <a:t>;</a:t>
            </a:r>
            <a:r>
              <a:rPr lang="ru-RU" sz="3200" spc="-5" dirty="0" smtClean="0">
                <a:latin typeface="Times New Roman"/>
                <a:cs typeface="Times New Roman"/>
              </a:rPr>
              <a:t> </a:t>
            </a:r>
            <a:r>
              <a:rPr sz="3200" dirty="0" err="1">
                <a:latin typeface="Times New Roman"/>
                <a:cs typeface="Times New Roman"/>
              </a:rPr>
              <a:t>тем</a:t>
            </a:r>
            <a:r>
              <a:rPr sz="3200" dirty="0">
                <a:latin typeface="Times New Roman"/>
                <a:cs typeface="Times New Roman"/>
              </a:rPr>
              <a:t> самым были созданы 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предпосылки </a:t>
            </a:r>
            <a:r>
              <a:rPr sz="3200" spc="-5" dirty="0" err="1">
                <a:solidFill>
                  <a:srgbClr val="0000FF"/>
                </a:solidFill>
                <a:latin typeface="Times New Roman"/>
                <a:cs typeface="Times New Roman"/>
              </a:rPr>
              <a:t>цифровой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spc="-5" dirty="0" err="1">
                <a:solidFill>
                  <a:srgbClr val="0000FF"/>
                </a:solidFill>
                <a:latin typeface="+mj-lt"/>
                <a:cs typeface="Times New Roman"/>
              </a:rPr>
              <a:t>обра</a:t>
            </a:r>
            <a:r>
              <a:rPr sz="3200" dirty="0" err="1">
                <a:solidFill>
                  <a:srgbClr val="0000FF"/>
                </a:solidFill>
                <a:latin typeface="+mj-lt"/>
                <a:cs typeface="Times New Roman"/>
              </a:rPr>
              <a:t>ботки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00FF"/>
                </a:solidFill>
                <a:latin typeface="+mj-lt"/>
                <a:cs typeface="Times New Roman"/>
              </a:rPr>
              <a:t>сигналов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в </a:t>
            </a:r>
            <a:r>
              <a:rPr sz="3200" spc="-5" dirty="0">
                <a:latin typeface="Times New Roman"/>
                <a:cs typeface="Times New Roman"/>
              </a:rPr>
              <a:t>реальном  </a:t>
            </a:r>
            <a:r>
              <a:rPr sz="3200" spc="-5" dirty="0" err="1">
                <a:latin typeface="Times New Roman"/>
                <a:cs typeface="Times New Roman"/>
              </a:rPr>
              <a:t>времени</a:t>
            </a:r>
            <a:r>
              <a:rPr sz="3200" spc="-5" dirty="0">
                <a:latin typeface="Times New Roman"/>
                <a:cs typeface="Times New Roman"/>
              </a:rPr>
              <a:t>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59847" y="5634360"/>
            <a:ext cx="1682051" cy="1039255"/>
          </a:xfrm>
          <a:prstGeom prst="rect">
            <a:avLst/>
          </a:prstGeom>
        </p:spPr>
        <p:txBody>
          <a:bodyPr vert="horz" wrap="square" lIns="0" tIns="12696" rIns="0" bIns="0" rtlCol="0">
            <a:spAutoFit/>
          </a:bodyPr>
          <a:lstStyle/>
          <a:p>
            <a:pPr marL="12696" marR="5080">
              <a:lnSpc>
                <a:spcPct val="114999"/>
              </a:lnSpc>
              <a:spcBef>
                <a:spcPts val="100"/>
              </a:spcBef>
              <a:tabLst>
                <a:tab pos="581453" algn="l"/>
              </a:tabLst>
            </a:pPr>
            <a:r>
              <a:rPr sz="2900" dirty="0">
                <a:solidFill>
                  <a:srgbClr val="202020"/>
                </a:solidFill>
                <a:latin typeface="RobotoRegular"/>
                <a:cs typeface="RobotoRegular"/>
              </a:rPr>
              <a:t>Intel	</a:t>
            </a:r>
            <a:r>
              <a:rPr sz="2900" spc="-5" dirty="0">
                <a:solidFill>
                  <a:srgbClr val="202020"/>
                </a:solidFill>
                <a:latin typeface="RobotoRegular"/>
                <a:cs typeface="RobotoRegular"/>
              </a:rPr>
              <a:t>core  i7</a:t>
            </a:r>
            <a:r>
              <a:rPr sz="2900" spc="-15" dirty="0">
                <a:solidFill>
                  <a:srgbClr val="202020"/>
                </a:solidFill>
                <a:latin typeface="RobotoRegular"/>
                <a:cs typeface="RobotoRegular"/>
              </a:rPr>
              <a:t> </a:t>
            </a:r>
            <a:r>
              <a:rPr sz="2900" spc="-5" dirty="0">
                <a:solidFill>
                  <a:srgbClr val="202020"/>
                </a:solidFill>
                <a:latin typeface="RobotoRegular"/>
                <a:cs typeface="RobotoRegular"/>
              </a:rPr>
              <a:t>7700</a:t>
            </a:r>
            <a:endParaRPr sz="2900" dirty="0">
              <a:latin typeface="RobotoRegular"/>
              <a:cs typeface="RobotoRegula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207190" y="3014621"/>
            <a:ext cx="4899317" cy="39112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8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27100" y="2710169"/>
            <a:ext cx="2514600" cy="53857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r>
              <a:rPr lang="en-US" sz="2900" dirty="0">
                <a:solidFill>
                  <a:srgbClr val="202020"/>
                </a:solidFill>
                <a:latin typeface="RobotoRegular"/>
                <a:cs typeface="RobotoRegular"/>
              </a:rPr>
              <a:t>Intel</a:t>
            </a:r>
            <a:r>
              <a:rPr lang="en-US" sz="2900" spc="-5" dirty="0">
                <a:solidFill>
                  <a:srgbClr val="202020"/>
                </a:solidFill>
                <a:latin typeface="RobotoRegular"/>
                <a:cs typeface="RobotoRegular"/>
              </a:rPr>
              <a:t> </a:t>
            </a:r>
            <a:r>
              <a:rPr lang="en-US" sz="2900" dirty="0" smtClean="0">
                <a:solidFill>
                  <a:srgbClr val="202020"/>
                </a:solidFill>
                <a:latin typeface="RobotoRegular"/>
                <a:cs typeface="RobotoRegular"/>
              </a:rPr>
              <a:t>400</a:t>
            </a:r>
            <a:r>
              <a:rPr lang="ru-RU" sz="2900" dirty="0" smtClean="0">
                <a:solidFill>
                  <a:srgbClr val="202020"/>
                </a:solidFill>
                <a:latin typeface="RobotoRegular"/>
                <a:cs typeface="RobotoRegular"/>
              </a:rPr>
              <a:t>4</a:t>
            </a:r>
            <a:endParaRPr lang="ru-RU" sz="2900" dirty="0"/>
          </a:p>
        </p:txBody>
      </p:sp>
      <p:pic>
        <p:nvPicPr>
          <p:cNvPr id="20482" name="Picture 2" descr="Intel 4004 — Национальная библиотека им. Н. Э. Бауман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935" y="3277031"/>
            <a:ext cx="25146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760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2000">
              <a:schemeClr val="accent2">
                <a:lumMod val="60000"/>
                <a:lumOff val="40000"/>
              </a:schemeClr>
            </a:gs>
            <a:gs pos="69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93700" y="428625"/>
                <a:ext cx="9906000" cy="6553200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465B0A8-69D8-48B9-8319-287DAB3F8080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0" y="428625"/>
                <a:ext cx="9906000" cy="65532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bject 2"/>
          <p:cNvSpPr txBox="1"/>
          <p:nvPr/>
        </p:nvSpPr>
        <p:spPr>
          <a:xfrm>
            <a:off x="10076048" y="1549402"/>
            <a:ext cx="89535" cy="165130"/>
          </a:xfrm>
          <a:prstGeom prst="rect">
            <a:avLst/>
          </a:prstGeom>
        </p:spPr>
        <p:txBody>
          <a:bodyPr vert="horz" wrap="square" lIns="0" tIns="12696" rIns="0" bIns="0" rtlCol="0">
            <a:spAutoFit/>
          </a:bodyPr>
          <a:lstStyle/>
          <a:p>
            <a:pPr marL="12696">
              <a:spcBef>
                <a:spcPts val="100"/>
              </a:spcBef>
            </a:pPr>
            <a:r>
              <a:rPr sz="1000" dirty="0">
                <a:latin typeface="Times New Roman"/>
                <a:cs typeface="Times New Roman"/>
              </a:rPr>
              <a:t>5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2300" y="582216"/>
            <a:ext cx="9453748" cy="6247209"/>
          </a:xfrm>
          <a:prstGeom prst="rect">
            <a:avLst/>
          </a:prstGeom>
        </p:spPr>
        <p:txBody>
          <a:bodyPr vert="horz" wrap="square" lIns="0" tIns="39991" rIns="0" bIns="0" rtlCol="0">
            <a:spAutoFit/>
          </a:bodyPr>
          <a:lstStyle/>
          <a:p>
            <a:pPr marL="288823" algn="just">
              <a:lnSpc>
                <a:spcPts val="3700"/>
              </a:lnSpc>
              <a:spcBef>
                <a:spcPts val="315"/>
              </a:spcBef>
            </a:pPr>
            <a:r>
              <a:rPr sz="2800" b="1" dirty="0">
                <a:solidFill>
                  <a:srgbClr val="0070C0"/>
                </a:solidFill>
                <a:latin typeface="+mj-lt"/>
                <a:cs typeface="Times New Roman"/>
              </a:rPr>
              <a:t>Преимущества </a:t>
            </a:r>
            <a:r>
              <a:rPr sz="2800" b="1" spc="-5" dirty="0">
                <a:solidFill>
                  <a:srgbClr val="0070C0"/>
                </a:solidFill>
                <a:latin typeface="+mj-lt"/>
                <a:cs typeface="Times New Roman"/>
              </a:rPr>
              <a:t>ЦОС перед аналоговой</a:t>
            </a:r>
            <a:r>
              <a:rPr sz="2800" b="1" spc="-25" dirty="0">
                <a:solidFill>
                  <a:srgbClr val="0070C0"/>
                </a:solidFill>
                <a:latin typeface="+mj-lt"/>
                <a:cs typeface="Times New Roman"/>
              </a:rPr>
              <a:t> </a:t>
            </a:r>
            <a:r>
              <a:rPr sz="2800" b="1" dirty="0">
                <a:solidFill>
                  <a:srgbClr val="0070C0"/>
                </a:solidFill>
                <a:latin typeface="+mj-lt"/>
                <a:cs typeface="Times New Roman"/>
              </a:rPr>
              <a:t>обработкой:</a:t>
            </a:r>
            <a:endParaRPr sz="2800" dirty="0">
              <a:latin typeface="+mj-lt"/>
              <a:cs typeface="Times New Roman"/>
            </a:endParaRPr>
          </a:p>
          <a:p>
            <a:pPr marL="469261" marR="5080" indent="-457200">
              <a:lnSpc>
                <a:spcPts val="3700"/>
              </a:lnSpc>
              <a:spcBef>
                <a:spcPts val="110"/>
              </a:spcBef>
              <a:buSzPct val="94444"/>
              <a:buFont typeface="Arial" panose="020B0604020202020204" pitchFamily="34" charset="0"/>
              <a:buChar char="•"/>
              <a:tabLst>
                <a:tab pos="192972" algn="l"/>
              </a:tabLst>
            </a:pPr>
            <a:r>
              <a:rPr sz="2800" spc="-5" dirty="0">
                <a:latin typeface="+mj-lt"/>
                <a:cs typeface="Times New Roman"/>
              </a:rPr>
              <a:t>принципиальная возможность реализации практически </a:t>
            </a:r>
            <a:r>
              <a:rPr sz="2800" i="1" spc="-5" dirty="0">
                <a:solidFill>
                  <a:srgbClr val="0000FF"/>
                </a:solidFill>
                <a:latin typeface="+mj-lt"/>
                <a:cs typeface="Times New Roman"/>
              </a:rPr>
              <a:t>любых</a:t>
            </a:r>
            <a:r>
              <a:rPr sz="2800" i="1" spc="-5" dirty="0">
                <a:solidFill>
                  <a:srgbClr val="0070C0"/>
                </a:solidFill>
                <a:latin typeface="+mj-lt"/>
                <a:cs typeface="Times New Roman"/>
              </a:rPr>
              <a:t> </a:t>
            </a:r>
            <a:r>
              <a:rPr sz="2800" i="1" spc="-5" dirty="0">
                <a:latin typeface="+mj-lt"/>
                <a:cs typeface="Times New Roman"/>
              </a:rPr>
              <a:t> </a:t>
            </a:r>
            <a:r>
              <a:rPr sz="2800" dirty="0" err="1">
                <a:latin typeface="+mj-lt"/>
                <a:cs typeface="Times New Roman"/>
              </a:rPr>
              <a:t>алгоритмов</a:t>
            </a:r>
            <a:r>
              <a:rPr sz="2800" dirty="0">
                <a:latin typeface="+mj-lt"/>
                <a:cs typeface="Times New Roman"/>
              </a:rPr>
              <a:t> </a:t>
            </a:r>
            <a:r>
              <a:rPr sz="2800" spc="-5" dirty="0" err="1" smtClean="0">
                <a:latin typeface="+mj-lt"/>
                <a:cs typeface="Times New Roman"/>
              </a:rPr>
              <a:t>обработки</a:t>
            </a:r>
            <a:r>
              <a:rPr sz="2800" spc="-5" dirty="0" smtClean="0">
                <a:latin typeface="+mj-lt"/>
                <a:cs typeface="Times New Roman"/>
              </a:rPr>
              <a:t>;</a:t>
            </a:r>
            <a:r>
              <a:rPr sz="2800" spc="145" dirty="0" smtClean="0">
                <a:latin typeface="+mj-lt"/>
                <a:cs typeface="Times New Roman"/>
              </a:rPr>
              <a:t> </a:t>
            </a:r>
            <a:r>
              <a:rPr sz="2800" dirty="0" err="1">
                <a:latin typeface="+mj-lt"/>
                <a:cs typeface="Times New Roman"/>
              </a:rPr>
              <a:t>развитие</a:t>
            </a:r>
            <a:r>
              <a:rPr sz="2800" spc="135" dirty="0">
                <a:latin typeface="+mj-lt"/>
                <a:cs typeface="Times New Roman"/>
              </a:rPr>
              <a:t> </a:t>
            </a:r>
            <a:r>
              <a:rPr sz="2800" spc="-5" dirty="0" err="1" smtClean="0">
                <a:latin typeface="+mj-lt"/>
                <a:cs typeface="Times New Roman"/>
              </a:rPr>
              <a:t>элементной</a:t>
            </a:r>
            <a:r>
              <a:rPr lang="ru-RU" sz="2800" spc="-5" dirty="0" smtClean="0">
                <a:latin typeface="+mj-lt"/>
                <a:cs typeface="Times New Roman"/>
              </a:rPr>
              <a:t> </a:t>
            </a:r>
            <a:r>
              <a:rPr sz="2800" dirty="0" err="1" smtClean="0">
                <a:latin typeface="+mj-lt"/>
                <a:cs typeface="Times New Roman"/>
              </a:rPr>
              <a:t>базы</a:t>
            </a:r>
            <a:r>
              <a:rPr sz="2800" dirty="0" smtClean="0">
                <a:latin typeface="+mj-lt"/>
                <a:cs typeface="Times New Roman"/>
              </a:rPr>
              <a:t> </a:t>
            </a:r>
            <a:r>
              <a:rPr sz="2800" spc="-5" dirty="0">
                <a:latin typeface="+mj-lt"/>
                <a:cs typeface="Times New Roman"/>
              </a:rPr>
              <a:t>обеспечивает реализуемость </a:t>
            </a:r>
            <a:r>
              <a:rPr sz="2800" dirty="0">
                <a:latin typeface="+mj-lt"/>
                <a:cs typeface="Times New Roman"/>
              </a:rPr>
              <a:t>все более </a:t>
            </a:r>
            <a:r>
              <a:rPr sz="2800" spc="-5" dirty="0">
                <a:latin typeface="+mj-lt"/>
                <a:cs typeface="Times New Roman"/>
              </a:rPr>
              <a:t>широкого класса  </a:t>
            </a:r>
            <a:r>
              <a:rPr sz="2800" dirty="0">
                <a:latin typeface="+mj-lt"/>
                <a:cs typeface="Times New Roman"/>
              </a:rPr>
              <a:t>алгоритмов </a:t>
            </a:r>
            <a:r>
              <a:rPr sz="2800" spc="-5" dirty="0">
                <a:latin typeface="+mj-lt"/>
                <a:cs typeface="Times New Roman"/>
              </a:rPr>
              <a:t>обработки </a:t>
            </a:r>
            <a:r>
              <a:rPr sz="2800" dirty="0">
                <a:latin typeface="+mj-lt"/>
                <a:cs typeface="Times New Roman"/>
              </a:rPr>
              <a:t>в </a:t>
            </a:r>
            <a:r>
              <a:rPr sz="2800" i="1" spc="-5" dirty="0">
                <a:solidFill>
                  <a:srgbClr val="0000FF"/>
                </a:solidFill>
                <a:latin typeface="+mj-lt"/>
                <a:cs typeface="Times New Roman"/>
              </a:rPr>
              <a:t>реальном масштабе времени</a:t>
            </a:r>
            <a:r>
              <a:rPr sz="2800" dirty="0">
                <a:latin typeface="+mj-lt"/>
                <a:cs typeface="Times New Roman"/>
              </a:rPr>
              <a:t>;</a:t>
            </a:r>
          </a:p>
          <a:p>
            <a:pPr marL="469261" indent="-457200">
              <a:lnSpc>
                <a:spcPts val="3700"/>
              </a:lnSpc>
              <a:spcBef>
                <a:spcPts val="105"/>
              </a:spcBef>
              <a:buSzPct val="94444"/>
              <a:buFont typeface="Arial" panose="020B0604020202020204" pitchFamily="34" charset="0"/>
              <a:buChar char="•"/>
              <a:tabLst>
                <a:tab pos="192972" algn="l"/>
              </a:tabLst>
            </a:pPr>
            <a:r>
              <a:rPr sz="2800" dirty="0">
                <a:latin typeface="+mj-lt"/>
                <a:cs typeface="Times New Roman"/>
              </a:rPr>
              <a:t>потенциально сколь </a:t>
            </a:r>
            <a:r>
              <a:rPr sz="2800" spc="-5" dirty="0">
                <a:latin typeface="+mj-lt"/>
                <a:cs typeface="Times New Roman"/>
              </a:rPr>
              <a:t>угодно высокая </a:t>
            </a:r>
            <a:r>
              <a:rPr sz="2800" i="1" spc="-5" dirty="0" err="1">
                <a:solidFill>
                  <a:srgbClr val="0000FF"/>
                </a:solidFill>
                <a:latin typeface="+mj-lt"/>
                <a:cs typeface="Times New Roman"/>
              </a:rPr>
              <a:t>точность</a:t>
            </a:r>
            <a:r>
              <a:rPr sz="2800" i="1" spc="30" dirty="0">
                <a:solidFill>
                  <a:srgbClr val="0070C0"/>
                </a:solidFill>
                <a:latin typeface="+mj-lt"/>
                <a:cs typeface="Times New Roman"/>
              </a:rPr>
              <a:t> </a:t>
            </a:r>
            <a:r>
              <a:rPr sz="2800" dirty="0" err="1" smtClean="0">
                <a:latin typeface="+mj-lt"/>
                <a:cs typeface="Times New Roman"/>
              </a:rPr>
              <a:t>реализации</a:t>
            </a:r>
            <a:r>
              <a:rPr lang="ru-RU" sz="2800" dirty="0" smtClean="0">
                <a:latin typeface="+mj-lt"/>
                <a:cs typeface="Times New Roman"/>
              </a:rPr>
              <a:t> </a:t>
            </a:r>
            <a:r>
              <a:rPr sz="2800" spc="-5" dirty="0" err="1" smtClean="0">
                <a:latin typeface="+mj-lt"/>
                <a:cs typeface="Times New Roman"/>
              </a:rPr>
              <a:t>алгоритмов</a:t>
            </a:r>
            <a:r>
              <a:rPr sz="2800" spc="-5" dirty="0">
                <a:latin typeface="+mj-lt"/>
                <a:cs typeface="Times New Roman"/>
              </a:rPr>
              <a:t>, определяемая</a:t>
            </a:r>
            <a:r>
              <a:rPr sz="2800" spc="5" dirty="0">
                <a:latin typeface="+mj-lt"/>
                <a:cs typeface="Times New Roman"/>
              </a:rPr>
              <a:t> </a:t>
            </a:r>
            <a:r>
              <a:rPr sz="2800" spc="-5" dirty="0">
                <a:latin typeface="+mj-lt"/>
                <a:cs typeface="Times New Roman"/>
              </a:rPr>
              <a:t>разрядностью;</a:t>
            </a:r>
            <a:endParaRPr sz="2800" dirty="0">
              <a:latin typeface="+mj-lt"/>
              <a:cs typeface="Times New Roman"/>
            </a:endParaRPr>
          </a:p>
          <a:p>
            <a:pPr marL="469261" marR="5080" indent="-457200">
              <a:lnSpc>
                <a:spcPts val="3700"/>
              </a:lnSpc>
              <a:spcBef>
                <a:spcPts val="115"/>
              </a:spcBef>
              <a:buSzPct val="94444"/>
              <a:buFont typeface="Arial" panose="020B0604020202020204" pitchFamily="34" charset="0"/>
              <a:buChar char="•"/>
              <a:tabLst>
                <a:tab pos="192972" algn="l"/>
              </a:tabLst>
            </a:pPr>
            <a:r>
              <a:rPr sz="2800" spc="-5" dirty="0">
                <a:latin typeface="+mj-lt"/>
                <a:cs typeface="Times New Roman"/>
              </a:rPr>
              <a:t>принципиальная </a:t>
            </a:r>
            <a:r>
              <a:rPr sz="2800" dirty="0">
                <a:latin typeface="+mj-lt"/>
                <a:cs typeface="Times New Roman"/>
              </a:rPr>
              <a:t>возможность </a:t>
            </a:r>
            <a:r>
              <a:rPr sz="2800" i="1" spc="-5" dirty="0" err="1">
                <a:solidFill>
                  <a:srgbClr val="0000FF"/>
                </a:solidFill>
                <a:latin typeface="+mj-lt"/>
                <a:cs typeface="Times New Roman"/>
              </a:rPr>
              <a:t>безошибочного</a:t>
            </a:r>
            <a:r>
              <a:rPr sz="2800" i="1" spc="-5" dirty="0">
                <a:solidFill>
                  <a:srgbClr val="0070C0"/>
                </a:solidFill>
                <a:latin typeface="+mj-lt"/>
                <a:cs typeface="Times New Roman"/>
              </a:rPr>
              <a:t> </a:t>
            </a:r>
            <a:r>
              <a:rPr sz="2800" spc="-5" dirty="0" err="1" smtClean="0">
                <a:latin typeface="+mj-lt"/>
                <a:cs typeface="Times New Roman"/>
              </a:rPr>
              <a:t>воспроизведе</a:t>
            </a:r>
            <a:r>
              <a:rPr sz="2800" dirty="0" err="1" smtClean="0">
                <a:latin typeface="+mj-lt"/>
                <a:cs typeface="Times New Roman"/>
              </a:rPr>
              <a:t>ния</a:t>
            </a:r>
            <a:r>
              <a:rPr sz="2800" dirty="0" smtClean="0">
                <a:latin typeface="+mj-lt"/>
                <a:cs typeface="Times New Roman"/>
              </a:rPr>
              <a:t> </a:t>
            </a:r>
            <a:r>
              <a:rPr sz="2800" dirty="0">
                <a:latin typeface="+mj-lt"/>
                <a:cs typeface="Times New Roman"/>
              </a:rPr>
              <a:t>сигналов </a:t>
            </a:r>
            <a:r>
              <a:rPr sz="2800" spc="-5" dirty="0">
                <a:latin typeface="+mj-lt"/>
                <a:cs typeface="Times New Roman"/>
              </a:rPr>
              <a:t>при передаче, </a:t>
            </a:r>
            <a:r>
              <a:rPr sz="2800" dirty="0">
                <a:latin typeface="+mj-lt"/>
                <a:cs typeface="Times New Roman"/>
              </a:rPr>
              <a:t>копировании и хранении; </a:t>
            </a:r>
            <a:r>
              <a:rPr sz="2800" spc="-5" dirty="0" err="1" smtClean="0">
                <a:latin typeface="+mj-lt"/>
                <a:cs typeface="Times New Roman"/>
              </a:rPr>
              <a:t>вероят</a:t>
            </a:r>
            <a:r>
              <a:rPr sz="2800" dirty="0" err="1" smtClean="0">
                <a:latin typeface="+mj-lt"/>
                <a:cs typeface="Times New Roman"/>
              </a:rPr>
              <a:t>ность</a:t>
            </a:r>
            <a:r>
              <a:rPr sz="2800" dirty="0" smtClean="0">
                <a:latin typeface="+mj-lt"/>
                <a:cs typeface="Times New Roman"/>
              </a:rPr>
              <a:t> </a:t>
            </a:r>
            <a:r>
              <a:rPr sz="2800" dirty="0">
                <a:latin typeface="+mj-lt"/>
                <a:cs typeface="Times New Roman"/>
              </a:rPr>
              <a:t>безошибочного </a:t>
            </a:r>
            <a:r>
              <a:rPr sz="2800" spc="-5" dirty="0">
                <a:latin typeface="+mj-lt"/>
                <a:cs typeface="Times New Roman"/>
              </a:rPr>
              <a:t>воспроизведения может </a:t>
            </a:r>
            <a:r>
              <a:rPr sz="2800" dirty="0" err="1">
                <a:latin typeface="+mj-lt"/>
                <a:cs typeface="Times New Roman"/>
              </a:rPr>
              <a:t>быть</a:t>
            </a:r>
            <a:r>
              <a:rPr sz="2800" spc="114" dirty="0">
                <a:latin typeface="+mj-lt"/>
                <a:cs typeface="Times New Roman"/>
              </a:rPr>
              <a:t> </a:t>
            </a:r>
            <a:r>
              <a:rPr sz="2800" spc="-5" dirty="0" err="1" smtClean="0">
                <a:latin typeface="+mj-lt"/>
                <a:cs typeface="Times New Roman"/>
              </a:rPr>
              <a:t>повышена</a:t>
            </a:r>
            <a:r>
              <a:rPr lang="ru-RU" sz="2800" spc="-5" dirty="0" smtClean="0">
                <a:latin typeface="+mj-lt"/>
                <a:cs typeface="Times New Roman"/>
              </a:rPr>
              <a:t> </a:t>
            </a:r>
            <a:r>
              <a:rPr sz="2800" dirty="0" err="1" smtClean="0">
                <a:latin typeface="+mj-lt"/>
                <a:cs typeface="Times New Roman"/>
              </a:rPr>
              <a:t>на</a:t>
            </a:r>
            <a:r>
              <a:rPr sz="2800" dirty="0" smtClean="0">
                <a:latin typeface="+mj-lt"/>
                <a:cs typeface="Times New Roman"/>
              </a:rPr>
              <a:t> </a:t>
            </a:r>
            <a:r>
              <a:rPr sz="2800" dirty="0">
                <a:latin typeface="+mj-lt"/>
                <a:cs typeface="Times New Roman"/>
              </a:rPr>
              <a:t>основе </a:t>
            </a:r>
            <a:r>
              <a:rPr sz="2800" spc="-5" dirty="0">
                <a:latin typeface="+mj-lt"/>
                <a:cs typeface="Times New Roman"/>
              </a:rPr>
              <a:t>помехоустойчивого кодирования, </a:t>
            </a:r>
            <a:r>
              <a:rPr sz="2800" spc="-5" dirty="0" err="1">
                <a:latin typeface="+mj-lt"/>
                <a:cs typeface="Times New Roman"/>
              </a:rPr>
              <a:t>которое</a:t>
            </a:r>
            <a:r>
              <a:rPr sz="2800" spc="-5" dirty="0">
                <a:latin typeface="+mj-lt"/>
                <a:cs typeface="Times New Roman"/>
              </a:rPr>
              <a:t> </a:t>
            </a:r>
            <a:r>
              <a:rPr sz="2800" spc="-5" dirty="0" err="1" smtClean="0">
                <a:latin typeface="+mj-lt"/>
                <a:cs typeface="Times New Roman"/>
              </a:rPr>
              <a:t>приме</a:t>
            </a:r>
            <a:r>
              <a:rPr sz="2800" dirty="0" err="1" smtClean="0">
                <a:latin typeface="+mj-lt"/>
                <a:cs typeface="Times New Roman"/>
              </a:rPr>
              <a:t>нимо</a:t>
            </a:r>
            <a:r>
              <a:rPr sz="2800" dirty="0" smtClean="0">
                <a:latin typeface="+mj-lt"/>
                <a:cs typeface="Times New Roman"/>
              </a:rPr>
              <a:t> </a:t>
            </a:r>
            <a:r>
              <a:rPr sz="2800" spc="-5" dirty="0">
                <a:latin typeface="+mj-lt"/>
                <a:cs typeface="Times New Roman"/>
              </a:rPr>
              <a:t>только </a:t>
            </a:r>
            <a:r>
              <a:rPr sz="2800" dirty="0">
                <a:latin typeface="+mj-lt"/>
                <a:cs typeface="Times New Roman"/>
              </a:rPr>
              <a:t>к цифровым</a:t>
            </a:r>
            <a:r>
              <a:rPr sz="2800" spc="-15" dirty="0">
                <a:latin typeface="+mj-lt"/>
                <a:cs typeface="Times New Roman"/>
              </a:rPr>
              <a:t> </a:t>
            </a:r>
            <a:r>
              <a:rPr sz="2800" spc="-5" dirty="0">
                <a:latin typeface="+mj-lt"/>
                <a:cs typeface="Times New Roman"/>
              </a:rPr>
              <a:t>сигналам;</a:t>
            </a:r>
            <a:endParaRPr sz="2800" dirty="0">
              <a:latin typeface="+mj-lt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9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1504</TotalTime>
  <Words>1299</Words>
  <Application>Microsoft Office PowerPoint</Application>
  <PresentationFormat>Произвольный</PresentationFormat>
  <Paragraphs>233</Paragraphs>
  <Slides>33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5" baseType="lpstr">
      <vt:lpstr>Arial</vt:lpstr>
      <vt:lpstr>Arial Black</vt:lpstr>
      <vt:lpstr>Calibri</vt:lpstr>
      <vt:lpstr>Cambria Math</vt:lpstr>
      <vt:lpstr>RobotoRegular</vt:lpstr>
      <vt:lpstr>Symbol</vt:lpstr>
      <vt:lpstr>Times New Roman</vt:lpstr>
      <vt:lpstr>Wingdings</vt:lpstr>
      <vt:lpstr>Тема Office</vt:lpstr>
      <vt:lpstr>1_Тема Office</vt:lpstr>
      <vt:lpstr>Equation</vt:lpstr>
      <vt:lpstr>Picture</vt:lpstr>
      <vt:lpstr>В.Н. ВАСЮКОВ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&lt;4D6963726F736F667420576F7264202D20CFF0E5E7E5EDF2E0F6E8E82031&gt;</dc:title>
  <dc:creator>&lt;C2CDC2&gt;</dc:creator>
  <cp:lastModifiedBy>VNV</cp:lastModifiedBy>
  <cp:revision>124</cp:revision>
  <dcterms:created xsi:type="dcterms:W3CDTF">2020-01-30T15:23:58Z</dcterms:created>
  <dcterms:modified xsi:type="dcterms:W3CDTF">2024-02-04T11:24:18Z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2020-01-30T00:00:00Z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2020-01-30T00:00:00Z</vt:filetime>
  </property>
</Properties>
</file>