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  <p:sldMasterId id="2147483679" r:id="rId2"/>
  </p:sldMasterIdLst>
  <p:notesMasterIdLst>
    <p:notesMasterId r:id="rId36"/>
  </p:notesMasterIdLst>
  <p:sldIdLst>
    <p:sldId id="256" r:id="rId3"/>
    <p:sldId id="285" r:id="rId4"/>
    <p:sldId id="287" r:id="rId5"/>
    <p:sldId id="257" r:id="rId6"/>
    <p:sldId id="288" r:id="rId7"/>
    <p:sldId id="258" r:id="rId8"/>
    <p:sldId id="259" r:id="rId9"/>
    <p:sldId id="284" r:id="rId10"/>
    <p:sldId id="260" r:id="rId11"/>
    <p:sldId id="261" r:id="rId12"/>
    <p:sldId id="289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2" r:id="rId32"/>
    <p:sldId id="281" r:id="rId33"/>
    <p:sldId id="283" r:id="rId34"/>
    <p:sldId id="280" r:id="rId35"/>
  </p:sldIdLst>
  <p:sldSz cx="10693400" cy="7562850"/>
  <p:notesSz cx="10693400" cy="7562850"/>
  <p:defaultTextStyle>
    <a:defPPr>
      <a:defRPr lang="ru-RU"/>
    </a:defPPr>
    <a:lvl1pPr marL="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4660"/>
  </p:normalViewPr>
  <p:slideViewPr>
    <p:cSldViewPr>
      <p:cViewPr varScale="1">
        <p:scale>
          <a:sx n="83" d="100"/>
          <a:sy n="83" d="100"/>
        </p:scale>
        <p:origin x="1530" y="114"/>
      </p:cViewPr>
      <p:guideLst>
        <p:guide orient="horz" pos="2880"/>
        <p:guide pos="2160"/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ЦОС в МФРЛ, с. 26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BFB3-2259-4B47-AECF-EC3CE2F918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25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41688" y="566738"/>
            <a:ext cx="4010025" cy="28368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BFB3-2259-4B47-AECF-EC3CE2F9187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9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386"/>
            <a:ext cx="9089390" cy="16211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5615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1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5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9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3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7827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562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5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65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9115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386"/>
            <a:ext cx="9089390" cy="16211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5615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1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5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9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3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8410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90931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9832"/>
            <a:ext cx="9089390" cy="1502066"/>
          </a:xfrm>
        </p:spPr>
        <p:txBody>
          <a:bodyPr anchor="t"/>
          <a:lstStyle>
            <a:lvl1pPr algn="l">
              <a:defRPr sz="441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5459"/>
            <a:ext cx="9089390" cy="1654373"/>
          </a:xfrm>
        </p:spPr>
        <p:txBody>
          <a:bodyPr anchor="b"/>
          <a:lstStyle>
            <a:lvl1pPr marL="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67095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666"/>
            <a:ext cx="4722918" cy="4991131"/>
          </a:xfrm>
        </p:spPr>
        <p:txBody>
          <a:bodyPr/>
          <a:lstStyle>
            <a:lvl1pPr>
              <a:defRPr sz="3088"/>
            </a:lvl1pPr>
            <a:lvl2pPr>
              <a:defRPr sz="2647"/>
            </a:lvl2pPr>
            <a:lvl3pPr>
              <a:defRPr sz="2206"/>
            </a:lvl3pPr>
            <a:lvl4pPr>
              <a:defRPr sz="1985"/>
            </a:lvl4pPr>
            <a:lvl5pPr>
              <a:defRPr sz="1985"/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6"/>
            <a:ext cx="4722918" cy="4991131"/>
          </a:xfrm>
        </p:spPr>
        <p:txBody>
          <a:bodyPr/>
          <a:lstStyle>
            <a:lvl1pPr>
              <a:defRPr sz="3088"/>
            </a:lvl1pPr>
            <a:lvl2pPr>
              <a:defRPr sz="2647"/>
            </a:lvl2pPr>
            <a:lvl3pPr>
              <a:defRPr sz="2206"/>
            </a:lvl3pPr>
            <a:lvl4pPr>
              <a:defRPr sz="1985"/>
            </a:lvl4pPr>
            <a:lvl5pPr>
              <a:defRPr sz="1985"/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08177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/>
          <a:lstStyle>
            <a:lvl1pPr>
              <a:defRPr sz="2647"/>
            </a:lvl1pPr>
            <a:lvl2pPr>
              <a:defRPr sz="2206"/>
            </a:lvl2pPr>
            <a:lvl3pPr>
              <a:defRPr sz="1985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/>
          <a:lstStyle>
            <a:lvl1pPr>
              <a:defRPr sz="2647"/>
            </a:lvl1pPr>
            <a:lvl2pPr>
              <a:defRPr sz="2206"/>
            </a:lvl2pPr>
            <a:lvl3pPr>
              <a:defRPr sz="1985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7132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26039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E3C4D-359F-4FFE-80A9-9208D8303C3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7404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113"/>
            <a:ext cx="3518055" cy="1281483"/>
          </a:xfrm>
        </p:spPr>
        <p:txBody>
          <a:bodyPr anchor="b"/>
          <a:lstStyle>
            <a:lvl1pPr algn="l">
              <a:defRPr sz="220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114"/>
            <a:ext cx="5977908" cy="6454683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597"/>
            <a:ext cx="3518055" cy="5173200"/>
          </a:xfrm>
        </p:spPr>
        <p:txBody>
          <a:bodyPr/>
          <a:lstStyle>
            <a:lvl1pPr marL="0" indent="0">
              <a:buNone/>
              <a:defRPr sz="1544"/>
            </a:lvl1pPr>
            <a:lvl2pPr marL="504200" indent="0">
              <a:buNone/>
              <a:defRPr sz="1323"/>
            </a:lvl2pPr>
            <a:lvl3pPr marL="1008400" indent="0">
              <a:buNone/>
              <a:defRPr sz="1103"/>
            </a:lvl3pPr>
            <a:lvl4pPr marL="1512600" indent="0">
              <a:buNone/>
              <a:defRPr sz="993"/>
            </a:lvl4pPr>
            <a:lvl5pPr marL="2016801" indent="0">
              <a:buNone/>
              <a:defRPr sz="993"/>
            </a:lvl5pPr>
            <a:lvl6pPr marL="2521001" indent="0">
              <a:buNone/>
              <a:defRPr sz="993"/>
            </a:lvl6pPr>
            <a:lvl7pPr marL="3025201" indent="0">
              <a:buNone/>
              <a:defRPr sz="993"/>
            </a:lvl7pPr>
            <a:lvl8pPr marL="3529401" indent="0">
              <a:buNone/>
              <a:defRPr sz="993"/>
            </a:lvl8pPr>
            <a:lvl9pPr marL="4033601" indent="0">
              <a:buNone/>
              <a:defRPr sz="99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5700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05670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5"/>
            <a:ext cx="6416040" cy="624986"/>
          </a:xfrm>
        </p:spPr>
        <p:txBody>
          <a:bodyPr anchor="b"/>
          <a:lstStyle>
            <a:lvl1pPr algn="l">
              <a:defRPr sz="220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1"/>
            <a:ext cx="6416040" cy="887584"/>
          </a:xfrm>
        </p:spPr>
        <p:txBody>
          <a:bodyPr/>
          <a:lstStyle>
            <a:lvl1pPr marL="0" indent="0">
              <a:buNone/>
              <a:defRPr sz="1544"/>
            </a:lvl1pPr>
            <a:lvl2pPr marL="504200" indent="0">
              <a:buNone/>
              <a:defRPr sz="1323"/>
            </a:lvl2pPr>
            <a:lvl3pPr marL="1008400" indent="0">
              <a:buNone/>
              <a:defRPr sz="1103"/>
            </a:lvl3pPr>
            <a:lvl4pPr marL="1512600" indent="0">
              <a:buNone/>
              <a:defRPr sz="993"/>
            </a:lvl4pPr>
            <a:lvl5pPr marL="2016801" indent="0">
              <a:buNone/>
              <a:defRPr sz="993"/>
            </a:lvl5pPr>
            <a:lvl6pPr marL="2521001" indent="0">
              <a:buNone/>
              <a:defRPr sz="993"/>
            </a:lvl6pPr>
            <a:lvl7pPr marL="3025201" indent="0">
              <a:buNone/>
              <a:defRPr sz="993"/>
            </a:lvl7pPr>
            <a:lvl8pPr marL="3529401" indent="0">
              <a:buNone/>
              <a:defRPr sz="993"/>
            </a:lvl8pPr>
            <a:lvl9pPr marL="4033601" indent="0">
              <a:buNone/>
              <a:defRPr sz="99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863930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18505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5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65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2113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54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9832"/>
            <a:ext cx="9089390" cy="1502066"/>
          </a:xfrm>
        </p:spPr>
        <p:txBody>
          <a:bodyPr anchor="t"/>
          <a:lstStyle>
            <a:lvl1pPr algn="l">
              <a:defRPr sz="441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5459"/>
            <a:ext cx="9089390" cy="1654373"/>
          </a:xfrm>
        </p:spPr>
        <p:txBody>
          <a:bodyPr anchor="b"/>
          <a:lstStyle>
            <a:lvl1pPr marL="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4257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666"/>
            <a:ext cx="4722918" cy="4991131"/>
          </a:xfrm>
        </p:spPr>
        <p:txBody>
          <a:bodyPr/>
          <a:lstStyle>
            <a:lvl1pPr>
              <a:defRPr sz="3088"/>
            </a:lvl1pPr>
            <a:lvl2pPr>
              <a:defRPr sz="2647"/>
            </a:lvl2pPr>
            <a:lvl3pPr>
              <a:defRPr sz="2206"/>
            </a:lvl3pPr>
            <a:lvl4pPr>
              <a:defRPr sz="1985"/>
            </a:lvl4pPr>
            <a:lvl5pPr>
              <a:defRPr sz="1985"/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6"/>
            <a:ext cx="4722918" cy="4991131"/>
          </a:xfrm>
        </p:spPr>
        <p:txBody>
          <a:bodyPr/>
          <a:lstStyle>
            <a:lvl1pPr>
              <a:defRPr sz="3088"/>
            </a:lvl1pPr>
            <a:lvl2pPr>
              <a:defRPr sz="2647"/>
            </a:lvl2pPr>
            <a:lvl3pPr>
              <a:defRPr sz="2206"/>
            </a:lvl3pPr>
            <a:lvl4pPr>
              <a:defRPr sz="1985"/>
            </a:lvl4pPr>
            <a:lvl5pPr>
              <a:defRPr sz="1985"/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6607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/>
          <a:lstStyle>
            <a:lvl1pPr>
              <a:defRPr sz="2647"/>
            </a:lvl1pPr>
            <a:lvl2pPr>
              <a:defRPr sz="2206"/>
            </a:lvl2pPr>
            <a:lvl3pPr>
              <a:defRPr sz="1985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/>
          <a:lstStyle>
            <a:lvl1pPr>
              <a:defRPr sz="2647"/>
            </a:lvl1pPr>
            <a:lvl2pPr>
              <a:defRPr sz="2206"/>
            </a:lvl2pPr>
            <a:lvl3pPr>
              <a:defRPr sz="1985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4384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0160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E3C4D-359F-4FFE-80A9-9208D8303C3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691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113"/>
            <a:ext cx="3518055" cy="1281483"/>
          </a:xfrm>
        </p:spPr>
        <p:txBody>
          <a:bodyPr anchor="b"/>
          <a:lstStyle>
            <a:lvl1pPr algn="l">
              <a:defRPr sz="220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114"/>
            <a:ext cx="5977908" cy="6454683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597"/>
            <a:ext cx="3518055" cy="5173200"/>
          </a:xfrm>
        </p:spPr>
        <p:txBody>
          <a:bodyPr/>
          <a:lstStyle>
            <a:lvl1pPr marL="0" indent="0">
              <a:buNone/>
              <a:defRPr sz="1544"/>
            </a:lvl1pPr>
            <a:lvl2pPr marL="504200" indent="0">
              <a:buNone/>
              <a:defRPr sz="1323"/>
            </a:lvl2pPr>
            <a:lvl3pPr marL="1008400" indent="0">
              <a:buNone/>
              <a:defRPr sz="1103"/>
            </a:lvl3pPr>
            <a:lvl4pPr marL="1512600" indent="0">
              <a:buNone/>
              <a:defRPr sz="993"/>
            </a:lvl4pPr>
            <a:lvl5pPr marL="2016801" indent="0">
              <a:buNone/>
              <a:defRPr sz="993"/>
            </a:lvl5pPr>
            <a:lvl6pPr marL="2521001" indent="0">
              <a:buNone/>
              <a:defRPr sz="993"/>
            </a:lvl6pPr>
            <a:lvl7pPr marL="3025201" indent="0">
              <a:buNone/>
              <a:defRPr sz="993"/>
            </a:lvl7pPr>
            <a:lvl8pPr marL="3529401" indent="0">
              <a:buNone/>
              <a:defRPr sz="993"/>
            </a:lvl8pPr>
            <a:lvl9pPr marL="4033601" indent="0">
              <a:buNone/>
              <a:defRPr sz="99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6431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5"/>
            <a:ext cx="6416040" cy="624986"/>
          </a:xfrm>
        </p:spPr>
        <p:txBody>
          <a:bodyPr anchor="b"/>
          <a:lstStyle>
            <a:lvl1pPr algn="l">
              <a:defRPr sz="220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1"/>
            <a:ext cx="6416040" cy="887584"/>
          </a:xfrm>
        </p:spPr>
        <p:txBody>
          <a:bodyPr/>
          <a:lstStyle>
            <a:lvl1pPr marL="0" indent="0">
              <a:buNone/>
              <a:defRPr sz="1544"/>
            </a:lvl1pPr>
            <a:lvl2pPr marL="504200" indent="0">
              <a:buNone/>
              <a:defRPr sz="1323"/>
            </a:lvl2pPr>
            <a:lvl3pPr marL="1008400" indent="0">
              <a:buNone/>
              <a:defRPr sz="1103"/>
            </a:lvl3pPr>
            <a:lvl4pPr marL="1512600" indent="0">
              <a:buNone/>
              <a:defRPr sz="993"/>
            </a:lvl4pPr>
            <a:lvl5pPr marL="2016801" indent="0">
              <a:buNone/>
              <a:defRPr sz="993"/>
            </a:lvl5pPr>
            <a:lvl6pPr marL="2521001" indent="0">
              <a:buNone/>
              <a:defRPr sz="993"/>
            </a:lvl6pPr>
            <a:lvl7pPr marL="3025201" indent="0">
              <a:buNone/>
              <a:defRPr sz="993"/>
            </a:lvl7pPr>
            <a:lvl8pPr marL="3529401" indent="0">
              <a:buNone/>
              <a:defRPr sz="993"/>
            </a:lvl8pPr>
            <a:lvl9pPr marL="4033601" indent="0">
              <a:buNone/>
              <a:defRPr sz="99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4880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666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9642"/>
            <a:ext cx="249512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2"/>
            <a:ext cx="3386243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2"/>
            <a:ext cx="249512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1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ctr" defTabSz="1008400" rtl="0" eaLnBrk="1" latinLnBrk="0" hangingPunct="1"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150" indent="-37815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9" kern="1200">
          <a:solidFill>
            <a:schemeClr val="tx1"/>
          </a:solidFill>
          <a:latin typeface="+mn-lt"/>
          <a:ea typeface="+mn-ea"/>
          <a:cs typeface="+mn-cs"/>
        </a:defRPr>
      </a:lvl1pPr>
      <a:lvl2pPr marL="819325" indent="-315125" algn="l" defTabSz="1008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8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6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6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666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9642"/>
            <a:ext cx="249512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2"/>
            <a:ext cx="3386243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2"/>
            <a:ext cx="249512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hdr="0" ftr="0" dt="0"/>
  <p:txStyles>
    <p:titleStyle>
      <a:lvl1pPr algn="ctr" defTabSz="1008400" rtl="0" eaLnBrk="1" latinLnBrk="0" hangingPunct="1"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150" indent="-37815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9" kern="1200">
          <a:solidFill>
            <a:schemeClr val="tx1"/>
          </a:solidFill>
          <a:latin typeface="+mn-lt"/>
          <a:ea typeface="+mn-ea"/>
          <a:cs typeface="+mn-cs"/>
        </a:defRPr>
      </a:lvl1pPr>
      <a:lvl2pPr marL="819325" indent="-315125" algn="l" defTabSz="1008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8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6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6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4.wmf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28.png"/><Relationship Id="rId12" Type="http://schemas.openxmlformats.org/officeDocument/2006/relationships/oleObject" Target="../embeddings/oleObject3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27.png"/><Relationship Id="rId11" Type="http://schemas.openxmlformats.org/officeDocument/2006/relationships/image" Target="../media/image23.wmf"/><Relationship Id="rId5" Type="http://schemas.openxmlformats.org/officeDocument/2006/relationships/image" Target="../media/image26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25.png"/><Relationship Id="rId9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31.wmf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7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7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0.wmf"/><Relationship Id="rId5" Type="http://schemas.openxmlformats.org/officeDocument/2006/relationships/image" Target="../media/image33.png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25.png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44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7.wmf"/><Relationship Id="rId12" Type="http://schemas.openxmlformats.org/officeDocument/2006/relationships/image" Target="../media/image39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9.x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40.png"/><Relationship Id="rId10" Type="http://schemas.openxmlformats.org/officeDocument/2006/relationships/image" Target="../media/image41.png"/><Relationship Id="rId4" Type="http://schemas.openxmlformats.org/officeDocument/2006/relationships/image" Target="../media/image25.png"/><Relationship Id="rId9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image" Target="../media/image51.png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44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45.wmf"/><Relationship Id="rId10" Type="http://schemas.openxmlformats.org/officeDocument/2006/relationships/image" Target="../media/image47.png"/><Relationship Id="rId4" Type="http://schemas.openxmlformats.org/officeDocument/2006/relationships/image" Target="../media/image25.png"/><Relationship Id="rId9" Type="http://schemas.openxmlformats.org/officeDocument/2006/relationships/image" Target="../media/image46.png"/><Relationship Id="rId1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19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48.wmf"/><Relationship Id="rId12" Type="http://schemas.openxmlformats.org/officeDocument/2006/relationships/image" Target="../media/image52.png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21.x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50.wmf"/><Relationship Id="rId5" Type="http://schemas.openxmlformats.org/officeDocument/2006/relationships/image" Target="../media/image56.png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25.png"/><Relationship Id="rId9" Type="http://schemas.openxmlformats.org/officeDocument/2006/relationships/image" Target="../media/image49.wmf"/><Relationship Id="rId14" Type="http://schemas.openxmlformats.org/officeDocument/2006/relationships/image" Target="../media/image5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61.png"/><Relationship Id="rId12" Type="http://schemas.openxmlformats.org/officeDocument/2006/relationships/image" Target="../media/image54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60.png"/><Relationship Id="rId11" Type="http://schemas.openxmlformats.org/officeDocument/2006/relationships/oleObject" Target="../embeddings/oleObject21.bin"/><Relationship Id="rId5" Type="http://schemas.openxmlformats.org/officeDocument/2006/relationships/image" Target="../media/image25.png"/><Relationship Id="rId10" Type="http://schemas.openxmlformats.org/officeDocument/2006/relationships/image" Target="../media/image62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5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26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58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57.wmf"/><Relationship Id="rId4" Type="http://schemas.openxmlformats.org/officeDocument/2006/relationships/image" Target="../media/image68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5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image" Target="../media/image76.png"/><Relationship Id="rId18" Type="http://schemas.openxmlformats.org/officeDocument/2006/relationships/image" Target="../media/image65.wmf"/><Relationship Id="rId3" Type="http://schemas.openxmlformats.org/officeDocument/2006/relationships/slideLayout" Target="../slideLayouts/slideLayout23.xml"/><Relationship Id="rId21" Type="http://schemas.openxmlformats.org/officeDocument/2006/relationships/image" Target="../media/image69.png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63.wmf"/><Relationship Id="rId17" Type="http://schemas.openxmlformats.org/officeDocument/2006/relationships/oleObject" Target="../embeddings/oleObject32.bin"/><Relationship Id="rId2" Type="http://schemas.openxmlformats.org/officeDocument/2006/relationships/vmlDrawing" Target="../drawings/vmlDrawing8.vml"/><Relationship Id="rId16" Type="http://schemas.openxmlformats.org/officeDocument/2006/relationships/image" Target="../media/image67.png"/><Relationship Id="rId20" Type="http://schemas.openxmlformats.org/officeDocument/2006/relationships/image" Target="../media/image66.wmf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image" Target="../media/image64.wmf"/><Relationship Id="rId10" Type="http://schemas.openxmlformats.org/officeDocument/2006/relationships/image" Target="../media/image62.wmf"/><Relationship Id="rId19" Type="http://schemas.openxmlformats.org/officeDocument/2006/relationships/oleObject" Target="../embeddings/oleObject33.bin"/><Relationship Id="rId4" Type="http://schemas.openxmlformats.org/officeDocument/2006/relationships/image" Target="../media/image25.png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70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26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image" Target="../media/image74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38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71.wmf"/><Relationship Id="rId11" Type="http://schemas.openxmlformats.org/officeDocument/2006/relationships/image" Target="../media/image75.png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73.wmf"/><Relationship Id="rId4" Type="http://schemas.openxmlformats.org/officeDocument/2006/relationships/image" Target="../media/image25.png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78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29.x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91.png"/><Relationship Id="rId4" Type="http://schemas.openxmlformats.org/officeDocument/2006/relationships/image" Target="../media/image25.png"/><Relationship Id="rId9" Type="http://schemas.openxmlformats.org/officeDocument/2006/relationships/image" Target="../media/image7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83.wmf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44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30.x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82.wmf"/><Relationship Id="rId5" Type="http://schemas.openxmlformats.org/officeDocument/2006/relationships/image" Target="../media/image96.png"/><Relationship Id="rId10" Type="http://schemas.openxmlformats.org/officeDocument/2006/relationships/oleObject" Target="../embeddings/oleObject43.bin"/><Relationship Id="rId4" Type="http://schemas.openxmlformats.org/officeDocument/2006/relationships/image" Target="../media/image25.png"/><Relationship Id="rId9" Type="http://schemas.openxmlformats.org/officeDocument/2006/relationships/image" Target="../media/image81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84.wmf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31.x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82.png"/><Relationship Id="rId4" Type="http://schemas.openxmlformats.org/officeDocument/2006/relationships/image" Target="../media/image99.png"/><Relationship Id="rId9" Type="http://schemas.openxmlformats.org/officeDocument/2006/relationships/image" Target="../media/image85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51.bin"/><Relationship Id="rId18" Type="http://schemas.openxmlformats.org/officeDocument/2006/relationships/image" Target="../media/image93.png"/><Relationship Id="rId3" Type="http://schemas.openxmlformats.org/officeDocument/2006/relationships/slideLayout" Target="../slideLayouts/slideLayout23.xml"/><Relationship Id="rId21" Type="http://schemas.openxmlformats.org/officeDocument/2006/relationships/image" Target="../media/image94.png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89.wmf"/><Relationship Id="rId17" Type="http://schemas.openxmlformats.org/officeDocument/2006/relationships/image" Target="../media/image27.png"/><Relationship Id="rId2" Type="http://schemas.openxmlformats.org/officeDocument/2006/relationships/vmlDrawing" Target="../drawings/vmlDrawing14.vml"/><Relationship Id="rId16" Type="http://schemas.openxmlformats.org/officeDocument/2006/relationships/image" Target="../media/image92.png"/><Relationship Id="rId20" Type="http://schemas.openxmlformats.org/officeDocument/2006/relationships/image" Target="../media/image91.wmf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5" Type="http://schemas.openxmlformats.org/officeDocument/2006/relationships/image" Target="../media/image26.png"/><Relationship Id="rId10" Type="http://schemas.openxmlformats.org/officeDocument/2006/relationships/image" Target="../media/image88.wmf"/><Relationship Id="rId19" Type="http://schemas.openxmlformats.org/officeDocument/2006/relationships/oleObject" Target="../embeddings/oleObject52.bin"/><Relationship Id="rId4" Type="http://schemas.openxmlformats.org/officeDocument/2006/relationships/image" Target="../media/image99.png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90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97.png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95.wmf"/><Relationship Id="rId11" Type="http://schemas.openxmlformats.org/officeDocument/2006/relationships/image" Target="../media/image27.png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92.png"/><Relationship Id="rId4" Type="http://schemas.openxmlformats.org/officeDocument/2006/relationships/image" Target="../media/image11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28824"/>
            <a:ext cx="9595865" cy="496535"/>
          </a:xfrm>
          <a:prstGeom prst="rect">
            <a:avLst/>
          </a:prstGeom>
        </p:spPr>
        <p:txBody>
          <a:bodyPr vert="horz" wrap="square" lIns="0" tIns="29199" rIns="0" bIns="0" rtlCol="0">
            <a:spAutoFit/>
          </a:bodyPr>
          <a:lstStyle/>
          <a:p>
            <a:pPr marL="20638" marR="5080" indent="-20638" algn="ctr">
              <a:lnSpc>
                <a:spcPts val="1839"/>
              </a:lnSpc>
              <a:spcBef>
                <a:spcPts val="229"/>
              </a:spcBef>
            </a:pPr>
            <a:r>
              <a:rPr sz="2100" b="1" spc="-5" dirty="0">
                <a:latin typeface="Times New Roman"/>
                <a:cs typeface="Times New Roman"/>
              </a:rPr>
              <a:t>НОВОСИБИРСКИЙ ГОСУДАРСТВЕННЫЙ </a:t>
            </a:r>
            <a:r>
              <a:rPr sz="2100" b="1" spc="-5" dirty="0" smtClean="0">
                <a:latin typeface="Times New Roman"/>
                <a:cs typeface="Times New Roman"/>
              </a:rPr>
              <a:t>ТЕХНИЧЕСКИ</a:t>
            </a:r>
            <a:r>
              <a:rPr lang="ru-RU" sz="2100" b="1" spc="-5" dirty="0" smtClean="0">
                <a:latin typeface="Times New Roman"/>
                <a:cs typeface="Times New Roman"/>
              </a:rPr>
              <a:t>Й </a:t>
            </a:r>
            <a:r>
              <a:rPr sz="2100" b="1" spc="-5" dirty="0" smtClean="0">
                <a:latin typeface="Times New Roman"/>
                <a:cs typeface="Times New Roman"/>
              </a:rPr>
              <a:t>УНИВЕРСИТЕТ</a:t>
            </a: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5099" y="2943225"/>
            <a:ext cx="2362201" cy="38151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400" spc="-5" dirty="0">
                <a:latin typeface="Times New Roman"/>
                <a:cs typeface="Times New Roman"/>
              </a:rPr>
              <a:t>В.Н.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0" y="3705225"/>
            <a:ext cx="8605265" cy="13766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9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900" b="1" dirty="0">
                <a:latin typeface="Times New Roman"/>
                <a:cs typeface="Times New Roman"/>
              </a:rPr>
              <a:t> </a:t>
            </a:r>
            <a:r>
              <a:rPr sz="2900" b="1" spc="-5" dirty="0" smtClean="0">
                <a:latin typeface="Times New Roman"/>
                <a:cs typeface="Times New Roman"/>
              </a:rPr>
              <a:t>СИГНАЛОВ</a:t>
            </a:r>
            <a:endParaRPr lang="ru-RU" sz="2900" b="1" spc="-5" dirty="0" smtClean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endParaRPr lang="ru-RU" sz="2900" b="1" spc="-5" dirty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r>
              <a:rPr lang="ru-RU" sz="2900" b="1" spc="-5" dirty="0" smtClean="0">
                <a:latin typeface="Times New Roman"/>
                <a:cs typeface="Times New Roman"/>
              </a:rPr>
              <a:t>Основные понятия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2"/>
            <a:ext cx="1359145" cy="4584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>
              <a:spcBef>
                <a:spcPts val="95"/>
              </a:spcBef>
            </a:pPr>
            <a:r>
              <a:rPr sz="2900" spc="-5" dirty="0" smtClean="0">
                <a:latin typeface="Times New Roman"/>
                <a:cs typeface="Times New Roman"/>
              </a:rPr>
              <a:t>202</a:t>
            </a:r>
            <a:r>
              <a:rPr lang="ru-RU" sz="2900" spc="-5" dirty="0">
                <a:latin typeface="Times New Roman"/>
                <a:cs typeface="Times New Roman"/>
              </a:rPr>
              <a:t>4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3" y="231745"/>
            <a:ext cx="1441845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1" y="480617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93700" y="428625"/>
                <a:ext cx="9906000" cy="6705600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6AF0AA8-7B07-4D07-B22C-D9CCDFCE3F5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428625"/>
                <a:ext cx="9906000" cy="6705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550141" y="581025"/>
            <a:ext cx="9619360" cy="6488952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649537" indent="-457200">
              <a:lnSpc>
                <a:spcPts val="4198"/>
              </a:lnSpc>
              <a:buSzPct val="94444"/>
              <a:buFont typeface="Arial" panose="020B0604020202020204" pitchFamily="34" charset="0"/>
              <a:buChar char="•"/>
              <a:tabLst>
                <a:tab pos="373248" algn="l"/>
              </a:tabLst>
            </a:pPr>
            <a:r>
              <a:rPr lang="ru-RU" sz="2800" spc="-5" dirty="0">
                <a:latin typeface="+mj-lt"/>
                <a:cs typeface="Times New Roman"/>
              </a:rPr>
              <a:t> </a:t>
            </a:r>
            <a:r>
              <a:rPr sz="2800" spc="-5" dirty="0" err="1">
                <a:latin typeface="+mj-lt"/>
                <a:cs typeface="Times New Roman"/>
              </a:rPr>
              <a:t>принципиальная</a:t>
            </a:r>
            <a:r>
              <a:rPr sz="2800" spc="-5" dirty="0">
                <a:latin typeface="+mj-lt"/>
                <a:cs typeface="Times New Roman"/>
              </a:rPr>
              <a:t>  </a:t>
            </a:r>
            <a:r>
              <a:rPr sz="2800" spc="-5" dirty="0" err="1">
                <a:solidFill>
                  <a:srgbClr val="0000FF"/>
                </a:solidFill>
                <a:latin typeface="+mj-lt"/>
                <a:cs typeface="Times New Roman"/>
              </a:rPr>
              <a:t>стабильность</a:t>
            </a:r>
            <a:r>
              <a:rPr sz="2800" spc="-5" dirty="0">
                <a:solidFill>
                  <a:srgbClr val="0070C0"/>
                </a:solidFill>
                <a:latin typeface="+mj-lt"/>
                <a:cs typeface="Times New Roman"/>
              </a:rPr>
              <a:t>  </a:t>
            </a:r>
            <a:r>
              <a:rPr lang="ru-RU" sz="2800" dirty="0" smtClean="0">
                <a:latin typeface="+mj-lt"/>
                <a:cs typeface="Times New Roman"/>
              </a:rPr>
              <a:t>устройств</a:t>
            </a:r>
            <a:r>
              <a:rPr sz="2800" dirty="0" smtClean="0">
                <a:latin typeface="+mj-lt"/>
                <a:cs typeface="Times New Roman"/>
              </a:rPr>
              <a:t>  </a:t>
            </a:r>
            <a:r>
              <a:rPr sz="2800" dirty="0">
                <a:latin typeface="+mj-lt"/>
                <a:cs typeface="Times New Roman"/>
              </a:rPr>
              <a:t>ЦОС</a:t>
            </a:r>
            <a:r>
              <a:rPr sz="2800" spc="-180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(</a:t>
            </a:r>
            <a:r>
              <a:rPr sz="2800" spc="-5" dirty="0" err="1">
                <a:latin typeface="+mj-lt"/>
                <a:cs typeface="Times New Roman"/>
              </a:rPr>
              <a:t>отсутствие</a:t>
            </a:r>
            <a:r>
              <a:rPr lang="ru-RU" sz="2800" spc="-5" dirty="0">
                <a:latin typeface="+mj-lt"/>
                <a:cs typeface="Times New Roman"/>
              </a:rPr>
              <a:t> </a:t>
            </a:r>
            <a:r>
              <a:rPr sz="2800" dirty="0" err="1">
                <a:latin typeface="+mj-lt"/>
                <a:cs typeface="Times New Roman"/>
              </a:rPr>
              <a:t>дрейфа</a:t>
            </a:r>
            <a:r>
              <a:rPr sz="2800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параметров вследствие </a:t>
            </a:r>
            <a:r>
              <a:rPr sz="2800" dirty="0">
                <a:latin typeface="+mj-lt"/>
                <a:cs typeface="Times New Roman"/>
              </a:rPr>
              <a:t>старения </a:t>
            </a:r>
            <a:r>
              <a:rPr sz="2800" spc="-5" dirty="0">
                <a:latin typeface="+mj-lt"/>
                <a:cs typeface="Times New Roman"/>
              </a:rPr>
              <a:t>элементов </a:t>
            </a:r>
            <a:r>
              <a:rPr sz="2800" dirty="0" err="1">
                <a:latin typeface="+mj-lt"/>
                <a:cs typeface="Times New Roman"/>
              </a:rPr>
              <a:t>или</a:t>
            </a:r>
            <a:r>
              <a:rPr sz="2800" dirty="0">
                <a:latin typeface="+mj-lt"/>
                <a:cs typeface="Times New Roman"/>
              </a:rPr>
              <a:t> </a:t>
            </a:r>
            <a:r>
              <a:rPr sz="2800" spc="-5" dirty="0" err="1">
                <a:latin typeface="+mj-lt"/>
                <a:cs typeface="Times New Roman"/>
              </a:rPr>
              <a:t>влия</a:t>
            </a:r>
            <a:r>
              <a:rPr sz="2800" dirty="0" err="1">
                <a:latin typeface="+mj-lt"/>
                <a:cs typeface="Times New Roman"/>
              </a:rPr>
              <a:t>ния</a:t>
            </a:r>
            <a:r>
              <a:rPr sz="2800" spc="-5" dirty="0">
                <a:latin typeface="+mj-lt"/>
                <a:cs typeface="Times New Roman"/>
              </a:rPr>
              <a:t> среды);</a:t>
            </a:r>
            <a:endParaRPr sz="2800" dirty="0">
              <a:latin typeface="+mj-lt"/>
              <a:cs typeface="Times New Roman"/>
            </a:endParaRPr>
          </a:p>
          <a:p>
            <a:pPr marL="649537" marR="5712" indent="-457200">
              <a:lnSpc>
                <a:spcPts val="4198"/>
              </a:lnSpc>
              <a:spcBef>
                <a:spcPts val="5"/>
              </a:spcBef>
              <a:buSzPct val="94444"/>
              <a:buFont typeface="Arial" panose="020B0604020202020204" pitchFamily="34" charset="0"/>
              <a:buChar char="•"/>
              <a:tabLst>
                <a:tab pos="373248" algn="l"/>
              </a:tabLst>
            </a:pPr>
            <a:r>
              <a:rPr sz="2800" spc="-5" dirty="0">
                <a:latin typeface="+mj-lt"/>
                <a:cs typeface="Times New Roman"/>
              </a:rPr>
              <a:t>возможность практически мгновенного </a:t>
            </a:r>
            <a:r>
              <a:rPr sz="2800" spc="-5" dirty="0" err="1">
                <a:solidFill>
                  <a:srgbClr val="0000FF"/>
                </a:solidFill>
                <a:latin typeface="+mj-lt"/>
                <a:cs typeface="Times New Roman"/>
              </a:rPr>
              <a:t>изменения</a:t>
            </a:r>
            <a:r>
              <a:rPr sz="2800" spc="-5" dirty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алгорит</a:t>
            </a:r>
            <a:r>
              <a:rPr sz="2800" dirty="0" err="1" smtClean="0">
                <a:latin typeface="+mj-lt"/>
                <a:cs typeface="Times New Roman"/>
              </a:rPr>
              <a:t>мов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ЦОС </a:t>
            </a:r>
            <a:r>
              <a:rPr sz="2800" dirty="0">
                <a:latin typeface="+mj-lt"/>
                <a:cs typeface="Times New Roman"/>
              </a:rPr>
              <a:t>при </a:t>
            </a:r>
            <a:r>
              <a:rPr sz="2800" spc="-5" dirty="0">
                <a:latin typeface="+mj-lt"/>
                <a:cs typeface="Times New Roman"/>
              </a:rPr>
              <a:t>необходимости (например,</a:t>
            </a:r>
            <a:r>
              <a:rPr sz="2800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обновления);</a:t>
            </a:r>
            <a:endParaRPr sz="2800" dirty="0">
              <a:latin typeface="+mj-lt"/>
              <a:cs typeface="Times New Roman"/>
            </a:endParaRPr>
          </a:p>
          <a:p>
            <a:pPr marL="649537" indent="-457200">
              <a:lnSpc>
                <a:spcPts val="4198"/>
              </a:lnSpc>
              <a:spcBef>
                <a:spcPts val="105"/>
              </a:spcBef>
              <a:buSzPct val="94444"/>
              <a:buFont typeface="Arial" panose="020B0604020202020204" pitchFamily="34" charset="0"/>
              <a:buChar char="•"/>
              <a:tabLst>
                <a:tab pos="373248" algn="l"/>
              </a:tabLst>
            </a:pPr>
            <a:r>
              <a:rPr sz="2800" spc="-5" dirty="0">
                <a:latin typeface="+mj-lt"/>
                <a:cs typeface="Times New Roman"/>
              </a:rPr>
              <a:t>возможность </a:t>
            </a:r>
            <a:r>
              <a:rPr sz="2800" dirty="0">
                <a:latin typeface="+mj-lt"/>
                <a:cs typeface="Times New Roman"/>
              </a:rPr>
              <a:t>изменения алгоритмов ЦОС в </a:t>
            </a:r>
            <a:r>
              <a:rPr sz="2800" spc="-5" dirty="0" err="1">
                <a:latin typeface="+mj-lt"/>
                <a:cs typeface="Times New Roman"/>
              </a:rPr>
              <a:t>зависимости</a:t>
            </a:r>
            <a:r>
              <a:rPr sz="2800" spc="145" dirty="0"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от</a:t>
            </a:r>
            <a:r>
              <a:rPr lang="ru-RU" sz="2800" dirty="0" smtClean="0"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свойств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dirty="0">
                <a:latin typeface="+mj-lt"/>
                <a:cs typeface="Times New Roman"/>
              </a:rPr>
              <a:t>сигналов и </a:t>
            </a:r>
            <a:r>
              <a:rPr sz="2800" spc="-5" dirty="0">
                <a:latin typeface="+mj-lt"/>
                <a:cs typeface="Times New Roman"/>
              </a:rPr>
              <a:t>помех</a:t>
            </a:r>
            <a:r>
              <a:rPr sz="2800" spc="-15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(</a:t>
            </a:r>
            <a:r>
              <a:rPr sz="2800" spc="-5" dirty="0" err="1">
                <a:solidFill>
                  <a:srgbClr val="0000FF"/>
                </a:solidFill>
                <a:latin typeface="+mj-lt"/>
                <a:cs typeface="Times New Roman"/>
              </a:rPr>
              <a:t>адаптации</a:t>
            </a:r>
            <a:r>
              <a:rPr sz="2800" spc="-5" dirty="0">
                <a:latin typeface="+mj-lt"/>
                <a:cs typeface="Times New Roman"/>
              </a:rPr>
              <a:t>).</a:t>
            </a:r>
            <a:endParaRPr lang="ru-RU" sz="2800" spc="-5" dirty="0">
              <a:latin typeface="+mj-lt"/>
              <a:cs typeface="Times New Roman"/>
            </a:endParaRPr>
          </a:p>
          <a:p>
            <a:pPr marL="12696" marR="5080">
              <a:lnSpc>
                <a:spcPts val="4198"/>
              </a:lnSpc>
              <a:spcBef>
                <a:spcPts val="5"/>
              </a:spcBef>
            </a:pPr>
            <a:r>
              <a:rPr sz="2800" b="1" dirty="0" err="1" smtClean="0">
                <a:solidFill>
                  <a:srgbClr val="0070C0"/>
                </a:solidFill>
                <a:latin typeface="+mj-lt"/>
                <a:cs typeface="Times New Roman"/>
              </a:rPr>
              <a:t>Недостатком</a:t>
            </a:r>
            <a:r>
              <a:rPr sz="2800" b="1" dirty="0" smtClean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b="1" spc="-5" dirty="0">
                <a:solidFill>
                  <a:srgbClr val="0070C0"/>
                </a:solidFill>
                <a:latin typeface="+mj-lt"/>
                <a:cs typeface="Times New Roman"/>
              </a:rPr>
              <a:t>ЦОС </a:t>
            </a:r>
            <a:r>
              <a:rPr sz="2800" dirty="0">
                <a:latin typeface="+mj-lt"/>
                <a:cs typeface="Times New Roman"/>
              </a:rPr>
              <a:t>является ограниченное быстродействие  устройств, </a:t>
            </a:r>
            <a:r>
              <a:rPr sz="2800" spc="-5" dirty="0">
                <a:latin typeface="+mj-lt"/>
                <a:cs typeface="Times New Roman"/>
              </a:rPr>
              <a:t>недостаточное (пока) </a:t>
            </a:r>
            <a:r>
              <a:rPr sz="2800" dirty="0">
                <a:latin typeface="+mj-lt"/>
                <a:cs typeface="Times New Roman"/>
              </a:rPr>
              <a:t>для </a:t>
            </a:r>
            <a:r>
              <a:rPr sz="2800" spc="-5" dirty="0">
                <a:latin typeface="+mj-lt"/>
                <a:cs typeface="Times New Roman"/>
              </a:rPr>
              <a:t>обработки сигналов </a:t>
            </a:r>
            <a:r>
              <a:rPr sz="2800" dirty="0">
                <a:latin typeface="+mj-lt"/>
                <a:cs typeface="Times New Roman"/>
              </a:rPr>
              <a:t>на </a:t>
            </a:r>
            <a:r>
              <a:rPr sz="2800" spc="-5" dirty="0">
                <a:latin typeface="+mj-lt"/>
                <a:cs typeface="Times New Roman"/>
              </a:rPr>
              <a:t>СВЧ  </a:t>
            </a:r>
            <a:r>
              <a:rPr sz="2800" dirty="0">
                <a:latin typeface="+mj-lt"/>
                <a:cs typeface="Times New Roman"/>
              </a:rPr>
              <a:t>(выше </a:t>
            </a:r>
            <a:r>
              <a:rPr sz="2800" spc="-5" dirty="0">
                <a:latin typeface="+mj-lt"/>
                <a:cs typeface="Times New Roman"/>
              </a:rPr>
              <a:t>5–10 </a:t>
            </a:r>
            <a:r>
              <a:rPr sz="2800" dirty="0">
                <a:latin typeface="+mj-lt"/>
                <a:cs typeface="Times New Roman"/>
              </a:rPr>
              <a:t>ГГц). </a:t>
            </a:r>
            <a:r>
              <a:rPr sz="2800" spc="-5" dirty="0" err="1">
                <a:latin typeface="+mj-lt"/>
                <a:cs typeface="Times New Roman"/>
              </a:rPr>
              <a:t>Эта</a:t>
            </a:r>
            <a:r>
              <a:rPr sz="2800" spc="-5" dirty="0">
                <a:latin typeface="+mj-lt"/>
                <a:cs typeface="Times New Roman"/>
              </a:rPr>
              <a:t> </a:t>
            </a:r>
            <a:r>
              <a:rPr lang="ru-RU" sz="2800" spc="-5" dirty="0" smtClean="0">
                <a:latin typeface="+mj-lt"/>
                <a:cs typeface="Times New Roman"/>
              </a:rPr>
              <a:t>(нечёткая) </a:t>
            </a:r>
            <a:r>
              <a:rPr sz="2800" dirty="0" err="1" smtClean="0">
                <a:latin typeface="+mj-lt"/>
                <a:cs typeface="Times New Roman"/>
              </a:rPr>
              <a:t>граница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dirty="0">
                <a:latin typeface="+mj-lt"/>
                <a:cs typeface="Times New Roman"/>
              </a:rPr>
              <a:t>непрерывно</a:t>
            </a:r>
            <a:r>
              <a:rPr sz="2800" spc="-40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отодвигается.</a:t>
            </a:r>
            <a:endParaRPr sz="2800" dirty="0">
              <a:latin typeface="+mj-lt"/>
              <a:cs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93700" y="428625"/>
                <a:ext cx="9906000" cy="6553200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6526F85-05E1-4ECB-A842-D0EEF2CED1F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428625"/>
                <a:ext cx="9906000" cy="6553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03101" y="1027506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Для примера, </a:t>
            </a:r>
            <a:r>
              <a:rPr lang="ru-RU" sz="2800" dirty="0" smtClean="0"/>
              <a:t>сегодня за </a:t>
            </a:r>
            <a:r>
              <a:rPr lang="ru-RU" sz="2800" dirty="0"/>
              <a:t>364 200 руб</a:t>
            </a:r>
            <a:r>
              <a:rPr lang="ru-RU" sz="2800" dirty="0" smtClean="0"/>
              <a:t>. можно купить АЦП </a:t>
            </a:r>
          </a:p>
          <a:p>
            <a:r>
              <a:rPr lang="en-US" sz="2800" dirty="0" smtClean="0"/>
              <a:t>The </a:t>
            </a:r>
            <a:r>
              <a:rPr lang="en-US" sz="2800" dirty="0">
                <a:solidFill>
                  <a:srgbClr val="FF0000"/>
                </a:solidFill>
              </a:rPr>
              <a:t>AD9213</a:t>
            </a:r>
            <a:r>
              <a:rPr lang="en-US" sz="2800" dirty="0"/>
              <a:t> is a single, 12-bit, 6 GSPS/10.25 GSPS, </a:t>
            </a:r>
            <a:r>
              <a:rPr lang="en-US" sz="2800" dirty="0" smtClean="0"/>
              <a:t>radio frequency </a:t>
            </a:r>
            <a:r>
              <a:rPr lang="en-US" sz="2800" dirty="0"/>
              <a:t>(RF) analog-to-digital converter (ADC) with a 6.5 </a:t>
            </a:r>
            <a:r>
              <a:rPr lang="en-US" sz="2800" dirty="0" smtClean="0"/>
              <a:t>GHz input </a:t>
            </a:r>
            <a:r>
              <a:rPr lang="en-US" sz="2800" dirty="0"/>
              <a:t>bandwidth.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AD9213 supports high dynamic range</a:t>
            </a:r>
          </a:p>
          <a:p>
            <a:r>
              <a:rPr lang="en-US" sz="2800" dirty="0"/>
              <a:t>frequency and time domain applications requiring wide </a:t>
            </a:r>
            <a:r>
              <a:rPr lang="en-US" sz="2800" dirty="0" smtClean="0"/>
              <a:t>instantaneous bandwidth </a:t>
            </a:r>
            <a:r>
              <a:rPr lang="en-US" sz="2800" dirty="0"/>
              <a:t>and low conversion error rates (CER).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6300" y="4491805"/>
            <a:ext cx="2328182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71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93700" y="352426"/>
                <a:ext cx="9906000" cy="705986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C858176-E511-47C7-A3D7-03729952DFF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52426"/>
                <a:ext cx="9906000" cy="70598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3"/>
              <p:cNvSpPr txBox="1"/>
              <p:nvPr/>
            </p:nvSpPr>
            <p:spPr>
              <a:xfrm>
                <a:off x="622299" y="276227"/>
                <a:ext cx="9543281" cy="4641641"/>
              </a:xfrm>
              <a:prstGeom prst="rect">
                <a:avLst/>
              </a:prstGeom>
            </p:spPr>
            <p:txBody>
              <a:bodyPr vert="horz" wrap="square" lIns="0" tIns="39991" rIns="0" bIns="0" rtlCol="0">
                <a:spAutoFit/>
              </a:bodyPr>
              <a:lstStyle/>
              <a:p>
                <a:pPr marL="469735">
                  <a:lnSpc>
                    <a:spcPct val="150000"/>
                  </a:lnSpc>
                  <a:spcBef>
                    <a:spcPts val="315"/>
                  </a:spcBef>
                </a:pPr>
                <a:r>
                  <a:rPr lang="ru-RU" sz="2800" b="1" spc="-5" dirty="0" smtClean="0">
                    <a:solidFill>
                      <a:srgbClr val="0070C0"/>
                    </a:solidFill>
                    <a:cs typeface="Times New Roman"/>
                  </a:rPr>
                  <a:t>Дискретный сигнал.</a:t>
                </a:r>
                <a:endParaRPr lang="ru-RU" sz="2800" dirty="0">
                  <a:cs typeface="Times New Roman"/>
                </a:endParaRPr>
              </a:p>
              <a:p>
                <a:pPr marL="469735">
                  <a:lnSpc>
                    <a:spcPct val="150000"/>
                  </a:lnSpc>
                  <a:spcBef>
                    <a:spcPts val="214"/>
                  </a:spcBef>
                  <a:tabLst>
                    <a:tab pos="2487047" algn="l"/>
                    <a:tab pos="3590285" algn="l"/>
                    <a:tab pos="5210229" algn="l"/>
                    <a:tab pos="6375672" algn="l"/>
                  </a:tabLst>
                </a:pPr>
                <a:r>
                  <a:rPr lang="ru-RU" sz="2800" spc="-5" dirty="0">
                    <a:cs typeface="Times New Roman"/>
                  </a:rPr>
                  <a:t>Математическа</a:t>
                </a:r>
                <a:r>
                  <a:rPr lang="ru-RU" sz="2800" dirty="0">
                    <a:cs typeface="Times New Roman"/>
                  </a:rPr>
                  <a:t>я	модель	дискретного	</a:t>
                </a:r>
                <a:r>
                  <a:rPr lang="ru-RU" sz="2800" dirty="0" err="1" smtClean="0">
                    <a:cs typeface="Times New Roman"/>
                  </a:rPr>
                  <a:t>сигнала</a:t>
                </a:r>
                <a:r>
                  <a:rPr lang="ru-RU" sz="2800" dirty="0" smtClean="0">
                    <a:cs typeface="Times New Roman"/>
                  </a:rPr>
                  <a:t> –</a:t>
                </a:r>
                <a:endParaRPr lang="ru-RU" sz="2800" dirty="0">
                  <a:cs typeface="Times New Roman"/>
                </a:endParaRPr>
              </a:p>
              <a:p>
                <a:pPr marL="12696">
                  <a:lnSpc>
                    <a:spcPct val="150000"/>
                  </a:lnSpc>
                  <a:spcBef>
                    <a:spcPts val="220"/>
                  </a:spcBef>
                </a:pPr>
                <a:r>
                  <a:rPr lang="ru-RU" sz="2800" i="1" dirty="0" smtClean="0">
                    <a:cs typeface="Times New Roman"/>
                  </a:rPr>
                  <a:t>п</a:t>
                </a:r>
                <a:r>
                  <a:rPr lang="ru-RU" sz="2800" i="1" dirty="0" err="1" smtClean="0">
                    <a:cs typeface="Times New Roman"/>
                  </a:rPr>
                  <a:t>оследовательность</a:t>
                </a:r>
                <a:r>
                  <a:rPr lang="ru-RU" sz="2800" i="1" dirty="0" smtClean="0">
                    <a:cs typeface="Times New Roman"/>
                  </a:rPr>
                  <a:t>  </a:t>
                </a:r>
                <a14:m>
                  <m:oMath xmlns:m="http://schemas.openxmlformats.org/officeDocument/2006/math">
                    <m:r>
                      <a:rPr lang="ru-RU" sz="28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2800" i="1" spc="10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28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2800" i="1" spc="10" dirty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2800" spc="10" dirty="0">
                    <a:cs typeface="Times New Roman"/>
                  </a:rPr>
                  <a:t>, </a:t>
                </a:r>
                <a:r>
                  <a:rPr lang="ru-RU" sz="2800" dirty="0">
                    <a:cs typeface="Times New Roman"/>
                  </a:rPr>
                  <a:t>где  </a:t>
                </a:r>
                <a14:m>
                  <m:oMath xmlns:m="http://schemas.openxmlformats.org/officeDocument/2006/math">
                    <m:r>
                      <a:rPr lang="ru-RU" sz="2800" i="1" spc="-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2800" b="0" i="1" spc="-5" dirty="0" smtClean="0">
                        <a:latin typeface="Cambria Math" panose="02040503050406030204" pitchFamily="18" charset="0"/>
                        <a:cs typeface="Times New Roman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sz="2800" b="0" i="1" spc="-5" dirty="0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accPr>
                      <m:e>
                        <m:r>
                          <a:rPr lang="ru-RU" sz="2800" b="0" i="1" spc="-5" dirty="0" smtClean="0">
                            <a:latin typeface="Cambria Math" panose="02040503050406030204" pitchFamily="18" charset="0"/>
                            <a:cs typeface="Times New Roman"/>
                          </a:rPr>
                          <m:t>−</m:t>
                        </m:r>
                        <m:r>
                          <a:rPr lang="ru-RU" sz="2800" b="0" i="1" spc="-5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∞</m:t>
                        </m:r>
                        <m:r>
                          <a:rPr lang="en-US" sz="2800" b="0" i="1" spc="-5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,∞</m:t>
                        </m:r>
                      </m:e>
                    </m:acc>
                  </m:oMath>
                </a14:m>
                <a:r>
                  <a:rPr lang="ru-RU" sz="2800" spc="-5" dirty="0" smtClean="0">
                    <a:cs typeface="Times New Roman"/>
                  </a:rPr>
                  <a:t>, </a:t>
                </a:r>
                <a:endParaRPr lang="en-US" sz="2800" spc="-5" dirty="0" smtClean="0">
                  <a:cs typeface="Times New Roman"/>
                </a:endParaRPr>
              </a:p>
              <a:p>
                <a:pPr marL="469896" indent="-457200">
                  <a:lnSpc>
                    <a:spcPct val="150000"/>
                  </a:lnSpc>
                  <a:spcBef>
                    <a:spcPts val="220"/>
                  </a:spcBef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cs typeface="Times New Roman"/>
                  </a:rPr>
                  <a:t>функция </a:t>
                </a:r>
                <a14:m>
                  <m:oMath xmlns:m="http://schemas.openxmlformats.org/officeDocument/2006/math">
                    <m:r>
                      <a:rPr lang="ru-RU" sz="2800" i="1" spc="10" dirty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2800" i="1" spc="10" dirty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2800" i="1" spc="10" dirty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2800" i="1" spc="10" dirty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2800" spc="140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может</a:t>
                </a:r>
                <a:r>
                  <a:rPr lang="ru-RU" sz="2800" spc="191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принимать</a:t>
                </a:r>
                <a:r>
                  <a:rPr lang="ru-RU" sz="2800" spc="200" dirty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значения</a:t>
                </a:r>
                <a:r>
                  <a:rPr lang="ru-RU" sz="2800" spc="195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из</a:t>
                </a:r>
                <a:r>
                  <a:rPr lang="ru-RU" sz="2800" spc="195" dirty="0">
                    <a:cs typeface="Times New Roman"/>
                  </a:rPr>
                  <a:t> </a:t>
                </a:r>
                <a:r>
                  <a:rPr lang="ru-RU" sz="2800" spc="-5" dirty="0" smtClean="0">
                    <a:cs typeface="Times New Roman"/>
                  </a:rPr>
                  <a:t>мно</a:t>
                </a:r>
                <a:r>
                  <a:rPr lang="ru-RU" sz="2800" dirty="0" smtClean="0">
                    <a:cs typeface="Times New Roman"/>
                  </a:rPr>
                  <a:t>жества 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ℝ</m:t>
                    </m:r>
                  </m:oMath>
                </a14:m>
                <a:r>
                  <a:rPr lang="ru-RU" sz="2800" dirty="0" smtClean="0">
                    <a:cs typeface="Times New Roman"/>
                  </a:rPr>
                  <a:t> вещественных или</a:t>
                </a:r>
                <a:r>
                  <a:rPr lang="en-US" sz="2800" dirty="0" smtClean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ℂ</m:t>
                    </m:r>
                  </m:oMath>
                </a14:m>
                <a:r>
                  <a:rPr lang="ru-RU" sz="2800" dirty="0" smtClean="0">
                    <a:cs typeface="Times New Roman"/>
                  </a:rPr>
                  <a:t> комплексных </a:t>
                </a:r>
                <a:r>
                  <a:rPr lang="ru-RU" sz="2800" spc="-5" dirty="0">
                    <a:cs typeface="Times New Roman"/>
                  </a:rPr>
                  <a:t>чисел, </a:t>
                </a:r>
                <a:r>
                  <a:rPr lang="ru-RU" sz="2800" dirty="0" err="1">
                    <a:cs typeface="Times New Roman"/>
                  </a:rPr>
                  <a:t>или</a:t>
                </a:r>
                <a:r>
                  <a:rPr lang="ru-RU" sz="2800" dirty="0">
                    <a:cs typeface="Times New Roman"/>
                  </a:rPr>
                  <a:t> </a:t>
                </a:r>
                <a:r>
                  <a:rPr lang="ru-RU" sz="2800" spc="-191" dirty="0" err="1">
                    <a:cs typeface="Times New Roman"/>
                  </a:rPr>
                  <a:t>множе</a:t>
                </a:r>
                <a:r>
                  <a:rPr lang="ru-RU" sz="2800" dirty="0" err="1">
                    <a:cs typeface="Times New Roman"/>
                  </a:rPr>
                  <a:t>ства</a:t>
                </a:r>
                <a:r>
                  <a:rPr lang="ru-RU" sz="2800" dirty="0">
                    <a:cs typeface="Times New Roman"/>
                  </a:rPr>
                  <a:t> векторов </a:t>
                </a:r>
                <a:r>
                  <a:rPr lang="ru-RU" sz="2800" spc="-5" dirty="0">
                    <a:cs typeface="Times New Roman"/>
                  </a:rPr>
                  <a:t>(</a:t>
                </a:r>
                <a:r>
                  <a:rPr lang="ru-RU" sz="2800" spc="-5" dirty="0" err="1">
                    <a:cs typeface="Times New Roman"/>
                  </a:rPr>
                  <a:t>обработка</a:t>
                </a:r>
                <a:r>
                  <a:rPr lang="ru-RU" sz="2800" spc="-5" dirty="0">
                    <a:cs typeface="Times New Roman"/>
                  </a:rPr>
                  <a:t> </a:t>
                </a:r>
                <a:r>
                  <a:rPr lang="ru-RU" sz="2800" spc="-5" dirty="0" smtClean="0">
                    <a:cs typeface="Times New Roman"/>
                  </a:rPr>
                  <a:t>пространственно-временных сигналов </a:t>
                </a:r>
                <a:r>
                  <a:rPr lang="ru-RU" sz="2800" dirty="0" err="1" smtClean="0">
                    <a:cs typeface="Times New Roman"/>
                  </a:rPr>
                  <a:t>или</a:t>
                </a:r>
                <a:r>
                  <a:rPr lang="ru-RU" sz="2800" dirty="0" smtClean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цветных</a:t>
                </a:r>
                <a:r>
                  <a:rPr lang="ru-RU" sz="2800" spc="-44" dirty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изображений).</a:t>
                </a:r>
                <a:endParaRPr sz="280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3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99" y="276227"/>
                <a:ext cx="9543281" cy="4641641"/>
              </a:xfrm>
              <a:prstGeom prst="rect">
                <a:avLst/>
              </a:prstGeom>
              <a:blipFill>
                <a:blip r:embed="rId4"/>
                <a:stretch>
                  <a:fillRect l="-2107" r="-3001" b="-22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ect 4"/>
          <p:cNvSpPr/>
          <p:nvPr/>
        </p:nvSpPr>
        <p:spPr>
          <a:xfrm>
            <a:off x="2832100" y="5154615"/>
            <a:ext cx="6400800" cy="18169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3700" y="352426"/>
                <a:ext cx="9906000" cy="6476999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17283F1-8187-4175-A693-8AF1F6EDB80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52426"/>
                <a:ext cx="9906000" cy="64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3"/>
              <p:cNvSpPr txBox="1"/>
              <p:nvPr/>
            </p:nvSpPr>
            <p:spPr>
              <a:xfrm>
                <a:off x="546100" y="428625"/>
                <a:ext cx="9612630" cy="6316212"/>
              </a:xfrm>
              <a:prstGeom prst="rect">
                <a:avLst/>
              </a:prstGeom>
            </p:spPr>
            <p:txBody>
              <a:bodyPr vert="horz" wrap="square" lIns="0" tIns="12696" rIns="0" bIns="0" rtlCol="0">
                <a:spAutoFit/>
              </a:bodyPr>
              <a:lstStyle/>
              <a:p>
                <a:pPr marL="63478" marR="121877" indent="457040">
                  <a:lnSpc>
                    <a:spcPct val="124400"/>
                  </a:lnSpc>
                  <a:spcBef>
                    <a:spcPts val="100"/>
                  </a:spcBef>
                </a:pPr>
                <a:r>
                  <a:rPr lang="ru-RU" sz="2800" dirty="0" smtClean="0">
                    <a:cs typeface="Times New Roman"/>
                  </a:rPr>
                  <a:t>В </a:t>
                </a:r>
                <a:r>
                  <a:rPr lang="ru-RU" sz="2800" spc="-5" dirty="0">
                    <a:cs typeface="Times New Roman"/>
                  </a:rPr>
                  <a:t>радиотехнике </a:t>
                </a:r>
                <a:r>
                  <a:rPr lang="ru-RU" sz="2800" dirty="0">
                    <a:cs typeface="Times New Roman"/>
                  </a:rPr>
                  <a:t>и </a:t>
                </a:r>
                <a:r>
                  <a:rPr lang="ru-RU" sz="2800" spc="-5" dirty="0">
                    <a:cs typeface="Times New Roman"/>
                  </a:rPr>
                  <a:t>связи 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обычно </a:t>
                </a:r>
                <a:r>
                  <a:rPr lang="ru-RU" sz="2800" spc="-5" dirty="0">
                    <a:cs typeface="Times New Roman"/>
                  </a:rPr>
                  <a:t>дискретный </a:t>
                </a:r>
                <a:r>
                  <a:rPr lang="ru-RU" sz="2800" spc="-5" dirty="0" err="1">
                    <a:cs typeface="Times New Roman"/>
                  </a:rPr>
                  <a:t>сигнал</a:t>
                </a:r>
                <a:r>
                  <a:rPr lang="ru-RU" sz="2800" spc="-5" dirty="0">
                    <a:cs typeface="Times New Roman"/>
                  </a:rPr>
                  <a:t> </a:t>
                </a:r>
                <a:r>
                  <a:rPr lang="ru-RU" sz="2800" spc="-5" dirty="0" err="1">
                    <a:cs typeface="Times New Roman"/>
                  </a:rPr>
                  <a:t>получается</a:t>
                </a:r>
                <a:r>
                  <a:rPr lang="ru-RU" sz="2800" spc="-5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путём </a:t>
                </a:r>
                <a:r>
                  <a:rPr lang="ru-RU" sz="2800" spc="-5" dirty="0">
                    <a:cs typeface="Times New Roman"/>
                  </a:rPr>
                  <a:t>дискретизации аналогового сигнала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.</a:t>
                </a:r>
                <a:endParaRPr lang="ru-RU" sz="2800" dirty="0">
                  <a:cs typeface="Times New Roman"/>
                </a:endParaRPr>
              </a:p>
              <a:p>
                <a:pPr marL="180000">
                  <a:lnSpc>
                    <a:spcPct val="150000"/>
                  </a:lnSpc>
                  <a:spcBef>
                    <a:spcPts val="535"/>
                  </a:spcBef>
                </a:pPr>
                <a:r>
                  <a:rPr lang="ru-RU" sz="2800" dirty="0">
                    <a:solidFill>
                      <a:srgbClr val="0000FF"/>
                    </a:solidFill>
                    <a:cs typeface="Times New Roman"/>
                  </a:rPr>
                  <a:t>Согласно теореме отсчётов 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(Котельникова)</a:t>
                </a:r>
                <a:r>
                  <a:rPr lang="ru-RU" sz="2800" spc="-5" dirty="0">
                    <a:cs typeface="Times New Roman"/>
                  </a:rPr>
                  <a:t>, </a:t>
                </a:r>
                <a:r>
                  <a:rPr lang="ru-RU" sz="2800" dirty="0" err="1">
                    <a:cs typeface="Times New Roman"/>
                  </a:rPr>
                  <a:t>аналоговый</a:t>
                </a:r>
                <a:r>
                  <a:rPr lang="ru-RU" sz="2800" dirty="0">
                    <a:cs typeface="Times New Roman"/>
                  </a:rPr>
                  <a:t> </a:t>
                </a:r>
                <a:r>
                  <a:rPr lang="ru-RU" sz="2800" spc="120" dirty="0">
                    <a:cs typeface="Times New Roman"/>
                  </a:rPr>
                  <a:t> </a:t>
                </a:r>
                <a:r>
                  <a:rPr lang="ru-RU" sz="2800" spc="-5" dirty="0" err="1">
                    <a:cs typeface="Times New Roman"/>
                  </a:rPr>
                  <a:t>сиг</a:t>
                </a:r>
                <a:r>
                  <a:rPr lang="ru-RU" sz="2800" dirty="0" err="1">
                    <a:cs typeface="Times New Roman"/>
                  </a:rPr>
                  <a:t>нал</a:t>
                </a:r>
                <a:r>
                  <a:rPr lang="ru-RU" sz="2800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spc="-21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2800" i="1" spc="-30" baseline="-18055" dirty="0">
                        <a:latin typeface="Cambria Math" panose="02040503050406030204" pitchFamily="18" charset="0"/>
                        <a:cs typeface="Times New Roman"/>
                      </a:rPr>
                      <m:t>𝑎</m:t>
                    </m:r>
                    <m:r>
                      <a:rPr lang="en-US" sz="2800" b="0" i="1" spc="44" dirty="0" smtClean="0">
                        <a:latin typeface="Cambria Math" panose="02040503050406030204" pitchFamily="18" charset="0"/>
                        <a:cs typeface="Times New Roman"/>
                      </a:rPr>
                      <m:t>(</m:t>
                    </m:r>
                    <m:r>
                      <a:rPr lang="en-US" sz="2800" b="0" i="1" spc="44" dirty="0" smtClean="0">
                        <a:latin typeface="Cambria Math" panose="02040503050406030204" pitchFamily="18" charset="0"/>
                        <a:cs typeface="Times New Roman"/>
                      </a:rPr>
                      <m:t>𝑡</m:t>
                    </m:r>
                    <m:r>
                      <a:rPr lang="ru-RU" sz="2800" i="1" spc="44" dirty="0">
                        <a:latin typeface="Cambria Math" panose="02040503050406030204" pitchFamily="18" charset="0"/>
                        <a:cs typeface="Times New Roman"/>
                      </a:rPr>
                      <m:t>) </m:t>
                    </m:r>
                  </m:oMath>
                </a14:m>
                <a:r>
                  <a:rPr lang="ru-RU" sz="2800" spc="-5" dirty="0">
                    <a:cs typeface="Times New Roman"/>
                  </a:rPr>
                  <a:t>со спектром, </a:t>
                </a:r>
                <a:r>
                  <a:rPr lang="ru-RU" sz="2800" dirty="0">
                    <a:cs typeface="Times New Roman"/>
                  </a:rPr>
                  <a:t>лежащим в </a:t>
                </a:r>
                <a:r>
                  <a:rPr lang="ru-RU" sz="2800" dirty="0" err="1">
                    <a:cs typeface="Times New Roman"/>
                  </a:rPr>
                  <a:t>полосе</a:t>
                </a:r>
                <a:r>
                  <a:rPr lang="ru-RU" sz="2800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0" i="0" spc="35" dirty="0" smtClean="0">
                        <a:latin typeface="Cambria Math" panose="02040503050406030204" pitchFamily="18" charset="0"/>
                        <a:cs typeface="Times New Roman"/>
                      </a:rPr>
                      <m:t>(</m:t>
                    </m:r>
                    <m:r>
                      <a:rPr lang="ru-RU" sz="2800" b="1" i="1" spc="35" dirty="0">
                        <a:latin typeface="Cambria Math" panose="02040503050406030204" pitchFamily="18" charset="0"/>
                        <a:cs typeface="Times New Roman"/>
                      </a:rPr>
                      <m:t>−</m:t>
                    </m:r>
                    <m:r>
                      <a:rPr lang="ru-RU" sz="2800" b="1" i="1" spc="35" dirty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i="1" spc="-114" dirty="0">
                        <a:latin typeface="Cambria Math" panose="02040503050406030204" pitchFamily="18" charset="0"/>
                        <a:cs typeface="Times New Roman"/>
                      </a:rPr>
                      <m:t>𝐹</m:t>
                    </m:r>
                    <m:r>
                      <a:rPr lang="ru-RU" sz="2800" i="1" spc="-172" baseline="-18055" dirty="0">
                        <a:latin typeface="Cambria Math" panose="02040503050406030204" pitchFamily="18" charset="0"/>
                        <a:cs typeface="Times New Roman"/>
                      </a:rPr>
                      <m:t>в </m:t>
                    </m:r>
                    <m:r>
                      <a:rPr lang="ru-RU" sz="2800" i="1" spc="5" dirty="0">
                        <a:latin typeface="Cambria Math" panose="02040503050406030204" pitchFamily="18" charset="0"/>
                        <a:cs typeface="Times New Roman"/>
                      </a:rPr>
                      <m:t>, </m:t>
                    </m:r>
                    <m:r>
                      <a:rPr lang="ru-RU" sz="2800" i="1" spc="-110" dirty="0">
                        <a:latin typeface="Cambria Math" panose="02040503050406030204" pitchFamily="18" charset="0"/>
                        <a:cs typeface="Times New Roman"/>
                      </a:rPr>
                      <m:t>𝐹</m:t>
                    </m:r>
                    <m:r>
                      <a:rPr lang="ru-RU" sz="2800" i="1" spc="-165" baseline="-18055" dirty="0">
                        <a:latin typeface="Cambria Math" panose="02040503050406030204" pitchFamily="18" charset="0"/>
                        <a:cs typeface="Times New Roman"/>
                      </a:rPr>
                      <m:t>в </m:t>
                    </m:r>
                    <m:r>
                      <a:rPr lang="ru-RU" sz="2800" i="1" spc="90" dirty="0">
                        <a:latin typeface="Cambria Math" panose="02040503050406030204" pitchFamily="18" charset="0"/>
                        <a:cs typeface="Times New Roman"/>
                      </a:rPr>
                      <m:t>),</m:t>
                    </m:r>
                  </m:oMath>
                </a14:m>
                <a:r>
                  <a:rPr lang="ru-RU" sz="2800" dirty="0" smtClean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может  быть   </a:t>
                </a:r>
                <a:r>
                  <a:rPr lang="ru-RU" sz="2800" spc="-5" dirty="0">
                    <a:cs typeface="Times New Roman"/>
                  </a:rPr>
                  <a:t>без   потерь   </a:t>
                </a:r>
                <a:r>
                  <a:rPr lang="ru-RU" sz="2800" dirty="0">
                    <a:cs typeface="Times New Roman"/>
                  </a:rPr>
                  <a:t>информации   </a:t>
                </a:r>
                <a:r>
                  <a:rPr lang="ru-RU" sz="2800" spc="-5" dirty="0">
                    <a:cs typeface="Times New Roman"/>
                  </a:rPr>
                  <a:t>заменён  </a:t>
                </a:r>
                <a:r>
                  <a:rPr lang="ru-RU" sz="2800" spc="254" dirty="0">
                    <a:cs typeface="Times New Roman"/>
                  </a:rPr>
                  <a:t> </a:t>
                </a:r>
                <a:r>
                  <a:rPr lang="ru-RU" sz="2800" spc="-5" dirty="0" smtClean="0">
                    <a:cs typeface="Times New Roman"/>
                  </a:rPr>
                  <a:t>последовательностью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] =</m:t>
                    </m:r>
                    <m:r>
                      <a:rPr lang="ru-RU" sz="2800" b="1" i="1" spc="5" dirty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i="1" spc="-15" dirty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2800" i="1" spc="-22" baseline="-18055" dirty="0">
                        <a:latin typeface="Cambria Math" panose="02040503050406030204" pitchFamily="18" charset="0"/>
                        <a:cs typeface="Times New Roman"/>
                      </a:rPr>
                      <m:t>𝑎</m:t>
                    </m:r>
                    <m:r>
                      <a:rPr lang="en-US" sz="2800" b="0" i="1" spc="-21" dirty="0" smtClean="0">
                        <a:latin typeface="Cambria Math" panose="02040503050406030204" pitchFamily="18" charset="0"/>
                        <a:cs typeface="Times New Roman"/>
                      </a:rPr>
                      <m:t>(</m:t>
                    </m:r>
                    <m:r>
                      <a:rPr lang="en-US" sz="2800" b="0" i="1" spc="-21" dirty="0" smtClean="0">
                        <a:latin typeface="Cambria Math" panose="02040503050406030204" pitchFamily="18" charset="0"/>
                        <a:cs typeface="Times New Roman"/>
                      </a:rPr>
                      <m:t>𝑛𝑇𝑑</m:t>
                    </m:r>
                    <m:r>
                      <a:rPr lang="en-US" sz="2800" b="0" i="1" spc="-21" dirty="0" smtClean="0">
                        <a:latin typeface="Cambria Math" panose="02040503050406030204" pitchFamily="18" charset="0"/>
                        <a:cs typeface="Times New Roman"/>
                      </a:rPr>
                      <m:t>) </m:t>
                    </m:r>
                  </m:oMath>
                </a14:m>
                <a:r>
                  <a:rPr lang="ru-RU" sz="2800" spc="-5" dirty="0" smtClean="0">
                    <a:solidFill>
                      <a:srgbClr val="0000FF"/>
                    </a:solidFill>
                    <a:cs typeface="Times New Roman"/>
                  </a:rPr>
                  <a:t> мгновенных </a:t>
                </a:r>
                <a:r>
                  <a:rPr lang="ru-RU" sz="2800" spc="-5" dirty="0">
                    <a:cs typeface="Times New Roman"/>
                  </a:rPr>
                  <a:t>значений (отсчётов),</a:t>
                </a:r>
                <a:r>
                  <a:rPr lang="ru-RU" sz="2800" spc="75" dirty="0">
                    <a:cs typeface="Times New Roman"/>
                  </a:rPr>
                  <a:t> </a:t>
                </a:r>
                <a:r>
                  <a:rPr lang="ru-RU" sz="2800" spc="-5" dirty="0" smtClean="0">
                    <a:solidFill>
                      <a:srgbClr val="0000FF"/>
                    </a:solidFill>
                    <a:cs typeface="Times New Roman"/>
                  </a:rPr>
                  <a:t>измеренных </a:t>
                </a:r>
                <a:r>
                  <a:rPr lang="ru-RU" sz="2800" spc="-5" dirty="0" smtClean="0">
                    <a:cs typeface="Times New Roman"/>
                  </a:rPr>
                  <a:t>через </a:t>
                </a:r>
                <a:r>
                  <a:rPr lang="ru-RU" sz="2800" spc="-5" dirty="0">
                    <a:cs typeface="Times New Roman"/>
                  </a:rPr>
                  <a:t>промежутки времени </a:t>
                </a:r>
                <a14:m>
                  <m:oMath xmlns:m="http://schemas.openxmlformats.org/officeDocument/2006/math">
                    <m:r>
                      <a:rPr lang="ru-RU" sz="2800" i="1" spc="-70" dirty="0" smtClean="0">
                        <a:latin typeface="Cambria Math" panose="02040503050406030204" pitchFamily="18" charset="0"/>
                        <a:cs typeface="Times New Roman"/>
                      </a:rPr>
                      <m:t>𝑇</m:t>
                    </m:r>
                    <m:r>
                      <a:rPr lang="ru-RU" sz="2800" i="1" spc="-104" baseline="-18055" dirty="0" err="1">
                        <a:latin typeface="Cambria Math" panose="02040503050406030204" pitchFamily="18" charset="0"/>
                        <a:cs typeface="Times New Roman"/>
                      </a:rPr>
                      <m:t>𝑑</m:t>
                    </m:r>
                    <m:r>
                      <a:rPr lang="ru-RU" sz="2800" i="1" spc="-104" baseline="-18055" dirty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b="1" i="1" spc="10" dirty="0" smtClean="0">
                        <a:latin typeface="Cambria Math" panose="02040503050406030204" pitchFamily="18" charset="0"/>
                        <a:cs typeface="Symbol"/>
                      </a:rPr>
                      <m:t>=</m:t>
                    </m:r>
                    <m:r>
                      <a:rPr lang="ru-RU" sz="2800" b="1" i="1" spc="10" dirty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i="1" spc="110" dirty="0">
                        <a:latin typeface="Cambria Math" panose="02040503050406030204" pitchFamily="18" charset="0"/>
                        <a:cs typeface="Times New Roman"/>
                      </a:rPr>
                      <m:t>1/ </m:t>
                    </m:r>
                    <m:r>
                      <a:rPr lang="ru-RU" sz="2800" i="1" spc="-40" dirty="0">
                        <a:latin typeface="Cambria Math" panose="02040503050406030204" pitchFamily="18" charset="0"/>
                        <a:cs typeface="Times New Roman"/>
                      </a:rPr>
                      <m:t>2</m:t>
                    </m:r>
                    <m:r>
                      <a:rPr lang="ru-RU" sz="2800" i="1" spc="-40" dirty="0">
                        <a:latin typeface="Cambria Math" panose="02040503050406030204" pitchFamily="18" charset="0"/>
                        <a:cs typeface="Times New Roman"/>
                      </a:rPr>
                      <m:t>𝐹</m:t>
                    </m:r>
                    <m:r>
                      <a:rPr lang="ru-RU" sz="2800" i="1" spc="-60" baseline="-18055" dirty="0">
                        <a:latin typeface="Cambria Math" panose="02040503050406030204" pitchFamily="18" charset="0"/>
                        <a:cs typeface="Times New Roman"/>
                      </a:rPr>
                      <m:t>в </m:t>
                    </m:r>
                  </m:oMath>
                </a14:m>
                <a:r>
                  <a:rPr lang="ru-RU" sz="2800" dirty="0">
                    <a:cs typeface="Times New Roman"/>
                  </a:rPr>
                  <a:t>. </a:t>
                </a:r>
                <a:r>
                  <a:rPr lang="ru-RU" sz="2800" spc="-5" dirty="0">
                    <a:cs typeface="Times New Roman"/>
                  </a:rPr>
                  <a:t>Это значит, что </a:t>
                </a:r>
                <a:r>
                  <a:rPr lang="ru-RU" sz="2800" spc="-5" dirty="0" smtClean="0">
                    <a:solidFill>
                      <a:srgbClr val="0000FF"/>
                    </a:solidFill>
                    <a:cs typeface="Times New Roman"/>
                  </a:rPr>
                  <a:t>аналоговый 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сигнал может быть восстановлен</a:t>
                </a:r>
                <a:r>
                  <a:rPr lang="ru-RU" sz="2800" dirty="0">
                    <a:solidFill>
                      <a:srgbClr val="0070C0"/>
                    </a:solidFill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по его отсчётам. Частота </a:t>
                </a:r>
                <a:r>
                  <a:rPr lang="ru-RU" sz="2800" dirty="0" smtClean="0">
                    <a:cs typeface="Times New Roman"/>
                  </a:rPr>
                  <a:t>дискретизации</a:t>
                </a:r>
                <a:r>
                  <a:rPr lang="en-US" sz="2800" dirty="0" smtClean="0">
                    <a:cs typeface="Times New Roman"/>
                  </a:rPr>
                  <a:t/>
                </a:r>
                <a:br>
                  <a:rPr lang="en-US" sz="2800" dirty="0" smtClean="0">
                    <a:cs typeface="Times New Roman"/>
                  </a:rPr>
                </a:br>
                <a:r>
                  <a:rPr lang="ru-RU" sz="2800" dirty="0" smtClean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spc="-105" dirty="0" smtClean="0">
                        <a:latin typeface="Cambria Math" panose="02040503050406030204" pitchFamily="18" charset="0"/>
                        <a:cs typeface="Times New Roman"/>
                      </a:rPr>
                      <m:t>𝐹</m:t>
                    </m:r>
                    <m:r>
                      <a:rPr lang="ru-RU" sz="2800" i="1" spc="-157" baseline="-18055" dirty="0" err="1">
                        <a:latin typeface="Cambria Math" panose="02040503050406030204" pitchFamily="18" charset="0"/>
                        <a:cs typeface="Times New Roman"/>
                      </a:rPr>
                      <m:t>𝑑</m:t>
                    </m:r>
                    <m:r>
                      <a:rPr lang="ru-RU" sz="2800" i="1" spc="-157" baseline="-18055" dirty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b="1" i="1" spc="-5" dirty="0">
                        <a:latin typeface="Cambria Math" panose="02040503050406030204" pitchFamily="18" charset="0"/>
                        <a:cs typeface="Times New Roman"/>
                      </a:rPr>
                      <m:t>=</m:t>
                    </m:r>
                    <m:r>
                      <a:rPr lang="ru-RU" sz="2800" b="1" i="1" spc="-5" dirty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2800" i="1" spc="105" dirty="0">
                        <a:latin typeface="Cambria Math" panose="02040503050406030204" pitchFamily="18" charset="0"/>
                        <a:cs typeface="Times New Roman"/>
                      </a:rPr>
                      <m:t>1/ </m:t>
                    </m:r>
                    <m:r>
                      <a:rPr lang="ru-RU" sz="2800" i="1" spc="-75" dirty="0">
                        <a:latin typeface="Cambria Math" panose="02040503050406030204" pitchFamily="18" charset="0"/>
                        <a:cs typeface="Times New Roman"/>
                      </a:rPr>
                      <m:t>𝑇</m:t>
                    </m:r>
                    <m:r>
                      <a:rPr lang="ru-RU" sz="2800" i="1" spc="-112" baseline="-18055" dirty="0">
                        <a:latin typeface="Cambria Math" panose="02040503050406030204" pitchFamily="18" charset="0"/>
                        <a:cs typeface="Times New Roman"/>
                      </a:rPr>
                      <m:t>𝑑</m:t>
                    </m:r>
                    <m:r>
                      <a:rPr lang="ru-RU" sz="2800" i="1" spc="-112" baseline="-18055" dirty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ru-RU" sz="2800" dirty="0" smtClean="0">
                    <a:cs typeface="Times New Roman"/>
                  </a:rPr>
                  <a:t> – </a:t>
                </a:r>
                <a:r>
                  <a:rPr lang="ru-RU" sz="2800" spc="-5" dirty="0">
                    <a:cs typeface="Times New Roman"/>
                  </a:rPr>
                  <a:t>количество отсчётов </a:t>
                </a:r>
                <a:r>
                  <a:rPr lang="ru-RU" sz="2800" dirty="0">
                    <a:cs typeface="Times New Roman"/>
                  </a:rPr>
                  <a:t>в</a:t>
                </a:r>
                <a:r>
                  <a:rPr lang="ru-RU" sz="2800" spc="-200" dirty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секунду.</a:t>
                </a:r>
                <a:endParaRPr sz="280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3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428625"/>
                <a:ext cx="9612630" cy="6316212"/>
              </a:xfrm>
              <a:prstGeom prst="rect">
                <a:avLst/>
              </a:prstGeom>
              <a:blipFill>
                <a:blip r:embed="rId4"/>
                <a:stretch>
                  <a:fillRect l="-1650" t="-483" r="-2855" b="-15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93700" y="352426"/>
                <a:ext cx="9906000" cy="6476999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36D4BD7-DB2D-4199-A28E-77003B0DBA3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52426"/>
                <a:ext cx="9906000" cy="64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/>
          <p:nvPr/>
        </p:nvSpPr>
        <p:spPr>
          <a:xfrm>
            <a:off x="5192914" y="3636264"/>
            <a:ext cx="881380" cy="0"/>
          </a:xfrm>
          <a:custGeom>
            <a:avLst/>
            <a:gdLst/>
            <a:ahLst/>
            <a:cxnLst/>
            <a:rect l="l" t="t" r="r" b="b"/>
            <a:pathLst>
              <a:path w="881379">
                <a:moveTo>
                  <a:pt x="0" y="0"/>
                </a:moveTo>
                <a:lnTo>
                  <a:pt x="880872" y="0"/>
                </a:lnTo>
              </a:path>
            </a:pathLst>
          </a:custGeom>
          <a:ln w="15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4"/>
              <p:cNvSpPr txBox="1"/>
              <p:nvPr/>
            </p:nvSpPr>
            <p:spPr>
              <a:xfrm>
                <a:off x="600563" y="581025"/>
                <a:ext cx="9470537" cy="6185857"/>
              </a:xfrm>
              <a:prstGeom prst="rect">
                <a:avLst/>
              </a:prstGeom>
            </p:spPr>
            <p:txBody>
              <a:bodyPr vert="horz" wrap="square" lIns="0" tIns="12061" rIns="0" bIns="0" rtlCol="0">
                <a:spAutoFit/>
              </a:bodyPr>
              <a:lstStyle/>
              <a:p>
                <a:pPr marL="12696" marR="5080" indent="457040" algn="just">
                  <a:lnSpc>
                    <a:spcPct val="110200"/>
                  </a:lnSpc>
                  <a:spcBef>
                    <a:spcPts val="95"/>
                  </a:spcBef>
                </a:pPr>
                <a:r>
                  <a:rPr lang="ru-RU" sz="2800" dirty="0" smtClean="0">
                    <a:cs typeface="Times New Roman"/>
                  </a:rPr>
                  <a:t>Многие последовательности изначально </a:t>
                </a:r>
                <a:r>
                  <a:rPr lang="ru-RU" sz="2800" spc="-5" dirty="0" err="1">
                    <a:cs typeface="Times New Roman"/>
                  </a:rPr>
                  <a:t>являются</a:t>
                </a:r>
                <a:r>
                  <a:rPr lang="ru-RU" sz="2800" spc="-5" dirty="0">
                    <a:cs typeface="Times New Roman"/>
                  </a:rPr>
                  <a:t> </a:t>
                </a:r>
                <a:r>
                  <a:rPr lang="ru-RU" sz="2800" spc="-5" dirty="0" err="1" smtClean="0">
                    <a:cs typeface="Times New Roman"/>
                  </a:rPr>
                  <a:t>дискретными</a:t>
                </a:r>
                <a:r>
                  <a:rPr lang="ru-RU" sz="2800" spc="-5" dirty="0">
                    <a:cs typeface="Times New Roman"/>
                  </a:rPr>
                  <a:t>. </a:t>
                </a:r>
                <a:r>
                  <a:rPr lang="ru-RU" sz="2800" dirty="0">
                    <a:cs typeface="Times New Roman"/>
                  </a:rPr>
                  <a:t>Но если </a:t>
                </a:r>
                <a:r>
                  <a:rPr lang="ru-RU" sz="2800" spc="-5" dirty="0" smtClean="0">
                    <a:cs typeface="Times New Roman"/>
                  </a:rPr>
                  <a:t>нужно, </a:t>
                </a:r>
                <a:r>
                  <a:rPr lang="ru-RU" sz="2800" dirty="0">
                    <a:cs typeface="Times New Roman"/>
                  </a:rPr>
                  <a:t>любой </a:t>
                </a:r>
                <a:r>
                  <a:rPr lang="ru-RU" sz="2800" spc="-5" dirty="0">
                    <a:cs typeface="Times New Roman"/>
                  </a:rPr>
                  <a:t>последовательности  </a:t>
                </a:r>
                <a:r>
                  <a:rPr lang="ru-RU" sz="2800" dirty="0">
                    <a:cs typeface="Times New Roman"/>
                  </a:rPr>
                  <a:t>можно сопоставить аналоговый </a:t>
                </a:r>
                <a:r>
                  <a:rPr lang="ru-RU" sz="2800" spc="-5" dirty="0">
                    <a:cs typeface="Times New Roman"/>
                  </a:rPr>
                  <a:t>сигнал </a:t>
                </a:r>
                <a:r>
                  <a:rPr lang="ru-RU" sz="2800" dirty="0">
                    <a:cs typeface="Times New Roman"/>
                  </a:rPr>
                  <a:t>с </a:t>
                </a:r>
                <a:r>
                  <a:rPr lang="ru-RU" sz="2800" spc="-5" dirty="0">
                    <a:cs typeface="Times New Roman"/>
                  </a:rPr>
                  <a:t>финитным спектром, </a:t>
                </a:r>
                <a:r>
                  <a:rPr lang="ru-RU" sz="2800" dirty="0">
                    <a:cs typeface="Times New Roman"/>
                  </a:rPr>
                  <a:t>из  которого она могла бы быть </a:t>
                </a:r>
                <a:r>
                  <a:rPr lang="ru-RU" sz="2800" spc="-5" dirty="0">
                    <a:cs typeface="Times New Roman"/>
                  </a:rPr>
                  <a:t>получена </a:t>
                </a:r>
                <a:r>
                  <a:rPr lang="ru-RU" sz="2800" dirty="0">
                    <a:cs typeface="Times New Roman"/>
                  </a:rPr>
                  <a:t>путем</a:t>
                </a:r>
                <a:r>
                  <a:rPr lang="ru-RU" sz="2800" spc="-50" dirty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дискретизации.</a:t>
                </a:r>
                <a:endParaRPr lang="ru-RU" sz="2800" dirty="0">
                  <a:cs typeface="Times New Roman"/>
                </a:endParaRPr>
              </a:p>
              <a:p>
                <a:pPr marL="12696" marR="5712" indent="456401" algn="just">
                  <a:lnSpc>
                    <a:spcPct val="91600"/>
                  </a:lnSpc>
                  <a:spcBef>
                    <a:spcPts val="15"/>
                  </a:spcBef>
                </a:pPr>
                <a:r>
                  <a:rPr lang="ru-RU" sz="2800" dirty="0">
                    <a:cs typeface="Times New Roman"/>
                  </a:rPr>
                  <a:t>В дальнейшем </a:t>
                </a:r>
                <a:r>
                  <a:rPr lang="ru-RU" sz="2800" spc="-5" dirty="0">
                    <a:cs typeface="Times New Roman"/>
                  </a:rPr>
                  <a:t>предполагается, </a:t>
                </a:r>
                <a:r>
                  <a:rPr lang="ru-RU" sz="2800" dirty="0">
                    <a:cs typeface="Times New Roman"/>
                  </a:rPr>
                  <a:t>что аргумент </a:t>
                </a:r>
                <a:r>
                  <a:rPr lang="ru-RU" sz="2800" i="1" spc="-5" dirty="0">
                    <a:cs typeface="Times New Roman"/>
                  </a:rPr>
                  <a:t>n </a:t>
                </a:r>
                <a:r>
                  <a:rPr lang="ru-RU" sz="2800" dirty="0">
                    <a:cs typeface="Times New Roman"/>
                  </a:rPr>
                  <a:t>последова-  </a:t>
                </a:r>
                <a:r>
                  <a:rPr lang="ru-RU" sz="2800" spc="-5" dirty="0">
                    <a:cs typeface="Times New Roman"/>
                  </a:rPr>
                  <a:t>тельности </a:t>
                </a:r>
                <a:r>
                  <a:rPr lang="ru-RU" sz="2800" i="1" spc="5" dirty="0">
                    <a:cs typeface="Times New Roman"/>
                  </a:rPr>
                  <a:t>x</a:t>
                </a:r>
                <a:r>
                  <a:rPr lang="ru-RU" sz="2800" spc="5" dirty="0">
                    <a:cs typeface="Times New Roman"/>
                  </a:rPr>
                  <a:t>[</a:t>
                </a:r>
                <a:r>
                  <a:rPr lang="ru-RU" sz="2800" i="1" spc="5" dirty="0">
                    <a:cs typeface="Times New Roman"/>
                  </a:rPr>
                  <a:t>n</a:t>
                </a:r>
                <a:r>
                  <a:rPr lang="ru-RU" sz="2800" spc="5" dirty="0">
                    <a:cs typeface="Times New Roman"/>
                  </a:rPr>
                  <a:t>] </a:t>
                </a:r>
                <a:r>
                  <a:rPr lang="ru-RU" sz="2800" dirty="0">
                    <a:cs typeface="Times New Roman"/>
                  </a:rPr>
                  <a:t>принимает 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целые</a:t>
                </a:r>
                <a:r>
                  <a:rPr lang="ru-RU" sz="2800" dirty="0">
                    <a:solidFill>
                      <a:srgbClr val="0070C0"/>
                    </a:solidFill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значения </a:t>
                </a:r>
                <a:r>
                  <a:rPr lang="ru-RU" sz="2800" dirty="0" err="1">
                    <a:cs typeface="Times New Roman"/>
                  </a:rPr>
                  <a:t>от</a:t>
                </a:r>
                <a:r>
                  <a:rPr lang="ru-RU" sz="2800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 panose="02040503050406030204" pitchFamily="18" charset="0"/>
                        <a:cs typeface="Times New Roman"/>
                      </a:rPr>
                      <m:t>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∞</m:t>
                    </m:r>
                  </m:oMath>
                </a14:m>
                <a:r>
                  <a:rPr lang="ru-RU" sz="2800" dirty="0" err="1" smtClean="0">
                    <a:cs typeface="Times New Roman"/>
                  </a:rPr>
                  <a:t>до</a:t>
                </a:r>
                <a:r>
                  <a:rPr lang="ru-RU" sz="2800" dirty="0" smtClean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+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∞</m:t>
                    </m:r>
                  </m:oMath>
                </a14:m>
                <a:r>
                  <a:rPr lang="ru-RU" sz="2800" b="1" spc="50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(</a:t>
                </a:r>
                <a:r>
                  <a:rPr lang="ru-RU" sz="2800" spc="40" dirty="0">
                    <a:cs typeface="Times New Roman"/>
                  </a:rPr>
                  <a:t> </a:t>
                </a:r>
                <a:r>
                  <a:rPr lang="ru-RU" sz="2800" dirty="0" err="1" smtClean="0">
                    <a:cs typeface="Times New Roman"/>
                  </a:rPr>
                  <a:t>обо</a:t>
                </a:r>
                <a:endParaRPr lang="ru-RU" sz="2800" dirty="0">
                  <a:cs typeface="Times New Roman"/>
                </a:endParaRPr>
              </a:p>
              <a:p>
                <a:pPr marL="12696" marR="5712">
                  <a:lnSpc>
                    <a:spcPct val="113500"/>
                  </a:lnSpc>
                  <a:spcBef>
                    <a:spcPts val="250"/>
                  </a:spcBef>
                </a:pPr>
                <a:r>
                  <a:rPr lang="ru-RU" sz="2800" spc="-5" dirty="0" err="1">
                    <a:cs typeface="Times New Roman"/>
                  </a:rPr>
                  <a:t>значается</a:t>
                </a:r>
                <a:r>
                  <a:rPr lang="ru-RU" sz="2800" spc="-5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cs typeface="Times New Roman"/>
                      </a:rPr>
                      <m:t>= </m:t>
                    </m:r>
                    <m:acc>
                      <m:accPr>
                        <m:chr m:val="̅"/>
                        <m:ctrlPr>
                          <a:rPr lang="ru-RU" sz="2800" i="1" dirty="0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accPr>
                      <m:e>
                        <m:r>
                          <a:rPr lang="ru-RU" sz="2800" i="1">
                            <a:latin typeface="Cambria Math" panose="02040503050406030204" pitchFamily="18" charset="0"/>
                            <a:cs typeface="Times New Roman"/>
                          </a:rPr>
                          <m:t>−</m:t>
                        </m:r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∞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,+</m:t>
                        </m:r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∞</m:t>
                        </m:r>
                      </m:e>
                    </m:acc>
                  </m:oMath>
                </a14:m>
                <a:r>
                  <a:rPr lang="ru-RU" sz="2800" spc="30" dirty="0" smtClean="0">
                    <a:cs typeface="Times New Roman"/>
                  </a:rPr>
                  <a:t>). </a:t>
                </a:r>
                <a:r>
                  <a:rPr lang="ru-RU" sz="2800" dirty="0">
                    <a:cs typeface="Times New Roman"/>
                  </a:rPr>
                  <a:t>Чтобы </a:t>
                </a:r>
                <a:r>
                  <a:rPr lang="ru-RU" sz="2800" spc="-5" dirty="0">
                    <a:cs typeface="Times New Roman"/>
                  </a:rPr>
                  <a:t>отличать дискретный </a:t>
                </a:r>
                <a:r>
                  <a:rPr lang="ru-RU" sz="2800" dirty="0">
                    <a:cs typeface="Times New Roman"/>
                  </a:rPr>
                  <a:t>аргумент  от </a:t>
                </a:r>
                <a:r>
                  <a:rPr lang="ru-RU" sz="2800" spc="-5" dirty="0">
                    <a:cs typeface="Times New Roman"/>
                  </a:rPr>
                  <a:t>непрерывного, </a:t>
                </a:r>
                <a:r>
                  <a:rPr lang="ru-RU" sz="2800" dirty="0">
                    <a:cs typeface="Times New Roman"/>
                  </a:rPr>
                  <a:t>принято </a:t>
                </a:r>
                <a:r>
                  <a:rPr lang="ru-RU" sz="2800" spc="-5" dirty="0">
                    <a:cs typeface="Times New Roman"/>
                  </a:rPr>
                  <a:t>заключать его </a:t>
                </a:r>
                <a:r>
                  <a:rPr lang="ru-RU" sz="2800" dirty="0">
                    <a:cs typeface="Times New Roman"/>
                  </a:rPr>
                  <a:t>в </a:t>
                </a:r>
                <a:r>
                  <a:rPr lang="ru-RU" sz="2800" spc="-5" dirty="0">
                    <a:solidFill>
                      <a:srgbClr val="0000FF"/>
                    </a:solidFill>
                    <a:cs typeface="Times New Roman"/>
                  </a:rPr>
                  <a:t>квадратные</a:t>
                </a:r>
                <a:r>
                  <a:rPr lang="ru-RU" sz="2800" spc="5" dirty="0">
                    <a:solidFill>
                      <a:srgbClr val="0070C0"/>
                    </a:solidFill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скобки.</a:t>
                </a:r>
                <a:endParaRPr lang="ru-RU" sz="2800" dirty="0">
                  <a:cs typeface="Times New Roman"/>
                </a:endParaRPr>
              </a:p>
              <a:p>
                <a:pPr marL="12696" marR="5080" indent="456401" algn="just">
                  <a:lnSpc>
                    <a:spcPct val="110100"/>
                  </a:lnSpc>
                  <a:spcBef>
                    <a:spcPts val="605"/>
                  </a:spcBef>
                </a:pPr>
                <a:r>
                  <a:rPr lang="ru-RU" sz="2800" spc="-5" dirty="0">
                    <a:cs typeface="Times New Roman"/>
                  </a:rPr>
                  <a:t>Цифровой сигнал </a:t>
                </a:r>
                <a:r>
                  <a:rPr lang="ru-RU" sz="2800" dirty="0">
                    <a:cs typeface="Times New Roman"/>
                  </a:rPr>
                  <a:t>– </a:t>
                </a:r>
                <a:r>
                  <a:rPr lang="ru-RU" sz="2800" spc="-5" dirty="0">
                    <a:cs typeface="Times New Roman"/>
                  </a:rPr>
                  <a:t>дискретный сигнал, </a:t>
                </a:r>
                <a:r>
                  <a:rPr lang="ru-RU" sz="2800" i="1" spc="-5" dirty="0">
                    <a:solidFill>
                      <a:srgbClr val="0000FF"/>
                    </a:solidFill>
                    <a:cs typeface="Times New Roman"/>
                  </a:rPr>
                  <a:t>квантованный</a:t>
                </a:r>
                <a:r>
                  <a:rPr lang="ru-RU" sz="2800" i="1" spc="-5" dirty="0">
                    <a:cs typeface="Times New Roman"/>
                  </a:rPr>
                  <a:t> </a:t>
                </a:r>
                <a:r>
                  <a:rPr lang="ru-RU" sz="2800" dirty="0">
                    <a:cs typeface="Times New Roman"/>
                  </a:rPr>
                  <a:t>по  </a:t>
                </a:r>
                <a:r>
                  <a:rPr lang="ru-RU" sz="2800" spc="-5" dirty="0">
                    <a:cs typeface="Times New Roman"/>
                  </a:rPr>
                  <a:t>уровню, т.е. последовательность, принимающая значения </a:t>
                </a:r>
                <a:r>
                  <a:rPr lang="ru-RU" sz="2800" spc="-5" dirty="0" err="1">
                    <a:cs typeface="Times New Roman"/>
                  </a:rPr>
                  <a:t>из</a:t>
                </a:r>
                <a:r>
                  <a:rPr lang="ru-RU" sz="2800" spc="-5" dirty="0">
                    <a:cs typeface="Times New Roman"/>
                  </a:rPr>
                  <a:t> </a:t>
                </a:r>
                <a:r>
                  <a:rPr lang="ru-RU" sz="2800" dirty="0" err="1">
                    <a:cs typeface="Times New Roman"/>
                  </a:rPr>
                  <a:t>дискретного</a:t>
                </a:r>
                <a:r>
                  <a:rPr lang="ru-RU" sz="2800" dirty="0">
                    <a:cs typeface="Times New Roman"/>
                  </a:rPr>
                  <a:t> (к </a:t>
                </a:r>
                <a:r>
                  <a:rPr lang="ru-RU" sz="2800" dirty="0" err="1" smtClean="0">
                    <a:cs typeface="Times New Roman"/>
                  </a:rPr>
                  <a:t>тому</a:t>
                </a:r>
                <a:r>
                  <a:rPr lang="ru-RU" sz="2800" dirty="0" smtClean="0">
                    <a:cs typeface="Times New Roman"/>
                  </a:rPr>
                  <a:t>  </a:t>
                </a:r>
                <a:r>
                  <a:rPr lang="ru-RU" sz="2800" spc="-5" dirty="0" err="1" smtClean="0">
                    <a:cs typeface="Times New Roman"/>
                  </a:rPr>
                  <a:t>же</a:t>
                </a:r>
                <a:r>
                  <a:rPr lang="ru-RU" sz="2800" spc="-5" dirty="0" smtClean="0">
                    <a:cs typeface="Times New Roman"/>
                  </a:rPr>
                  <a:t> </a:t>
                </a:r>
                <a:r>
                  <a:rPr lang="ru-RU" sz="2800" dirty="0" smtClean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конечного)</a:t>
                </a:r>
                <a:r>
                  <a:rPr lang="ru-RU" sz="2800" spc="-21" dirty="0"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множества.</a:t>
                </a:r>
                <a:endParaRPr sz="280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3" y="581025"/>
                <a:ext cx="9470537" cy="6185857"/>
              </a:xfrm>
              <a:prstGeom prst="rect">
                <a:avLst/>
              </a:prstGeom>
              <a:blipFill>
                <a:blip r:embed="rId4"/>
                <a:stretch>
                  <a:fillRect l="-2189" t="-1182" r="-2254" b="-22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31900" y="276197"/>
            <a:ext cx="7848872" cy="6533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08081" y="1236651"/>
                <a:ext cx="9906000" cy="577299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F223094-AB84-4743-B49F-F353D5CEE78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1236651"/>
                <a:ext cx="9906000" cy="57729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 txBox="1"/>
          <p:nvPr/>
        </p:nvSpPr>
        <p:spPr>
          <a:xfrm>
            <a:off x="1003300" y="1275874"/>
            <a:ext cx="7645337" cy="563574"/>
          </a:xfrm>
          <a:prstGeom prst="rect">
            <a:avLst/>
          </a:prstGeom>
        </p:spPr>
        <p:txBody>
          <a:bodyPr vert="horz" wrap="square" lIns="0" tIns="116164" rIns="0" bIns="0" rtlCol="0">
            <a:spAutoFit/>
          </a:bodyPr>
          <a:lstStyle/>
          <a:p>
            <a:pPr marL="12696">
              <a:spcBef>
                <a:spcPts val="815"/>
              </a:spcBef>
            </a:pPr>
            <a:r>
              <a:rPr sz="2900" b="1" spc="-5" dirty="0" err="1" smtClean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</a:t>
            </a:r>
            <a:r>
              <a:rPr sz="2900" b="1" spc="-5" dirty="0" smtClean="0">
                <a:solidFill>
                  <a:srgbClr val="E36C0A"/>
                </a:solidFill>
                <a:latin typeface="Times New Roman"/>
                <a:cs typeface="Times New Roman"/>
              </a:rPr>
              <a:t> </a:t>
            </a:r>
            <a:r>
              <a:rPr sz="2900" b="1" dirty="0">
                <a:solidFill>
                  <a:srgbClr val="E36C0A"/>
                </a:solidFill>
                <a:latin typeface="Times New Roman"/>
                <a:cs typeface="Times New Roman"/>
              </a:rPr>
              <a:t>операции</a:t>
            </a:r>
            <a:endParaRPr sz="29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ject 4"/>
              <p:cNvSpPr txBox="1"/>
              <p:nvPr/>
            </p:nvSpPr>
            <p:spPr>
              <a:xfrm>
                <a:off x="528869" y="1982929"/>
                <a:ext cx="9595298" cy="4555084"/>
              </a:xfrm>
              <a:prstGeom prst="rect">
                <a:avLst/>
              </a:prstGeom>
            </p:spPr>
            <p:txBody>
              <a:bodyPr vert="horz" wrap="square" lIns="0" tIns="25391" rIns="0" bIns="0" rtlCol="0">
                <a:spAutoFit/>
              </a:bodyPr>
              <a:lstStyle/>
              <a:p>
                <a:pPr marL="180000" marR="5080" indent="456401">
                  <a:lnSpc>
                    <a:spcPct val="97300"/>
                  </a:lnSpc>
                  <a:spcBef>
                    <a:spcPts val="200"/>
                  </a:spcBef>
                </a:pPr>
                <a:r>
                  <a:rPr lang="ru-RU" sz="3000" spc="-5" dirty="0" smtClean="0">
                    <a:cs typeface="Times New Roman"/>
                  </a:rPr>
                  <a:t>Результатом </a:t>
                </a:r>
                <a:r>
                  <a:rPr lang="ru-RU" sz="3000" dirty="0">
                    <a:cs typeface="Times New Roman"/>
                  </a:rPr>
                  <a:t>сдвига </a:t>
                </a:r>
                <a:r>
                  <a:rPr lang="ru-RU" sz="3000" spc="-5" dirty="0">
                    <a:cs typeface="Times New Roman"/>
                  </a:rPr>
                  <a:t>последовательности </a:t>
                </a:r>
                <a14:m>
                  <m:oMath xmlns:m="http://schemas.openxmlformats.org/officeDocument/2006/math"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3000" spc="5" dirty="0">
                    <a:cs typeface="Times New Roman"/>
                  </a:rPr>
                  <a:t>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по </a:t>
                </a:r>
                <a:r>
                  <a:rPr lang="en-US" sz="3000" dirty="0" smtClean="0">
                    <a:solidFill>
                      <a:srgbClr val="0000FF"/>
                    </a:solidFill>
                    <a:cs typeface="Times New Roman"/>
                  </a:rPr>
                  <a:t> </a:t>
                </a:r>
                <a:r>
                  <a:rPr lang="ru-RU" sz="3000" spc="-5" dirty="0" smtClean="0">
                    <a:solidFill>
                      <a:srgbClr val="0000FF"/>
                    </a:solidFill>
                    <a:cs typeface="Times New Roman"/>
                  </a:rPr>
                  <a:t>времени </a:t>
                </a:r>
                <a:r>
                  <a:rPr lang="ru-RU" sz="3000" spc="5" dirty="0">
                    <a:cs typeface="Times New Roman"/>
                  </a:rPr>
                  <a:t>на  </a:t>
                </a:r>
                <a14:m>
                  <m:oMath xmlns:m="http://schemas.openxmlformats.org/officeDocument/2006/math">
                    <m:r>
                      <a:rPr lang="ru-RU" sz="3000" i="1" spc="21" dirty="0" smtClean="0">
                        <a:latin typeface="Cambria Math" panose="02040503050406030204" pitchFamily="18" charset="0"/>
                        <a:cs typeface="Times New Roman"/>
                      </a:rPr>
                      <m:t>𝑚</m:t>
                    </m:r>
                  </m:oMath>
                </a14:m>
                <a:r>
                  <a:rPr lang="ru-RU" sz="3000" i="1" spc="21" dirty="0">
                    <a:cs typeface="Times New Roman"/>
                  </a:rPr>
                  <a:t>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отсчётов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вправо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является </a:t>
                </a:r>
                <a:r>
                  <a:rPr lang="ru-RU" sz="3000" dirty="0" err="1">
                    <a:cs typeface="Times New Roman"/>
                  </a:rPr>
                  <a:t>новая</a:t>
                </a:r>
                <a:r>
                  <a:rPr lang="ru-RU" sz="3000" dirty="0">
                    <a:cs typeface="Times New Roman"/>
                  </a:rPr>
                  <a:t> </a:t>
                </a:r>
                <a:r>
                  <a:rPr lang="ru-RU" sz="3000" spc="-5" dirty="0" err="1" smtClean="0">
                    <a:cs typeface="Times New Roman"/>
                  </a:rPr>
                  <a:t>последовательность</a:t>
                </a:r>
                <a:r>
                  <a:rPr lang="ru-RU" sz="3000" spc="-5" dirty="0" smtClean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3000" b="0" i="1" spc="5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r>
                      <a:rPr lang="ru-RU" sz="3000" i="1" spc="5" dirty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5" dirty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5" dirty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3000" spc="25" dirty="0" smtClean="0">
                    <a:solidFill>
                      <a:srgbClr val="0000FF"/>
                    </a:solidFill>
                    <a:cs typeface="Times New Roman"/>
                  </a:rPr>
                  <a:t>,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которая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в момент </a:t>
                </a:r>
                <a14:m>
                  <m:oMath xmlns:m="http://schemas.openxmlformats.org/officeDocument/2006/math"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en-US" sz="3000" b="1" i="1" spc="5" dirty="0">
                        <a:latin typeface="Cambria Math" panose="02040503050406030204" pitchFamily="18" charset="0"/>
                        <a:cs typeface="Times New Roman"/>
                      </a:rPr>
                      <m:t>+</m:t>
                    </m:r>
                    <m:r>
                      <a:rPr lang="ru-RU" sz="3000" i="1" spc="10" dirty="0">
                        <a:latin typeface="Cambria Math" panose="02040503050406030204" pitchFamily="18" charset="0"/>
                        <a:cs typeface="Times New Roman"/>
                      </a:rPr>
                      <m:t>𝑚</m:t>
                    </m:r>
                  </m:oMath>
                </a14:m>
                <a:r>
                  <a:rPr lang="en-US" sz="3000" dirty="0" smtClean="0">
                    <a:solidFill>
                      <a:srgbClr val="0000FF"/>
                    </a:solidFill>
                    <a:cs typeface="Times New Roman"/>
                  </a:rPr>
                  <a:t>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принимает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то же значение,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что </a:t>
                </a:r>
                <a:r>
                  <a:rPr lang="ru-RU" sz="3000" dirty="0">
                    <a:cs typeface="Times New Roman"/>
                  </a:rPr>
                  <a:t>последова</a:t>
                </a:r>
                <a:r>
                  <a:rPr lang="ru-RU" sz="3000" spc="-5" dirty="0">
                    <a:cs typeface="Times New Roman"/>
                  </a:rPr>
                  <a:t>тельность </a:t>
                </a:r>
                <a14:m>
                  <m:oMath xmlns:m="http://schemas.openxmlformats.org/officeDocument/2006/math"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3000" spc="5" dirty="0">
                    <a:cs typeface="Times New Roman"/>
                  </a:rPr>
                  <a:t> </a:t>
                </a:r>
                <a:r>
                  <a:rPr lang="ru-RU" sz="3000" dirty="0" smtClean="0">
                    <a:solidFill>
                      <a:srgbClr val="0000FF"/>
                    </a:solidFill>
                    <a:cs typeface="Times New Roman"/>
                  </a:rPr>
                  <a:t>в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момент </a:t>
                </a:r>
                <a14:m>
                  <m:oMath xmlns:m="http://schemas.openxmlformats.org/officeDocument/2006/math">
                    <m:r>
                      <a:rPr lang="ru-RU" sz="3000" i="1" spc="-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</m:oMath>
                </a14:m>
                <a:r>
                  <a:rPr lang="ru-RU" sz="3000" i="1" spc="-5" dirty="0">
                    <a:cs typeface="Times New Roman"/>
                  </a:rPr>
                  <a:t>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. Таким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образом,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при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любом</a:t>
                </a:r>
                <a:r>
                  <a:rPr lang="ru-RU" sz="3000" spc="75" dirty="0">
                    <a:solidFill>
                      <a:srgbClr val="0000FF"/>
                    </a:solidFill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3000" i="1" spc="-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</m:oMath>
                </a14:m>
                <a:endParaRPr lang="ru-RU" sz="3000" dirty="0">
                  <a:cs typeface="Times New Roman"/>
                </a:endParaRPr>
              </a:p>
              <a:p>
                <a:pPr marL="180000" algn="ctr">
                  <a:spcBef>
                    <a:spcPts val="619"/>
                  </a:spcBef>
                </a:pPr>
                <a14:m>
                  <m:oMath xmlns:m="http://schemas.openxmlformats.org/officeDocument/2006/math">
                    <m:r>
                      <a:rPr lang="ru-RU" sz="3000" i="1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r>
                      <a:rPr lang="ru-RU" sz="3000" i="1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en-US" sz="3000" i="1" dirty="0" smtClean="0">
                        <a:latin typeface="Cambria Math" panose="02040503050406030204" pitchFamily="18" charset="0"/>
                        <a:cs typeface="Times New Roman"/>
                      </a:rPr>
                      <m:t>+</m:t>
                    </m:r>
                    <m:r>
                      <a:rPr lang="ru-RU" sz="3000" i="1" spc="15" dirty="0">
                        <a:latin typeface="Cambria Math" panose="02040503050406030204" pitchFamily="18" charset="0"/>
                        <a:cs typeface="Times New Roman"/>
                      </a:rPr>
                      <m:t>𝑚</m:t>
                    </m:r>
                    <m:r>
                      <a:rPr lang="ru-RU" sz="3000" i="1" spc="15" dirty="0">
                        <a:latin typeface="Cambria Math" panose="02040503050406030204" pitchFamily="18" charset="0"/>
                        <a:cs typeface="Times New Roman"/>
                      </a:rPr>
                      <m:t>] =</m:t>
                    </m:r>
                    <m:r>
                      <a:rPr lang="ru-RU" sz="3000" b="1" i="1" dirty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a:rPr lang="ru-RU" sz="3000" i="1" dirty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dirty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dirty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dirty="0">
                        <a:latin typeface="Cambria Math" panose="02040503050406030204" pitchFamily="18" charset="0"/>
                        <a:cs typeface="Times New Roman"/>
                      </a:rPr>
                      <m:t>] </m:t>
                    </m:r>
                  </m:oMath>
                </a14:m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или </a:t>
                </a:r>
                <a14:m>
                  <m:oMath xmlns:m="http://schemas.openxmlformats.org/officeDocument/2006/math"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]=</m:t>
                    </m:r>
                    <m:r>
                      <a:rPr lang="ru-RU" sz="3000" i="1" spc="-10" dirty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-10" dirty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-10" dirty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en-US" sz="3000" i="1" spc="-10" dirty="0" smtClean="0">
                        <a:latin typeface="Cambria Math" panose="02040503050406030204" pitchFamily="18" charset="0"/>
                        <a:cs typeface="Times New Roman"/>
                      </a:rPr>
                      <m:t>−</m:t>
                    </m:r>
                    <m:r>
                      <a:rPr lang="ru-RU" sz="3000" i="1" spc="30" dirty="0">
                        <a:latin typeface="Cambria Math" panose="02040503050406030204" pitchFamily="18" charset="0"/>
                        <a:cs typeface="Times New Roman"/>
                      </a:rPr>
                      <m:t>𝑚</m:t>
                    </m:r>
                    <m:r>
                      <a:rPr lang="ru-RU" sz="3000" i="1" spc="30" dirty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3000" spc="30" dirty="0">
                    <a:solidFill>
                      <a:srgbClr val="0000FF"/>
                    </a:solidFill>
                    <a:cs typeface="Times New Roman"/>
                  </a:rPr>
                  <a:t>.</a:t>
                </a:r>
              </a:p>
              <a:p>
                <a:pPr marL="180000">
                  <a:spcBef>
                    <a:spcPts val="619"/>
                  </a:spcBef>
                </a:pPr>
                <a:endParaRPr lang="ru-RU" sz="1200" dirty="0">
                  <a:cs typeface="Times New Roman"/>
                </a:endParaRPr>
              </a:p>
              <a:p>
                <a:pPr marL="180000">
                  <a:spcBef>
                    <a:spcPts val="145"/>
                  </a:spcBef>
                </a:pP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Последовательность   </a:t>
                </a:r>
                <a14:m>
                  <m:oMath xmlns:m="http://schemas.openxmlformats.org/officeDocument/2006/math"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10" dirty="0" smtClean="0">
                        <a:latin typeface="Cambria Math" panose="02040503050406030204" pitchFamily="18" charset="0"/>
                        <a:cs typeface="Times New Roman"/>
                      </a:rPr>
                      <m:t>] </m:t>
                    </m:r>
                  </m:oMath>
                </a14:m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является</a:t>
                </a:r>
                <a:r>
                  <a:rPr lang="ru-RU" sz="3000" spc="449" dirty="0">
                    <a:solidFill>
                      <a:srgbClr val="0000FF"/>
                    </a:solidFill>
                    <a:cs typeface="Times New Roman"/>
                  </a:rPr>
                  <a:t> </a:t>
                </a:r>
                <a:r>
                  <a:rPr lang="ru-RU" sz="3000" spc="-5" dirty="0" err="1">
                    <a:solidFill>
                      <a:srgbClr val="0000FF"/>
                    </a:solidFill>
                    <a:cs typeface="Times New Roman"/>
                  </a:rPr>
                  <a:t>результатом</a:t>
                </a:r>
                <a:r>
                  <a:rPr lang="ru-RU" sz="3000" spc="-114" dirty="0">
                    <a:solidFill>
                      <a:srgbClr val="0000FF"/>
                    </a:solidFill>
                    <a:cs typeface="Times New Roman"/>
                  </a:rPr>
                  <a:t> </a:t>
                </a:r>
                <a:r>
                  <a:rPr lang="ru-RU" sz="3000" dirty="0" err="1">
                    <a:solidFill>
                      <a:srgbClr val="0000FF"/>
                    </a:solidFill>
                    <a:cs typeface="Times New Roman"/>
                  </a:rPr>
                  <a:t>обращения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5" dirty="0" smtClean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</m:oMath>
                </a14:m>
                <a:r>
                  <a:rPr lang="ru-RU" sz="3000" spc="5" dirty="0">
                    <a:cs typeface="Times New Roman"/>
                  </a:rPr>
                  <a:t>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по времени, </a:t>
                </a:r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если при любом  </a:t>
                </a:r>
                <a:r>
                  <a:rPr lang="ru-RU" sz="3000" i="1" spc="-5" dirty="0">
                    <a:cs typeface="Times New Roman"/>
                  </a:rPr>
                  <a:t>n  </a:t>
                </a:r>
                <a:r>
                  <a:rPr lang="ru-RU" sz="3000" dirty="0">
                    <a:solidFill>
                      <a:srgbClr val="0000FF"/>
                    </a:solidFill>
                    <a:cs typeface="Times New Roman"/>
                  </a:rPr>
                  <a:t>значение  </a:t>
                </a:r>
                <a14:m>
                  <m:oMath xmlns:m="http://schemas.openxmlformats.org/officeDocument/2006/math">
                    <m:r>
                      <a:rPr lang="ru-RU" sz="3000" i="1" spc="40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d>
                      <m:dPr>
                        <m:begChr m:val="["/>
                        <m:endChr m:val="]"/>
                        <m:ctrlPr>
                          <a:rPr lang="ru-RU" sz="3000" b="1" i="1" spc="40" dirty="0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dPr>
                      <m:e>
                        <m:r>
                          <a:rPr lang="en-US" sz="3000" b="1" i="1" spc="40" dirty="0">
                            <a:latin typeface="Cambria Math" panose="02040503050406030204" pitchFamily="18" charset="0"/>
                            <a:cs typeface="Times New Roman"/>
                          </a:rPr>
                          <m:t>−</m:t>
                        </m:r>
                        <m:r>
                          <a:rPr lang="ru-RU" sz="3000" i="1" spc="40" dirty="0" smtClean="0">
                            <a:latin typeface="Cambria Math" panose="02040503050406030204" pitchFamily="18" charset="0"/>
                            <a:cs typeface="Times New Roman"/>
                          </a:rPr>
                          <m:t>𝑛</m:t>
                        </m:r>
                      </m:e>
                    </m:d>
                    <m:r>
                      <a:rPr lang="en-US" sz="3000" b="0" i="1" spc="40" dirty="0" smtClean="0">
                        <a:latin typeface="Cambria Math" panose="02040503050406030204" pitchFamily="18" charset="0"/>
                        <a:cs typeface="Times New Roman"/>
                      </a:rPr>
                      <m:t>=</m:t>
                    </m:r>
                    <m:r>
                      <a:rPr lang="ru-RU" sz="3000" i="1" spc="10" dirty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10" dirty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10" dirty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10" dirty="0">
                        <a:latin typeface="Cambria Math" panose="02040503050406030204" pitchFamily="18" charset="0"/>
                        <a:cs typeface="Times New Roman"/>
                      </a:rPr>
                      <m:t>], </m:t>
                    </m:r>
                  </m:oMath>
                </a14:m>
                <a:r>
                  <a:rPr lang="ru-RU" sz="3000" spc="-5" dirty="0">
                    <a:solidFill>
                      <a:srgbClr val="0000FF"/>
                    </a:solidFill>
                    <a:cs typeface="Times New Roman"/>
                  </a:rPr>
                  <a:t>поэтому </a:t>
                </a:r>
                <a14:m>
                  <m:oMath xmlns:m="http://schemas.openxmlformats.org/officeDocument/2006/math">
                    <m:r>
                      <a:rPr lang="ru-RU" sz="3000" i="1" spc="15" dirty="0" smtClean="0">
                        <a:latin typeface="Cambria Math" panose="02040503050406030204" pitchFamily="18" charset="0"/>
                        <a:cs typeface="Times New Roman"/>
                      </a:rPr>
                      <m:t>𝑦</m:t>
                    </m:r>
                    <m:r>
                      <a:rPr lang="ru-RU" sz="3000" i="1" spc="15" dirty="0" smtClean="0">
                        <a:latin typeface="Cambria Math" panose="02040503050406030204" pitchFamily="18" charset="0"/>
                        <a:cs typeface="Times New Roman"/>
                      </a:rPr>
                      <m:t>[</m:t>
                    </m:r>
                    <m:r>
                      <a:rPr lang="ru-RU" sz="3000" i="1" spc="1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15" dirty="0" smtClean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  <m:r>
                      <a:rPr lang="en-US" sz="3000" b="1" i="1" dirty="0">
                        <a:latin typeface="Cambria Math" panose="02040503050406030204" pitchFamily="18" charset="0"/>
                        <a:cs typeface="Times New Roman"/>
                      </a:rPr>
                      <m:t>=</m:t>
                    </m:r>
                    <m:r>
                      <a:rPr lang="ru-RU" sz="3000" i="1" spc="35" dirty="0" smtClean="0"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  <m:r>
                      <a:rPr lang="ru-RU" sz="3000" i="1" spc="35" dirty="0" smtClean="0">
                        <a:latin typeface="Cambria Math" panose="02040503050406030204" pitchFamily="18" charset="0"/>
                        <a:cs typeface="Times New Roman"/>
                      </a:rPr>
                      <m:t>[−</m:t>
                    </m:r>
                    <m:r>
                      <a:rPr lang="ru-RU" sz="3000" i="1" spc="35" dirty="0" smtClean="0">
                        <a:latin typeface="Cambria Math" panose="02040503050406030204" pitchFamily="18" charset="0"/>
                        <a:cs typeface="Times New Roman"/>
                      </a:rPr>
                      <m:t>𝑛</m:t>
                    </m:r>
                    <m:r>
                      <a:rPr lang="ru-RU" sz="3000" i="1" spc="35" dirty="0">
                        <a:latin typeface="Cambria Math" panose="02040503050406030204" pitchFamily="18" charset="0"/>
                        <a:cs typeface="Times New Roman"/>
                      </a:rPr>
                      <m:t>]</m:t>
                    </m:r>
                    <m:r>
                      <a:rPr lang="ru-RU" sz="3000" i="1" spc="35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/>
                      </a:rPr>
                      <m:t>.</m:t>
                    </m:r>
                  </m:oMath>
                </a14:m>
                <a:endParaRPr sz="3000" dirty="0">
                  <a:cs typeface="Times New Roman"/>
                </a:endParaRPr>
              </a:p>
            </p:txBody>
          </p:sp>
        </mc:Choice>
        <mc:Fallback>
          <p:sp>
            <p:nvSpPr>
              <p:cNvPr id="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69" y="1982929"/>
                <a:ext cx="9595298" cy="4555084"/>
              </a:xfrm>
              <a:prstGeom prst="rect">
                <a:avLst/>
              </a:prstGeom>
              <a:blipFill>
                <a:blip r:embed="rId4"/>
                <a:stretch>
                  <a:fillRect l="-635" t="-2406" b="-2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7055" y="309037"/>
            <a:ext cx="721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1270">
              <a:spcBef>
                <a:spcPts val="915"/>
              </a:spcBef>
            </a:pPr>
            <a:r>
              <a:rPr lang="ru-RU" sz="2800" b="1" spc="-5" dirty="0">
                <a:latin typeface="Times New Roman"/>
                <a:cs typeface="Times New Roman"/>
              </a:rPr>
              <a:t>МАТЕМАТИЧЕСКИЕ ОСНОВЫ</a:t>
            </a:r>
            <a:r>
              <a:rPr lang="ru-RU" sz="2800" b="1" spc="-75" dirty="0"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latin typeface="Times New Roman"/>
                <a:cs typeface="Times New Roman"/>
              </a:rPr>
              <a:t>ЦОС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3237168-54F9-426A-8D1C-B04D3BA7403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/>
          <p:nvPr/>
        </p:nvSpPr>
        <p:spPr>
          <a:xfrm>
            <a:off x="5306753" y="1745462"/>
            <a:ext cx="2348175" cy="12249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27704" y="3629029"/>
            <a:ext cx="2699851" cy="13712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31900" y="407915"/>
            <a:ext cx="7551963" cy="459096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29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</a:t>
            </a:r>
            <a:r>
              <a:rPr sz="2900" b="1" spc="-65" dirty="0">
                <a:solidFill>
                  <a:srgbClr val="E36C0A"/>
                </a:solidFill>
                <a:latin typeface="Times New Roman"/>
                <a:cs typeface="Times New Roman"/>
              </a:rPr>
              <a:t> </a:t>
            </a:r>
            <a:r>
              <a:rPr sz="29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последовательности</a:t>
            </a:r>
            <a:endParaRPr sz="29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6"/>
              <p:cNvSpPr txBox="1"/>
              <p:nvPr/>
            </p:nvSpPr>
            <p:spPr>
              <a:xfrm>
                <a:off x="939056" y="1146745"/>
                <a:ext cx="8540198" cy="446912"/>
              </a:xfrm>
              <a:prstGeom prst="rect">
                <a:avLst/>
              </a:prstGeom>
            </p:spPr>
            <p:txBody>
              <a:bodyPr vert="horz" wrap="square" lIns="0" tIns="15870" rIns="0" bIns="0" rtlCol="0">
                <a:spAutoFit/>
              </a:bodyPr>
              <a:lstStyle/>
              <a:p>
                <a:pPr marL="12696">
                  <a:spcBef>
                    <a:spcPts val="125"/>
                  </a:spcBef>
                  <a:tabLst>
                    <a:tab pos="497664" algn="l"/>
                  </a:tabLst>
                </a:pPr>
                <a:r>
                  <a:rPr sz="2800" dirty="0">
                    <a:solidFill>
                      <a:srgbClr val="0070C0"/>
                    </a:solidFill>
                    <a:cs typeface="Times New Roman"/>
                  </a:rPr>
                  <a:t>1.	</a:t>
                </a:r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𝛿</m:t>
                    </m:r>
                  </m:oMath>
                </a14:m>
                <a:r>
                  <a:rPr sz="2800" spc="-5" dirty="0" smtClean="0">
                    <a:solidFill>
                      <a:srgbClr val="0070C0"/>
                    </a:solidFill>
                    <a:cs typeface="Times New Roman"/>
                  </a:rPr>
                  <a:t>-</a:t>
                </a:r>
                <a:r>
                  <a:rPr sz="2800" spc="-5" dirty="0" err="1">
                    <a:solidFill>
                      <a:srgbClr val="0070C0"/>
                    </a:solidFill>
                    <a:cs typeface="Times New Roman"/>
                  </a:rPr>
                  <a:t>Последовательность</a:t>
                </a:r>
                <a:r>
                  <a:rPr sz="2800" spc="-5" dirty="0">
                    <a:solidFill>
                      <a:srgbClr val="0070C0"/>
                    </a:solidFill>
                    <a:cs typeface="Times New Roman"/>
                  </a:rPr>
                  <a:t>,</a:t>
                </a:r>
                <a:r>
                  <a:rPr lang="ru-RU" sz="2800" spc="-5" dirty="0">
                    <a:solidFill>
                      <a:srgbClr val="0070C0"/>
                    </a:solidFill>
                    <a:cs typeface="Times New Roman"/>
                  </a:rPr>
                  <a:t> </a:t>
                </a:r>
                <a:r>
                  <a:rPr lang="ru-RU" sz="2800" spc="-5" dirty="0">
                    <a:cs typeface="Times New Roman"/>
                  </a:rPr>
                  <a:t>определяемая </a:t>
                </a:r>
                <a:r>
                  <a:rPr lang="ru-RU" sz="2800" spc="-5" dirty="0" smtClean="0">
                    <a:cs typeface="Times New Roman"/>
                  </a:rPr>
                  <a:t>выражением</a:t>
                </a:r>
                <a:endParaRPr sz="280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56" y="1146745"/>
                <a:ext cx="8540198" cy="446912"/>
              </a:xfrm>
              <a:prstGeom prst="rect">
                <a:avLst/>
              </a:prstGeom>
              <a:blipFill>
                <a:blip r:embed="rId7"/>
                <a:stretch>
                  <a:fillRect l="-2355" t="-19178" r="-143" b="-493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bject 11"/>
          <p:cNvSpPr txBox="1"/>
          <p:nvPr/>
        </p:nvSpPr>
        <p:spPr>
          <a:xfrm>
            <a:off x="1017120" y="3070778"/>
            <a:ext cx="8749180" cy="359709"/>
          </a:xfrm>
          <a:prstGeom prst="rect">
            <a:avLst/>
          </a:prstGeom>
        </p:spPr>
        <p:txBody>
          <a:bodyPr vert="horz" wrap="square" lIns="0" tIns="13330" rIns="0" bIns="0" rtlCol="0">
            <a:spAutoFit/>
          </a:bodyPr>
          <a:lstStyle/>
          <a:p>
            <a:pPr marL="12696">
              <a:lnSpc>
                <a:spcPts val="2700"/>
              </a:lnSpc>
            </a:pPr>
            <a:r>
              <a:rPr sz="2800" spc="-5" dirty="0" err="1" smtClean="0">
                <a:cs typeface="Times New Roman"/>
              </a:rPr>
              <a:t>Такая</a:t>
            </a:r>
            <a:r>
              <a:rPr sz="2800" spc="-5" dirty="0" smtClean="0">
                <a:cs typeface="Times New Roman"/>
              </a:rPr>
              <a:t> </a:t>
            </a:r>
            <a:r>
              <a:rPr sz="2800" dirty="0">
                <a:cs typeface="Times New Roman"/>
              </a:rPr>
              <a:t>же </a:t>
            </a:r>
            <a:r>
              <a:rPr sz="2800" spc="-5" dirty="0">
                <a:cs typeface="Times New Roman"/>
              </a:rPr>
              <a:t>последовательность, </a:t>
            </a:r>
            <a:r>
              <a:rPr sz="2800" dirty="0">
                <a:cs typeface="Times New Roman"/>
              </a:rPr>
              <a:t>задержанная </a:t>
            </a:r>
            <a:r>
              <a:rPr sz="2800" spc="-5" dirty="0">
                <a:cs typeface="Times New Roman"/>
              </a:rPr>
              <a:t>на </a:t>
            </a:r>
            <a:r>
              <a:rPr sz="2800" i="1" spc="-5" dirty="0">
                <a:cs typeface="Times New Roman"/>
              </a:rPr>
              <a:t>k</a:t>
            </a:r>
            <a:r>
              <a:rPr sz="2800" i="1" spc="235" dirty="0">
                <a:cs typeface="Times New Roman"/>
              </a:rPr>
              <a:t> </a:t>
            </a:r>
            <a:r>
              <a:rPr sz="2800" spc="-5" dirty="0">
                <a:cs typeface="Times New Roman"/>
              </a:rPr>
              <a:t>шагов</a:t>
            </a:r>
            <a:endParaRPr sz="2800" dirty="0">
              <a:cs typeface="Times New Roman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792331"/>
              </p:ext>
            </p:extLst>
          </p:nvPr>
        </p:nvGraphicFramePr>
        <p:xfrm>
          <a:off x="1231900" y="1763086"/>
          <a:ext cx="2548319" cy="1212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1" name="Equation" r:id="rId8" imgW="977900" imgH="469900" progId="Equation.DSMT4">
                  <p:embed/>
                </p:oleObj>
              </mc:Choice>
              <mc:Fallback>
                <p:oleObj name="Equation" r:id="rId8" imgW="9779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1763086"/>
                        <a:ext cx="2548319" cy="12123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646374"/>
              </p:ext>
            </p:extLst>
          </p:nvPr>
        </p:nvGraphicFramePr>
        <p:xfrm>
          <a:off x="1536700" y="3780393"/>
          <a:ext cx="3163956" cy="1173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" name="Equation" r:id="rId10" imgW="2362200" imgH="876300" progId="Equation.DSMT4">
                  <p:embed/>
                </p:oleObj>
              </mc:Choice>
              <mc:Fallback>
                <p:oleObj name="Equation" r:id="rId10" imgW="2362200" imgH="876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780393"/>
                        <a:ext cx="3163956" cy="11737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517464"/>
              </p:ext>
            </p:extLst>
          </p:nvPr>
        </p:nvGraphicFramePr>
        <p:xfrm>
          <a:off x="939056" y="5273349"/>
          <a:ext cx="4019997" cy="1175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3" name="Equation" r:id="rId12" imgW="3098800" imgH="901700" progId="Equation.DSMT4">
                  <p:embed/>
                </p:oleObj>
              </mc:Choice>
              <mc:Fallback>
                <p:oleObj name="Equation" r:id="rId12" imgW="30988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056" y="5273349"/>
                        <a:ext cx="4019997" cy="11750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306753" y="5596863"/>
            <a:ext cx="4659627" cy="1384962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800" dirty="0" smtClean="0"/>
              <a:t>описывает </a:t>
            </a:r>
            <a:r>
              <a:rPr lang="ru-RU" sz="2800" dirty="0"/>
              <a:t>выделение определённого (</a:t>
            </a:r>
            <a:r>
              <a:rPr lang="en-US" sz="2800" i="1" dirty="0"/>
              <a:t>m</a:t>
            </a:r>
            <a:r>
              <a:rPr lang="ru-RU" sz="2800" dirty="0"/>
              <a:t> -го) отсчёта последовательности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246221"/>
          </a:xfrm>
        </p:spPr>
        <p:txBody>
          <a:bodyPr/>
          <a:lstStyle/>
          <a:p>
            <a:fld id="{B6F15528-21DE-4FAA-801E-634DDDAF4B2B}" type="slidenum">
              <a:rPr lang="ru-RU" sz="1600" smtClean="0"/>
              <a:t>16</a:t>
            </a:fld>
            <a:endParaRPr lang="ru-RU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02BCD24-1B05-4BEE-A804-5B1ED87C5E1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43949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3118" descr="Рис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796" y="1178220"/>
            <a:ext cx="430090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285161"/>
              </p:ext>
            </p:extLst>
          </p:nvPr>
        </p:nvGraphicFramePr>
        <p:xfrm>
          <a:off x="1079502" y="1190625"/>
          <a:ext cx="261067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1" name="Equation" r:id="rId6" imgW="1879600" imgH="876300" progId="Equation.DSMT4">
                  <p:embed/>
                </p:oleObj>
              </mc:Choice>
              <mc:Fallback>
                <p:oleObj name="Equation" r:id="rId6" imgW="1879600" imgH="876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2" y="1190625"/>
                        <a:ext cx="261067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61269" y="420114"/>
            <a:ext cx="7490063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2. </a:t>
            </a:r>
            <a:r>
              <a:rPr lang="ru-RU" sz="2800" dirty="0"/>
              <a:t>Единичная</a:t>
            </a:r>
            <a:r>
              <a:rPr lang="ru-RU" sz="2900" dirty="0"/>
              <a:t> ступенчатая последовательность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503" y="2714629"/>
            <a:ext cx="4822089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Очевидны соотношения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074308"/>
              </p:ext>
            </p:extLst>
          </p:nvPr>
        </p:nvGraphicFramePr>
        <p:xfrm>
          <a:off x="1159382" y="3095625"/>
          <a:ext cx="5427044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2" name="Equation" r:id="rId8" imgW="3784600" imgH="901700" progId="Equation.DSMT4">
                  <p:embed/>
                </p:oleObj>
              </mc:Choice>
              <mc:Fallback>
                <p:oleObj name="Equation" r:id="rId8" imgW="3784600" imgH="901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382" y="3095625"/>
                        <a:ext cx="5427044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212395"/>
              </p:ext>
            </p:extLst>
          </p:nvPr>
        </p:nvGraphicFramePr>
        <p:xfrm>
          <a:off x="1160684" y="4543427"/>
          <a:ext cx="3729017" cy="494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3" name="Equation" r:id="rId10" imgW="2514600" imgH="330200" progId="Equation.DSMT4">
                  <p:embed/>
                </p:oleObj>
              </mc:Choice>
              <mc:Fallback>
                <p:oleObj name="Equation" r:id="rId10" imgW="2514600" imgH="330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684" y="4543427"/>
                        <a:ext cx="3729017" cy="494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1" y="5153027"/>
            <a:ext cx="6493380" cy="523188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800" dirty="0"/>
              <a:t>– дискретные аналоги известных формул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835848"/>
              </p:ext>
            </p:extLst>
          </p:nvPr>
        </p:nvGraphicFramePr>
        <p:xfrm>
          <a:off x="1079504" y="5762625"/>
          <a:ext cx="269443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4" name="Equation" r:id="rId12" imgW="2108200" imgH="952500" progId="Equation.DSMT4">
                  <p:embed/>
                </p:oleObj>
              </mc:Choice>
              <mc:Fallback>
                <p:oleObj name="Equation" r:id="rId12" imgW="2108200" imgH="9525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4" y="5762625"/>
                        <a:ext cx="2694432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866970"/>
              </p:ext>
            </p:extLst>
          </p:nvPr>
        </p:nvGraphicFramePr>
        <p:xfrm>
          <a:off x="4970890" y="5834189"/>
          <a:ext cx="2509414" cy="107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" name="Equation" r:id="rId14" imgW="1701800" imgH="723900" progId="Equation.DSMT4">
                  <p:embed/>
                </p:oleObj>
              </mc:Choice>
              <mc:Fallback>
                <p:oleObj name="Equation" r:id="rId14" imgW="1701800" imgH="7239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890" y="5834189"/>
                        <a:ext cx="2509414" cy="1071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69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C42DC10-0EE0-4C91-962B-51092E036C0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927104" y="504825"/>
                <a:ext cx="8503738" cy="2677624"/>
              </a:xfrm>
              <a:prstGeom prst="rect">
                <a:avLst/>
              </a:prstGeom>
            </p:spPr>
            <p:txBody>
              <a:bodyPr wrap="none" lIns="91408" tIns="45704" rIns="91408" bIns="45704">
                <a:spAutoFit/>
              </a:bodyPr>
              <a:lstStyle/>
              <a:p>
                <a:r>
                  <a:rPr lang="ru-RU" sz="2800" dirty="0"/>
                  <a:t>З</a:t>
                </a:r>
                <a:r>
                  <a:rPr lang="ru-RU" sz="2800" dirty="0" smtClean="0"/>
                  <a:t>апись </a:t>
                </a:r>
                <a:r>
                  <a:rPr lang="ru-RU" sz="2800" dirty="0" smtClean="0"/>
                  <a:t>вида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]=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ru-RU" sz="2800" dirty="0"/>
                  <a:t>означает, что </a:t>
                </a:r>
                <a:r>
                  <a:rPr lang="en-US" sz="2800" dirty="0" smtClean="0"/>
                  <a:t/>
                </a:r>
                <a:br>
                  <a:rPr lang="en-US" sz="2800" dirty="0" smtClean="0"/>
                </a:br>
                <a:r>
                  <a:rPr lang="ru-RU" sz="2800" dirty="0" smtClean="0"/>
                  <a:t>последовательность </a:t>
                </a:r>
                <a:r>
                  <a:rPr lang="ru-RU" sz="2800" spc="-5" dirty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правосторонняя</a:t>
                </a:r>
                <a:r>
                  <a:rPr lang="ru-RU" sz="2800" dirty="0"/>
                  <a:t>, или </a:t>
                </a:r>
                <a:r>
                  <a:rPr lang="ru-RU" sz="2800" spc="-5" dirty="0" smtClean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каузальная.</a:t>
                </a:r>
                <a:endParaRPr lang="en-US" sz="2800" spc="-5" dirty="0" smtClean="0">
                  <a:solidFill>
                    <a:srgbClr val="0000FF"/>
                  </a:solidFill>
                  <a:latin typeface="Times New Roman"/>
                  <a:cs typeface="Times New Roman"/>
                </a:endParaRPr>
              </a:p>
              <a:p>
                <a:r>
                  <a:rPr lang="ru-RU" sz="2800" dirty="0"/>
                  <a:t>Аналогично для обозначения левосторонних </a:t>
                </a:r>
                <a:r>
                  <a:rPr lang="en-US" sz="2800" dirty="0" smtClean="0"/>
                  <a:t/>
                </a:r>
                <a:br>
                  <a:rPr lang="en-US" sz="2800" dirty="0" smtClean="0"/>
                </a:br>
                <a:r>
                  <a:rPr lang="ru-RU" sz="2800" dirty="0" smtClean="0"/>
                  <a:t>последовательностей </a:t>
                </a:r>
                <a:r>
                  <a:rPr lang="ru-RU" sz="2800" dirty="0"/>
                  <a:t>используется множитель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[−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800" dirty="0"/>
                  <a:t> </a:t>
                </a:r>
                <a:endParaRPr lang="ru-RU" sz="2800" dirty="0"/>
              </a:p>
              <a:p>
                <a:endParaRPr lang="ru-RU" sz="2800" spc="-5" dirty="0">
                  <a:solidFill>
                    <a:srgbClr val="0000FF"/>
                  </a:solidFill>
                  <a:latin typeface="Times New Roman"/>
                  <a:cs typeface="Times New Roman"/>
                </a:endParaRPr>
              </a:p>
              <a:p>
                <a:endParaRPr lang="ru-RU" sz="2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04" y="504825"/>
                <a:ext cx="8503738" cy="2677624"/>
              </a:xfrm>
              <a:prstGeom prst="rect">
                <a:avLst/>
              </a:prstGeom>
              <a:blipFill>
                <a:blip r:embed="rId4"/>
                <a:stretch>
                  <a:fillRect l="-1434" t="-22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2512774"/>
            <a:ext cx="42957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091212" y="4254481"/>
                <a:ext cx="7249997" cy="954075"/>
              </a:xfrm>
              <a:prstGeom prst="rect">
                <a:avLst/>
              </a:prstGeom>
            </p:spPr>
            <p:txBody>
              <a:bodyPr wrap="none" lIns="91408" tIns="45704" rIns="91408" bIns="45704">
                <a:spAutoFit/>
              </a:bodyPr>
              <a:lstStyle/>
              <a:p>
                <a:r>
                  <a:rPr lang="ru-RU" sz="2800" dirty="0" smtClean="0"/>
                  <a:t>Комбинация вида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begChr m:val="["/>
                        <m:endChr m:val="]"/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ru-RU" sz="2800" dirty="0"/>
                  <a:t>позволяет </a:t>
                </a:r>
                <a:endParaRPr lang="en-US" sz="2800" dirty="0" smtClean="0"/>
              </a:p>
              <a:p>
                <a:r>
                  <a:rPr lang="ru-RU" sz="2800" dirty="0" smtClean="0"/>
                  <a:t>компактно </a:t>
                </a:r>
                <a:r>
                  <a:rPr lang="ru-RU" sz="2800" dirty="0"/>
                  <a:t>описать </a:t>
                </a:r>
                <a:r>
                  <a:rPr lang="ru-RU" sz="2800" dirty="0" smtClean="0"/>
                  <a:t>последовательность</a:t>
                </a:r>
                <a:endParaRPr lang="ru-RU" sz="28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212" y="4254481"/>
                <a:ext cx="7249997" cy="954075"/>
              </a:xfrm>
              <a:prstGeom prst="rect">
                <a:avLst/>
              </a:prstGeom>
              <a:blipFill>
                <a:blip r:embed="rId6"/>
                <a:stretch>
                  <a:fillRect l="-1682" t="-6410" r="-757" b="-179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402" y="5393759"/>
            <a:ext cx="4207616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38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5779154-3143-49B0-9B6D-6F089AE7339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1" y="5032984"/>
            <a:ext cx="4037648" cy="195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55703" y="504829"/>
            <a:ext cx="8404800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3. Экспоненциальная последовательность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965087"/>
              </p:ext>
            </p:extLst>
          </p:nvPr>
        </p:nvGraphicFramePr>
        <p:xfrm>
          <a:off x="1460500" y="1309443"/>
          <a:ext cx="1676404" cy="795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1" name="Equation" r:id="rId6" imgW="1129810" imgH="533169" progId="Equation.DSMT4">
                  <p:embed/>
                </p:oleObj>
              </mc:Choice>
              <mc:Fallback>
                <p:oleObj name="Equation" r:id="rId6" imgW="1129810" imgH="53316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1309443"/>
                        <a:ext cx="1676404" cy="795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782920"/>
              </p:ext>
            </p:extLst>
          </p:nvPr>
        </p:nvGraphicFramePr>
        <p:xfrm>
          <a:off x="4127502" y="1266829"/>
          <a:ext cx="167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2" name="Equation" r:id="rId8" imgW="1079032" imgH="545863" progId="Equation.DSMT4">
                  <p:embed/>
                </p:oleObj>
              </mc:Choice>
              <mc:Fallback>
                <p:oleObj name="Equation" r:id="rId8" imgW="1079032" imgH="54586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2" y="1266829"/>
                        <a:ext cx="167640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84901" y="1495428"/>
            <a:ext cx="4299510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– комплексное число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253" y="2066343"/>
            <a:ext cx="2895601" cy="270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08101" y="2349329"/>
            <a:ext cx="5715000" cy="53857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может быть представлена в виде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731689"/>
              </p:ext>
            </p:extLst>
          </p:nvPr>
        </p:nvGraphicFramePr>
        <p:xfrm>
          <a:off x="615953" y="3111281"/>
          <a:ext cx="653142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3" name="Equation" r:id="rId11" imgW="4572000" imgH="546100" progId="Equation.DSMT4">
                  <p:embed/>
                </p:oleObj>
              </mc:Choice>
              <mc:Fallback>
                <p:oleObj name="Equation" r:id="rId11" imgW="4572000" imgH="546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3" y="3111281"/>
                        <a:ext cx="6531429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829673" y="4197421"/>
                <a:ext cx="6870700" cy="1877405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dirty="0" smtClean="0"/>
                  <a:t>При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a:rPr lang="en-US" sz="2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ru-RU" sz="2900" dirty="0" smtClean="0"/>
                  <a:t> вещественная </a:t>
                </a:r>
                <a:r>
                  <a:rPr lang="ru-RU" sz="2900" dirty="0"/>
                  <a:t>экспоненциальная последовательность (геом. прогрессия</a:t>
                </a:r>
                <a:r>
                  <a:rPr lang="ru-RU" sz="2900" dirty="0" smtClean="0"/>
                  <a:t>)</a:t>
                </a:r>
                <a:r>
                  <a:rPr lang="en-US" sz="2900" dirty="0"/>
                  <a:t>;</a:t>
                </a:r>
                <a:r>
                  <a:rPr lang="ru-RU" sz="2900" dirty="0" smtClean="0"/>
                  <a:t> </a:t>
                </a:r>
                <a:endParaRPr lang="en-US" sz="2900" dirty="0" smtClean="0"/>
              </a:p>
              <a:p>
                <a:r>
                  <a:rPr lang="ru-RU" sz="2900" dirty="0" smtClean="0"/>
                  <a:t>При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900" dirty="0" smtClean="0"/>
                  <a:t> </a:t>
                </a:r>
                <a:r>
                  <a:rPr lang="ru-RU" sz="2900" dirty="0" smtClean="0"/>
                  <a:t>получается </a:t>
                </a:r>
                <a:endParaRPr lang="ru-RU" sz="29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673" y="4197421"/>
                <a:ext cx="6870700" cy="1877405"/>
              </a:xfrm>
              <a:prstGeom prst="rect">
                <a:avLst/>
              </a:prstGeom>
              <a:blipFill>
                <a:blip r:embed="rId13"/>
                <a:stretch>
                  <a:fillRect l="-1863" t="-3247" b="-8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78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60094" y="504825"/>
                <a:ext cx="9829800" cy="6781800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4249290-6C33-47F2-94F1-24E699AD27A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94" y="504825"/>
                <a:ext cx="9829800" cy="6781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3" name="TextBox 8"/>
          <p:cNvSpPr txBox="1">
            <a:spLocks noChangeArrowheads="1"/>
          </p:cNvSpPr>
          <p:nvPr/>
        </p:nvSpPr>
        <p:spPr bwMode="auto">
          <a:xfrm>
            <a:off x="5446827" y="882119"/>
            <a:ext cx="4852873" cy="149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15" tIns="52157" rIns="104315" bIns="52157">
            <a:spAutoFit/>
          </a:bodyPr>
          <a:lstStyle/>
          <a:p>
            <a:pPr eaLnBrk="1" hangingPunct="1">
              <a:defRPr/>
            </a:pPr>
            <a:r>
              <a:rPr lang="ru-RU" b="1" dirty="0"/>
              <a:t>Васюков В.Н. Цифровая обработка сигналов </a:t>
            </a:r>
            <a:br>
              <a:rPr lang="ru-RU" b="1" dirty="0"/>
            </a:br>
            <a:r>
              <a:rPr lang="ru-RU" b="1" dirty="0"/>
              <a:t>и сигнальные процессоры в системах подвижной радиосвязи</a:t>
            </a:r>
            <a:r>
              <a:rPr lang="ru-RU" dirty="0"/>
              <a:t>: Учебник / </a:t>
            </a:r>
            <a:r>
              <a:rPr lang="ru-RU" dirty="0" err="1"/>
              <a:t>Новосиб</a:t>
            </a:r>
            <a:r>
              <a:rPr lang="ru-RU" dirty="0"/>
              <a:t>. </a:t>
            </a:r>
            <a:r>
              <a:rPr lang="ru-RU" dirty="0" err="1"/>
              <a:t>гос</a:t>
            </a:r>
            <a:r>
              <a:rPr lang="ru-RU" dirty="0"/>
              <a:t>. </a:t>
            </a:r>
            <a:r>
              <a:rPr lang="ru-RU" dirty="0" err="1"/>
              <a:t>техн</a:t>
            </a:r>
            <a:r>
              <a:rPr lang="ru-RU" dirty="0"/>
              <a:t>. ун-т. – Новосибирск, Изд-во НГТУ, серия «Учебники НГТУ», 2005. – </a:t>
            </a:r>
            <a:r>
              <a:rPr lang="ru-RU" dirty="0" smtClean="0"/>
              <a:t>292 с.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63603" y="6890597"/>
            <a:ext cx="2495127" cy="5041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15" tIns="52157" rIns="104315" bIns="52157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47557" indent="-325984">
              <a:defRPr>
                <a:solidFill>
                  <a:schemeClr val="tx1"/>
                </a:solidFill>
                <a:latin typeface="Arial" charset="0"/>
              </a:defRPr>
            </a:lvl2pPr>
            <a:lvl3pPr marL="1303934" indent="-260787">
              <a:defRPr>
                <a:solidFill>
                  <a:schemeClr val="tx1"/>
                </a:solidFill>
                <a:latin typeface="Arial" charset="0"/>
              </a:defRPr>
            </a:lvl3pPr>
            <a:lvl4pPr marL="1825508" indent="-260787">
              <a:defRPr>
                <a:solidFill>
                  <a:schemeClr val="tx1"/>
                </a:solidFill>
                <a:latin typeface="Arial" charset="0"/>
              </a:defRPr>
            </a:lvl4pPr>
            <a:lvl5pPr marL="2347082" indent="-260787">
              <a:defRPr>
                <a:solidFill>
                  <a:schemeClr val="tx1"/>
                </a:solidFill>
                <a:latin typeface="Arial" charset="0"/>
              </a:defRPr>
            </a:lvl5pPr>
            <a:lvl6pPr marL="2868656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90229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11803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433377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AC122DB-09AC-459F-ABA0-6257AC3D9841}" type="slidenum">
              <a:rPr lang="ru-RU" altLang="ru-RU" smtClean="0">
                <a:latin typeface="+mn-lt"/>
              </a:rPr>
              <a:pPr algn="r"/>
              <a:t>2</a:t>
            </a:fld>
            <a:endParaRPr lang="ru-RU" altLang="ru-RU" dirty="0" smtClean="0">
              <a:latin typeface="+mn-lt"/>
            </a:endParaRP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5472963" y="2650811"/>
            <a:ext cx="4800600" cy="17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315" tIns="52157" rIns="104315" bIns="521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latin typeface="+mn-lt"/>
              </a:rPr>
              <a:t>В.Н. Васюков, Д.Н. Зима, А.А. </a:t>
            </a:r>
            <a:r>
              <a:rPr lang="ru-RU" b="1" dirty="0" err="1" smtClean="0">
                <a:latin typeface="+mn-lt"/>
              </a:rPr>
              <a:t>Мурасев</a:t>
            </a:r>
            <a:endParaRPr lang="ru-RU" b="1" dirty="0" smtClean="0">
              <a:latin typeface="+mn-lt"/>
            </a:endParaRPr>
          </a:p>
          <a:p>
            <a:r>
              <a:rPr lang="ru-RU" b="1" dirty="0" smtClean="0">
                <a:latin typeface="+mn-lt"/>
              </a:rPr>
              <a:t>Цифровая обработка сигналов</a:t>
            </a:r>
          </a:p>
          <a:p>
            <a:r>
              <a:rPr lang="ru-RU" b="1" dirty="0" smtClean="0">
                <a:latin typeface="+mn-lt"/>
              </a:rPr>
              <a:t>и её применение</a:t>
            </a:r>
            <a:r>
              <a:rPr lang="ru-RU" altLang="ru-RU" dirty="0">
                <a:latin typeface="+mn-lt"/>
              </a:rPr>
              <a:t>: сборник задач и упражнений: учеб. пособие – </a:t>
            </a:r>
            <a:br>
              <a:rPr lang="ru-RU" altLang="ru-RU" dirty="0">
                <a:latin typeface="+mn-lt"/>
              </a:rPr>
            </a:br>
            <a:r>
              <a:rPr lang="ru-RU" altLang="ru-RU" dirty="0">
                <a:latin typeface="+mn-lt"/>
              </a:rPr>
              <a:t>Новосибирск: Изд-во НГТУ, 2021. – 122 с</a:t>
            </a:r>
            <a:r>
              <a:rPr lang="ru-RU" altLang="ru-RU" dirty="0"/>
              <a:t>.</a:t>
            </a:r>
          </a:p>
          <a:p>
            <a:endParaRPr lang="ru-RU" altLang="ru-RU" dirty="0"/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85" y="763288"/>
            <a:ext cx="4379468" cy="630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4566" y="4496416"/>
            <a:ext cx="4437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Цифровая обработка сигналов</a:t>
            </a:r>
            <a:r>
              <a:rPr lang="ru-RU" dirty="0" smtClean="0"/>
              <a:t>. </a:t>
            </a:r>
            <a:r>
              <a:rPr lang="ru-RU" dirty="0"/>
              <a:t>Мет. указания к лабораторным работам для студентов факультета РЭФ (направления 11.03.01 – Радиотехника, 11.03.02 – Инфокоммуникационные технологии и системы связи</a:t>
            </a:r>
            <a:r>
              <a:rPr lang="ru-RU" dirty="0" smtClean="0"/>
              <a:t>). </a:t>
            </a:r>
            <a:r>
              <a:rPr lang="ru-RU" dirty="0"/>
              <a:t>– </a:t>
            </a:r>
            <a:r>
              <a:rPr lang="ru-RU" dirty="0" smtClean="0"/>
              <a:t> </a:t>
            </a:r>
            <a:r>
              <a:rPr lang="ru-RU" altLang="ru-RU" dirty="0" smtClean="0"/>
              <a:t>Новосибирск</a:t>
            </a:r>
            <a:r>
              <a:rPr lang="ru-RU" altLang="ru-RU" dirty="0"/>
              <a:t>: Изд-во НГТУ</a:t>
            </a:r>
            <a:r>
              <a:rPr lang="ru-RU" altLang="ru-RU"/>
              <a:t>, </a:t>
            </a:r>
            <a:r>
              <a:rPr lang="ru-RU" altLang="ru-RU" smtClean="0"/>
              <a:t>2016.</a:t>
            </a:r>
            <a:r>
              <a:rPr lang="ru-RU" smtClean="0"/>
              <a:t> </a:t>
            </a:r>
            <a:r>
              <a:rPr lang="ru-RU" dirty="0" smtClean="0"/>
              <a:t>– 38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27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D817D1B-CBA2-40C8-A88D-CA8CF49DC0F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98293" y="479967"/>
            <a:ext cx="7162800" cy="5385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 smtClean="0"/>
              <a:t>При</a:t>
            </a:r>
            <a:r>
              <a:rPr lang="en-US" sz="2900" dirty="0" smtClean="0"/>
              <a:t> r=1 </a:t>
            </a:r>
            <a:r>
              <a:rPr lang="ru-RU" sz="2900" dirty="0"/>
              <a:t>вещественная и мнимая </a:t>
            </a:r>
            <a:r>
              <a:rPr lang="ru-RU" sz="2900" dirty="0" smtClean="0"/>
              <a:t>части</a:t>
            </a:r>
            <a:r>
              <a:rPr lang="en-US" sz="2900" dirty="0" smtClean="0"/>
              <a:t> </a:t>
            </a:r>
            <a:endParaRPr lang="ru-RU" sz="29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981845"/>
              </p:ext>
            </p:extLst>
          </p:nvPr>
        </p:nvGraphicFramePr>
        <p:xfrm>
          <a:off x="1263112" y="1578935"/>
          <a:ext cx="4469731" cy="504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9" name="Equation" r:id="rId5" imgW="3035300" imgH="342900" progId="Equation.DSMT4">
                  <p:embed/>
                </p:oleObj>
              </mc:Choice>
              <mc:Fallback>
                <p:oleObj name="Equation" r:id="rId5" imgW="30353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112" y="1578935"/>
                        <a:ext cx="4469731" cy="5044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648313"/>
              </p:ext>
            </p:extLst>
          </p:nvPr>
        </p:nvGraphicFramePr>
        <p:xfrm>
          <a:off x="1277191" y="2989317"/>
          <a:ext cx="4267199" cy="492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0" name="Equation" r:id="rId7" imgW="2971800" imgH="342900" progId="Equation.DSMT4">
                  <p:embed/>
                </p:oleObj>
              </mc:Choice>
              <mc:Fallback>
                <p:oleObj name="Equation" r:id="rId7" imgW="29718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191" y="2989317"/>
                        <a:ext cx="4267199" cy="492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Рисунок 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411" y="1029899"/>
            <a:ext cx="3962401" cy="1619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790" y="2790034"/>
            <a:ext cx="4114800" cy="1752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884423"/>
              </p:ext>
            </p:extLst>
          </p:nvPr>
        </p:nvGraphicFramePr>
        <p:xfrm>
          <a:off x="1090880" y="3683887"/>
          <a:ext cx="3542588" cy="32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1" name="Picture" r:id="rId11" imgW="2323440" imgH="2130480" progId="Word.Picture.8">
                  <p:embed/>
                </p:oleObj>
              </mc:Choice>
              <mc:Fallback>
                <p:oleObj name="Picture" r:id="rId11" imgW="2323440" imgH="2130480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880" y="3683887"/>
                        <a:ext cx="3542588" cy="3244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4889505" y="4924428"/>
                <a:ext cx="5064976" cy="984853"/>
              </a:xfrm>
              <a:prstGeom prst="rect">
                <a:avLst/>
              </a:prstGeom>
            </p:spPr>
            <p:txBody>
              <a:bodyPr wrap="none" lIns="91408" tIns="45704" rIns="91408" bIns="45704">
                <a:spAutoFit/>
              </a:bodyPr>
              <a:lstStyle/>
              <a:p>
                <a:r>
                  <a:rPr lang="ru-RU" sz="2900" dirty="0"/>
                  <a:t>Вещественная </a:t>
                </a:r>
                <a:r>
                  <a:rPr lang="ru-RU" sz="2900" dirty="0" smtClean="0"/>
                  <a:t>величина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a:rPr lang="en-US" sz="2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ru-RU" sz="2900" dirty="0" smtClean="0"/>
                  <a:t> </a:t>
                </a:r>
                <a:endParaRPr lang="ru-RU" sz="2900" dirty="0"/>
              </a:p>
              <a:p>
                <a:r>
                  <a:rPr lang="ru-RU" sz="2900" dirty="0"/>
                  <a:t>имеет смысл круговой частоты</a:t>
                </a: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505" y="4924428"/>
                <a:ext cx="5064976" cy="984853"/>
              </a:xfrm>
              <a:prstGeom prst="rect">
                <a:avLst/>
              </a:prstGeom>
              <a:blipFill>
                <a:blip r:embed="rId13"/>
                <a:stretch>
                  <a:fillRect l="-2527" t="-6211" r="-1444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435092"/>
              </p:ext>
            </p:extLst>
          </p:nvPr>
        </p:nvGraphicFramePr>
        <p:xfrm>
          <a:off x="5956300" y="6191363"/>
          <a:ext cx="2330450" cy="40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2" name="Equation" r:id="rId14" imgW="1447560" imgH="253800" progId="Equation.DSMT4">
                  <p:embed/>
                </p:oleObj>
              </mc:Choice>
              <mc:Fallback>
                <p:oleObj name="Equation" r:id="rId14" imgW="1447560" imgH="2538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0" y="6191363"/>
                        <a:ext cx="2330450" cy="401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81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C652F20-7114-44FE-B52A-6750F60D920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89811" y="5915029"/>
                <a:ext cx="4737890" cy="538577"/>
              </a:xfrm>
              <a:prstGeom prst="rect">
                <a:avLst/>
              </a:prstGeom>
              <a:noFill/>
            </p:spPr>
            <p:txBody>
              <a:bodyPr wrap="square" lIns="91408" tIns="45704" rIns="91408" bIns="45704" rtlCol="0">
                <a:spAutoFit/>
              </a:bodyPr>
              <a:lstStyle/>
              <a:p>
                <a:r>
                  <a:rPr lang="ru-RU" sz="2900" dirty="0" smtClean="0"/>
                  <a:t>При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&lt;1 </m:t>
                    </m:r>
                  </m:oMath>
                </a14:m>
                <a:r>
                  <a:rPr lang="ru-RU" sz="2900" dirty="0"/>
                  <a:t>убывают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811" y="5915029"/>
                <a:ext cx="4737890" cy="538577"/>
              </a:xfrm>
              <a:prstGeom prst="rect">
                <a:avLst/>
              </a:prstGeom>
              <a:blipFill>
                <a:blip r:embed="rId5"/>
                <a:stretch>
                  <a:fillRect l="-2699" t="-11236" b="-314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622300" y="356634"/>
            <a:ext cx="9220201" cy="98485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800" dirty="0"/>
              <a:t>Экспоненциальная комплексная последовательность более общего вида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337479"/>
              </p:ext>
            </p:extLst>
          </p:nvPr>
        </p:nvGraphicFramePr>
        <p:xfrm>
          <a:off x="704341" y="1329885"/>
          <a:ext cx="9296400" cy="785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8" name="Equation" r:id="rId6" imgW="6311900" imgH="546100" progId="Equation.DSMT4">
                  <p:embed/>
                </p:oleObj>
              </mc:Choice>
              <mc:Fallback>
                <p:oleObj name="Equation" r:id="rId6" imgW="63119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341" y="1329885"/>
                        <a:ext cx="9296400" cy="785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93040" y="2203990"/>
            <a:ext cx="5029198" cy="95407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800" dirty="0"/>
              <a:t>вещественная и мнимая </a:t>
            </a:r>
            <a:endParaRPr lang="en-US" sz="2800" dirty="0" smtClean="0"/>
          </a:p>
          <a:p>
            <a:r>
              <a:rPr lang="ru-RU" sz="2800" dirty="0" smtClean="0"/>
              <a:t>части </a:t>
            </a:r>
            <a:endParaRPr lang="ru-RU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654881"/>
              </p:ext>
            </p:extLst>
          </p:nvPr>
        </p:nvGraphicFramePr>
        <p:xfrm>
          <a:off x="566014" y="3425135"/>
          <a:ext cx="4142787" cy="598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9" name="Equation" r:id="rId8" imgW="3225800" imgH="469900" progId="Equation.DSMT4">
                  <p:embed/>
                </p:oleObj>
              </mc:Choice>
              <mc:Fallback>
                <p:oleObj name="Equation" r:id="rId8" imgW="3225800" imgH="46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14" y="3425135"/>
                        <a:ext cx="4142787" cy="5988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765059"/>
              </p:ext>
            </p:extLst>
          </p:nvPr>
        </p:nvGraphicFramePr>
        <p:xfrm>
          <a:off x="555243" y="4269071"/>
          <a:ext cx="4334257" cy="635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" name="Equation" r:id="rId10" imgW="3175000" imgH="469900" progId="Equation.DSMT4">
                  <p:embed/>
                </p:oleObj>
              </mc:Choice>
              <mc:Fallback>
                <p:oleObj name="Equation" r:id="rId10" imgW="3175000" imgH="469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243" y="4269071"/>
                        <a:ext cx="4334257" cy="6358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075570"/>
            <a:ext cx="4857241" cy="483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731956"/>
              </p:ext>
            </p:extLst>
          </p:nvPr>
        </p:nvGraphicFramePr>
        <p:xfrm>
          <a:off x="8851900" y="2641234"/>
          <a:ext cx="1397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" name="Equation" r:id="rId13" imgW="1396800" imgH="406080" progId="Equation.DSMT4">
                  <p:embed/>
                </p:oleObj>
              </mc:Choice>
              <mc:Fallback>
                <p:oleObj name="Equation" r:id="rId13" imgW="1396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851900" y="2641234"/>
                        <a:ext cx="13970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48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B673A7A-B6B0-4E3F-9AC2-07E7482178D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50902" y="428628"/>
                <a:ext cx="9144000" cy="1231074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dirty="0" smtClean="0"/>
                  <a:t>Последовательность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9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900" dirty="0" smtClean="0"/>
                  <a:t> </a:t>
                </a:r>
                <a:r>
                  <a:rPr lang="ru-RU" sz="2900" dirty="0" smtClean="0"/>
                  <a:t>является </a:t>
                </a:r>
                <a:r>
                  <a:rPr lang="ru-RU" sz="2900" i="1" dirty="0"/>
                  <a:t>периодической</a:t>
                </a:r>
                <a:r>
                  <a:rPr lang="ru-RU" sz="2900" dirty="0"/>
                  <a:t>, </a:t>
                </a:r>
                <a:r>
                  <a:rPr lang="ru-RU" sz="2900" dirty="0" smtClean="0"/>
                  <a:t>если</a:t>
                </a:r>
                <a:endParaRPr lang="en-US" sz="2900" dirty="0" smtClean="0"/>
              </a:p>
              <a:p>
                <a:endParaRPr lang="en-US" sz="1400" dirty="0" smtClean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9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9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900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9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9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900" dirty="0" smtClean="0"/>
                  <a:t>=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9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9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900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9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9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900" dirty="0"/>
                  <a:t>  </a:t>
                </a:r>
                <a:r>
                  <a:rPr lang="ru-RU" sz="2900" dirty="0" smtClean="0"/>
                  <a:t> </a:t>
                </a:r>
                <a:endParaRPr lang="ru-RU" sz="29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2" y="428628"/>
                <a:ext cx="9144000" cy="1231074"/>
              </a:xfrm>
              <a:prstGeom prst="rect">
                <a:avLst/>
              </a:prstGeom>
              <a:blipFill>
                <a:blip r:embed="rId6"/>
                <a:stretch>
                  <a:fillRect l="-1467" t="-4950" b="-108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50902" y="1672603"/>
                <a:ext cx="8839200" cy="1431129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800" dirty="0"/>
                  <a:t>при некотором целом 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</m:oMath>
                </a14:m>
                <a:r>
                  <a:rPr lang="en-US" sz="2800" i="1" dirty="0"/>
                  <a:t> </a:t>
                </a:r>
                <a:r>
                  <a:rPr lang="ru-RU" sz="2800" dirty="0"/>
                  <a:t> и любом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800" i="1" dirty="0"/>
                  <a:t>.</a:t>
                </a:r>
                <a:endParaRPr lang="ru-RU" sz="2800" i="1" dirty="0"/>
              </a:p>
              <a:p>
                <a:r>
                  <a:rPr lang="ru-RU" sz="2800" dirty="0"/>
                  <a:t>Наименьшее значение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</m:oMath>
                </a14:m>
                <a:r>
                  <a:rPr lang="en-US" sz="2800" i="1" dirty="0"/>
                  <a:t>, </a:t>
                </a:r>
                <a:r>
                  <a:rPr lang="ru-RU" sz="2800" dirty="0"/>
                  <a:t> при котором равенство выполняется, называется периодом. 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2" y="1672603"/>
                <a:ext cx="8839200" cy="1431129"/>
              </a:xfrm>
              <a:prstGeom prst="rect">
                <a:avLst/>
              </a:prstGeom>
              <a:blipFill>
                <a:blip r:embed="rId7"/>
                <a:stretch>
                  <a:fillRect l="-1448" t="-3830" b="-8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3303" y="3324228"/>
            <a:ext cx="8991600" cy="95407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800" dirty="0"/>
              <a:t>Дискретные косинусоида и синусоида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могут быть </a:t>
            </a:r>
            <a:r>
              <a:rPr lang="ru-RU" sz="2800" i="1" dirty="0"/>
              <a:t>непериодическими. </a:t>
            </a:r>
            <a:r>
              <a:rPr lang="ru-RU" sz="2800" dirty="0"/>
              <a:t>Условие периодичности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590025"/>
              </p:ext>
            </p:extLst>
          </p:nvPr>
        </p:nvGraphicFramePr>
        <p:xfrm>
          <a:off x="1384300" y="4453518"/>
          <a:ext cx="6858000" cy="493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59" name="Equation" r:id="rId8" imgW="4775200" imgH="342900" progId="Equation.DSMT4">
                  <p:embed/>
                </p:oleObj>
              </mc:Choice>
              <mc:Fallback>
                <p:oleObj name="Equation" r:id="rId8" imgW="47752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4453518"/>
                        <a:ext cx="6858000" cy="4937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079500" y="5305426"/>
                <a:ext cx="8763000" cy="984853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800" dirty="0" smtClean="0"/>
                  <a:t>возможно только если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800" dirty="0" smtClean="0"/>
                  <a:t>                                    </a:t>
                </a:r>
                <a:r>
                  <a:rPr lang="ru-RU" sz="2800" dirty="0"/>
                  <a:t>при некотором целом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endParaRPr lang="ru-RU" sz="2800" b="1" i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00" y="5305426"/>
                <a:ext cx="8763000" cy="984853"/>
              </a:xfrm>
              <a:prstGeom prst="rect">
                <a:avLst/>
              </a:prstGeom>
              <a:blipFill>
                <a:blip r:embed="rId10"/>
                <a:stretch>
                  <a:fillRect l="-1391" t="-5556" b="-135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605774"/>
              </p:ext>
            </p:extLst>
          </p:nvPr>
        </p:nvGraphicFramePr>
        <p:xfrm>
          <a:off x="6565900" y="5794331"/>
          <a:ext cx="1448689" cy="991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60" name="Equation" r:id="rId11" imgW="1054100" imgH="723900" progId="Equation.DSMT4">
                  <p:embed/>
                </p:oleObj>
              </mc:Choice>
              <mc:Fallback>
                <p:oleObj name="Equation" r:id="rId11" imgW="1054100" imgH="723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900" y="5794331"/>
                        <a:ext cx="1448689" cy="99189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89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BF94BD0-381A-416A-A6FE-57650F83690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612900" y="504827"/>
            <a:ext cx="7473950" cy="321623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Чтобы изучать последовательности с общих позиций, необходимо ввести математическую модель.</a:t>
            </a:r>
          </a:p>
          <a:p>
            <a:r>
              <a:rPr lang="ru-RU" sz="2900" dirty="0"/>
              <a:t>Удобной для изучения алгебраической моделью множества последовательностей является линейное (векторное) пространство.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2900" y="3857625"/>
            <a:ext cx="7848600" cy="276995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/>
              <a:t>Пространство последовательностей</a:t>
            </a:r>
            <a:endParaRPr lang="ru-RU" sz="2900" b="1" i="1" dirty="0"/>
          </a:p>
          <a:p>
            <a:r>
              <a:rPr lang="ru-RU" sz="2900" dirty="0"/>
              <a:t>Линейное пространство – это, по определению, множество </a:t>
            </a:r>
            <a:r>
              <a:rPr lang="en-US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sz="2900" dirty="0"/>
              <a:t>элементов, называемых </a:t>
            </a:r>
            <a:r>
              <a:rPr lang="ru-RU" sz="2900" i="1" dirty="0"/>
              <a:t>векторами</a:t>
            </a:r>
            <a:r>
              <a:rPr lang="ru-RU" sz="2900" dirty="0"/>
              <a:t>, обладающее следующими свойствами: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457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08081" y="581025"/>
                <a:ext cx="9906000" cy="64286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C6AD7D7-4664-4D7B-BD4C-4A61D5FBB13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581025"/>
                <a:ext cx="9906000" cy="64286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148526"/>
              </p:ext>
            </p:extLst>
          </p:nvPr>
        </p:nvGraphicFramePr>
        <p:xfrm>
          <a:off x="1231900" y="1023168"/>
          <a:ext cx="6467348" cy="56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" name="Equation" r:id="rId5" imgW="3911400" imgH="342720" progId="Equation.DSMT4">
                  <p:embed/>
                </p:oleObj>
              </mc:Choice>
              <mc:Fallback>
                <p:oleObj name="Equation" r:id="rId5" imgW="391140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1023168"/>
                        <a:ext cx="6467348" cy="566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543720"/>
              </p:ext>
            </p:extLst>
          </p:nvPr>
        </p:nvGraphicFramePr>
        <p:xfrm>
          <a:off x="1255717" y="1952625"/>
          <a:ext cx="5919783" cy="60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3" name="Equation" r:id="rId7" imgW="3365280" imgH="342720" progId="Equation.DSMT4">
                  <p:embed/>
                </p:oleObj>
              </mc:Choice>
              <mc:Fallback>
                <p:oleObj name="Equation" r:id="rId7" imgW="33652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7" y="1952625"/>
                        <a:ext cx="5919783" cy="601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445034"/>
              </p:ext>
            </p:extLst>
          </p:nvPr>
        </p:nvGraphicFramePr>
        <p:xfrm>
          <a:off x="1231900" y="2739329"/>
          <a:ext cx="7162795" cy="69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4" name="Equation" r:id="rId9" imgW="4279680" imgH="419040" progId="Equation.DSMT4">
                  <p:embed/>
                </p:oleObj>
              </mc:Choice>
              <mc:Fallback>
                <p:oleObj name="Equation" r:id="rId9" imgW="427968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2739329"/>
                        <a:ext cx="7162795" cy="695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768504"/>
              </p:ext>
            </p:extLst>
          </p:nvPr>
        </p:nvGraphicFramePr>
        <p:xfrm>
          <a:off x="1231901" y="3658760"/>
          <a:ext cx="8001000" cy="68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5" name="Equation" r:id="rId11" imgW="4991040" imgH="419040" progId="Equation.DSMT4">
                  <p:embed/>
                </p:oleObj>
              </mc:Choice>
              <mc:Fallback>
                <p:oleObj name="Equation" r:id="rId11" imgW="4991040" imgH="419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1" y="3658760"/>
                        <a:ext cx="8001000" cy="688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427535"/>
              </p:ext>
            </p:extLst>
          </p:nvPr>
        </p:nvGraphicFramePr>
        <p:xfrm>
          <a:off x="1252021" y="4672404"/>
          <a:ext cx="6075880" cy="583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6" name="Equation" r:id="rId13" imgW="3593880" imgH="342720" progId="Equation.DSMT4">
                  <p:embed/>
                </p:oleObj>
              </mc:Choice>
              <mc:Fallback>
                <p:oleObj name="Equation" r:id="rId13" imgW="359388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021" y="4672404"/>
                        <a:ext cx="6075880" cy="5830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5520824"/>
            <a:ext cx="8915400" cy="95407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800" dirty="0"/>
              <a:t>Условия а1 – а4 известны в алгебре, как аксиомы </a:t>
            </a:r>
            <a:r>
              <a:rPr lang="ru-RU" sz="2800" i="1" dirty="0"/>
              <a:t>коммутативной (</a:t>
            </a:r>
            <a:r>
              <a:rPr lang="ru-RU" sz="2800" i="1" dirty="0" err="1"/>
              <a:t>а́белевой</a:t>
            </a:r>
            <a:r>
              <a:rPr lang="ru-RU" sz="2800" i="1" dirty="0"/>
              <a:t>)</a:t>
            </a:r>
            <a:r>
              <a:rPr lang="ru-RU" sz="2800" dirty="0"/>
              <a:t> </a:t>
            </a:r>
            <a:r>
              <a:rPr lang="ru-RU" sz="2800" i="1" dirty="0"/>
              <a:t>группы</a:t>
            </a:r>
            <a:r>
              <a:rPr lang="ru-RU" sz="2800" dirty="0"/>
              <a:t>. 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73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4A3EF48-520A-416C-A4FC-69EB80B6B54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743468"/>
              </p:ext>
            </p:extLst>
          </p:nvPr>
        </p:nvGraphicFramePr>
        <p:xfrm>
          <a:off x="761999" y="546100"/>
          <a:ext cx="445611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4" name="Equation" r:id="rId5" imgW="2323800" imgH="342720" progId="Equation.DSMT4">
                  <p:embed/>
                </p:oleObj>
              </mc:Choice>
              <mc:Fallback>
                <p:oleObj name="Equation" r:id="rId5" imgW="232380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999" y="546100"/>
                        <a:ext cx="4456113" cy="650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112920"/>
              </p:ext>
            </p:extLst>
          </p:nvPr>
        </p:nvGraphicFramePr>
        <p:xfrm>
          <a:off x="1003300" y="1495425"/>
          <a:ext cx="23876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5" name="Equation" r:id="rId7" imgW="1536480" imgH="342720" progId="Equation.DSMT4">
                  <p:embed/>
                </p:oleObj>
              </mc:Choice>
              <mc:Fallback>
                <p:oleObj name="Equation" r:id="rId7" imgW="15364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1495425"/>
                        <a:ext cx="2387600" cy="531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955136"/>
              </p:ext>
            </p:extLst>
          </p:nvPr>
        </p:nvGraphicFramePr>
        <p:xfrm>
          <a:off x="979632" y="2486025"/>
          <a:ext cx="1863725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" name="Equation" r:id="rId9" imgW="1130040" imgH="342720" progId="Equation.DSMT4">
                  <p:embed/>
                </p:oleObj>
              </mc:Choice>
              <mc:Fallback>
                <p:oleObj name="Equation" r:id="rId9" imgW="1130040" imgH="342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632" y="2486025"/>
                        <a:ext cx="1863725" cy="56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0085949"/>
              </p:ext>
            </p:extLst>
          </p:nvPr>
        </p:nvGraphicFramePr>
        <p:xfrm>
          <a:off x="979632" y="3427051"/>
          <a:ext cx="327977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7" name="Equation" r:id="rId11" imgW="2158920" imgH="342720" progId="Equation.DSMT4">
                  <p:embed/>
                </p:oleObj>
              </mc:Choice>
              <mc:Fallback>
                <p:oleObj name="Equation" r:id="rId11" imgW="2158920" imgH="34272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632" y="3427051"/>
                        <a:ext cx="3279775" cy="522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231904" y="5457828"/>
                <a:ext cx="8686801" cy="1092574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dirty="0"/>
                  <a:t>Множество </a:t>
                </a:r>
                <a:r>
                  <a:rPr lang="ru-RU" sz="29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</a:t>
                </a:r>
                <a:r>
                  <a:rPr lang="ru-RU" sz="2900" dirty="0"/>
                  <a:t> – </a:t>
                </a:r>
                <a:r>
                  <a:rPr lang="ru-RU" sz="2900" i="1" dirty="0"/>
                  <a:t>линейное </a:t>
                </a:r>
                <a:r>
                  <a:rPr lang="ru-RU" sz="2900" dirty="0"/>
                  <a:t>(векторное) </a:t>
                </a:r>
                <a:r>
                  <a:rPr lang="ru-RU" sz="2900" i="1" dirty="0"/>
                  <a:t>пространством </a:t>
                </a:r>
                <a:r>
                  <a:rPr lang="ru-RU" sz="2900" i="1" dirty="0" smtClean="0"/>
                  <a:t>над полем</a:t>
                </a:r>
                <a:r>
                  <a:rPr lang="en-US" sz="2900" i="1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𝔽</m:t>
                    </m:r>
                  </m:oMath>
                </a14:m>
                <a:endParaRPr lang="ru-RU" sz="29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1904" y="5457828"/>
                <a:ext cx="8686801" cy="1092574"/>
              </a:xfrm>
              <a:prstGeom prst="rect">
                <a:avLst/>
              </a:prstGeom>
              <a:blipFill>
                <a:blip r:embed="rId13"/>
                <a:stretch>
                  <a:fillRect l="-1474" t="-6667" b="-12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25</a:t>
            </a:fld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187700"/>
              </p:ext>
            </p:extLst>
          </p:nvPr>
        </p:nvGraphicFramePr>
        <p:xfrm>
          <a:off x="6058402" y="561974"/>
          <a:ext cx="200775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8" name="Equation" r:id="rId14" imgW="1193760" imgH="279360" progId="Equation.DSMT4">
                  <p:embed/>
                </p:oleObj>
              </mc:Choice>
              <mc:Fallback>
                <p:oleObj name="Equation" r:id="rId14" imgW="11937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058402" y="561974"/>
                        <a:ext cx="2007755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8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80" y="612774"/>
            <a:ext cx="3524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001693"/>
              </p:ext>
            </p:extLst>
          </p:nvPr>
        </p:nvGraphicFramePr>
        <p:xfrm>
          <a:off x="3898900" y="1495425"/>
          <a:ext cx="5530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9" name="Equation" r:id="rId17" imgW="3555720" imgH="342720" progId="Equation.DSMT4">
                  <p:embed/>
                </p:oleObj>
              </mc:Choice>
              <mc:Fallback>
                <p:oleObj name="Equation" r:id="rId17" imgW="355572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98900" y="1495425"/>
                        <a:ext cx="553085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8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1482725"/>
            <a:ext cx="3524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145767"/>
              </p:ext>
            </p:extLst>
          </p:nvPr>
        </p:nvGraphicFramePr>
        <p:xfrm>
          <a:off x="3752942" y="2454274"/>
          <a:ext cx="37687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0" name="Equation" r:id="rId19" imgW="2120760" imgH="342720" progId="Equation.DSMT4">
                  <p:embed/>
                </p:oleObj>
              </mc:Choice>
              <mc:Fallback>
                <p:oleObj name="Equation" r:id="rId19" imgW="212076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752942" y="2454274"/>
                        <a:ext cx="3768725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28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951" y="2486025"/>
            <a:ext cx="3524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8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918" y="3419292"/>
            <a:ext cx="3524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98780" y="4037517"/>
            <a:ext cx="6172200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0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08081" y="581025"/>
                <a:ext cx="9906000" cy="6096000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D6974FE-ED51-4639-9992-8BAF104DC94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581025"/>
                <a:ext cx="9906000" cy="6096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33730" y="919127"/>
                <a:ext cx="9525000" cy="5447613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dirty="0"/>
                  <a:t>Множество </a:t>
                </a:r>
                <a:r>
                  <a:rPr lang="en-US" sz="2900" dirty="0"/>
                  <a:t>  </a:t>
                </a:r>
                <a14:m>
                  <m:oMath xmlns:m="http://schemas.openxmlformats.org/officeDocument/2006/math">
                    <m:r>
                      <a:rPr lang="en-US" sz="29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</m:oMath>
                </a14:m>
                <a:r>
                  <a:rPr lang="en-US" sz="2900" dirty="0"/>
                  <a:t>   </a:t>
                </a:r>
                <a:r>
                  <a:rPr lang="ru-RU" sz="2900" dirty="0"/>
                  <a:t>вещественных последовательностей вида</a:t>
                </a:r>
                <a:endParaRPr lang="en-US" sz="2900" dirty="0"/>
              </a:p>
              <a:p>
                <a:endParaRPr lang="en-US" sz="2900" dirty="0"/>
              </a:p>
              <a:p>
                <a:r>
                  <a:rPr lang="ru-RU" sz="2900" dirty="0"/>
                  <a:t> </a:t>
                </a:r>
              </a:p>
              <a:p>
                <a:r>
                  <a:rPr lang="ru-RU" sz="2900" dirty="0"/>
                  <a:t>с операциями сложения и умножения на вещественное число (скаляр) удовлетворяет всем перечисленным условиям, значит, образует линейное (векторное) пространство </a:t>
                </a:r>
                <a:r>
                  <a:rPr lang="ru-RU" sz="2900" i="1" dirty="0"/>
                  <a:t>над полем</a:t>
                </a:r>
                <a:r>
                  <a:rPr lang="ru-RU" sz="2900" dirty="0"/>
                  <a:t> 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a:rPr lang="en-US" sz="2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sz="2900" dirty="0" smtClean="0"/>
                  <a:t>  </a:t>
                </a:r>
                <a:r>
                  <a:rPr lang="ru-RU" sz="2900" dirty="0" smtClean="0"/>
                  <a:t>вещественных </a:t>
                </a:r>
                <a:r>
                  <a:rPr lang="ru-RU" sz="2900" dirty="0"/>
                  <a:t>чисел</a:t>
                </a:r>
                <a:r>
                  <a:rPr lang="en-US" sz="2900" dirty="0"/>
                  <a:t>.</a:t>
                </a:r>
              </a:p>
              <a:p>
                <a:endParaRPr lang="ru-RU" sz="2900" dirty="0"/>
              </a:p>
              <a:p>
                <a:r>
                  <a:rPr lang="ru-RU" sz="2900" dirty="0"/>
                  <a:t>Аналогично множество комплексных последовательностей образует векторное пространство над </a:t>
                </a:r>
                <a:r>
                  <a:rPr lang="ru-RU" sz="2900" dirty="0" smtClean="0"/>
                  <a:t>полем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a:rPr lang="en-US" sz="2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ru-RU" sz="2900" dirty="0" smtClean="0"/>
                  <a:t> </a:t>
                </a:r>
                <a:endParaRPr lang="ru-RU" sz="2900" dirty="0"/>
              </a:p>
              <a:p>
                <a:r>
                  <a:rPr lang="ru-RU" sz="2900" dirty="0"/>
                  <a:t>комплексных чисел. В дальнейшем для общности рассматривается именно это пространство.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0" y="919127"/>
                <a:ext cx="9525000" cy="5447613"/>
              </a:xfrm>
              <a:prstGeom prst="rect">
                <a:avLst/>
              </a:prstGeom>
              <a:blipFill>
                <a:blip r:embed="rId5"/>
                <a:stretch>
                  <a:fillRect l="-1408" t="-1120" r="-2113" b="-23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804429"/>
              </p:ext>
            </p:extLst>
          </p:nvPr>
        </p:nvGraphicFramePr>
        <p:xfrm>
          <a:off x="2374900" y="1495425"/>
          <a:ext cx="3209925" cy="633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" name="Equation" r:id="rId6" imgW="2145960" imgH="419040" progId="Equation.DSMT4">
                  <p:embed/>
                </p:oleObj>
              </mc:Choice>
              <mc:Fallback>
                <p:oleObj name="Equation" r:id="rId6" imgW="214596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1495425"/>
                        <a:ext cx="3209925" cy="633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48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6EACEC1-7379-4485-9D0A-99C0E2AC265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1" y="276225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830985" y="504825"/>
            <a:ext cx="8839200" cy="397028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комбинация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Поскольку определены суммирование последовательностей и умножение последовательности на скаляр, то определена взвешенная сумма (</a:t>
            </a:r>
            <a:r>
              <a:rPr lang="ru-RU" sz="2800" i="1" dirty="0"/>
              <a:t>линейная комбинация</a:t>
            </a:r>
            <a:r>
              <a:rPr lang="ru-RU" sz="2800" dirty="0"/>
              <a:t>) </a:t>
            </a:r>
            <a:endParaRPr lang="en-US" sz="2800" dirty="0"/>
          </a:p>
          <a:p>
            <a:endParaRPr lang="en-US" sz="2800" dirty="0"/>
          </a:p>
          <a:p>
            <a:endParaRPr lang="ru-RU" sz="2800" dirty="0"/>
          </a:p>
          <a:p>
            <a:r>
              <a:rPr lang="ru-RU" sz="2800" dirty="0"/>
              <a:t>для любой совокупности</a:t>
            </a:r>
            <a:r>
              <a:rPr lang="en-US" sz="2800" dirty="0"/>
              <a:t> </a:t>
            </a:r>
            <a:r>
              <a:rPr lang="ru-RU" sz="2800" dirty="0"/>
              <a:t>векторов</a:t>
            </a:r>
          </a:p>
          <a:p>
            <a:r>
              <a:rPr lang="ru-RU" sz="2800" dirty="0"/>
              <a:t>со скалярными (весовыми) коэффициентами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457126"/>
              </p:ext>
            </p:extLst>
          </p:nvPr>
        </p:nvGraphicFramePr>
        <p:xfrm>
          <a:off x="4203699" y="2333625"/>
          <a:ext cx="1937087" cy="1143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7" name="Equation" r:id="rId5" imgW="1536700" imgH="901700" progId="Equation.DSMT4">
                  <p:embed/>
                </p:oleObj>
              </mc:Choice>
              <mc:Fallback>
                <p:oleObj name="Equation" r:id="rId5" imgW="15367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3699" y="2333625"/>
                        <a:ext cx="1937087" cy="1143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265042"/>
              </p:ext>
            </p:extLst>
          </p:nvPr>
        </p:nvGraphicFramePr>
        <p:xfrm>
          <a:off x="6413500" y="3400425"/>
          <a:ext cx="2796428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8" name="Equation" r:id="rId7" imgW="2070100" imgH="482600" progId="Equation.DSMT4">
                  <p:embed/>
                </p:oleObj>
              </mc:Choice>
              <mc:Fallback>
                <p:oleObj name="Equation" r:id="rId7" imgW="20701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3400425"/>
                        <a:ext cx="2796428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626572"/>
              </p:ext>
            </p:extLst>
          </p:nvPr>
        </p:nvGraphicFramePr>
        <p:xfrm>
          <a:off x="1292777" y="4545833"/>
          <a:ext cx="777323" cy="607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9" name="Equation" r:id="rId9" imgW="622080" imgH="482400" progId="Equation.DSMT4">
                  <p:embed/>
                </p:oleObj>
              </mc:Choice>
              <mc:Fallback>
                <p:oleObj name="Equation" r:id="rId9" imgW="6220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777" y="4545833"/>
                        <a:ext cx="777323" cy="6071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484" y="4789950"/>
            <a:ext cx="3218812" cy="190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27</a:t>
            </a:fld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168646"/>
              </p:ext>
            </p:extLst>
          </p:nvPr>
        </p:nvGraphicFramePr>
        <p:xfrm>
          <a:off x="2682618" y="4619224"/>
          <a:ext cx="1521081" cy="579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0" name="Equation" r:id="rId12" imgW="1066680" imgH="406080" progId="Equation.DSMT4">
                  <p:embed/>
                </p:oleObj>
              </mc:Choice>
              <mc:Fallback>
                <p:oleObj name="Equation" r:id="rId12" imgW="10666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82618" y="4619224"/>
                        <a:ext cx="1521081" cy="5794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5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59" y="4710183"/>
            <a:ext cx="381000" cy="398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547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5F998EF-144C-485E-8092-7EC23E08E36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231900" y="428628"/>
                <a:ext cx="7924800" cy="4520692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Линейная оболочка </a:t>
                </a:r>
                <a:endParaRPr lang="ru-RU" sz="2900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ru-RU" sz="2900" dirty="0"/>
                  <a:t>Если зафиксировать </a:t>
                </a:r>
                <a:r>
                  <a:rPr lang="ru-RU" sz="2900" dirty="0" smtClean="0"/>
                  <a:t>векторы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9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9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US" sz="29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</m:oMath>
                </a14:m>
                <a:r>
                  <a:rPr lang="ru-RU" sz="2900" dirty="0" smtClean="0"/>
                  <a:t> </a:t>
                </a:r>
                <a:endParaRPr lang="ru-RU" sz="2900" dirty="0"/>
              </a:p>
              <a:p>
                <a:r>
                  <a:rPr lang="ru-RU" sz="2900" dirty="0"/>
                  <a:t>то получаемые </a:t>
                </a:r>
                <a:r>
                  <a:rPr lang="ru-RU" sz="2900" i="1" dirty="0"/>
                  <a:t>при всевозможных </a:t>
                </a:r>
                <a:r>
                  <a:rPr lang="ru-RU" sz="2900" dirty="0" smtClean="0"/>
                  <a:t>наборах</a:t>
                </a:r>
                <a:endParaRPr lang="en-US" sz="2900" dirty="0" smtClean="0"/>
              </a:p>
              <a:p>
                <a:endParaRPr lang="en-US" sz="105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9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9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2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ℂ</m:t>
                          </m:r>
                          <m:r>
                            <a:rPr lang="en-US" sz="2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9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900" i="1"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̅"/>
                              <m:ctrlPr>
                                <a:rPr lang="en-US" sz="29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900" i="1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29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2900" dirty="0"/>
              </a:p>
              <a:p>
                <a:endParaRPr lang="en-US" sz="1400" dirty="0" smtClean="0"/>
              </a:p>
              <a:p>
                <a:r>
                  <a:rPr lang="ru-RU" sz="2900" dirty="0" smtClean="0"/>
                  <a:t>линейные </a:t>
                </a:r>
                <a:r>
                  <a:rPr lang="ru-RU" sz="2900" dirty="0"/>
                  <a:t>комбинации образуют </a:t>
                </a:r>
                <a:r>
                  <a:rPr lang="ru-RU" sz="2900" i="1" dirty="0"/>
                  <a:t>линейную оболочку </a:t>
                </a:r>
                <a:r>
                  <a:rPr lang="ru-RU" sz="2900" dirty="0"/>
                  <a:t>совокупности </a:t>
                </a:r>
                <a:r>
                  <a:rPr lang="ru-RU" sz="2900" dirty="0" smtClean="0"/>
                  <a:t>векторов</a:t>
                </a:r>
                <a:endParaRPr lang="en-US" sz="2900" dirty="0" smtClean="0"/>
              </a:p>
              <a:p>
                <a:endParaRPr lang="en-US" sz="11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9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9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9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900" i="1"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̅"/>
                              <m:ctrlPr>
                                <a:rPr lang="en-US" sz="29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900" i="1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29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2900" dirty="0"/>
              </a:p>
              <a:p>
                <a:r>
                  <a:rPr lang="ru-RU" sz="1100" dirty="0"/>
                  <a:t> </a:t>
                </a:r>
              </a:p>
              <a:p>
                <a:r>
                  <a:rPr lang="ru-RU" sz="2900" dirty="0"/>
                  <a:t>которую принято </a:t>
                </a:r>
                <a:r>
                  <a:rPr lang="ru-RU" sz="2900" dirty="0" smtClean="0"/>
                  <a:t>обозначать</a:t>
                </a:r>
                <a:r>
                  <a:rPr lang="en-US" sz="29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900" b="0" i="0" smtClean="0">
                        <a:latin typeface="Cambria Math" panose="02040503050406030204" pitchFamily="18" charset="0"/>
                      </a:rPr>
                      <m:t>span</m:t>
                    </m:r>
                    <m:d>
                      <m:dPr>
                        <m:begChr m:val="{"/>
                        <m:endChr m:val="}"/>
                        <m:ctrlPr>
                          <a:rPr lang="en-US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9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9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900" i="1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en-US" sz="29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9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en-US" sz="29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acc>
                      </m:e>
                    </m:d>
                  </m:oMath>
                </a14:m>
                <a:r>
                  <a:rPr lang="ru-RU" sz="2900" dirty="0" smtClean="0"/>
                  <a:t> </a:t>
                </a:r>
                <a:endParaRPr lang="ru-RU" sz="29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1900" y="428628"/>
                <a:ext cx="7924800" cy="4520692"/>
              </a:xfrm>
              <a:prstGeom prst="rect">
                <a:avLst/>
              </a:prstGeom>
              <a:blipFill>
                <a:blip r:embed="rId4"/>
                <a:stretch>
                  <a:fillRect l="-1615" t="-1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31900" y="4792893"/>
            <a:ext cx="8906658" cy="276995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Например, линейная оболочка двух (неколлинеарных) векторов на плоскости – это вся плоскость.</a:t>
            </a:r>
          </a:p>
          <a:p>
            <a:r>
              <a:rPr lang="ru-RU" sz="2900" dirty="0"/>
              <a:t>Линейная оболочка трёх (не лежащих в одной плоскости) векторов – это трёхмерное пространство.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01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391BCF1-CA49-409F-A89B-5F79A891FBC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62330" y="727045"/>
                <a:ext cx="9296400" cy="5894915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Линейная независимость</a:t>
                </a:r>
                <a:endParaRPr lang="ru-RU" sz="2800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endParaRPr lang="en-US" sz="2800" dirty="0"/>
              </a:p>
              <a:p>
                <a:r>
                  <a:rPr lang="ru-RU" sz="2800" dirty="0"/>
                  <a:t>Множество векторов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/>
                  <a:t> </a:t>
                </a:r>
                <a:endParaRPr lang="ru-RU" sz="2800" dirty="0"/>
              </a:p>
              <a:p>
                <a:r>
                  <a:rPr lang="ru-RU" sz="2800" i="1" dirty="0"/>
                  <a:t>линейно независимо</a:t>
                </a:r>
                <a:r>
                  <a:rPr lang="ru-RU" sz="2800" dirty="0"/>
                  <a:t>, если никакой из векторов данного множества нельзя представить в виде линейной комбинации остальных; иначе говоря, равенство </a:t>
                </a:r>
              </a:p>
              <a:p>
                <a:endParaRPr lang="ru-RU" sz="2800" dirty="0"/>
              </a:p>
              <a:p>
                <a:r>
                  <a:rPr lang="ru-RU" sz="2800" dirty="0"/>
                  <a:t>			возможно только при </a:t>
                </a:r>
              </a:p>
              <a:p>
                <a:endParaRPr lang="en-US" sz="2800" dirty="0"/>
              </a:p>
              <a:p>
                <a:endParaRPr lang="ru-RU" sz="2800" dirty="0"/>
              </a:p>
              <a:p>
                <a:r>
                  <a:rPr lang="ru-RU" sz="2800" dirty="0"/>
                  <a:t>Линейная оболочка множества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/>
                  <a:t>линейно независимых векторов (последовательностей)</a:t>
                </a:r>
                <a:r>
                  <a:rPr lang="en-US" sz="2800" dirty="0"/>
                  <a:t> </a:t>
                </a:r>
                <a:r>
                  <a:rPr lang="ru-RU" sz="2800" dirty="0"/>
                  <a:t>из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800" dirty="0"/>
                  <a:t> образует</a:t>
                </a:r>
              </a:p>
              <a:p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2800" dirty="0"/>
                  <a:t>мерное </a:t>
                </a:r>
                <a:r>
                  <a:rPr lang="ru-RU" sz="2800" i="1" dirty="0"/>
                  <a:t>подпространство </a:t>
                </a:r>
                <a:r>
                  <a:rPr lang="ru-RU" sz="2800" dirty="0"/>
                  <a:t>пространства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800" dirty="0"/>
                  <a:t>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330" y="727045"/>
                <a:ext cx="9296400" cy="5894915"/>
              </a:xfrm>
              <a:prstGeom prst="rect">
                <a:avLst/>
              </a:prstGeom>
              <a:blipFill>
                <a:blip r:embed="rId5"/>
                <a:stretch>
                  <a:fillRect l="-1311" t="-9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679804"/>
              </p:ext>
            </p:extLst>
          </p:nvPr>
        </p:nvGraphicFramePr>
        <p:xfrm>
          <a:off x="1057886" y="3461057"/>
          <a:ext cx="2057400" cy="1127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6" name="Equation" r:id="rId6" imgW="1650960" imgH="901440" progId="Equation.DSMT4">
                  <p:embed/>
                </p:oleObj>
              </mc:Choice>
              <mc:Fallback>
                <p:oleObj name="Equation" r:id="rId6" imgW="165096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886" y="3461057"/>
                        <a:ext cx="2057400" cy="11274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571146"/>
              </p:ext>
            </p:extLst>
          </p:nvPr>
        </p:nvGraphicFramePr>
        <p:xfrm>
          <a:off x="7327900" y="3629025"/>
          <a:ext cx="2134062" cy="632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7" name="Equation" r:id="rId8" imgW="1637589" imgH="482391" progId="Equation.DSMT4">
                  <p:embed/>
                </p:oleObj>
              </mc:Choice>
              <mc:Fallback>
                <p:oleObj name="Equation" r:id="rId8" imgW="1637589" imgH="48239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900" y="3629025"/>
                        <a:ext cx="2134062" cy="632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53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BA9E554-90F3-4F0A-809E-655AEF22E5E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72025" y="1643063"/>
            <a:ext cx="5921375" cy="276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		</a:t>
            </a:r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7663603" y="6890597"/>
            <a:ext cx="2495127" cy="50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15" tIns="52157" rIns="104315" bIns="52157" anchor="b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2830443-5383-4747-8D9B-848B92442680}" type="slidenum">
              <a:rPr lang="ru-RU" altLang="ru-RU" sz="14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400"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08100" y="1266825"/>
            <a:ext cx="8305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/>
              <a:t>Согласно учебному плану,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/>
              <a:t>это: </a:t>
            </a:r>
          </a:p>
          <a:p>
            <a:pPr>
              <a:buFont typeface="Wingdings" pitchFamily="2" charset="2"/>
              <a:buNone/>
              <a:defRPr/>
            </a:pPr>
            <a:endParaRPr lang="ru-RU" sz="28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0066FF"/>
                </a:solidFill>
              </a:rPr>
              <a:t>3 зачётных единицы;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0066FF"/>
                </a:solidFill>
              </a:rPr>
              <a:t>108 часов учебной работы, в том числе</a:t>
            </a:r>
            <a:r>
              <a:rPr lang="ru-RU" sz="2800" dirty="0" smtClean="0">
                <a:solidFill>
                  <a:srgbClr val="0066FF"/>
                </a:solidFill>
              </a:rPr>
              <a:t>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66FF"/>
                </a:solidFill>
              </a:rPr>
              <a:t> </a:t>
            </a:r>
            <a:endParaRPr lang="ru-RU" sz="2800" dirty="0">
              <a:solidFill>
                <a:srgbClr val="0066FF"/>
              </a:solidFill>
            </a:endParaRPr>
          </a:p>
          <a:p>
            <a:pPr indent="429212">
              <a:defRPr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36 часов лекций, </a:t>
            </a:r>
          </a:p>
          <a:p>
            <a:pPr indent="429212">
              <a:defRPr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16 часов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практических занятий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pPr indent="429212">
              <a:defRPr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асчётно-графическая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работа</a:t>
            </a:r>
          </a:p>
          <a:p>
            <a:pPr indent="429212"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ЗАЧЁТ  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4111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54096E2-12ED-452D-B644-15683AAE3DC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00032"/>
                <a:ext cx="9906000" cy="67334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079500" y="581027"/>
                <a:ext cx="9144000" cy="4108785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Базис пространства</a:t>
                </a:r>
                <a:endParaRPr lang="ru-RU" sz="2900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endParaRPr lang="ru-RU" sz="2900" dirty="0"/>
              </a:p>
              <a:p>
                <a:r>
                  <a:rPr lang="ru-RU" sz="2900" dirty="0"/>
                  <a:t>Базис </a:t>
                </a:r>
              </a:p>
              <a:p>
                <a:r>
                  <a:rPr lang="ru-RU" sz="2900" dirty="0"/>
                  <a:t>– множество векторов из пространства </a:t>
                </a:r>
                <a14:m>
                  <m:oMath xmlns:m="http://schemas.openxmlformats.org/officeDocument/2006/math">
                    <m:r>
                      <a:rPr lang="en-US" sz="29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900" dirty="0" smtClean="0"/>
                  <a:t> </a:t>
                </a:r>
                <a:r>
                  <a:rPr lang="ru-RU" sz="2900" dirty="0" smtClean="0"/>
                  <a:t>такое</a:t>
                </a:r>
                <a:r>
                  <a:rPr lang="ru-RU" sz="2900" dirty="0"/>
                  <a:t>, что любой вектор из </a:t>
                </a:r>
                <a14:m>
                  <m:oMath xmlns:m="http://schemas.openxmlformats.org/officeDocument/2006/math">
                    <m:r>
                      <a:rPr lang="en-US" sz="29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ru-RU" sz="2900" b="1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ru-RU" sz="2900" dirty="0"/>
                  <a:t>можно записать как линейную комбинацию базисных векторов </a:t>
                </a:r>
              </a:p>
              <a:p>
                <a:endParaRPr lang="ru-RU" sz="2900" dirty="0"/>
              </a:p>
              <a:p>
                <a:endParaRPr lang="ru-RU" sz="2900" dirty="0"/>
              </a:p>
              <a:p>
                <a:r>
                  <a:rPr lang="ru-RU" sz="2900" dirty="0"/>
                  <a:t>Число </a:t>
                </a:r>
                <a14:m>
                  <m:oMath xmlns:m="http://schemas.openxmlformats.org/officeDocument/2006/math">
                    <m:r>
                      <a:rPr lang="en-US" sz="29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ru-RU" sz="2900" dirty="0"/>
                  <a:t> называется размерностью пространства </a:t>
                </a:r>
                <a14:m>
                  <m:oMath xmlns:m="http://schemas.openxmlformats.org/officeDocument/2006/math">
                    <m:r>
                      <a:rPr lang="en-US" sz="29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ru-RU" sz="2900" b="1" i="1" dirty="0">
                    <a:cs typeface="Times New Roman" panose="02020603050405020304" pitchFamily="18" charset="0"/>
                  </a:rPr>
                  <a:t>,</a:t>
                </a:r>
                <a:endParaRPr lang="ru-RU" sz="29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00" y="581027"/>
                <a:ext cx="9144000" cy="4108785"/>
              </a:xfrm>
              <a:prstGeom prst="rect">
                <a:avLst/>
              </a:prstGeom>
              <a:blipFill>
                <a:blip r:embed="rId5"/>
                <a:stretch>
                  <a:fillRect l="-1400" t="-1484" b="-3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154758"/>
              </p:ext>
            </p:extLst>
          </p:nvPr>
        </p:nvGraphicFramePr>
        <p:xfrm>
          <a:off x="2348877" y="1343028"/>
          <a:ext cx="218564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39" name="Equation" r:id="rId6" imgW="1676160" imgH="482400" progId="Equation.DSMT4">
                  <p:embed/>
                </p:oleObj>
              </mc:Choice>
              <mc:Fallback>
                <p:oleObj name="Equation" r:id="rId6" imgW="167616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877" y="1343028"/>
                        <a:ext cx="2185645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667051"/>
              </p:ext>
            </p:extLst>
          </p:nvPr>
        </p:nvGraphicFramePr>
        <p:xfrm>
          <a:off x="6599238" y="2790825"/>
          <a:ext cx="2016125" cy="120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0" name="Equation" r:id="rId8" imgW="1511280" imgH="901440" progId="Equation.DSMT4">
                  <p:embed/>
                </p:oleObj>
              </mc:Choice>
              <mc:Fallback>
                <p:oleObj name="Equation" r:id="rId8" imgW="1511280" imgH="9014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2790825"/>
                        <a:ext cx="2016125" cy="12096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807175"/>
              </p:ext>
            </p:extLst>
          </p:nvPr>
        </p:nvGraphicFramePr>
        <p:xfrm>
          <a:off x="3182056" y="4689812"/>
          <a:ext cx="246944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1" name="Equation" r:id="rId10" imgW="1587240" imgH="342720" progId="Equation.DSMT4">
                  <p:embed/>
                </p:oleObj>
              </mc:Choice>
              <mc:Fallback>
                <p:oleObj name="Equation" r:id="rId10" imgW="15872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82056" y="4689812"/>
                        <a:ext cx="2469444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5153028"/>
            <a:ext cx="8229600" cy="143112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Если в пространстве </a:t>
            </a: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/>
              <a:t>можно найти сколько угодно линейно независимых векторов, то пространство бесконечномерно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250014"/>
              </p:ext>
            </p:extLst>
          </p:nvPr>
        </p:nvGraphicFramePr>
        <p:xfrm>
          <a:off x="6519164" y="6077439"/>
          <a:ext cx="2409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2" name="Equation" r:id="rId12" imgW="1549080" imgH="342720" progId="Equation.DSMT4">
                  <p:embed/>
                </p:oleObj>
              </mc:Choice>
              <mc:Fallback>
                <p:oleObj name="Equation" r:id="rId12" imgW="1549080" imgH="34272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9164" y="6077439"/>
                        <a:ext cx="24098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11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93700" y="300031"/>
                <a:ext cx="9906000" cy="706279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937D3CE-9CEF-4273-B0AF-35DA748C70C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00031"/>
                <a:ext cx="9906000" cy="70627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079504" y="276225"/>
            <a:ext cx="8991600" cy="366250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</a:t>
            </a:r>
            <a:r>
              <a:rPr lang="ru-RU" sz="29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Га́меля</a:t>
            </a:r>
            <a:r>
              <a:rPr lang="ru-RU" sz="2900" dirty="0"/>
              <a:t> — множество векторов в линейном пространстве, таких, что любой вектор пространства может быть представлен в виде некоторой их </a:t>
            </a:r>
            <a:r>
              <a:rPr lang="ru-RU" sz="2900" b="1" dirty="0"/>
              <a:t>конечной</a:t>
            </a:r>
            <a:r>
              <a:rPr lang="ru-RU" sz="2900" dirty="0"/>
              <a:t> линейной комбинации (</a:t>
            </a:r>
            <a:r>
              <a:rPr lang="ru-RU" sz="2900" i="1" dirty="0"/>
              <a:t>полнота</a:t>
            </a:r>
            <a:r>
              <a:rPr lang="ru-RU" sz="2900" dirty="0"/>
              <a:t> базиса), и такое представление для любого вектора единственно.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352471" y="2949116"/>
                <a:ext cx="8686801" cy="1431129"/>
              </a:xfrm>
              <a:prstGeom prst="rect">
                <a:avLst/>
              </a:prstGeom>
            </p:spPr>
            <p:txBody>
              <a:bodyPr wrap="square" lIns="91408" tIns="45704" rIns="91408" bIns="45704">
                <a:spAutoFit/>
              </a:bodyPr>
              <a:lstStyle/>
              <a:p>
                <a:r>
                  <a:rPr lang="ru-RU" sz="2900" dirty="0"/>
                  <a:t>Пример: В пространстве всех многочленов над полем </a:t>
                </a:r>
                <a:r>
                  <a:rPr lang="en-US" sz="29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ℂ</m:t>
                    </m:r>
                    <m:r>
                      <a:rPr lang="en-US" sz="2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900" dirty="0" smtClean="0"/>
                  <a:t> один </a:t>
                </a:r>
                <a:r>
                  <a:rPr lang="ru-RU" sz="2900" dirty="0"/>
                  <a:t>из базисов </a:t>
                </a:r>
                <a:r>
                  <a:rPr lang="ru-RU" sz="2900" dirty="0" err="1"/>
                  <a:t>Гамеля</a:t>
                </a:r>
                <a:r>
                  <a:rPr lang="ru-RU" sz="2900" dirty="0"/>
                  <a:t> составляют степенные функции: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471" y="2949116"/>
                <a:ext cx="8686801" cy="1431129"/>
              </a:xfrm>
              <a:prstGeom prst="rect">
                <a:avLst/>
              </a:prstGeom>
              <a:blipFill>
                <a:blip r:embed="rId5"/>
                <a:stretch>
                  <a:fillRect l="-1544" t="-4255" b="-11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747464"/>
              </p:ext>
            </p:extLst>
          </p:nvPr>
        </p:nvGraphicFramePr>
        <p:xfrm>
          <a:off x="5041900" y="3805071"/>
          <a:ext cx="2209800" cy="624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7" name="Equation" r:id="rId6" imgW="1663560" imgH="469800" progId="Equation.DSMT4">
                  <p:embed/>
                </p:oleObj>
              </mc:Choice>
              <mc:Fallback>
                <p:oleObj name="Equation" r:id="rId6" imgW="16635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41900" y="3805071"/>
                        <a:ext cx="2209800" cy="624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99127" y="4695827"/>
            <a:ext cx="8971973" cy="2323681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Шаудера</a:t>
            </a:r>
            <a:r>
              <a:rPr lang="ru-RU" sz="2900" dirty="0"/>
              <a:t> — </a:t>
            </a:r>
            <a:r>
              <a:rPr lang="ru-RU" sz="2900" dirty="0" smtClean="0"/>
              <a:t>множество векторов</a:t>
            </a:r>
            <a:r>
              <a:rPr lang="ru-RU" sz="2900" dirty="0"/>
              <a:t> </a:t>
            </a:r>
            <a:r>
              <a:rPr lang="ru-RU" sz="2900" dirty="0" smtClean="0"/>
              <a:t>в</a:t>
            </a:r>
            <a:r>
              <a:rPr lang="ru-RU" sz="2900" dirty="0"/>
              <a:t> </a:t>
            </a:r>
            <a:r>
              <a:rPr lang="ru-RU" sz="2900" dirty="0" smtClean="0"/>
              <a:t>топологическом </a:t>
            </a:r>
            <a:r>
              <a:rPr lang="ru-RU" sz="2900" dirty="0"/>
              <a:t>векторном пространстве, таких, что любой вектор пространства может быть единственным образом представлен в виде </a:t>
            </a:r>
            <a:endParaRPr lang="ru-RU" sz="2900" dirty="0" smtClean="0"/>
          </a:p>
          <a:p>
            <a:r>
              <a:rPr lang="ru-RU" sz="2900" dirty="0" smtClean="0"/>
              <a:t>сходящегося </a:t>
            </a:r>
            <a:r>
              <a:rPr lang="ru-RU" sz="2900" dirty="0"/>
              <a:t>ряда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130059"/>
              </p:ext>
            </p:extLst>
          </p:nvPr>
        </p:nvGraphicFramePr>
        <p:xfrm>
          <a:off x="6550215" y="5991022"/>
          <a:ext cx="2016125" cy="120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8" name="Equation" r:id="rId8" imgW="1511280" imgH="901440" progId="Equation.DSMT4">
                  <p:embed/>
                </p:oleObj>
              </mc:Choice>
              <mc:Fallback>
                <p:oleObj name="Equation" r:id="rId8" imgW="1511280" imgH="90144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0215" y="5991022"/>
                        <a:ext cx="2016125" cy="1209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66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93700" y="300031"/>
                <a:ext cx="9906000" cy="706279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B81A5EB-EE63-4335-BFA1-CDCCEBF5BDE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00031"/>
                <a:ext cx="9906000" cy="70627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74701" y="428625"/>
            <a:ext cx="9677400" cy="2323681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Пример. Для множества (пространства) последовательностей вида                                      базис можно задать, например, в виде следующего набора векторов </a:t>
            </a:r>
          </a:p>
          <a:p>
            <a:endParaRPr lang="ru-RU" sz="29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250760"/>
              </p:ext>
            </p:extLst>
          </p:nvPr>
        </p:nvGraphicFramePr>
        <p:xfrm>
          <a:off x="5249686" y="885825"/>
          <a:ext cx="256673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3" name="Equation" r:id="rId5" imgW="2031840" imgH="419040" progId="Equation.DSMT4">
                  <p:embed/>
                </p:oleObj>
              </mc:Choice>
              <mc:Fallback>
                <p:oleObj name="Equation" r:id="rId5" imgW="20318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9686" y="885825"/>
                        <a:ext cx="2566736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042807"/>
              </p:ext>
            </p:extLst>
          </p:nvPr>
        </p:nvGraphicFramePr>
        <p:xfrm>
          <a:off x="1155700" y="1931774"/>
          <a:ext cx="356684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4" name="Equation" r:id="rId7" imgW="2781000" imgH="482400" progId="Equation.DSMT4">
                  <p:embed/>
                </p:oleObj>
              </mc:Choice>
              <mc:Fallback>
                <p:oleObj name="Equation" r:id="rId7" imgW="278100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1931774"/>
                        <a:ext cx="3566842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72778"/>
              </p:ext>
            </p:extLst>
          </p:nvPr>
        </p:nvGraphicFramePr>
        <p:xfrm>
          <a:off x="1155700" y="2866024"/>
          <a:ext cx="40386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5" name="Equation" r:id="rId9" imgW="3149280" imgH="482400" progId="Equation.DSMT4">
                  <p:embed/>
                </p:oleObj>
              </mc:Choice>
              <mc:Fallback>
                <p:oleObj name="Equation" r:id="rId9" imgW="3149280" imgH="482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2866024"/>
                        <a:ext cx="403860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771111"/>
              </p:ext>
            </p:extLst>
          </p:nvPr>
        </p:nvGraphicFramePr>
        <p:xfrm>
          <a:off x="1148167" y="3942717"/>
          <a:ext cx="4135439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6" name="Equation" r:id="rId11" imgW="3225600" imgH="482400" progId="Equation.DSMT4">
                  <p:embed/>
                </p:oleObj>
              </mc:Choice>
              <mc:Fallback>
                <p:oleObj name="Equation" r:id="rId11" imgW="322560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8167" y="3942717"/>
                        <a:ext cx="4135439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754946"/>
              </p:ext>
            </p:extLst>
          </p:nvPr>
        </p:nvGraphicFramePr>
        <p:xfrm>
          <a:off x="996043" y="4988052"/>
          <a:ext cx="514508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7" name="Equation" r:id="rId13" imgW="4012920" imgH="482400" progId="Equation.DSMT4">
                  <p:embed/>
                </p:oleObj>
              </mc:Choice>
              <mc:Fallback>
                <p:oleObj name="Equation" r:id="rId13" imgW="401292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043" y="4988052"/>
                        <a:ext cx="514508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141131" y="1724028"/>
            <a:ext cx="2348175" cy="84394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131" y="2735848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bject 4"/>
          <p:cNvSpPr/>
          <p:nvPr/>
        </p:nvSpPr>
        <p:spPr>
          <a:xfrm>
            <a:off x="6476599" y="3809723"/>
            <a:ext cx="2699851" cy="89094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254" y="4953874"/>
            <a:ext cx="29622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19912"/>
              </p:ext>
            </p:extLst>
          </p:nvPr>
        </p:nvGraphicFramePr>
        <p:xfrm>
          <a:off x="996043" y="5946097"/>
          <a:ext cx="330520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8" name="Equation" r:id="rId19" imgW="2806560" imgH="901440" progId="Equation.DSMT4">
                  <p:embed/>
                </p:oleObj>
              </mc:Choice>
              <mc:Fallback>
                <p:oleObj name="Equation" r:id="rId19" imgW="2806560" imgH="9014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043" y="5946097"/>
                        <a:ext cx="3305208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507" y="5977835"/>
            <a:ext cx="24003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32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393700" y="352425"/>
                <a:ext cx="9906000" cy="660559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C31B2C8-E38C-4CA4-91CB-7912A64F407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52425"/>
                <a:ext cx="9906000" cy="66055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927104" y="352430"/>
            <a:ext cx="9107549" cy="143112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/>
              <a:t>Пример.</a:t>
            </a:r>
            <a:r>
              <a:rPr lang="ru-RU" sz="2900" dirty="0"/>
              <a:t> Один из возможных базисов для пространства </a:t>
            </a:r>
          </a:p>
          <a:p>
            <a:r>
              <a:rPr lang="ru-RU" sz="2900" dirty="0"/>
              <a:t>последовательностей бесконечной длины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039222"/>
              </p:ext>
            </p:extLst>
          </p:nvPr>
        </p:nvGraphicFramePr>
        <p:xfrm>
          <a:off x="1231900" y="1562878"/>
          <a:ext cx="383370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7" name="Equation" r:id="rId5" imgW="2692400" imgH="419100" progId="Equation.DSMT4">
                  <p:embed/>
                </p:oleObj>
              </mc:Choice>
              <mc:Fallback>
                <p:oleObj name="Equation" r:id="rId5" imgW="26924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1562878"/>
                        <a:ext cx="3833707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128015"/>
              </p:ext>
            </p:extLst>
          </p:nvPr>
        </p:nvGraphicFramePr>
        <p:xfrm>
          <a:off x="1272572" y="2579704"/>
          <a:ext cx="401694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8" name="Equation" r:id="rId7" imgW="2984500" imgH="901700" progId="Equation.DSMT4">
                  <p:embed/>
                </p:oleObj>
              </mc:Choice>
              <mc:Fallback>
                <p:oleObj name="Equation" r:id="rId7" imgW="2984500" imgH="901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572" y="2579704"/>
                        <a:ext cx="4016943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395841" y="2998382"/>
            <a:ext cx="2348175" cy="8439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841" y="4030093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ject 4"/>
          <p:cNvSpPr/>
          <p:nvPr/>
        </p:nvSpPr>
        <p:spPr>
          <a:xfrm>
            <a:off x="6794500" y="5140171"/>
            <a:ext cx="2699851" cy="8909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208" y="1551879"/>
            <a:ext cx="24003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90149" y="4146591"/>
            <a:ext cx="4419600" cy="321623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Легко видеть, что любой конечный набор базисных последовательностей линейно независим. Пространство бесконечномерно.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86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323528" y="260648"/>
                <a:ext cx="10052372" cy="7151646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F19D243-80B3-416C-A6EF-31B3B25ACA2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60648"/>
                <a:ext cx="10052372" cy="71516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37300" y="1806309"/>
            <a:ext cx="3950723" cy="292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728812" y="352425"/>
            <a:ext cx="9183159" cy="4708849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>
              <a:lnSpc>
                <a:spcPct val="110100"/>
              </a:lnSpc>
              <a:spcBef>
                <a:spcPts val="95"/>
              </a:spcBef>
            </a:pPr>
            <a:r>
              <a:rPr sz="2800" dirty="0">
                <a:solidFill>
                  <a:schemeClr val="accent1">
                    <a:lumMod val="75000"/>
                  </a:schemeClr>
                </a:solidFill>
              </a:rPr>
              <a:t>Обработка сигналов </a:t>
            </a:r>
            <a:r>
              <a:rPr sz="2800" dirty="0"/>
              <a:t>– совокупность операций, </a:t>
            </a:r>
            <a:r>
              <a:rPr lang="ru-RU" sz="2800" dirty="0"/>
              <a:t>н</a:t>
            </a:r>
            <a:r>
              <a:rPr sz="2800" dirty="0" err="1"/>
              <a:t>аправленных</a:t>
            </a:r>
            <a:r>
              <a:rPr sz="2800" dirty="0"/>
              <a:t> на наиболее эффективную передачу, хранение и извлечение  информации.</a:t>
            </a:r>
          </a:p>
          <a:p>
            <a:pPr marR="5080" indent="457040">
              <a:lnSpc>
                <a:spcPct val="110200"/>
              </a:lnSpc>
            </a:pPr>
            <a:r>
              <a:rPr lang="ru-RU" sz="2800" dirty="0" smtClean="0">
                <a:latin typeface="+mj-lt"/>
                <a:cs typeface="Times New Roman"/>
              </a:rPr>
              <a:t>Аналоговая обработка:</a:t>
            </a:r>
          </a:p>
          <a:p>
            <a:pPr marR="5080" indent="457040">
              <a:lnSpc>
                <a:spcPct val="110200"/>
              </a:lnSpc>
            </a:pPr>
            <a:r>
              <a:rPr sz="2800" spc="-5" dirty="0" err="1" smtClean="0">
                <a:solidFill>
                  <a:srgbClr val="0000FF"/>
                </a:solidFill>
                <a:latin typeface="+mj-lt"/>
                <a:cs typeface="Times New Roman"/>
              </a:rPr>
              <a:t>фильтраци</a:t>
            </a: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я</a:t>
            </a:r>
            <a:r>
              <a:rPr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, </a:t>
            </a:r>
            <a:endParaRPr lang="ru-RU" sz="2800" spc="-5" dirty="0" smtClean="0">
              <a:solidFill>
                <a:srgbClr val="0000FF"/>
              </a:solidFill>
              <a:latin typeface="+mj-lt"/>
              <a:cs typeface="Times New Roman"/>
            </a:endParaRPr>
          </a:p>
          <a:p>
            <a:pPr marR="5080" indent="457040">
              <a:lnSpc>
                <a:spcPct val="110200"/>
              </a:lnSpc>
            </a:pPr>
            <a:r>
              <a:rPr sz="2800" spc="-5" dirty="0" err="1" smtClean="0">
                <a:solidFill>
                  <a:srgbClr val="0000FF"/>
                </a:solidFill>
                <a:latin typeface="+mj-lt"/>
                <a:cs typeface="Times New Roman"/>
              </a:rPr>
              <a:t>умножени</a:t>
            </a: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е</a:t>
            </a:r>
            <a:r>
              <a:rPr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частоты, </a:t>
            </a:r>
            <a:endParaRPr lang="ru-RU" sz="2800" spc="-5" dirty="0" smtClean="0">
              <a:latin typeface="+mj-lt"/>
              <a:cs typeface="Times New Roman"/>
            </a:endParaRPr>
          </a:p>
          <a:p>
            <a:pPr marR="5080" indent="457040">
              <a:lnSpc>
                <a:spcPct val="110200"/>
              </a:lnSpc>
            </a:pP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м</a:t>
            </a:r>
            <a:r>
              <a:rPr sz="2800" spc="-5" dirty="0" err="1" smtClean="0">
                <a:solidFill>
                  <a:srgbClr val="0000FF"/>
                </a:solidFill>
                <a:latin typeface="+mj-lt"/>
                <a:cs typeface="Times New Roman"/>
              </a:rPr>
              <a:t>одуляци</a:t>
            </a: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я</a:t>
            </a:r>
            <a:r>
              <a:rPr lang="ru-RU" sz="2800" spc="-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и демодуляция,</a:t>
            </a:r>
            <a:endParaRPr lang="ru-RU" sz="2800" spc="-5" dirty="0" smtClean="0">
              <a:solidFill>
                <a:srgbClr val="0000FF"/>
              </a:solidFill>
              <a:latin typeface="+mj-lt"/>
              <a:cs typeface="Times New Roman"/>
            </a:endParaRPr>
          </a:p>
          <a:p>
            <a:pPr marR="5080" indent="457040">
              <a:lnSpc>
                <a:spcPct val="110200"/>
              </a:lnSpc>
            </a:pPr>
            <a:r>
              <a:rPr sz="2800" spc="-5" dirty="0" err="1" smtClean="0">
                <a:solidFill>
                  <a:srgbClr val="0000FF"/>
                </a:solidFill>
                <a:latin typeface="+mj-lt"/>
                <a:cs typeface="Times New Roman"/>
              </a:rPr>
              <a:t>преобразовани</a:t>
            </a:r>
            <a:r>
              <a:rPr lang="ru-RU" sz="2800" spc="-5" dirty="0" smtClean="0">
                <a:solidFill>
                  <a:srgbClr val="0000FF"/>
                </a:solidFill>
                <a:latin typeface="+mj-lt"/>
                <a:cs typeface="Times New Roman"/>
              </a:rPr>
              <a:t>е</a:t>
            </a:r>
            <a:r>
              <a:rPr sz="2800" spc="-5" dirty="0" smtClean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spc="-5" dirty="0" err="1">
                <a:latin typeface="+mj-lt"/>
                <a:cs typeface="Times New Roman"/>
              </a:rPr>
              <a:t>частоты</a:t>
            </a:r>
            <a:r>
              <a:rPr sz="2800" spc="-5" dirty="0">
                <a:latin typeface="+mj-lt"/>
                <a:cs typeface="Times New Roman"/>
              </a:rPr>
              <a:t> </a:t>
            </a:r>
            <a:r>
              <a:rPr lang="ru-RU" sz="2800" spc="-5" dirty="0" smtClean="0">
                <a:latin typeface="+mj-lt"/>
                <a:cs typeface="Times New Roman"/>
              </a:rPr>
              <a:t/>
            </a:r>
            <a:br>
              <a:rPr lang="ru-RU" sz="2800" spc="-5" dirty="0" smtClean="0">
                <a:latin typeface="+mj-lt"/>
                <a:cs typeface="Times New Roman"/>
              </a:rPr>
            </a:br>
            <a:r>
              <a:rPr lang="ru-RU" sz="2800" spc="-5" dirty="0" smtClean="0">
                <a:latin typeface="+mj-lt"/>
                <a:cs typeface="Times New Roman"/>
              </a:rPr>
              <a:t>      </a:t>
            </a:r>
            <a:r>
              <a:rPr sz="2800" spc="-5" dirty="0" smtClean="0">
                <a:latin typeface="+mj-lt"/>
                <a:cs typeface="Times New Roman"/>
              </a:rPr>
              <a:t>(</a:t>
            </a:r>
            <a:r>
              <a:rPr sz="2800" spc="-5" dirty="0" err="1" smtClean="0">
                <a:latin typeface="+mj-lt"/>
                <a:cs typeface="Times New Roman"/>
              </a:rPr>
              <a:t>перенос</a:t>
            </a:r>
            <a:r>
              <a:rPr sz="2800" spc="10" dirty="0" smtClean="0">
                <a:latin typeface="+mj-lt"/>
                <a:cs typeface="Times New Roman"/>
              </a:rPr>
              <a:t> </a:t>
            </a:r>
            <a:r>
              <a:rPr sz="2800" spc="-5" dirty="0" err="1">
                <a:latin typeface="+mj-lt"/>
                <a:cs typeface="Times New Roman"/>
              </a:rPr>
              <a:t>спектра</a:t>
            </a:r>
            <a:r>
              <a:rPr sz="2800" spc="-5" dirty="0" smtClean="0">
                <a:latin typeface="+mj-lt"/>
                <a:cs typeface="Times New Roman"/>
              </a:rPr>
              <a:t>)</a:t>
            </a:r>
            <a:r>
              <a:rPr lang="ru-RU" sz="2800" spc="-5" dirty="0" smtClean="0">
                <a:latin typeface="+mj-lt"/>
                <a:cs typeface="Times New Roman"/>
              </a:rPr>
              <a:t> и т.п.</a:t>
            </a:r>
            <a:endParaRPr sz="2800" dirty="0">
              <a:latin typeface="+mj-lt"/>
              <a:cs typeface="Times New Roman"/>
            </a:endParaRPr>
          </a:p>
          <a:p>
            <a:pPr>
              <a:spcBef>
                <a:spcPts val="15"/>
              </a:spcBef>
            </a:pPr>
            <a:endParaRPr sz="2800" dirty="0">
              <a:latin typeface="+mj-lt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3300" y="4254120"/>
            <a:ext cx="7024677" cy="31546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endParaRPr lang="ru-RU" sz="2800" dirty="0" smtClean="0">
              <a:latin typeface="+mj-lt"/>
              <a:cs typeface="Times New Roman"/>
            </a:endParaRPr>
          </a:p>
          <a:p>
            <a:r>
              <a:rPr lang="ru-RU" sz="2800" dirty="0" smtClean="0">
                <a:latin typeface="+mj-lt"/>
                <a:cs typeface="Times New Roman"/>
              </a:rPr>
              <a:t>Недостатки</a:t>
            </a:r>
            <a:r>
              <a:rPr lang="ru-RU" sz="2900" dirty="0">
                <a:latin typeface="Times New Roman"/>
                <a:cs typeface="Times New Roman"/>
              </a:rPr>
              <a:t>	</a:t>
            </a:r>
            <a:r>
              <a:rPr lang="ru-RU" sz="2800" dirty="0">
                <a:latin typeface="+mj-lt"/>
                <a:cs typeface="Times New Roman"/>
              </a:rPr>
              <a:t>аналоговых  устройств </a:t>
            </a:r>
            <a:r>
              <a:rPr lang="ru-RU" sz="2800" dirty="0" smtClean="0">
                <a:latin typeface="+mj-lt"/>
                <a:cs typeface="Times New Roman"/>
              </a:rPr>
              <a:t/>
            </a:r>
            <a:br>
              <a:rPr lang="ru-RU" sz="2800" dirty="0" smtClean="0">
                <a:latin typeface="+mj-lt"/>
                <a:cs typeface="Times New Roman"/>
              </a:rPr>
            </a:br>
            <a:r>
              <a:rPr lang="ru-RU" sz="2900" dirty="0" smtClean="0">
                <a:latin typeface="Times New Roman"/>
                <a:cs typeface="Times New Roman"/>
              </a:rPr>
              <a:t>–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/>
              </a:rPr>
              <a:t>дрейф</a:t>
            </a:r>
            <a:r>
              <a:rPr lang="ru-RU" sz="2800" dirty="0">
                <a:latin typeface="+mj-lt"/>
                <a:cs typeface="Times New Roman"/>
              </a:rPr>
              <a:t> параметров, </a:t>
            </a:r>
            <a:endParaRPr lang="ru-RU" sz="2800" dirty="0" smtClean="0">
              <a:latin typeface="+mj-lt"/>
              <a:cs typeface="Times New Roman"/>
            </a:endParaRPr>
          </a:p>
          <a:p>
            <a:r>
              <a:rPr lang="ru-RU" sz="2800" dirty="0" smtClean="0">
                <a:latin typeface="Times New Roman"/>
                <a:cs typeface="Times New Roman"/>
              </a:rPr>
              <a:t>– </a:t>
            </a:r>
            <a:r>
              <a:rPr lang="ru-RU" sz="2800" dirty="0" smtClean="0">
                <a:latin typeface="+mj-lt"/>
                <a:cs typeface="Times New Roman"/>
              </a:rPr>
              <a:t>производственный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/>
              </a:rPr>
              <a:t>разброс</a:t>
            </a:r>
            <a:r>
              <a:rPr lang="ru-RU" sz="2800" dirty="0">
                <a:latin typeface="+mj-lt"/>
                <a:cs typeface="Times New Roman"/>
              </a:rPr>
              <a:t>, </a:t>
            </a:r>
          </a:p>
          <a:p>
            <a:r>
              <a:rPr lang="ru-RU" sz="2800" dirty="0">
                <a:latin typeface="Times New Roman"/>
                <a:cs typeface="Times New Roman"/>
              </a:rPr>
              <a:t>– </a:t>
            </a:r>
            <a:r>
              <a:rPr lang="ru-RU" sz="2800" dirty="0" smtClean="0">
                <a:latin typeface="+mj-lt"/>
                <a:cs typeface="Times New Roman"/>
              </a:rPr>
              <a:t>необходимость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/>
              </a:rPr>
              <a:t>настройки</a:t>
            </a:r>
            <a:r>
              <a:rPr lang="ru-RU" sz="2800" dirty="0">
                <a:latin typeface="+mj-lt"/>
                <a:cs typeface="Times New Roman"/>
              </a:rPr>
              <a:t> устройства  после сборки и др.</a:t>
            </a:r>
          </a:p>
          <a:p>
            <a:endParaRPr lang="ru-RU" sz="29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C7C43CE-692E-473A-B75B-69B6243D145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0286" y="657225"/>
            <a:ext cx="8686800" cy="5476239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R="5080" indent="457040" algn="just">
              <a:lnSpc>
                <a:spcPct val="110200"/>
              </a:lnSpc>
              <a:spcBef>
                <a:spcPts val="95"/>
              </a:spcBef>
            </a:pPr>
            <a:r>
              <a:rPr lang="ru-RU" sz="2900" dirty="0" smtClean="0">
                <a:latin typeface="+mj-lt"/>
                <a:cs typeface="Times New Roman"/>
              </a:rPr>
              <a:t>Например, с</a:t>
            </a:r>
            <a:r>
              <a:rPr sz="2900" dirty="0" err="1" smtClean="0">
                <a:latin typeface="+mj-lt"/>
                <a:cs typeface="Times New Roman"/>
              </a:rPr>
              <a:t>огласованная</a:t>
            </a:r>
            <a:r>
              <a:rPr sz="2900" dirty="0" smtClean="0">
                <a:latin typeface="+mj-lt"/>
                <a:cs typeface="Times New Roman"/>
              </a:rPr>
              <a:t> </a:t>
            </a:r>
            <a:r>
              <a:rPr sz="2900" dirty="0">
                <a:latin typeface="+mj-lt"/>
                <a:cs typeface="Times New Roman"/>
              </a:rPr>
              <a:t>фильтрация </a:t>
            </a:r>
            <a:r>
              <a:rPr sz="2900" spc="-5" dirty="0">
                <a:latin typeface="+mj-lt"/>
                <a:cs typeface="Times New Roman"/>
              </a:rPr>
              <a:t>выполнялась </a:t>
            </a:r>
            <a:r>
              <a:rPr sz="2900" dirty="0">
                <a:latin typeface="+mj-lt"/>
                <a:cs typeface="Times New Roman"/>
              </a:rPr>
              <a:t>с </a:t>
            </a:r>
            <a:r>
              <a:rPr sz="2900" spc="-5" dirty="0">
                <a:latin typeface="+mj-lt"/>
                <a:cs typeface="Times New Roman"/>
              </a:rPr>
              <a:t>помощью ЛЗ </a:t>
            </a:r>
            <a:r>
              <a:rPr sz="2900" spc="5" dirty="0">
                <a:latin typeface="+mj-lt"/>
                <a:cs typeface="Times New Roman"/>
              </a:rPr>
              <a:t>на  </a:t>
            </a:r>
            <a:r>
              <a:rPr sz="2900" spc="-5" dirty="0">
                <a:latin typeface="+mj-lt"/>
                <a:cs typeface="Times New Roman"/>
              </a:rPr>
              <a:t>ПАВ. </a:t>
            </a:r>
            <a:endParaRPr lang="ru-RU" sz="2900" spc="-5" dirty="0" smtClean="0">
              <a:latin typeface="+mj-lt"/>
              <a:cs typeface="Times New Roman"/>
            </a:endParaRPr>
          </a:p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endParaRPr lang="ru-RU" sz="2900" spc="-5" dirty="0">
              <a:latin typeface="+mj-lt"/>
              <a:cs typeface="Times New Roman"/>
            </a:endParaRPr>
          </a:p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endParaRPr lang="ru-RU" sz="2900" spc="-5" dirty="0" smtClean="0">
              <a:latin typeface="+mj-lt"/>
              <a:cs typeface="Times New Roman"/>
            </a:endParaRPr>
          </a:p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endParaRPr lang="ru-RU" sz="2900" spc="-5" dirty="0">
              <a:latin typeface="+mj-lt"/>
              <a:cs typeface="Times New Roman"/>
            </a:endParaRPr>
          </a:p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endParaRPr lang="ru-RU" sz="2900" spc="-5" dirty="0" smtClean="0">
              <a:latin typeface="+mj-lt"/>
              <a:cs typeface="Times New Roman"/>
            </a:endParaRPr>
          </a:p>
          <a:p>
            <a:pPr marL="12696" marR="5080" indent="457040">
              <a:lnSpc>
                <a:spcPct val="110200"/>
              </a:lnSpc>
              <a:spcBef>
                <a:spcPts val="95"/>
              </a:spcBef>
            </a:pPr>
            <a:r>
              <a:rPr sz="2900" spc="-5" dirty="0" err="1" smtClean="0">
                <a:latin typeface="+mj-lt"/>
                <a:cs typeface="Times New Roman"/>
              </a:rPr>
              <a:t>Активно</a:t>
            </a:r>
            <a:r>
              <a:rPr sz="2900" spc="-5" dirty="0" smtClean="0">
                <a:latin typeface="+mj-lt"/>
                <a:cs typeface="Times New Roman"/>
              </a:rPr>
              <a:t> </a:t>
            </a:r>
            <a:r>
              <a:rPr sz="2900" spc="-5" dirty="0">
                <a:latin typeface="+mj-lt"/>
                <a:cs typeface="Times New Roman"/>
              </a:rPr>
              <a:t>использовались операционные </a:t>
            </a:r>
            <a:r>
              <a:rPr sz="2900" dirty="0">
                <a:latin typeface="+mj-lt"/>
                <a:cs typeface="Times New Roman"/>
              </a:rPr>
              <a:t>усилители </a:t>
            </a:r>
            <a:r>
              <a:rPr sz="2900" dirty="0" err="1">
                <a:latin typeface="+mj-lt"/>
                <a:cs typeface="Times New Roman"/>
              </a:rPr>
              <a:t>для</a:t>
            </a:r>
            <a:r>
              <a:rPr sz="2900" dirty="0">
                <a:latin typeface="+mj-lt"/>
                <a:cs typeface="Times New Roman"/>
              </a:rPr>
              <a:t> </a:t>
            </a:r>
            <a:r>
              <a:rPr sz="2900" spc="-5" dirty="0" err="1">
                <a:latin typeface="+mj-lt"/>
                <a:cs typeface="Times New Roman"/>
              </a:rPr>
              <a:t>выполнения</a:t>
            </a:r>
            <a:r>
              <a:rPr sz="2900" spc="-5" dirty="0">
                <a:latin typeface="+mj-lt"/>
                <a:cs typeface="Times New Roman"/>
              </a:rPr>
              <a:t> операций суммирования, дифференцирования, </a:t>
            </a:r>
            <a:r>
              <a:rPr sz="2900" spc="-5" dirty="0" err="1">
                <a:latin typeface="+mj-lt"/>
                <a:cs typeface="Times New Roman"/>
              </a:rPr>
              <a:t>инте</a:t>
            </a:r>
            <a:r>
              <a:rPr lang="ru-RU" sz="2900" spc="-5" dirty="0">
                <a:latin typeface="+mj-lt"/>
                <a:cs typeface="Times New Roman"/>
              </a:rPr>
              <a:t>г</a:t>
            </a:r>
            <a:r>
              <a:rPr sz="2900" spc="-5" dirty="0" err="1">
                <a:latin typeface="+mj-lt"/>
                <a:cs typeface="Times New Roman"/>
              </a:rPr>
              <a:t>рирования</a:t>
            </a:r>
            <a:r>
              <a:rPr sz="2900" spc="-5" dirty="0">
                <a:latin typeface="+mj-lt"/>
                <a:cs typeface="Times New Roman"/>
              </a:rPr>
              <a:t>, функциональных преобразований (</a:t>
            </a:r>
            <a:r>
              <a:rPr sz="2900" spc="-5" dirty="0" err="1">
                <a:latin typeface="+mj-lt"/>
                <a:cs typeface="Times New Roman"/>
              </a:rPr>
              <a:t>логарифмирова</a:t>
            </a:r>
            <a:r>
              <a:rPr sz="2900" dirty="0" err="1">
                <a:latin typeface="+mj-lt"/>
                <a:cs typeface="Times New Roman"/>
              </a:rPr>
              <a:t>ние</a:t>
            </a:r>
            <a:r>
              <a:rPr sz="2900" dirty="0">
                <a:latin typeface="+mj-lt"/>
                <a:cs typeface="Times New Roman"/>
              </a:rPr>
              <a:t> и</a:t>
            </a:r>
            <a:r>
              <a:rPr sz="2900" spc="-10" dirty="0">
                <a:latin typeface="+mj-lt"/>
                <a:cs typeface="Times New Roman"/>
              </a:rPr>
              <a:t> </a:t>
            </a:r>
            <a:r>
              <a:rPr sz="2900" spc="-5" dirty="0">
                <a:latin typeface="+mj-lt"/>
                <a:cs typeface="Times New Roman"/>
              </a:rPr>
              <a:t>т.п.).</a:t>
            </a:r>
            <a:endParaRPr sz="2900" dirty="0">
              <a:latin typeface="+mj-lt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  <p:pic>
        <p:nvPicPr>
          <p:cNvPr id="19458" name="Picture 2" descr="Полосовые фильтры на ПАВ — Студо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1274612"/>
            <a:ext cx="43243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9510" y="2028825"/>
            <a:ext cx="20859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69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2A74AD9-9B4C-4655-84AF-DDD0977E445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55929" y="885825"/>
            <a:ext cx="8575514" cy="4934039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>
            <a:defPPr>
              <a:defRPr lang="ru-RU"/>
            </a:defPPr>
            <a:lvl1pPr marL="12696" marR="5080" indent="457040" algn="just">
              <a:lnSpc>
                <a:spcPct val="110200"/>
              </a:lnSpc>
              <a:spcBef>
                <a:spcPts val="95"/>
              </a:spcBef>
              <a:defRPr sz="2900">
                <a:latin typeface="+mj-lt"/>
                <a:cs typeface="Times New Roman"/>
              </a:defRPr>
            </a:lvl1pPr>
          </a:lstStyle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20–30-е</a:t>
            </a:r>
            <a:r>
              <a:rPr lang="ru-RU" dirty="0"/>
              <a:t> годы XX в. – </a:t>
            </a:r>
            <a:r>
              <a:rPr lang="ru-RU" dirty="0" smtClean="0"/>
              <a:t>в работах </a:t>
            </a:r>
            <a:r>
              <a:rPr lang="ru-RU" dirty="0"/>
              <a:t>Х. Найквиста и В.А.  Котельникова была </a:t>
            </a:r>
            <a:r>
              <a:rPr lang="ru-RU" dirty="0" smtClean="0"/>
              <a:t>доказана возможность взаимно </a:t>
            </a:r>
            <a:r>
              <a:rPr dirty="0" err="1" smtClean="0"/>
              <a:t>однозначного</a:t>
            </a:r>
            <a:r>
              <a:rPr dirty="0" smtClean="0"/>
              <a:t> </a:t>
            </a:r>
            <a:r>
              <a:rPr dirty="0"/>
              <a:t>представления аналогового сигнала с ограниченной  полосой частот последовательностью его значений (отсчётов),  взятых через определенные промежутки времени.</a:t>
            </a:r>
          </a:p>
          <a:p>
            <a:pPr algn="l"/>
            <a:r>
              <a:rPr dirty="0">
                <a:solidFill>
                  <a:schemeClr val="accent1">
                    <a:lumMod val="75000"/>
                  </a:schemeClr>
                </a:solidFill>
              </a:rPr>
              <a:t>50–60-е</a:t>
            </a:r>
            <a:r>
              <a:rPr dirty="0"/>
              <a:t> </a:t>
            </a:r>
            <a:r>
              <a:rPr dirty="0" err="1"/>
              <a:t>годы</a:t>
            </a:r>
            <a:r>
              <a:rPr dirty="0"/>
              <a:t> </a:t>
            </a:r>
            <a:r>
              <a:rPr lang="ru-RU" dirty="0"/>
              <a:t>XX в</a:t>
            </a:r>
            <a:r>
              <a:rPr lang="ru-RU" dirty="0" smtClean="0"/>
              <a:t>. </a:t>
            </a:r>
            <a:r>
              <a:rPr dirty="0" smtClean="0"/>
              <a:t>– </a:t>
            </a:r>
            <a:r>
              <a:rPr dirty="0"/>
              <a:t>универсальные ЦВМ стали применяться для  цифрового моделирования аналоговых устройств и систем; были  разработаны основы цифровой фильтрации.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46099" y="428625"/>
                <a:ext cx="9619483" cy="65687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292939E-61C5-42FF-A269-875736BD134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99" y="428625"/>
                <a:ext cx="9619483" cy="6568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8427" y="504825"/>
            <a:ext cx="8991600" cy="1434107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>
              <a:lnSpc>
                <a:spcPct val="110100"/>
              </a:lnSpc>
              <a:spcBef>
                <a:spcPts val="95"/>
              </a:spcBef>
            </a:pPr>
            <a:r>
              <a:rPr sz="2800" dirty="0">
                <a:solidFill>
                  <a:srgbClr val="FF0000"/>
                </a:solidFill>
                <a:latin typeface="+mj-lt"/>
                <a:cs typeface="Times New Roman"/>
              </a:rPr>
              <a:t>1965 </a:t>
            </a:r>
            <a:r>
              <a:rPr sz="2800" spc="-5" dirty="0">
                <a:solidFill>
                  <a:srgbClr val="FF0000"/>
                </a:solidFill>
                <a:latin typeface="+mj-lt"/>
                <a:cs typeface="Times New Roman"/>
              </a:rPr>
              <a:t>год </a:t>
            </a:r>
            <a:r>
              <a:rPr sz="2800" dirty="0">
                <a:latin typeface="+mj-lt"/>
                <a:cs typeface="Times New Roman"/>
              </a:rPr>
              <a:t>– открытие </a:t>
            </a:r>
            <a:r>
              <a:rPr sz="2800" spc="-5" dirty="0">
                <a:latin typeface="+mj-lt"/>
                <a:cs typeface="Times New Roman"/>
              </a:rPr>
              <a:t>класса </a:t>
            </a:r>
            <a:r>
              <a:rPr sz="2800" dirty="0">
                <a:latin typeface="+mj-lt"/>
                <a:cs typeface="Times New Roman"/>
              </a:rPr>
              <a:t>эффективных </a:t>
            </a:r>
            <a:r>
              <a:rPr sz="2800" spc="-5" dirty="0">
                <a:latin typeface="+mj-lt"/>
                <a:cs typeface="Times New Roman"/>
              </a:rPr>
              <a:t>(«быстрых») алго</a:t>
            </a:r>
            <a:r>
              <a:rPr sz="2800" dirty="0">
                <a:latin typeface="+mj-lt"/>
                <a:cs typeface="Times New Roman"/>
              </a:rPr>
              <a:t>ритмов дискретного </a:t>
            </a:r>
            <a:r>
              <a:rPr sz="2800" spc="-5" dirty="0">
                <a:latin typeface="+mj-lt"/>
                <a:cs typeface="Times New Roman"/>
              </a:rPr>
              <a:t>преобразования Фурье </a:t>
            </a:r>
            <a:r>
              <a:rPr sz="2800" dirty="0">
                <a:latin typeface="+mj-lt"/>
                <a:cs typeface="Times New Roman"/>
              </a:rPr>
              <a:t>(</a:t>
            </a:r>
            <a:r>
              <a:rPr sz="2800" dirty="0" err="1">
                <a:latin typeface="+mj-lt"/>
                <a:cs typeface="Times New Roman"/>
              </a:rPr>
              <a:t>алгоритм</a:t>
            </a:r>
            <a:r>
              <a:rPr sz="2800" dirty="0"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Кули</a:t>
            </a:r>
            <a:r>
              <a:rPr sz="2800" dirty="0" smtClean="0">
                <a:latin typeface="+mj-lt"/>
                <a:cs typeface="Times New Roman"/>
              </a:rPr>
              <a:t>–</a:t>
            </a:r>
            <a:r>
              <a:rPr sz="2800" dirty="0" err="1" smtClean="0">
                <a:latin typeface="+mj-lt"/>
                <a:cs typeface="Times New Roman"/>
              </a:rPr>
              <a:t>Тьюки</a:t>
            </a:r>
            <a:r>
              <a:rPr sz="2800" spc="-5" dirty="0">
                <a:latin typeface="+mj-lt"/>
                <a:cs typeface="Times New Roman"/>
              </a:rPr>
              <a:t>)</a:t>
            </a:r>
            <a:endParaRPr sz="2800" dirty="0">
              <a:latin typeface="+mj-lt"/>
              <a:cs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2022392"/>
            <a:ext cx="5820222" cy="486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546099" y="428625"/>
                <a:ext cx="9619483" cy="65687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AD4BFBB-9141-41BB-8259-59FCF132602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99" y="428625"/>
                <a:ext cx="9619483" cy="6568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098" y="640992"/>
            <a:ext cx="8991601" cy="1981949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469735">
              <a:spcBef>
                <a:spcPts val="225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1971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 </a:t>
            </a:r>
            <a:r>
              <a:rPr sz="3200" dirty="0">
                <a:latin typeface="Times New Roman"/>
                <a:cs typeface="Times New Roman"/>
              </a:rPr>
              <a:t>– появление первого </a:t>
            </a:r>
            <a:r>
              <a:rPr sz="3200" dirty="0" err="1">
                <a:latin typeface="Times New Roman"/>
                <a:cs typeface="Times New Roman"/>
              </a:rPr>
              <a:t>микропроцессора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cs typeface="Times New Roman"/>
              </a:rPr>
              <a:t/>
            </a:r>
            <a:br>
              <a:rPr lang="ru-RU" sz="3200" dirty="0" smtClean="0">
                <a:latin typeface="Times New Roman"/>
                <a:cs typeface="Times New Roman"/>
              </a:rPr>
            </a:br>
            <a:r>
              <a:rPr sz="3200" spc="-5" dirty="0" smtClean="0">
                <a:latin typeface="Times New Roman"/>
                <a:cs typeface="Times New Roman"/>
              </a:rPr>
              <a:t>Intel</a:t>
            </a:r>
            <a:r>
              <a:rPr sz="3200" spc="395" dirty="0" smtClean="0">
                <a:latin typeface="Times New Roman"/>
                <a:cs typeface="Times New Roman"/>
              </a:rPr>
              <a:t> </a:t>
            </a:r>
            <a:r>
              <a:rPr sz="3200" spc="-5" dirty="0" smtClean="0">
                <a:latin typeface="Times New Roman"/>
                <a:cs typeface="Times New Roman"/>
              </a:rPr>
              <a:t>400</a:t>
            </a:r>
            <a:r>
              <a:rPr lang="ru-RU" sz="3200" spc="-5" dirty="0" smtClean="0">
                <a:latin typeface="Times New Roman"/>
                <a:cs typeface="Times New Roman"/>
              </a:rPr>
              <a:t>4</a:t>
            </a:r>
            <a:r>
              <a:rPr sz="3200" spc="-5" dirty="0" smtClean="0">
                <a:latin typeface="Times New Roman"/>
                <a:cs typeface="Times New Roman"/>
              </a:rPr>
              <a:t>;</a:t>
            </a:r>
            <a:r>
              <a:rPr lang="ru-RU" sz="3200" spc="-5" dirty="0" smtClean="0">
                <a:latin typeface="Times New Roman"/>
                <a:cs typeface="Times New Roman"/>
              </a:rPr>
              <a:t> </a:t>
            </a:r>
            <a:r>
              <a:rPr sz="3200" dirty="0" err="1">
                <a:latin typeface="Times New Roman"/>
                <a:cs typeface="Times New Roman"/>
              </a:rPr>
              <a:t>тем</a:t>
            </a:r>
            <a:r>
              <a:rPr sz="3200" dirty="0">
                <a:latin typeface="Times New Roman"/>
                <a:cs typeface="Times New Roman"/>
              </a:rPr>
              <a:t> самым были созданы 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предпосылки </a:t>
            </a:r>
            <a:r>
              <a:rPr sz="32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цифровой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 err="1">
                <a:solidFill>
                  <a:srgbClr val="0000FF"/>
                </a:solidFill>
                <a:latin typeface="+mj-lt"/>
                <a:cs typeface="Times New Roman"/>
              </a:rPr>
              <a:t>обра</a:t>
            </a:r>
            <a:r>
              <a:rPr sz="3200" dirty="0" err="1">
                <a:solidFill>
                  <a:srgbClr val="0000FF"/>
                </a:solidFill>
                <a:latin typeface="+mj-lt"/>
                <a:cs typeface="Times New Roman"/>
              </a:rPr>
              <a:t>ботки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00FF"/>
                </a:solidFill>
                <a:latin typeface="+mj-lt"/>
                <a:cs typeface="Times New Roman"/>
              </a:rPr>
              <a:t>сигналов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5" dirty="0">
                <a:latin typeface="Times New Roman"/>
                <a:cs typeface="Times New Roman"/>
              </a:rPr>
              <a:t>реальном  </a:t>
            </a:r>
            <a:r>
              <a:rPr sz="3200" spc="-5" dirty="0" err="1">
                <a:latin typeface="Times New Roman"/>
                <a:cs typeface="Times New Roman"/>
              </a:rPr>
              <a:t>времени</a:t>
            </a:r>
            <a:r>
              <a:rPr sz="3200" spc="-5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59847" y="5634360"/>
            <a:ext cx="1682051" cy="1039255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 marR="5080">
              <a:lnSpc>
                <a:spcPct val="114999"/>
              </a:lnSpc>
              <a:spcBef>
                <a:spcPts val="100"/>
              </a:spcBef>
              <a:tabLst>
                <a:tab pos="581453" algn="l"/>
              </a:tabLst>
            </a:pPr>
            <a:r>
              <a:rPr sz="2900" dirty="0">
                <a:solidFill>
                  <a:srgbClr val="202020"/>
                </a:solidFill>
                <a:latin typeface="RobotoRegular"/>
                <a:cs typeface="RobotoRegular"/>
              </a:rPr>
              <a:t>Intel	</a:t>
            </a:r>
            <a:r>
              <a:rPr sz="2900" spc="-5" dirty="0">
                <a:solidFill>
                  <a:srgbClr val="202020"/>
                </a:solidFill>
                <a:latin typeface="RobotoRegular"/>
                <a:cs typeface="RobotoRegular"/>
              </a:rPr>
              <a:t>core  i7</a:t>
            </a:r>
            <a:r>
              <a:rPr sz="2900" spc="-1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sz="2900" spc="-5" dirty="0">
                <a:solidFill>
                  <a:srgbClr val="202020"/>
                </a:solidFill>
                <a:latin typeface="RobotoRegular"/>
                <a:cs typeface="RobotoRegular"/>
              </a:rPr>
              <a:t>7700</a:t>
            </a:r>
            <a:endParaRPr sz="2900" dirty="0">
              <a:latin typeface="RobotoRegular"/>
              <a:cs typeface="RobotoRegular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07190" y="3014621"/>
            <a:ext cx="4899317" cy="39112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7100" y="2710169"/>
            <a:ext cx="2514600" cy="5385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sz="2900" dirty="0">
                <a:solidFill>
                  <a:srgbClr val="202020"/>
                </a:solidFill>
                <a:latin typeface="RobotoRegular"/>
                <a:cs typeface="RobotoRegular"/>
              </a:rPr>
              <a:t>Intel</a:t>
            </a:r>
            <a:r>
              <a:rPr lang="en-US" sz="2900" spc="-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lang="en-US" sz="2900" dirty="0" smtClean="0">
                <a:solidFill>
                  <a:srgbClr val="202020"/>
                </a:solidFill>
                <a:latin typeface="RobotoRegular"/>
                <a:cs typeface="RobotoRegular"/>
              </a:rPr>
              <a:t>400</a:t>
            </a:r>
            <a:r>
              <a:rPr lang="ru-RU" sz="2900" dirty="0" smtClean="0">
                <a:solidFill>
                  <a:srgbClr val="202020"/>
                </a:solidFill>
                <a:latin typeface="RobotoRegular"/>
                <a:cs typeface="RobotoRegular"/>
              </a:rPr>
              <a:t>4</a:t>
            </a:r>
            <a:endParaRPr lang="ru-RU" sz="2900" dirty="0"/>
          </a:p>
        </p:txBody>
      </p:sp>
      <p:pic>
        <p:nvPicPr>
          <p:cNvPr id="20482" name="Picture 2" descr="Intel 4004 — Национальная библиотека им. Н. Э. Бауман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35" y="3277031"/>
            <a:ext cx="25146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760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2000">
              <a:schemeClr val="accent2">
                <a:lumMod val="60000"/>
                <a:lumOff val="40000"/>
              </a:schemeClr>
            </a:gs>
            <a:gs pos="69000">
              <a:schemeClr val="accent3">
                <a:lumMod val="60000"/>
                <a:lumOff val="4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3700" y="428625"/>
                <a:ext cx="9906000" cy="6553200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465B0A8-69D8-48B9-8319-287DAB3F808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428625"/>
                <a:ext cx="9906000" cy="6553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2300" y="582216"/>
            <a:ext cx="9453748" cy="6247209"/>
          </a:xfrm>
          <a:prstGeom prst="rect">
            <a:avLst/>
          </a:prstGeom>
        </p:spPr>
        <p:txBody>
          <a:bodyPr vert="horz" wrap="square" lIns="0" tIns="39991" rIns="0" bIns="0" rtlCol="0">
            <a:spAutoFit/>
          </a:bodyPr>
          <a:lstStyle/>
          <a:p>
            <a:pPr marL="288823" algn="just">
              <a:lnSpc>
                <a:spcPts val="3700"/>
              </a:lnSpc>
              <a:spcBef>
                <a:spcPts val="315"/>
              </a:spcBef>
            </a:pPr>
            <a:r>
              <a:rPr sz="2800" b="1" dirty="0">
                <a:solidFill>
                  <a:srgbClr val="0070C0"/>
                </a:solidFill>
                <a:latin typeface="+mj-lt"/>
                <a:cs typeface="Times New Roman"/>
              </a:rPr>
              <a:t>Преимущества </a:t>
            </a:r>
            <a:r>
              <a:rPr sz="2800" b="1" spc="-5" dirty="0">
                <a:solidFill>
                  <a:srgbClr val="0070C0"/>
                </a:solidFill>
                <a:latin typeface="+mj-lt"/>
                <a:cs typeface="Times New Roman"/>
              </a:rPr>
              <a:t>ЦОС перед аналоговой</a:t>
            </a:r>
            <a:r>
              <a:rPr sz="2800" b="1" spc="-25" dirty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b="1" dirty="0">
                <a:solidFill>
                  <a:srgbClr val="0070C0"/>
                </a:solidFill>
                <a:latin typeface="+mj-lt"/>
                <a:cs typeface="Times New Roman"/>
              </a:rPr>
              <a:t>обработкой:</a:t>
            </a:r>
            <a:endParaRPr sz="2800" dirty="0">
              <a:latin typeface="+mj-lt"/>
              <a:cs typeface="Times New Roman"/>
            </a:endParaRPr>
          </a:p>
          <a:p>
            <a:pPr marL="469261" marR="5080" indent="-457200">
              <a:lnSpc>
                <a:spcPts val="3700"/>
              </a:lnSpc>
              <a:spcBef>
                <a:spcPts val="110"/>
              </a:spcBef>
              <a:buSzPct val="94444"/>
              <a:buFont typeface="Arial" panose="020B0604020202020204" pitchFamily="34" charset="0"/>
              <a:buChar char="•"/>
              <a:tabLst>
                <a:tab pos="192972" algn="l"/>
              </a:tabLst>
            </a:pPr>
            <a:r>
              <a:rPr sz="2800" spc="-5" dirty="0">
                <a:latin typeface="+mj-lt"/>
                <a:cs typeface="Times New Roman"/>
              </a:rPr>
              <a:t>принципиальная возможность реализации практически </a:t>
            </a:r>
            <a:r>
              <a:rPr sz="2800" i="1" spc="-5" dirty="0">
                <a:solidFill>
                  <a:srgbClr val="0000FF"/>
                </a:solidFill>
                <a:latin typeface="+mj-lt"/>
                <a:cs typeface="Times New Roman"/>
              </a:rPr>
              <a:t>любых</a:t>
            </a:r>
            <a:r>
              <a:rPr sz="2800" i="1" spc="-5" dirty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i="1" spc="-5" dirty="0">
                <a:latin typeface="+mj-lt"/>
                <a:cs typeface="Times New Roman"/>
              </a:rPr>
              <a:t> </a:t>
            </a:r>
            <a:r>
              <a:rPr sz="2800" dirty="0" err="1">
                <a:latin typeface="+mj-lt"/>
                <a:cs typeface="Times New Roman"/>
              </a:rPr>
              <a:t>алгоритмов</a:t>
            </a:r>
            <a:r>
              <a:rPr sz="2800" dirty="0"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обработки</a:t>
            </a:r>
            <a:r>
              <a:rPr sz="2800" spc="-5" dirty="0" smtClean="0">
                <a:latin typeface="+mj-lt"/>
                <a:cs typeface="Times New Roman"/>
              </a:rPr>
              <a:t>;</a:t>
            </a:r>
            <a:r>
              <a:rPr sz="2800" spc="145" dirty="0" smtClean="0">
                <a:latin typeface="+mj-lt"/>
                <a:cs typeface="Times New Roman"/>
              </a:rPr>
              <a:t> </a:t>
            </a:r>
            <a:r>
              <a:rPr sz="2800" dirty="0" err="1">
                <a:latin typeface="+mj-lt"/>
                <a:cs typeface="Times New Roman"/>
              </a:rPr>
              <a:t>развитие</a:t>
            </a:r>
            <a:r>
              <a:rPr sz="2800" spc="135" dirty="0"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элементной</a:t>
            </a:r>
            <a:r>
              <a:rPr lang="ru-RU" sz="2800" spc="-5" dirty="0" smtClean="0"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базы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обеспечивает реализуемость </a:t>
            </a:r>
            <a:r>
              <a:rPr sz="2800" dirty="0">
                <a:latin typeface="+mj-lt"/>
                <a:cs typeface="Times New Roman"/>
              </a:rPr>
              <a:t>все более </a:t>
            </a:r>
            <a:r>
              <a:rPr sz="2800" spc="-5" dirty="0">
                <a:latin typeface="+mj-lt"/>
                <a:cs typeface="Times New Roman"/>
              </a:rPr>
              <a:t>широкого класса  </a:t>
            </a:r>
            <a:r>
              <a:rPr sz="2800" dirty="0">
                <a:latin typeface="+mj-lt"/>
                <a:cs typeface="Times New Roman"/>
              </a:rPr>
              <a:t>алгоритмов </a:t>
            </a:r>
            <a:r>
              <a:rPr sz="2800" spc="-5" dirty="0">
                <a:latin typeface="+mj-lt"/>
                <a:cs typeface="Times New Roman"/>
              </a:rPr>
              <a:t>обработки </a:t>
            </a:r>
            <a:r>
              <a:rPr sz="2800" dirty="0">
                <a:latin typeface="+mj-lt"/>
                <a:cs typeface="Times New Roman"/>
              </a:rPr>
              <a:t>в </a:t>
            </a:r>
            <a:r>
              <a:rPr sz="2800" i="1" spc="-5" dirty="0">
                <a:solidFill>
                  <a:srgbClr val="0000FF"/>
                </a:solidFill>
                <a:latin typeface="+mj-lt"/>
                <a:cs typeface="Times New Roman"/>
              </a:rPr>
              <a:t>реальном масштабе времени</a:t>
            </a:r>
            <a:r>
              <a:rPr sz="2800" dirty="0">
                <a:latin typeface="+mj-lt"/>
                <a:cs typeface="Times New Roman"/>
              </a:rPr>
              <a:t>;</a:t>
            </a:r>
          </a:p>
          <a:p>
            <a:pPr marL="469261" indent="-457200">
              <a:lnSpc>
                <a:spcPts val="3700"/>
              </a:lnSpc>
              <a:spcBef>
                <a:spcPts val="105"/>
              </a:spcBef>
              <a:buSzPct val="94444"/>
              <a:buFont typeface="Arial" panose="020B0604020202020204" pitchFamily="34" charset="0"/>
              <a:buChar char="•"/>
              <a:tabLst>
                <a:tab pos="192972" algn="l"/>
              </a:tabLst>
            </a:pPr>
            <a:r>
              <a:rPr sz="2800" dirty="0">
                <a:latin typeface="+mj-lt"/>
                <a:cs typeface="Times New Roman"/>
              </a:rPr>
              <a:t>потенциально сколь </a:t>
            </a:r>
            <a:r>
              <a:rPr sz="2800" spc="-5" dirty="0">
                <a:latin typeface="+mj-lt"/>
                <a:cs typeface="Times New Roman"/>
              </a:rPr>
              <a:t>угодно высокая </a:t>
            </a:r>
            <a:r>
              <a:rPr sz="2800" i="1" spc="-5" dirty="0" err="1">
                <a:solidFill>
                  <a:srgbClr val="0000FF"/>
                </a:solidFill>
                <a:latin typeface="+mj-lt"/>
                <a:cs typeface="Times New Roman"/>
              </a:rPr>
              <a:t>точность</a:t>
            </a:r>
            <a:r>
              <a:rPr sz="2800" i="1" spc="30" dirty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реализации</a:t>
            </a:r>
            <a:r>
              <a:rPr lang="ru-RU" sz="2800" dirty="0" smtClean="0"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алгоритмов</a:t>
            </a:r>
            <a:r>
              <a:rPr sz="2800" spc="-5" dirty="0">
                <a:latin typeface="+mj-lt"/>
                <a:cs typeface="Times New Roman"/>
              </a:rPr>
              <a:t>, определяемая</a:t>
            </a:r>
            <a:r>
              <a:rPr sz="2800" spc="5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разрядностью;</a:t>
            </a:r>
            <a:endParaRPr sz="2800" dirty="0">
              <a:latin typeface="+mj-lt"/>
              <a:cs typeface="Times New Roman"/>
            </a:endParaRPr>
          </a:p>
          <a:p>
            <a:pPr marL="469261" marR="5080" indent="-457200">
              <a:lnSpc>
                <a:spcPts val="3700"/>
              </a:lnSpc>
              <a:spcBef>
                <a:spcPts val="115"/>
              </a:spcBef>
              <a:buSzPct val="94444"/>
              <a:buFont typeface="Arial" panose="020B0604020202020204" pitchFamily="34" charset="0"/>
              <a:buChar char="•"/>
              <a:tabLst>
                <a:tab pos="192972" algn="l"/>
              </a:tabLst>
            </a:pPr>
            <a:r>
              <a:rPr sz="2800" spc="-5" dirty="0">
                <a:latin typeface="+mj-lt"/>
                <a:cs typeface="Times New Roman"/>
              </a:rPr>
              <a:t>принципиальная </a:t>
            </a:r>
            <a:r>
              <a:rPr sz="2800" dirty="0">
                <a:latin typeface="+mj-lt"/>
                <a:cs typeface="Times New Roman"/>
              </a:rPr>
              <a:t>возможность </a:t>
            </a:r>
            <a:r>
              <a:rPr sz="2800" i="1" spc="-5" dirty="0" err="1">
                <a:solidFill>
                  <a:srgbClr val="0000FF"/>
                </a:solidFill>
                <a:latin typeface="+mj-lt"/>
                <a:cs typeface="Times New Roman"/>
              </a:rPr>
              <a:t>безошибочного</a:t>
            </a:r>
            <a:r>
              <a:rPr sz="2800" i="1" spc="-5" dirty="0">
                <a:solidFill>
                  <a:srgbClr val="0070C0"/>
                </a:solidFill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воспроизведе</a:t>
            </a:r>
            <a:r>
              <a:rPr sz="2800" dirty="0" err="1" smtClean="0">
                <a:latin typeface="+mj-lt"/>
                <a:cs typeface="Times New Roman"/>
              </a:rPr>
              <a:t>ния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dirty="0">
                <a:latin typeface="+mj-lt"/>
                <a:cs typeface="Times New Roman"/>
              </a:rPr>
              <a:t>сигналов </a:t>
            </a:r>
            <a:r>
              <a:rPr sz="2800" spc="-5" dirty="0">
                <a:latin typeface="+mj-lt"/>
                <a:cs typeface="Times New Roman"/>
              </a:rPr>
              <a:t>при передаче, </a:t>
            </a:r>
            <a:r>
              <a:rPr sz="2800" dirty="0">
                <a:latin typeface="+mj-lt"/>
                <a:cs typeface="Times New Roman"/>
              </a:rPr>
              <a:t>копировании и хранении; </a:t>
            </a:r>
            <a:r>
              <a:rPr sz="2800" spc="-5" dirty="0" err="1" smtClean="0">
                <a:latin typeface="+mj-lt"/>
                <a:cs typeface="Times New Roman"/>
              </a:rPr>
              <a:t>вероят</a:t>
            </a:r>
            <a:r>
              <a:rPr sz="2800" dirty="0" err="1" smtClean="0">
                <a:latin typeface="+mj-lt"/>
                <a:cs typeface="Times New Roman"/>
              </a:rPr>
              <a:t>ность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dirty="0">
                <a:latin typeface="+mj-lt"/>
                <a:cs typeface="Times New Roman"/>
              </a:rPr>
              <a:t>безошибочного </a:t>
            </a:r>
            <a:r>
              <a:rPr sz="2800" spc="-5" dirty="0">
                <a:latin typeface="+mj-lt"/>
                <a:cs typeface="Times New Roman"/>
              </a:rPr>
              <a:t>воспроизведения может </a:t>
            </a:r>
            <a:r>
              <a:rPr sz="2800" dirty="0" err="1">
                <a:latin typeface="+mj-lt"/>
                <a:cs typeface="Times New Roman"/>
              </a:rPr>
              <a:t>быть</a:t>
            </a:r>
            <a:r>
              <a:rPr sz="2800" spc="114" dirty="0"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повышена</a:t>
            </a:r>
            <a:r>
              <a:rPr lang="ru-RU" sz="2800" spc="-5" dirty="0" smtClean="0">
                <a:latin typeface="+mj-lt"/>
                <a:cs typeface="Times New Roman"/>
              </a:rPr>
              <a:t> </a:t>
            </a:r>
            <a:r>
              <a:rPr sz="2800" dirty="0" err="1" smtClean="0">
                <a:latin typeface="+mj-lt"/>
                <a:cs typeface="Times New Roman"/>
              </a:rPr>
              <a:t>на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dirty="0">
                <a:latin typeface="+mj-lt"/>
                <a:cs typeface="Times New Roman"/>
              </a:rPr>
              <a:t>основе </a:t>
            </a:r>
            <a:r>
              <a:rPr sz="2800" spc="-5" dirty="0">
                <a:latin typeface="+mj-lt"/>
                <a:cs typeface="Times New Roman"/>
              </a:rPr>
              <a:t>помехоустойчивого кодирования, </a:t>
            </a:r>
            <a:r>
              <a:rPr sz="2800" spc="-5" dirty="0" err="1">
                <a:latin typeface="+mj-lt"/>
                <a:cs typeface="Times New Roman"/>
              </a:rPr>
              <a:t>которое</a:t>
            </a:r>
            <a:r>
              <a:rPr sz="2800" spc="-5" dirty="0">
                <a:latin typeface="+mj-lt"/>
                <a:cs typeface="Times New Roman"/>
              </a:rPr>
              <a:t> </a:t>
            </a:r>
            <a:r>
              <a:rPr sz="2800" spc="-5" dirty="0" err="1" smtClean="0">
                <a:latin typeface="+mj-lt"/>
                <a:cs typeface="Times New Roman"/>
              </a:rPr>
              <a:t>приме</a:t>
            </a:r>
            <a:r>
              <a:rPr sz="2800" dirty="0" err="1" smtClean="0">
                <a:latin typeface="+mj-lt"/>
                <a:cs typeface="Times New Roman"/>
              </a:rPr>
              <a:t>нимо</a:t>
            </a:r>
            <a:r>
              <a:rPr sz="2800" dirty="0" smtClean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только </a:t>
            </a:r>
            <a:r>
              <a:rPr sz="2800" dirty="0">
                <a:latin typeface="+mj-lt"/>
                <a:cs typeface="Times New Roman"/>
              </a:rPr>
              <a:t>к цифровым</a:t>
            </a:r>
            <a:r>
              <a:rPr sz="2800" spc="-15" dirty="0">
                <a:latin typeface="+mj-lt"/>
                <a:cs typeface="Times New Roman"/>
              </a:rPr>
              <a:t> </a:t>
            </a:r>
            <a:r>
              <a:rPr sz="2800" spc="-5" dirty="0">
                <a:latin typeface="+mj-lt"/>
                <a:cs typeface="Times New Roman"/>
              </a:rPr>
              <a:t>сигналам;</a:t>
            </a:r>
            <a:endParaRPr sz="2800" dirty="0">
              <a:latin typeface="+mj-lt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1504</TotalTime>
  <Words>1299</Words>
  <Application>Microsoft Office PowerPoint</Application>
  <PresentationFormat>Произвольный</PresentationFormat>
  <Paragraphs>233</Paragraphs>
  <Slides>33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5" baseType="lpstr">
      <vt:lpstr>Arial</vt:lpstr>
      <vt:lpstr>Arial Black</vt:lpstr>
      <vt:lpstr>Calibri</vt:lpstr>
      <vt:lpstr>Cambria Math</vt:lpstr>
      <vt:lpstr>RobotoRegular</vt:lpstr>
      <vt:lpstr>Symbol</vt:lpstr>
      <vt:lpstr>Times New Roman</vt:lpstr>
      <vt:lpstr>Wingdings</vt:lpstr>
      <vt:lpstr>Тема Office</vt:lpstr>
      <vt:lpstr>1_Тема Office</vt:lpstr>
      <vt:lpstr>Equation</vt:lpstr>
      <vt:lpstr>Picture</vt:lpstr>
      <vt:lpstr>В.Н. ВАСЮКОВ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124</cp:revision>
  <dcterms:created xsi:type="dcterms:W3CDTF">2020-01-30T15:23:58Z</dcterms:created>
  <dcterms:modified xsi:type="dcterms:W3CDTF">2024-02-04T11:24:18Z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