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24"/>
  </p:notesMasterIdLst>
  <p:sldIdLst>
    <p:sldId id="256" r:id="rId2"/>
    <p:sldId id="284" r:id="rId3"/>
    <p:sldId id="285" r:id="rId4"/>
    <p:sldId id="286" r:id="rId5"/>
    <p:sldId id="287" r:id="rId6"/>
    <p:sldId id="291" r:id="rId7"/>
    <p:sldId id="290" r:id="rId8"/>
    <p:sldId id="292" r:id="rId9"/>
    <p:sldId id="288" r:id="rId10"/>
    <p:sldId id="305" r:id="rId11"/>
    <p:sldId id="294" r:id="rId12"/>
    <p:sldId id="295" r:id="rId13"/>
    <p:sldId id="289" r:id="rId14"/>
    <p:sldId id="297" r:id="rId15"/>
    <p:sldId id="296" r:id="rId16"/>
    <p:sldId id="293" r:id="rId17"/>
    <p:sldId id="298" r:id="rId18"/>
    <p:sldId id="299" r:id="rId19"/>
    <p:sldId id="300" r:id="rId20"/>
    <p:sldId id="301" r:id="rId21"/>
    <p:sldId id="302" r:id="rId22"/>
    <p:sldId id="304" r:id="rId23"/>
  </p:sldIdLst>
  <p:sldSz cx="10693400" cy="7562850"/>
  <p:notesSz cx="10693400" cy="75628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294">
          <p15:clr>
            <a:srgbClr val="A4A3A4"/>
          </p15:clr>
        </p15:guide>
        <p15:guide id="4" pos="2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212" y="90"/>
      </p:cViewPr>
      <p:guideLst>
        <p:guide orient="horz" pos="2880"/>
        <p:guide pos="2160"/>
        <p:guide orient="horz" pos="3294"/>
        <p:guide pos="2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4" Type="http://schemas.openxmlformats.org/officeDocument/2006/relationships/image" Target="../media/image46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0.wmf"/><Relationship Id="rId1" Type="http://schemas.openxmlformats.org/officeDocument/2006/relationships/image" Target="../media/image51.wmf"/><Relationship Id="rId4" Type="http://schemas.openxmlformats.org/officeDocument/2006/relationships/image" Target="../media/image52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3" Type="http://schemas.openxmlformats.org/officeDocument/2006/relationships/image" Target="../media/image55.wmf"/><Relationship Id="rId7" Type="http://schemas.openxmlformats.org/officeDocument/2006/relationships/image" Target="../media/image59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6" Type="http://schemas.openxmlformats.org/officeDocument/2006/relationships/image" Target="../media/image58.wmf"/><Relationship Id="rId5" Type="http://schemas.openxmlformats.org/officeDocument/2006/relationships/image" Target="../media/image57.wmf"/><Relationship Id="rId4" Type="http://schemas.openxmlformats.org/officeDocument/2006/relationships/image" Target="../media/image56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Relationship Id="rId4" Type="http://schemas.openxmlformats.org/officeDocument/2006/relationships/image" Target="../media/image64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Relationship Id="rId6" Type="http://schemas.openxmlformats.org/officeDocument/2006/relationships/image" Target="../media/image73.wmf"/><Relationship Id="rId5" Type="http://schemas.openxmlformats.org/officeDocument/2006/relationships/image" Target="../media/image72.wmf"/><Relationship Id="rId4" Type="http://schemas.openxmlformats.org/officeDocument/2006/relationships/image" Target="../media/image71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Relationship Id="rId6" Type="http://schemas.openxmlformats.org/officeDocument/2006/relationships/image" Target="../media/image75.wmf"/><Relationship Id="rId5" Type="http://schemas.openxmlformats.org/officeDocument/2006/relationships/image" Target="../media/image74.wmf"/><Relationship Id="rId4" Type="http://schemas.openxmlformats.org/officeDocument/2006/relationships/image" Target="../media/image73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wmf"/><Relationship Id="rId1" Type="http://schemas.openxmlformats.org/officeDocument/2006/relationships/image" Target="../media/image80.wmf"/><Relationship Id="rId4" Type="http://schemas.openxmlformats.org/officeDocument/2006/relationships/image" Target="../media/image8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2" Type="http://schemas.openxmlformats.org/officeDocument/2006/relationships/image" Target="../media/image85.wmf"/><Relationship Id="rId1" Type="http://schemas.openxmlformats.org/officeDocument/2006/relationships/image" Target="../media/image8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image" Target="../media/image37.wmf"/><Relationship Id="rId7" Type="http://schemas.openxmlformats.org/officeDocument/2006/relationships/image" Target="../media/image40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6" Type="http://schemas.openxmlformats.org/officeDocument/2006/relationships/image" Target="../media/image39.wmf"/><Relationship Id="rId5" Type="http://schemas.openxmlformats.org/officeDocument/2006/relationships/image" Target="../media/image18.wmf"/><Relationship Id="rId4" Type="http://schemas.openxmlformats.org/officeDocument/2006/relationships/image" Target="../media/image3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057900" y="0"/>
            <a:ext cx="4632325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3BACE-06CB-496B-A901-09FCA111BD9D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66738"/>
            <a:ext cx="4010025" cy="2836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069975" y="3592513"/>
            <a:ext cx="8553450" cy="3403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7183438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057900" y="7183438"/>
            <a:ext cx="4632325" cy="377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8BFB3-2259-4B47-AECF-EC3CE2F91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253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889EC-F6A9-46CD-8823-2BA3A08ABC83}" type="datetime1">
              <a:rPr lang="en-US" smtClean="0"/>
              <a:t>2/19/2024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0070C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9C579-CA95-43E3-AB49-E524D4BBB19E}" type="datetime1">
              <a:rPr lang="en-US" smtClean="0"/>
              <a:t>2/19/2024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D2E10-79C9-4AEF-B8DE-1FFE6C87759C}" type="datetime1">
              <a:rPr lang="en-US" smtClean="0"/>
              <a:t>2/19/2024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FB366-3463-4FDF-BBFA-2B13B77D3C82}" type="datetime1">
              <a:rPr lang="en-US" smtClean="0"/>
              <a:t>2/19/2024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A514E-549C-4764-B1A6-30C60B546987}" type="datetime1">
              <a:rPr lang="en-US" smtClean="0"/>
              <a:t>2/19/2024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16451" y="1642363"/>
            <a:ext cx="5921375" cy="384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588130" y="2248723"/>
            <a:ext cx="6627495" cy="20993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70C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FEEC8-6BCD-462C-A220-44D57AB72FF0}" type="datetime1">
              <a:rPr lang="en-US" smtClean="0"/>
              <a:t>2/19/2024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13" Type="http://schemas.openxmlformats.org/officeDocument/2006/relationships/oleObject" Target="../embeddings/oleObject36.bin"/><Relationship Id="rId18" Type="http://schemas.openxmlformats.org/officeDocument/2006/relationships/image" Target="../media/image40.wmf"/><Relationship Id="rId3" Type="http://schemas.openxmlformats.org/officeDocument/2006/relationships/slideLayout" Target="../slideLayouts/slideLayout5.xml"/><Relationship Id="rId21" Type="http://schemas.openxmlformats.org/officeDocument/2006/relationships/image" Target="../media/image42.jpeg"/><Relationship Id="rId7" Type="http://schemas.openxmlformats.org/officeDocument/2006/relationships/oleObject" Target="../embeddings/oleObject33.bin"/><Relationship Id="rId12" Type="http://schemas.openxmlformats.org/officeDocument/2006/relationships/image" Target="../media/image38.wmf"/><Relationship Id="rId17" Type="http://schemas.openxmlformats.org/officeDocument/2006/relationships/oleObject" Target="../embeddings/oleObject38.bin"/><Relationship Id="rId2" Type="http://schemas.openxmlformats.org/officeDocument/2006/relationships/vmlDrawing" Target="../drawings/vmlDrawing9.vml"/><Relationship Id="rId16" Type="http://schemas.openxmlformats.org/officeDocument/2006/relationships/image" Target="../media/image39.wmf"/><Relationship Id="rId20" Type="http://schemas.openxmlformats.org/officeDocument/2006/relationships/image" Target="../media/image41.wmf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35.wmf"/><Relationship Id="rId11" Type="http://schemas.openxmlformats.org/officeDocument/2006/relationships/oleObject" Target="../embeddings/oleObject35.bin"/><Relationship Id="rId5" Type="http://schemas.openxmlformats.org/officeDocument/2006/relationships/oleObject" Target="../embeddings/oleObject32.bin"/><Relationship Id="rId15" Type="http://schemas.openxmlformats.org/officeDocument/2006/relationships/oleObject" Target="../embeddings/oleObject37.bin"/><Relationship Id="rId10" Type="http://schemas.openxmlformats.org/officeDocument/2006/relationships/image" Target="../media/image37.wmf"/><Relationship Id="rId19" Type="http://schemas.openxmlformats.org/officeDocument/2006/relationships/oleObject" Target="../embeddings/oleObject39.bin"/><Relationship Id="rId4" Type="http://schemas.openxmlformats.org/officeDocument/2006/relationships/image" Target="../media/image9.png"/><Relationship Id="rId9" Type="http://schemas.openxmlformats.org/officeDocument/2006/relationships/oleObject" Target="../embeddings/oleObject34.bin"/><Relationship Id="rId14" Type="http://schemas.openxmlformats.org/officeDocument/2006/relationships/image" Target="../media/image18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41.bin"/><Relationship Id="rId12" Type="http://schemas.openxmlformats.org/officeDocument/2006/relationships/image" Target="../media/image46.wmf"/><Relationship Id="rId2" Type="http://schemas.openxmlformats.org/officeDocument/2006/relationships/vmlDrawing" Target="../drawings/vmlDrawing10.v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43.wmf"/><Relationship Id="rId11" Type="http://schemas.openxmlformats.org/officeDocument/2006/relationships/oleObject" Target="../embeddings/oleObject43.bin"/><Relationship Id="rId5" Type="http://schemas.openxmlformats.org/officeDocument/2006/relationships/oleObject" Target="../embeddings/oleObject40.bin"/><Relationship Id="rId10" Type="http://schemas.openxmlformats.org/officeDocument/2006/relationships/image" Target="../media/image45.wmf"/><Relationship Id="rId4" Type="http://schemas.openxmlformats.org/officeDocument/2006/relationships/image" Target="../media/image9.png"/><Relationship Id="rId9" Type="http://schemas.openxmlformats.org/officeDocument/2006/relationships/oleObject" Target="../embeddings/oleObject4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hyperlink" Target="https://ru.wikipedia.org/wiki/%D0%91%D0%B5%D1%80%D1%80%D0%B8,_%D0%9C%D0%B0%D0%B9%D0%BA%D0%BB" TargetMode="Externa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0.xml"/><Relationship Id="rId6" Type="http://schemas.openxmlformats.org/officeDocument/2006/relationships/hyperlink" Target="https://ru.wikipedia.org/wiki/%D0%9C%D0%B5%D1%80%D1%82%D0%BE%D0%BD,_%D0%A0%D0%BE%D0%B1%D0%B5%D1%80%D1%82_%D0%9A%D0%B8%D0%BD%D0%B3" TargetMode="External"/><Relationship Id="rId5" Type="http://schemas.openxmlformats.org/officeDocument/2006/relationships/hyperlink" Target="https://ru.wikipedia.org/wiki/%D0%A1%D1%82%D0%B8%D0%B3%D0%BB%D0%B5%D1%80,_%D0%A1%D1%82%D0%B8%D0%B2%D0%B5%D0%BD" TargetMode="External"/><Relationship Id="rId4" Type="http://schemas.openxmlformats.org/officeDocument/2006/relationships/hyperlink" Target="https://ru.wikipedia.org/wiki/%D0%90%D0%BD%D0%B3%D0%BB%D0%B8%D0%B9%D1%81%D0%BA%D0%B8%D0%B9_%D1%8F%D0%B7%D1%8B%D0%BA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.bin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47.wmf"/><Relationship Id="rId2" Type="http://schemas.openxmlformats.org/officeDocument/2006/relationships/vmlDrawing" Target="../drawings/vmlDrawing11.vml"/><Relationship Id="rId1" Type="http://schemas.openxmlformats.org/officeDocument/2006/relationships/themeOverride" Target="../theme/themeOverride11.xml"/><Relationship Id="rId6" Type="http://schemas.openxmlformats.org/officeDocument/2006/relationships/oleObject" Target="../embeddings/oleObject44.bin"/><Relationship Id="rId11" Type="http://schemas.openxmlformats.org/officeDocument/2006/relationships/image" Target="../media/image49.wmf"/><Relationship Id="rId5" Type="http://schemas.openxmlformats.org/officeDocument/2006/relationships/image" Target="../media/image50.png"/><Relationship Id="rId10" Type="http://schemas.openxmlformats.org/officeDocument/2006/relationships/oleObject" Target="../embeddings/oleObject46.bin"/><Relationship Id="rId4" Type="http://schemas.openxmlformats.org/officeDocument/2006/relationships/image" Target="../media/image9.png"/><Relationship Id="rId9" Type="http://schemas.openxmlformats.org/officeDocument/2006/relationships/image" Target="../media/image48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48.bin"/><Relationship Id="rId12" Type="http://schemas.openxmlformats.org/officeDocument/2006/relationships/image" Target="../media/image52.wmf"/><Relationship Id="rId2" Type="http://schemas.openxmlformats.org/officeDocument/2006/relationships/vmlDrawing" Target="../drawings/vmlDrawing12.vml"/><Relationship Id="rId1" Type="http://schemas.openxmlformats.org/officeDocument/2006/relationships/themeOverride" Target="../theme/themeOverride12.xml"/><Relationship Id="rId6" Type="http://schemas.openxmlformats.org/officeDocument/2006/relationships/image" Target="../media/image51.wmf"/><Relationship Id="rId11" Type="http://schemas.openxmlformats.org/officeDocument/2006/relationships/oleObject" Target="../embeddings/oleObject50.bin"/><Relationship Id="rId5" Type="http://schemas.openxmlformats.org/officeDocument/2006/relationships/oleObject" Target="../embeddings/oleObject47.bin"/><Relationship Id="rId10" Type="http://schemas.openxmlformats.org/officeDocument/2006/relationships/image" Target="../media/image32.wmf"/><Relationship Id="rId4" Type="http://schemas.openxmlformats.org/officeDocument/2006/relationships/image" Target="../media/image56.png"/><Relationship Id="rId9" Type="http://schemas.openxmlformats.org/officeDocument/2006/relationships/oleObject" Target="../embeddings/oleObject49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13" Type="http://schemas.openxmlformats.org/officeDocument/2006/relationships/oleObject" Target="../embeddings/oleObject55.bin"/><Relationship Id="rId18" Type="http://schemas.openxmlformats.org/officeDocument/2006/relationships/image" Target="../media/image59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52.bin"/><Relationship Id="rId12" Type="http://schemas.openxmlformats.org/officeDocument/2006/relationships/image" Target="../media/image56.wmf"/><Relationship Id="rId17" Type="http://schemas.openxmlformats.org/officeDocument/2006/relationships/oleObject" Target="../embeddings/oleObject57.bin"/><Relationship Id="rId2" Type="http://schemas.openxmlformats.org/officeDocument/2006/relationships/vmlDrawing" Target="../drawings/vmlDrawing13.vml"/><Relationship Id="rId16" Type="http://schemas.openxmlformats.org/officeDocument/2006/relationships/image" Target="../media/image58.wmf"/><Relationship Id="rId20" Type="http://schemas.openxmlformats.org/officeDocument/2006/relationships/image" Target="../media/image60.wmf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53.wmf"/><Relationship Id="rId11" Type="http://schemas.openxmlformats.org/officeDocument/2006/relationships/oleObject" Target="../embeddings/oleObject54.bin"/><Relationship Id="rId5" Type="http://schemas.openxmlformats.org/officeDocument/2006/relationships/oleObject" Target="../embeddings/oleObject51.bin"/><Relationship Id="rId15" Type="http://schemas.openxmlformats.org/officeDocument/2006/relationships/oleObject" Target="../embeddings/oleObject56.bin"/><Relationship Id="rId10" Type="http://schemas.openxmlformats.org/officeDocument/2006/relationships/image" Target="../media/image55.wmf"/><Relationship Id="rId19" Type="http://schemas.openxmlformats.org/officeDocument/2006/relationships/oleObject" Target="../embeddings/oleObject58.bin"/><Relationship Id="rId4" Type="http://schemas.openxmlformats.org/officeDocument/2006/relationships/image" Target="../media/image30.png"/><Relationship Id="rId9" Type="http://schemas.openxmlformats.org/officeDocument/2006/relationships/oleObject" Target="../embeddings/oleObject53.bin"/><Relationship Id="rId14" Type="http://schemas.openxmlformats.org/officeDocument/2006/relationships/image" Target="../media/image57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60.bin"/><Relationship Id="rId12" Type="http://schemas.openxmlformats.org/officeDocument/2006/relationships/image" Target="../media/image64.wmf"/><Relationship Id="rId2" Type="http://schemas.openxmlformats.org/officeDocument/2006/relationships/vmlDrawing" Target="../drawings/vmlDrawing14.v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61.wmf"/><Relationship Id="rId11" Type="http://schemas.openxmlformats.org/officeDocument/2006/relationships/oleObject" Target="../embeddings/oleObject62.bin"/><Relationship Id="rId5" Type="http://schemas.openxmlformats.org/officeDocument/2006/relationships/oleObject" Target="../embeddings/oleObject59.bin"/><Relationship Id="rId10" Type="http://schemas.openxmlformats.org/officeDocument/2006/relationships/image" Target="../media/image63.wmf"/><Relationship Id="rId4" Type="http://schemas.openxmlformats.org/officeDocument/2006/relationships/image" Target="../media/image9.png"/><Relationship Id="rId9" Type="http://schemas.openxmlformats.org/officeDocument/2006/relationships/oleObject" Target="../embeddings/oleObject61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64.bin"/><Relationship Id="rId2" Type="http://schemas.openxmlformats.org/officeDocument/2006/relationships/vmlDrawing" Target="../drawings/vmlDrawing15.vml"/><Relationship Id="rId1" Type="http://schemas.openxmlformats.org/officeDocument/2006/relationships/themeOverride" Target="../theme/themeOverride15.xml"/><Relationship Id="rId6" Type="http://schemas.openxmlformats.org/officeDocument/2006/relationships/image" Target="../media/image65.wmf"/><Relationship Id="rId5" Type="http://schemas.openxmlformats.org/officeDocument/2006/relationships/oleObject" Target="../embeddings/oleObject63.bin"/><Relationship Id="rId10" Type="http://schemas.openxmlformats.org/officeDocument/2006/relationships/image" Target="../media/image67.wmf"/><Relationship Id="rId4" Type="http://schemas.openxmlformats.org/officeDocument/2006/relationships/image" Target="../media/image9.png"/><Relationship Id="rId9" Type="http://schemas.openxmlformats.org/officeDocument/2006/relationships/oleObject" Target="../embeddings/oleObject65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13" Type="http://schemas.openxmlformats.org/officeDocument/2006/relationships/oleObject" Target="../embeddings/oleObject70.bin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67.bin"/><Relationship Id="rId12" Type="http://schemas.openxmlformats.org/officeDocument/2006/relationships/image" Target="../media/image71.wmf"/><Relationship Id="rId2" Type="http://schemas.openxmlformats.org/officeDocument/2006/relationships/vmlDrawing" Target="../drawings/vmlDrawing16.vml"/><Relationship Id="rId16" Type="http://schemas.openxmlformats.org/officeDocument/2006/relationships/image" Target="../media/image73.wmf"/><Relationship Id="rId1" Type="http://schemas.openxmlformats.org/officeDocument/2006/relationships/themeOverride" Target="../theme/themeOverride16.xml"/><Relationship Id="rId6" Type="http://schemas.openxmlformats.org/officeDocument/2006/relationships/image" Target="../media/image68.wmf"/><Relationship Id="rId11" Type="http://schemas.openxmlformats.org/officeDocument/2006/relationships/oleObject" Target="../embeddings/oleObject69.bin"/><Relationship Id="rId5" Type="http://schemas.openxmlformats.org/officeDocument/2006/relationships/oleObject" Target="../embeddings/oleObject66.bin"/><Relationship Id="rId15" Type="http://schemas.openxmlformats.org/officeDocument/2006/relationships/oleObject" Target="../embeddings/oleObject71.bin"/><Relationship Id="rId10" Type="http://schemas.openxmlformats.org/officeDocument/2006/relationships/image" Target="../media/image70.wmf"/><Relationship Id="rId4" Type="http://schemas.openxmlformats.org/officeDocument/2006/relationships/image" Target="../media/image9.png"/><Relationship Id="rId9" Type="http://schemas.openxmlformats.org/officeDocument/2006/relationships/oleObject" Target="../embeddings/oleObject68.bin"/><Relationship Id="rId14" Type="http://schemas.openxmlformats.org/officeDocument/2006/relationships/image" Target="../media/image72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3.bin"/><Relationship Id="rId13" Type="http://schemas.openxmlformats.org/officeDocument/2006/relationships/image" Target="../media/image73.wmf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70.wmf"/><Relationship Id="rId12" Type="http://schemas.openxmlformats.org/officeDocument/2006/relationships/oleObject" Target="../embeddings/oleObject75.bin"/><Relationship Id="rId17" Type="http://schemas.openxmlformats.org/officeDocument/2006/relationships/image" Target="../media/image75.wmf"/><Relationship Id="rId2" Type="http://schemas.openxmlformats.org/officeDocument/2006/relationships/vmlDrawing" Target="../drawings/vmlDrawing17.vml"/><Relationship Id="rId16" Type="http://schemas.openxmlformats.org/officeDocument/2006/relationships/oleObject" Target="../embeddings/oleObject77.bin"/><Relationship Id="rId1" Type="http://schemas.openxmlformats.org/officeDocument/2006/relationships/themeOverride" Target="../theme/themeOverride17.xml"/><Relationship Id="rId6" Type="http://schemas.openxmlformats.org/officeDocument/2006/relationships/oleObject" Target="../embeddings/oleObject72.bin"/><Relationship Id="rId11" Type="http://schemas.openxmlformats.org/officeDocument/2006/relationships/image" Target="../media/image72.wmf"/><Relationship Id="rId5" Type="http://schemas.openxmlformats.org/officeDocument/2006/relationships/image" Target="../media/image76.png"/><Relationship Id="rId15" Type="http://schemas.openxmlformats.org/officeDocument/2006/relationships/image" Target="../media/image74.wmf"/><Relationship Id="rId10" Type="http://schemas.openxmlformats.org/officeDocument/2006/relationships/oleObject" Target="../embeddings/oleObject74.bin"/><Relationship Id="rId4" Type="http://schemas.openxmlformats.org/officeDocument/2006/relationships/image" Target="../media/image9.png"/><Relationship Id="rId9" Type="http://schemas.openxmlformats.org/officeDocument/2006/relationships/image" Target="../media/image71.wmf"/><Relationship Id="rId14" Type="http://schemas.openxmlformats.org/officeDocument/2006/relationships/oleObject" Target="../embeddings/oleObject76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7.wmf"/><Relationship Id="rId3" Type="http://schemas.openxmlformats.org/officeDocument/2006/relationships/image" Target="../media/image9.png"/><Relationship Id="rId7" Type="http://schemas.openxmlformats.org/officeDocument/2006/relationships/image" Target="../media/image4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6.wmf"/><Relationship Id="rId5" Type="http://schemas.openxmlformats.org/officeDocument/2006/relationships/image" Target="../media/image3.wmf"/><Relationship Id="rId15" Type="http://schemas.openxmlformats.org/officeDocument/2006/relationships/image" Target="../media/image8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wmf"/><Relationship Id="rId14" Type="http://schemas.openxmlformats.org/officeDocument/2006/relationships/oleObject" Target="../embeddings/oleObject6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79.bin"/><Relationship Id="rId2" Type="http://schemas.openxmlformats.org/officeDocument/2006/relationships/vmlDrawing" Target="../drawings/vmlDrawing18.vml"/><Relationship Id="rId1" Type="http://schemas.openxmlformats.org/officeDocument/2006/relationships/themeOverride" Target="../theme/themeOverride18.xml"/><Relationship Id="rId6" Type="http://schemas.openxmlformats.org/officeDocument/2006/relationships/image" Target="../media/image77.wmf"/><Relationship Id="rId5" Type="http://schemas.openxmlformats.org/officeDocument/2006/relationships/oleObject" Target="../embeddings/oleObject78.bin"/><Relationship Id="rId10" Type="http://schemas.openxmlformats.org/officeDocument/2006/relationships/image" Target="../media/image79.wmf"/><Relationship Id="rId4" Type="http://schemas.openxmlformats.org/officeDocument/2006/relationships/image" Target="../media/image84.png"/><Relationship Id="rId9" Type="http://schemas.openxmlformats.org/officeDocument/2006/relationships/oleObject" Target="../embeddings/oleObject80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82.bin"/><Relationship Id="rId12" Type="http://schemas.openxmlformats.org/officeDocument/2006/relationships/image" Target="../media/image83.wmf"/><Relationship Id="rId2" Type="http://schemas.openxmlformats.org/officeDocument/2006/relationships/vmlDrawing" Target="../drawings/vmlDrawing19.vml"/><Relationship Id="rId1" Type="http://schemas.openxmlformats.org/officeDocument/2006/relationships/themeOverride" Target="../theme/themeOverride19.xml"/><Relationship Id="rId6" Type="http://schemas.openxmlformats.org/officeDocument/2006/relationships/image" Target="../media/image80.wmf"/><Relationship Id="rId11" Type="http://schemas.openxmlformats.org/officeDocument/2006/relationships/oleObject" Target="../embeddings/oleObject84.bin"/><Relationship Id="rId5" Type="http://schemas.openxmlformats.org/officeDocument/2006/relationships/oleObject" Target="../embeddings/oleObject81.bin"/><Relationship Id="rId10" Type="http://schemas.openxmlformats.org/officeDocument/2006/relationships/image" Target="../media/image82.wmf"/><Relationship Id="rId4" Type="http://schemas.openxmlformats.org/officeDocument/2006/relationships/image" Target="../media/image84.png"/><Relationship Id="rId9" Type="http://schemas.openxmlformats.org/officeDocument/2006/relationships/oleObject" Target="../embeddings/oleObject83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86.bin"/><Relationship Id="rId2" Type="http://schemas.openxmlformats.org/officeDocument/2006/relationships/vmlDrawing" Target="../drawings/vmlDrawing20.vml"/><Relationship Id="rId1" Type="http://schemas.openxmlformats.org/officeDocument/2006/relationships/themeOverride" Target="../theme/themeOverride20.xml"/><Relationship Id="rId6" Type="http://schemas.openxmlformats.org/officeDocument/2006/relationships/image" Target="../media/image84.wmf"/><Relationship Id="rId5" Type="http://schemas.openxmlformats.org/officeDocument/2006/relationships/oleObject" Target="../embeddings/oleObject85.bin"/><Relationship Id="rId10" Type="http://schemas.openxmlformats.org/officeDocument/2006/relationships/image" Target="../media/image86.wmf"/><Relationship Id="rId4" Type="http://schemas.openxmlformats.org/officeDocument/2006/relationships/image" Target="../media/image9.png"/><Relationship Id="rId9" Type="http://schemas.openxmlformats.org/officeDocument/2006/relationships/oleObject" Target="../embeddings/oleObject87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8.bin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11.wmf"/><Relationship Id="rId4" Type="http://schemas.openxmlformats.org/officeDocument/2006/relationships/image" Target="../media/image9.png"/><Relationship Id="rId9" Type="http://schemas.openxmlformats.org/officeDocument/2006/relationships/oleObject" Target="../embeddings/oleObject9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oleObject" Target="../embeddings/oleObject14.bin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5.wmf"/><Relationship Id="rId2" Type="http://schemas.openxmlformats.org/officeDocument/2006/relationships/vmlDrawing" Target="../drawings/vmlDrawing3.v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14.wmf"/><Relationship Id="rId4" Type="http://schemas.openxmlformats.org/officeDocument/2006/relationships/image" Target="../media/image9.png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16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16.bin"/><Relationship Id="rId2" Type="http://schemas.openxmlformats.org/officeDocument/2006/relationships/vmlDrawing" Target="../drawings/vmlDrawing4.v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19.wmf"/><Relationship Id="rId4" Type="http://schemas.openxmlformats.org/officeDocument/2006/relationships/image" Target="../media/image9.png"/><Relationship Id="rId9" Type="http://schemas.openxmlformats.org/officeDocument/2006/relationships/oleObject" Target="../embeddings/oleObject17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19.bin"/><Relationship Id="rId2" Type="http://schemas.openxmlformats.org/officeDocument/2006/relationships/vmlDrawing" Target="../drawings/vmlDrawing5.v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22.wmf"/><Relationship Id="rId4" Type="http://schemas.openxmlformats.org/officeDocument/2006/relationships/image" Target="../media/image9.png"/><Relationship Id="rId9" Type="http://schemas.openxmlformats.org/officeDocument/2006/relationships/oleObject" Target="../embeddings/oleObject20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13" Type="http://schemas.openxmlformats.org/officeDocument/2006/relationships/oleObject" Target="../embeddings/oleObject25.bin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26.wmf"/><Relationship Id="rId2" Type="http://schemas.openxmlformats.org/officeDocument/2006/relationships/vmlDrawing" Target="../drawings/vmlDrawing6.v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0" Type="http://schemas.openxmlformats.org/officeDocument/2006/relationships/image" Target="../media/image25.wmf"/><Relationship Id="rId4" Type="http://schemas.openxmlformats.org/officeDocument/2006/relationships/image" Target="../media/image9.png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2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29.wmf"/><Relationship Id="rId2" Type="http://schemas.openxmlformats.org/officeDocument/2006/relationships/vmlDrawing" Target="../drawings/vmlDrawing7.v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13" Type="http://schemas.openxmlformats.org/officeDocument/2006/relationships/oleObject" Target="../embeddings/oleObject31.bin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28.bin"/><Relationship Id="rId12" Type="http://schemas.openxmlformats.org/officeDocument/2006/relationships/image" Target="../media/image33.wmf"/><Relationship Id="rId2" Type="http://schemas.openxmlformats.org/officeDocument/2006/relationships/vmlDrawing" Target="../drawings/vmlDrawing8.v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30.bin"/><Relationship Id="rId5" Type="http://schemas.openxmlformats.org/officeDocument/2006/relationships/oleObject" Target="../embeddings/oleObject27.bin"/><Relationship Id="rId10" Type="http://schemas.openxmlformats.org/officeDocument/2006/relationships/image" Target="../media/image32.wmf"/><Relationship Id="rId4" Type="http://schemas.openxmlformats.org/officeDocument/2006/relationships/image" Target="../media/image9.png"/><Relationship Id="rId9" Type="http://schemas.openxmlformats.org/officeDocument/2006/relationships/oleObject" Target="../embeddings/oleObject29.bin"/><Relationship Id="rId14" Type="http://schemas.openxmlformats.org/officeDocument/2006/relationships/image" Target="../media/image3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6">
                <a:lumMod val="60000"/>
                <a:lumOff val="40000"/>
              </a:schemeClr>
            </a:gs>
            <a:gs pos="80404">
              <a:schemeClr val="tx2">
                <a:lumMod val="40000"/>
                <a:lumOff val="60000"/>
              </a:schemeClr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6100" y="1921115"/>
            <a:ext cx="9595865" cy="260327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2172335" marR="5080" indent="-2160270" algn="ctr">
              <a:lnSpc>
                <a:spcPts val="1839"/>
              </a:lnSpc>
              <a:spcBef>
                <a:spcPts val="229"/>
              </a:spcBef>
            </a:pPr>
            <a:r>
              <a:rPr sz="2000" b="1" spc="-5" dirty="0">
                <a:latin typeface="Times New Roman"/>
                <a:cs typeface="Times New Roman"/>
              </a:rPr>
              <a:t>НОВОСИБИРСКИЙ ГОСУДАРСТВЕННЫЙ ТЕХНИЧЕСКИЙ  УНИВЕРСИТЕТ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594100" y="2771885"/>
            <a:ext cx="3797545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400" b="1" spc="-5" dirty="0">
                <a:latin typeface="Times New Roman"/>
                <a:cs typeface="Times New Roman"/>
              </a:rPr>
              <a:t>В.Н.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ВАСЮКОВ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84300" y="3898645"/>
            <a:ext cx="8605265" cy="133049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latin typeface="Times New Roman"/>
                <a:cs typeface="Times New Roman"/>
              </a:rPr>
              <a:t>ЦИФРОВАЯ ОБРАБОТКА</a:t>
            </a:r>
            <a:r>
              <a:rPr sz="2800" b="1" dirty="0">
                <a:latin typeface="Times New Roman"/>
                <a:cs typeface="Times New Roman"/>
              </a:rPr>
              <a:t> </a:t>
            </a:r>
            <a:r>
              <a:rPr sz="2800" b="1" spc="-5" dirty="0" smtClean="0">
                <a:latin typeface="Times New Roman"/>
                <a:cs typeface="Times New Roman"/>
              </a:rPr>
              <a:t>СИГНАЛОВ</a:t>
            </a:r>
            <a:endParaRPr lang="ru-RU" sz="2800" b="1" spc="-5" dirty="0" smtClean="0">
              <a:latin typeface="Times New Roman"/>
              <a:cs typeface="Times New Roman"/>
            </a:endParaRPr>
          </a:p>
          <a:p>
            <a:pPr marL="12700" algn="ctr">
              <a:lnSpc>
                <a:spcPct val="100000"/>
              </a:lnSpc>
              <a:spcBef>
                <a:spcPts val="95"/>
              </a:spcBef>
            </a:pPr>
            <a:endParaRPr lang="ru-RU" sz="2800" b="1" spc="-5" dirty="0">
              <a:latin typeface="Times New Roman"/>
              <a:cs typeface="Times New Roman"/>
            </a:endParaRPr>
          </a:p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ru-RU" sz="2800" b="1" spc="-5" dirty="0" smtClean="0">
                <a:latin typeface="Times New Roman"/>
                <a:cs typeface="Times New Roman"/>
              </a:rPr>
              <a:t>Норма, метрика, скалярное произведение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194300" y="5840750"/>
            <a:ext cx="135914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 smtClean="0">
                <a:latin typeface="Times New Roman"/>
                <a:cs typeface="Times New Roman"/>
              </a:rPr>
              <a:t>202</a:t>
            </a:r>
            <a:r>
              <a:rPr lang="ru-RU" sz="2800" spc="-5" dirty="0" smtClean="0">
                <a:latin typeface="Times New Roman"/>
                <a:cs typeface="Times New Roman"/>
              </a:rPr>
              <a:t>4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93700" y="231742"/>
            <a:ext cx="1441846" cy="12079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8166100" y="480612"/>
            <a:ext cx="2194560" cy="7101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29000">
              <a:schemeClr val="accent6">
                <a:lumMod val="60000"/>
                <a:lumOff val="40000"/>
              </a:schemeClr>
            </a:gs>
            <a:gs pos="80404">
              <a:srgbClr val="AFCC62"/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Прямоугольник 16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C2B28A9A-5FC9-467D-8F58-3F6F1557DD5A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7" name="Прямоугольник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939800" y="681930"/>
            <a:ext cx="8305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ym typeface="Symbol"/>
              </a:rPr>
              <a:t>П</a:t>
            </a:r>
            <a:r>
              <a:rPr lang="ru-RU" sz="2800" dirty="0" smtClean="0"/>
              <a:t>ространство           последовательностей ограниченной энергии – частный случай пространства 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</a:rPr>
              <a:t>Лебега       , </a:t>
            </a:r>
            <a:r>
              <a:rPr lang="ru-RU" sz="2800" dirty="0" smtClean="0"/>
              <a:t>для которого 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28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10</a:t>
            </a:fld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1545657"/>
              </p:ext>
            </p:extLst>
          </p:nvPr>
        </p:nvGraphicFramePr>
        <p:xfrm>
          <a:off x="3441700" y="706406"/>
          <a:ext cx="328613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1" name="Equation" r:id="rId5" imgW="241200" imgH="380880" progId="Equation.DSMT4">
                  <p:embed/>
                </p:oleObj>
              </mc:Choice>
              <mc:Fallback>
                <p:oleObj name="Equation" r:id="rId5" imgW="241200" imgH="380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1700" y="706406"/>
                        <a:ext cx="328613" cy="5175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1530007"/>
              </p:ext>
            </p:extLst>
          </p:nvPr>
        </p:nvGraphicFramePr>
        <p:xfrm>
          <a:off x="4320381" y="1533852"/>
          <a:ext cx="381000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2" name="Equation" r:id="rId7" imgW="279360" imgH="431640" progId="Equation.DSMT4">
                  <p:embed/>
                </p:oleObj>
              </mc:Choice>
              <mc:Fallback>
                <p:oleObj name="Equation" r:id="rId7" imgW="279360" imgH="43164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0381" y="1533852"/>
                        <a:ext cx="381000" cy="587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275270"/>
              </p:ext>
            </p:extLst>
          </p:nvPr>
        </p:nvGraphicFramePr>
        <p:xfrm>
          <a:off x="1674813" y="1965062"/>
          <a:ext cx="3016250" cy="132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3" name="Equation" r:id="rId9" imgW="2057400" imgH="901440" progId="Equation.DSMT4">
                  <p:embed/>
                </p:oleObj>
              </mc:Choice>
              <mc:Fallback>
                <p:oleObj name="Equation" r:id="rId9" imgW="2057400" imgH="901440" progId="Equation.DSMT4">
                  <p:embed/>
                  <p:pic>
                    <p:nvPicPr>
                      <p:cNvPr id="0" name="Объект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4813" y="1965062"/>
                        <a:ext cx="3016250" cy="1323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1734782"/>
              </p:ext>
            </p:extLst>
          </p:nvPr>
        </p:nvGraphicFramePr>
        <p:xfrm>
          <a:off x="3221038" y="3833813"/>
          <a:ext cx="3214687" cy="1185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4" name="Equation" r:id="rId11" imgW="2717640" imgH="990360" progId="Equation.DSMT4">
                  <p:embed/>
                </p:oleObj>
              </mc:Choice>
              <mc:Fallback>
                <p:oleObj name="Equation" r:id="rId11" imgW="2717640" imgH="99036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1038" y="3833813"/>
                        <a:ext cx="3214687" cy="1185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939800" y="3366541"/>
            <a:ext cx="40412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Норма определяется как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155700" y="5076825"/>
            <a:ext cx="3888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 частности, для  </a:t>
            </a:r>
            <a:endParaRPr lang="ru-RU" sz="2800" dirty="0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7569233"/>
              </p:ext>
            </p:extLst>
          </p:nvPr>
        </p:nvGraphicFramePr>
        <p:xfrm>
          <a:off x="4510881" y="4868430"/>
          <a:ext cx="2590800" cy="10796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5" name="Equation" r:id="rId13" imgW="2171700" imgH="901700" progId="Equation.DSMT4">
                  <p:embed/>
                </p:oleObj>
              </mc:Choice>
              <mc:Fallback>
                <p:oleObj name="Equation" r:id="rId13" imgW="2171700" imgH="901700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0881" y="4868430"/>
                        <a:ext cx="2590800" cy="10796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6386681"/>
              </p:ext>
            </p:extLst>
          </p:nvPr>
        </p:nvGraphicFramePr>
        <p:xfrm>
          <a:off x="3898900" y="5076825"/>
          <a:ext cx="26035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6" name="Equation" r:id="rId15" imgW="190440" imgH="380880" progId="Equation.DSMT4">
                  <p:embed/>
                </p:oleObj>
              </mc:Choice>
              <mc:Fallback>
                <p:oleObj name="Equation" r:id="rId15" imgW="190440" imgH="38088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8900" y="5076825"/>
                        <a:ext cx="260350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620963" y="6096291"/>
            <a:ext cx="1130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Для  </a:t>
            </a:r>
            <a:endParaRPr lang="ru-RU" sz="2800" dirty="0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4042531"/>
              </p:ext>
            </p:extLst>
          </p:nvPr>
        </p:nvGraphicFramePr>
        <p:xfrm>
          <a:off x="2751693" y="6101986"/>
          <a:ext cx="417512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7" name="Equation" r:id="rId17" imgW="304560" imgH="380880" progId="Equation.DSMT4">
                  <p:embed/>
                </p:oleObj>
              </mc:Choice>
              <mc:Fallback>
                <p:oleObj name="Equation" r:id="rId17" imgW="304560" imgH="380880" progId="Equation.DSMT4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1693" y="6101986"/>
                        <a:ext cx="417512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2534034"/>
              </p:ext>
            </p:extLst>
          </p:nvPr>
        </p:nvGraphicFramePr>
        <p:xfrm>
          <a:off x="3679825" y="6046788"/>
          <a:ext cx="2825750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8" name="Equation" r:id="rId19" imgW="2133360" imgH="647640" progId="Equation.DSMT4">
                  <p:embed/>
                </p:oleObj>
              </mc:Choice>
              <mc:Fallback>
                <p:oleObj name="Equation" r:id="rId19" imgW="2133360" imgH="647640" progId="Equation.DSMT4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9825" y="6046788"/>
                        <a:ext cx="2825750" cy="860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0982" name="Picture 22" descr="https://www.mathedu.ru/img/person-lebeg_a.jp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6154" y="620466"/>
            <a:ext cx="197167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7731408" y="3495990"/>
            <a:ext cx="21611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/>
              <a:t>Henri Léon </a:t>
            </a:r>
            <a:r>
              <a:rPr lang="fr-FR" b="1" dirty="0" smtClean="0"/>
              <a:t>Lebesgue</a:t>
            </a:r>
            <a:r>
              <a:rPr lang="ru-RU" b="1" dirty="0"/>
              <a:t/>
            </a:r>
            <a:br>
              <a:rPr lang="ru-RU" b="1" dirty="0"/>
            </a:br>
            <a:r>
              <a:rPr lang="fr-FR" b="1" dirty="0" smtClean="0"/>
              <a:t> </a:t>
            </a:r>
            <a:r>
              <a:rPr lang="fr-FR" b="1" dirty="0"/>
              <a:t>1875 — 1941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0964971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29000">
              <a:schemeClr val="accent6">
                <a:lumMod val="60000"/>
                <a:lumOff val="40000"/>
              </a:schemeClr>
            </a:gs>
            <a:gs pos="80404">
              <a:srgbClr val="AFCC62"/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Прямоугольник 16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B3F76CE7-FEDF-4F2A-9F72-733BAFDE3B6A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7" name="Прямоугольник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206335" y="600110"/>
            <a:ext cx="82747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еравенство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Коши–Буняковского–Шварца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4965702"/>
              </p:ext>
            </p:extLst>
          </p:nvPr>
        </p:nvGraphicFramePr>
        <p:xfrm>
          <a:off x="1765300" y="1416949"/>
          <a:ext cx="3938954" cy="764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5" name="Equation" r:id="rId5" imgW="2552700" imgH="508000" progId="Equation.DSMT4">
                  <p:embed/>
                </p:oleObj>
              </mc:Choice>
              <mc:Fallback>
                <p:oleObj name="Equation" r:id="rId5" imgW="2552700" imgH="5080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5300" y="1416949"/>
                        <a:ext cx="3938954" cy="7642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7872707"/>
              </p:ext>
            </p:extLst>
          </p:nvPr>
        </p:nvGraphicFramePr>
        <p:xfrm>
          <a:off x="2526657" y="2592512"/>
          <a:ext cx="1931043" cy="57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6" name="Equation" r:id="rId7" imgW="1143000" imgH="342900" progId="Equation.DSMT4">
                  <p:embed/>
                </p:oleObj>
              </mc:Choice>
              <mc:Fallback>
                <p:oleObj name="Equation" r:id="rId7" imgW="1143000" imgH="3429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6657" y="2592512"/>
                        <a:ext cx="1931043" cy="5793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432626" y="2594188"/>
            <a:ext cx="822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Если                             , последовательности ортогональны </a:t>
            </a:r>
            <a:endParaRPr lang="ru-RU" sz="2800" dirty="0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5722392"/>
              </p:ext>
            </p:extLst>
          </p:nvPr>
        </p:nvGraphicFramePr>
        <p:xfrm>
          <a:off x="1449448" y="3695700"/>
          <a:ext cx="3004335" cy="115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7" name="Equation" r:id="rId9" imgW="2209800" imgH="850900" progId="Equation.DSMT4">
                  <p:embed/>
                </p:oleObj>
              </mc:Choice>
              <mc:Fallback>
                <p:oleObj name="Equation" r:id="rId9" imgW="2209800" imgH="8509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9448" y="3695700"/>
                        <a:ext cx="3004335" cy="11525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2726314"/>
              </p:ext>
            </p:extLst>
          </p:nvPr>
        </p:nvGraphicFramePr>
        <p:xfrm>
          <a:off x="1432626" y="5153025"/>
          <a:ext cx="3133346" cy="6478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8" name="Equation" r:id="rId11" imgW="2247900" imgH="457200" progId="Equation.DSMT4">
                  <p:embed/>
                </p:oleObj>
              </mc:Choice>
              <mc:Fallback>
                <p:oleObj name="Equation" r:id="rId11" imgW="2247900" imgH="4572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2626" y="5153025"/>
                        <a:ext cx="3133346" cy="64782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4965700" y="5030817"/>
            <a:ext cx="53467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по существу, означает, что косинус угла между </a:t>
            </a:r>
            <a:r>
              <a:rPr lang="ru-RU" sz="2800" dirty="0" smtClean="0"/>
              <a:t>векторами</a:t>
            </a:r>
            <a:br>
              <a:rPr lang="ru-RU" sz="2800" dirty="0" smtClean="0"/>
            </a:br>
            <a:r>
              <a:rPr lang="ru-RU" sz="2800" dirty="0" smtClean="0"/>
              <a:t>не </a:t>
            </a:r>
            <a:r>
              <a:rPr lang="ru-RU" sz="2800" dirty="0"/>
              <a:t>превосходит по модулю единицы.</a:t>
            </a: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1458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29000">
              <a:schemeClr val="accent6">
                <a:lumMod val="60000"/>
                <a:lumOff val="40000"/>
              </a:schemeClr>
            </a:gs>
            <a:gs pos="80404">
              <a:srgbClr val="AFCC62"/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393700" y="352425"/>
                <a:ext cx="9906000" cy="66449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8FF9AE7D-6FA5-4C10-918B-9FD9CDF9CF38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700" y="352425"/>
                <a:ext cx="9906000" cy="66449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22300" y="352425"/>
            <a:ext cx="96774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Закон </a:t>
            </a:r>
            <a:r>
              <a:rPr lang="ru-RU" sz="2400" b="1" dirty="0" err="1"/>
              <a:t>Стиглера</a:t>
            </a:r>
            <a:r>
              <a:rPr lang="ru-RU" sz="2400" b="1" dirty="0"/>
              <a:t> об </a:t>
            </a:r>
            <a:r>
              <a:rPr lang="ru-RU" sz="2400" b="1" dirty="0" err="1"/>
              <a:t>эпонимии</a:t>
            </a:r>
            <a:r>
              <a:rPr lang="ru-RU" sz="2400" dirty="0"/>
              <a:t> (</a:t>
            </a:r>
            <a:r>
              <a:rPr lang="ru-RU" sz="2400" dirty="0">
                <a:hlinkClick r:id="rId4" tooltip="Английский язык"/>
              </a:rPr>
              <a:t>англ.</a:t>
            </a:r>
            <a:r>
              <a:rPr lang="ru-RU" sz="2400" dirty="0"/>
              <a:t> </a:t>
            </a:r>
            <a:r>
              <a:rPr lang="ru-RU" sz="2400" i="1" dirty="0" err="1"/>
              <a:t>Stigler's</a:t>
            </a:r>
            <a:r>
              <a:rPr lang="ru-RU" sz="2400" i="1" dirty="0"/>
              <a:t> </a:t>
            </a:r>
            <a:r>
              <a:rPr lang="ru-RU" sz="2400" i="1" dirty="0" err="1"/>
              <a:t>law</a:t>
            </a:r>
            <a:r>
              <a:rPr lang="ru-RU" sz="2400" i="1" dirty="0"/>
              <a:t> </a:t>
            </a:r>
            <a:r>
              <a:rPr lang="ru-RU" sz="2400" i="1" dirty="0" err="1"/>
              <a:t>of</a:t>
            </a:r>
            <a:r>
              <a:rPr lang="ru-RU" sz="2400" i="1" dirty="0"/>
              <a:t> </a:t>
            </a:r>
            <a:r>
              <a:rPr lang="ru-RU" sz="2400" i="1" dirty="0" err="1"/>
              <a:t>eponymy</a:t>
            </a:r>
            <a:r>
              <a:rPr lang="ru-RU" sz="2400" dirty="0"/>
              <a:t>) — это эмпирическое наблюдение, описанное профессором статистики </a:t>
            </a:r>
            <a:r>
              <a:rPr lang="ru-RU" sz="2400" dirty="0">
                <a:hlinkClick r:id="rId5" tooltip="Стиглер, Стивен"/>
              </a:rPr>
              <a:t>Стивеном </a:t>
            </a:r>
            <a:r>
              <a:rPr lang="ru-RU" sz="2400" dirty="0" err="1">
                <a:hlinkClick r:id="rId5" tooltip="Стиглер, Стивен"/>
              </a:rPr>
              <a:t>Стиглером</a:t>
            </a:r>
            <a:r>
              <a:rPr lang="ru-RU" sz="2400" dirty="0"/>
              <a:t> в его одноимённой статье 1980 </a:t>
            </a:r>
            <a:r>
              <a:rPr lang="ru-RU" sz="2400" dirty="0" smtClean="0"/>
              <a:t>года. </a:t>
            </a:r>
            <a:r>
              <a:rPr lang="ru-RU" sz="2400" dirty="0"/>
              <a:t>В простейшей формулировке он гласит: </a:t>
            </a:r>
            <a:r>
              <a:rPr lang="ru-RU" sz="2400" b="1" dirty="0"/>
              <a:t>«Никакое научное открытие не было названо в честь первооткрывателя»</a:t>
            </a:r>
            <a:r>
              <a:rPr lang="ru-RU" sz="2400" dirty="0"/>
              <a:t> (</a:t>
            </a:r>
            <a:r>
              <a:rPr lang="ru-RU" sz="2400" dirty="0">
                <a:hlinkClick r:id="rId4" tooltip="Английский язык"/>
              </a:rPr>
              <a:t>англ.</a:t>
            </a:r>
            <a:r>
              <a:rPr lang="ru-RU" sz="2400" dirty="0"/>
              <a:t> </a:t>
            </a:r>
            <a:r>
              <a:rPr lang="ru-RU" sz="2400" i="1" dirty="0" err="1"/>
              <a:t>No</a:t>
            </a:r>
            <a:r>
              <a:rPr lang="ru-RU" sz="2400" i="1" dirty="0"/>
              <a:t> </a:t>
            </a:r>
            <a:r>
              <a:rPr lang="ru-RU" sz="2400" i="1" dirty="0" err="1"/>
              <a:t>scientific</a:t>
            </a:r>
            <a:r>
              <a:rPr lang="ru-RU" sz="2400" i="1" dirty="0"/>
              <a:t> </a:t>
            </a:r>
            <a:r>
              <a:rPr lang="ru-RU" sz="2400" i="1" dirty="0" err="1"/>
              <a:t>discovery</a:t>
            </a:r>
            <a:r>
              <a:rPr lang="ru-RU" sz="2400" i="1" dirty="0"/>
              <a:t> </a:t>
            </a:r>
            <a:r>
              <a:rPr lang="ru-RU" sz="2400" i="1" dirty="0" err="1"/>
              <a:t>is</a:t>
            </a:r>
            <a:r>
              <a:rPr lang="ru-RU" sz="2400" i="1" dirty="0"/>
              <a:t> </a:t>
            </a:r>
            <a:r>
              <a:rPr lang="ru-RU" sz="2400" i="1" dirty="0" err="1"/>
              <a:t>named</a:t>
            </a:r>
            <a:r>
              <a:rPr lang="ru-RU" sz="2400" i="1" dirty="0"/>
              <a:t> </a:t>
            </a:r>
            <a:r>
              <a:rPr lang="ru-RU" sz="2400" i="1" dirty="0" err="1"/>
              <a:t>after</a:t>
            </a:r>
            <a:r>
              <a:rPr lang="ru-RU" sz="2400" i="1" dirty="0"/>
              <a:t> </a:t>
            </a:r>
            <a:r>
              <a:rPr lang="ru-RU" sz="2400" i="1" dirty="0" err="1"/>
              <a:t>its</a:t>
            </a:r>
            <a:r>
              <a:rPr lang="ru-RU" sz="2400" i="1" dirty="0"/>
              <a:t> </a:t>
            </a:r>
            <a:r>
              <a:rPr lang="ru-RU" sz="2400" i="1" dirty="0" err="1"/>
              <a:t>original</a:t>
            </a:r>
            <a:r>
              <a:rPr lang="ru-RU" sz="2400" i="1" dirty="0"/>
              <a:t> </a:t>
            </a:r>
            <a:r>
              <a:rPr lang="ru-RU" sz="2400" i="1" dirty="0" err="1"/>
              <a:t>discoverer</a:t>
            </a:r>
            <a:r>
              <a:rPr lang="ru-RU" sz="2400" dirty="0"/>
              <a:t>). Сам </a:t>
            </a:r>
            <a:r>
              <a:rPr lang="ru-RU" sz="2400" dirty="0" err="1"/>
              <a:t>Стиглер</a:t>
            </a:r>
            <a:r>
              <a:rPr lang="ru-RU" sz="2400" dirty="0"/>
              <a:t> считал, что первооткрывателем закона был </a:t>
            </a:r>
            <a:r>
              <a:rPr lang="ru-RU" sz="2400" dirty="0">
                <a:hlinkClick r:id="rId6" tooltip="Мертон, Роберт Кинг"/>
              </a:rPr>
              <a:t>Роберт Мертон</a:t>
            </a:r>
            <a:r>
              <a:rPr lang="ru-RU" sz="2400" dirty="0"/>
              <a:t>, таким образом, закон </a:t>
            </a:r>
            <a:r>
              <a:rPr lang="ru-RU" sz="2400" dirty="0" err="1"/>
              <a:t>Стиглера</a:t>
            </a:r>
            <a:r>
              <a:rPr lang="ru-RU" sz="2400" dirty="0"/>
              <a:t> применим к самому себе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/>
              <a:t>Английский физик </a:t>
            </a:r>
            <a:r>
              <a:rPr lang="ru-RU" sz="2400" dirty="0">
                <a:hlinkClick r:id="rId7" tooltip="Берри, Майкл"/>
              </a:rPr>
              <a:t>Майкл Берри</a:t>
            </a:r>
            <a:r>
              <a:rPr lang="ru-RU" sz="2400" dirty="0"/>
              <a:t> назвал этот эпонимический принцип «принципом Арнольда», дополнив его ещё вторым. Принцип Берри: </a:t>
            </a:r>
            <a:r>
              <a:rPr lang="ru-RU" sz="2400" i="1" dirty="0"/>
              <a:t>Принцип Арнольда применим к самому себе</a:t>
            </a:r>
            <a:r>
              <a:rPr lang="ru-RU" sz="2400" dirty="0"/>
              <a:t> (то есть был известен и раньше). </a:t>
            </a:r>
            <a:endParaRPr lang="ru-RU" sz="2400" dirty="0" smtClean="0"/>
          </a:p>
          <a:p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Правило </a:t>
            </a:r>
            <a:r>
              <a:rPr lang="ru-RU" sz="2400" dirty="0" err="1" smtClean="0">
                <a:solidFill>
                  <a:srgbClr val="002060"/>
                </a:solidFill>
              </a:rPr>
              <a:t>Лопиталя</a:t>
            </a:r>
            <a:r>
              <a:rPr lang="ru-RU" sz="2400" dirty="0" smtClean="0">
                <a:solidFill>
                  <a:srgbClr val="002060"/>
                </a:solidFill>
              </a:rPr>
              <a:t> открыл </a:t>
            </a:r>
            <a:r>
              <a:rPr lang="ru-RU" sz="2400" i="1" dirty="0" smtClean="0">
                <a:solidFill>
                  <a:srgbClr val="002060"/>
                </a:solidFill>
              </a:rPr>
              <a:t>Бернулли</a:t>
            </a:r>
            <a:r>
              <a:rPr lang="ru-RU" sz="2400" dirty="0" smtClean="0">
                <a:solidFill>
                  <a:srgbClr val="002060"/>
                </a:solidFill>
              </a:rPr>
              <a:t>, Америку – </a:t>
            </a:r>
            <a:r>
              <a:rPr lang="ru-RU" sz="2400" i="1" dirty="0" smtClean="0">
                <a:solidFill>
                  <a:srgbClr val="002060"/>
                </a:solidFill>
              </a:rPr>
              <a:t>Колумб</a:t>
            </a:r>
            <a:r>
              <a:rPr lang="ru-RU" sz="2400" dirty="0" smtClean="0">
                <a:solidFill>
                  <a:srgbClr val="002060"/>
                </a:solidFill>
              </a:rPr>
              <a:t> (якобы),  дельта-функцию Дирака применял ещё </a:t>
            </a:r>
            <a:r>
              <a:rPr lang="ru-RU" sz="2400" i="1" dirty="0" smtClean="0">
                <a:solidFill>
                  <a:srgbClr val="002060"/>
                </a:solidFill>
              </a:rPr>
              <a:t>Фурье</a:t>
            </a:r>
            <a:r>
              <a:rPr lang="ru-RU" sz="2400" dirty="0" smtClean="0">
                <a:solidFill>
                  <a:srgbClr val="002060"/>
                </a:solidFill>
              </a:rPr>
              <a:t>, постоянную Планка ввёл </a:t>
            </a:r>
            <a:r>
              <a:rPr lang="ru-RU" sz="2400" i="1" dirty="0" smtClean="0">
                <a:solidFill>
                  <a:srgbClr val="002060"/>
                </a:solidFill>
              </a:rPr>
              <a:t>Эйнштейн</a:t>
            </a:r>
            <a:r>
              <a:rPr lang="ru-RU" sz="2400" dirty="0" smtClean="0">
                <a:solidFill>
                  <a:srgbClr val="002060"/>
                </a:solidFill>
              </a:rPr>
              <a:t>, а постоянную Больцмана – </a:t>
            </a:r>
            <a:r>
              <a:rPr lang="ru-RU" sz="2400" i="1" dirty="0" smtClean="0">
                <a:solidFill>
                  <a:srgbClr val="002060"/>
                </a:solidFill>
              </a:rPr>
              <a:t>Планк</a:t>
            </a:r>
            <a:r>
              <a:rPr lang="ru-RU" sz="2400" dirty="0" smtClean="0">
                <a:solidFill>
                  <a:srgbClr val="002060"/>
                </a:solidFill>
              </a:rPr>
              <a:t>, и т.д. </a:t>
            </a:r>
            <a:r>
              <a:rPr lang="ru-RU" sz="2400" dirty="0" smtClean="0">
                <a:solidFill>
                  <a:srgbClr val="002060"/>
                </a:solidFill>
                <a:sym typeface="Wingdings" panose="05000000000000000000" pitchFamily="2" charset="2"/>
              </a:rPr>
              <a:t>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1083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29000">
              <a:schemeClr val="accent6">
                <a:lumMod val="60000"/>
                <a:lumOff val="40000"/>
              </a:schemeClr>
            </a:gs>
            <a:gs pos="80404">
              <a:srgbClr val="AFCC62"/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090FC312-6F27-4773-AAFB-40C64C40125C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51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720" y="4214145"/>
            <a:ext cx="2944052" cy="2691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155700" y="540875"/>
            <a:ext cx="74536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Пример ортогональных последовательностей </a:t>
            </a:r>
            <a:endParaRPr lang="ru-RU" sz="2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1352056"/>
              </p:ext>
            </p:extLst>
          </p:nvPr>
        </p:nvGraphicFramePr>
        <p:xfrm>
          <a:off x="1254125" y="1187037"/>
          <a:ext cx="5884889" cy="6528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9" name="Equation" r:id="rId6" imgW="4101840" imgH="444240" progId="Equation.DSMT4">
                  <p:embed/>
                </p:oleObj>
              </mc:Choice>
              <mc:Fallback>
                <p:oleObj name="Equation" r:id="rId6" imgW="4101840" imgH="4442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4125" y="1187037"/>
                        <a:ext cx="5884889" cy="6528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9008468"/>
              </p:ext>
            </p:extLst>
          </p:nvPr>
        </p:nvGraphicFramePr>
        <p:xfrm>
          <a:off x="1254125" y="2105025"/>
          <a:ext cx="5884889" cy="6551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0" name="Equation" r:id="rId8" imgW="4076640" imgH="444240" progId="Equation.DSMT4">
                  <p:embed/>
                </p:oleObj>
              </mc:Choice>
              <mc:Fallback>
                <p:oleObj name="Equation" r:id="rId8" imgW="4076640" imgH="4442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4125" y="2105025"/>
                        <a:ext cx="5884889" cy="6551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2733074"/>
              </p:ext>
            </p:extLst>
          </p:nvPr>
        </p:nvGraphicFramePr>
        <p:xfrm>
          <a:off x="1155700" y="2857495"/>
          <a:ext cx="7942262" cy="26655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1" name="Equation" r:id="rId10" imgW="5790960" imgH="1942920" progId="Equation.DSMT4">
                  <p:embed/>
                </p:oleObj>
              </mc:Choice>
              <mc:Fallback>
                <p:oleObj name="Equation" r:id="rId10" imgW="5790960" imgH="194292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5700" y="2857495"/>
                        <a:ext cx="7942262" cy="26655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Номер слайда 1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9016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29000">
              <a:schemeClr val="accent6">
                <a:lumMod val="60000"/>
                <a:lumOff val="40000"/>
              </a:schemeClr>
            </a:gs>
            <a:gs pos="80404">
              <a:srgbClr val="AFCC62"/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622300" y="504825"/>
                <a:ext cx="9466448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BACD26F1-AC78-44B9-861E-A1D54B152B8A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300" y="504825"/>
                <a:ext cx="9466448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020948" y="657225"/>
            <a:ext cx="90678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Пространство</a:t>
            </a:r>
            <a:endParaRPr lang="ru-RU" sz="2800" dirty="0"/>
          </a:p>
          <a:p>
            <a:r>
              <a:rPr lang="ru-RU" sz="2800" dirty="0"/>
              <a:t>последовательностей ограниченной энергии, снабженное скалярным произведением </a:t>
            </a:r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r>
              <a:rPr lang="ru-RU" sz="2800" dirty="0" smtClean="0"/>
              <a:t>порождающим </a:t>
            </a:r>
            <a:r>
              <a:rPr lang="ru-RU" sz="2800" dirty="0"/>
              <a:t>норму 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и </a:t>
            </a:r>
            <a:r>
              <a:rPr lang="ru-RU" sz="2800" dirty="0"/>
              <a:t>метрику </a:t>
            </a:r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полно в этой метрике и, следовательно, является </a:t>
            </a:r>
            <a:r>
              <a:rPr lang="ru-RU" sz="28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гильбертовым</a:t>
            </a:r>
            <a:endParaRPr lang="ru-RU" sz="28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9293761"/>
              </p:ext>
            </p:extLst>
          </p:nvPr>
        </p:nvGraphicFramePr>
        <p:xfrm>
          <a:off x="3441700" y="584906"/>
          <a:ext cx="398743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85" name="Equation" r:id="rId5" imgW="330057" imgH="482391" progId="Equation.DSMT4">
                  <p:embed/>
                </p:oleObj>
              </mc:Choice>
              <mc:Fallback>
                <p:oleObj name="Equation" r:id="rId5" imgW="330057" imgH="482391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1700" y="584906"/>
                        <a:ext cx="398743" cy="5810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2477248"/>
              </p:ext>
            </p:extLst>
          </p:nvPr>
        </p:nvGraphicFramePr>
        <p:xfrm>
          <a:off x="5581403" y="1606658"/>
          <a:ext cx="3781826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86" name="Equation" r:id="rId7" imgW="2832100" imgH="901700" progId="Equation.DSMT4">
                  <p:embed/>
                </p:oleObj>
              </mc:Choice>
              <mc:Fallback>
                <p:oleObj name="Equation" r:id="rId7" imgW="2832100" imgH="901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1403" y="1606658"/>
                        <a:ext cx="3781826" cy="12096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069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3123569"/>
              </p:ext>
            </p:extLst>
          </p:nvPr>
        </p:nvGraphicFramePr>
        <p:xfrm>
          <a:off x="4660900" y="3019425"/>
          <a:ext cx="3593690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87" name="Equation" r:id="rId9" imgW="2590800" imgH="596900" progId="Equation.DSMT4">
                  <p:embed/>
                </p:oleObj>
              </mc:Choice>
              <mc:Fallback>
                <p:oleObj name="Equation" r:id="rId9" imgW="2590800" imgH="5969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0900" y="3019425"/>
                        <a:ext cx="3593690" cy="8191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1069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3382794"/>
              </p:ext>
            </p:extLst>
          </p:nvPr>
        </p:nvGraphicFramePr>
        <p:xfrm>
          <a:off x="3289300" y="4213205"/>
          <a:ext cx="5602099" cy="13208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88" name="Equation" r:id="rId11" imgW="4356100" imgH="1041400" progId="Equation.DSMT4">
                  <p:embed/>
                </p:oleObj>
              </mc:Choice>
              <mc:Fallback>
                <p:oleObj name="Equation" r:id="rId11" imgW="4356100" imgH="10414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9300" y="4213205"/>
                        <a:ext cx="5602099" cy="13208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Номер слайда 1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6776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29000">
              <a:schemeClr val="accent6">
                <a:lumMod val="60000"/>
                <a:lumOff val="40000"/>
              </a:schemeClr>
            </a:gs>
            <a:gs pos="80404">
              <a:srgbClr val="AFCC62"/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2" name="Прямоугольник 21"/>
              <p:cNvSpPr/>
              <p:nvPr/>
            </p:nvSpPr>
            <p:spPr>
              <a:xfrm>
                <a:off x="546100" y="504825"/>
                <a:ext cx="9612630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4611AE40-F93E-4A17-88F1-6072F13E9FCF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2" name="Прямоугольник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100" y="504825"/>
                <a:ext cx="9612630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625716" y="581878"/>
            <a:ext cx="9067800" cy="4747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00FF"/>
                </a:solidFill>
              </a:rPr>
              <a:t>Базисы пространства </a:t>
            </a:r>
            <a:r>
              <a:rPr lang="ru-RU" sz="3200" b="1" dirty="0" smtClean="0">
                <a:solidFill>
                  <a:srgbClr val="0000FF"/>
                </a:solidFill>
              </a:rPr>
              <a:t>последовательностей</a:t>
            </a:r>
          </a:p>
          <a:p>
            <a:endParaRPr lang="ru-RU" sz="1600" b="1" i="1" dirty="0">
              <a:solidFill>
                <a:srgbClr val="0000FF"/>
              </a:solidFill>
            </a:endParaRPr>
          </a:p>
          <a:p>
            <a:r>
              <a:rPr lang="ru-RU" sz="2800" dirty="0"/>
              <a:t>как найти коэффициенты для представления произвольного вектора в заданном </a:t>
            </a:r>
            <a:r>
              <a:rPr lang="ru-RU" sz="2800" dirty="0" smtClean="0"/>
              <a:t>базисе </a:t>
            </a:r>
          </a:p>
          <a:p>
            <a:endParaRPr lang="ru-RU" dirty="0" smtClean="0"/>
          </a:p>
          <a:p>
            <a:r>
              <a:rPr lang="ru-RU" sz="2800" b="1" i="1" dirty="0" smtClean="0">
                <a:solidFill>
                  <a:srgbClr val="0000FF"/>
                </a:solidFill>
              </a:rPr>
              <a:t>				</a:t>
            </a:r>
            <a:r>
              <a:rPr lang="ru-RU" sz="2800" dirty="0"/>
              <a:t>?</a:t>
            </a:r>
          </a:p>
          <a:p>
            <a:endParaRPr lang="ru-RU" b="1" i="1" dirty="0" smtClean="0">
              <a:solidFill>
                <a:srgbClr val="0000FF"/>
              </a:solidFill>
            </a:endParaRPr>
          </a:p>
          <a:p>
            <a:r>
              <a:rPr lang="ru-RU" sz="2800" dirty="0" smtClean="0"/>
              <a:t>Для этого нужен сопряженный </a:t>
            </a:r>
            <a:r>
              <a:rPr lang="ru-RU" sz="2800" dirty="0"/>
              <a:t>базис </a:t>
            </a:r>
            <a:endParaRPr lang="ru-RU" sz="2800" dirty="0" smtClean="0"/>
          </a:p>
          <a:p>
            <a:endParaRPr lang="ru-RU" sz="4000" b="1" i="1" dirty="0">
              <a:solidFill>
                <a:srgbClr val="0000FF"/>
              </a:solidFill>
            </a:endParaRPr>
          </a:p>
          <a:p>
            <a:endParaRPr lang="ru-RU" sz="1050" dirty="0" smtClean="0"/>
          </a:p>
          <a:p>
            <a:r>
              <a:rPr lang="ru-RU" sz="2800" dirty="0" smtClean="0"/>
              <a:t>который удовлетворяет </a:t>
            </a:r>
            <a:r>
              <a:rPr lang="ru-RU" sz="2800" dirty="0"/>
              <a:t>условию</a:t>
            </a:r>
            <a:endParaRPr lang="ru-RU" sz="2800" b="1" i="1" dirty="0">
              <a:solidFill>
                <a:srgbClr val="0000FF"/>
              </a:solidFill>
            </a:endParaRPr>
          </a:p>
          <a:p>
            <a:endParaRPr lang="ru-RU" sz="2800" dirty="0">
              <a:solidFill>
                <a:srgbClr val="0000FF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6082248"/>
              </p:ext>
            </p:extLst>
          </p:nvPr>
        </p:nvGraphicFramePr>
        <p:xfrm>
          <a:off x="1917700" y="2278616"/>
          <a:ext cx="2244592" cy="7385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03" name="Equation" r:id="rId5" imgW="1473200" imgH="482600" progId="Equation.DSMT4">
                  <p:embed/>
                </p:oleObj>
              </mc:Choice>
              <mc:Fallback>
                <p:oleObj name="Equation" r:id="rId5" imgW="1473200" imgH="482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7700" y="2278616"/>
                        <a:ext cx="2244592" cy="7385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1006522"/>
              </p:ext>
            </p:extLst>
          </p:nvPr>
        </p:nvGraphicFramePr>
        <p:xfrm>
          <a:off x="2451100" y="3611563"/>
          <a:ext cx="230505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04" name="Equation" r:id="rId7" imgW="1473120" imgH="482400" progId="Equation.DSMT4">
                  <p:embed/>
                </p:oleObj>
              </mc:Choice>
              <mc:Fallback>
                <p:oleObj name="Equation" r:id="rId7" imgW="1473120" imgH="4824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1100" y="3611563"/>
                        <a:ext cx="2305050" cy="762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6479891"/>
              </p:ext>
            </p:extLst>
          </p:nvPr>
        </p:nvGraphicFramePr>
        <p:xfrm>
          <a:off x="1323965" y="5031628"/>
          <a:ext cx="4265613" cy="133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05" name="Equation" r:id="rId9" imgW="2806560" imgH="876240" progId="Equation.DSMT4">
                  <p:embed/>
                </p:oleObj>
              </mc:Choice>
              <mc:Fallback>
                <p:oleObj name="Equation" r:id="rId9" imgW="2806560" imgH="8762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3965" y="5031628"/>
                        <a:ext cx="4265613" cy="1333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Line 80"/>
          <p:cNvSpPr>
            <a:spLocks noChangeShapeType="1"/>
          </p:cNvSpPr>
          <p:nvPr/>
        </p:nvSpPr>
        <p:spPr bwMode="auto">
          <a:xfrm flipV="1">
            <a:off x="7575550" y="4149725"/>
            <a:ext cx="202565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" name="Line 81"/>
          <p:cNvSpPr>
            <a:spLocks noChangeShapeType="1"/>
          </p:cNvSpPr>
          <p:nvPr/>
        </p:nvSpPr>
        <p:spPr bwMode="auto">
          <a:xfrm>
            <a:off x="7575550" y="5229225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Line 83"/>
          <p:cNvSpPr>
            <a:spLocks noChangeShapeType="1"/>
          </p:cNvSpPr>
          <p:nvPr/>
        </p:nvSpPr>
        <p:spPr bwMode="auto">
          <a:xfrm>
            <a:off x="7575550" y="5229225"/>
            <a:ext cx="674687" cy="1304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" name="Line 84"/>
          <p:cNvSpPr>
            <a:spLocks noChangeShapeType="1"/>
          </p:cNvSpPr>
          <p:nvPr/>
        </p:nvSpPr>
        <p:spPr bwMode="auto">
          <a:xfrm flipV="1">
            <a:off x="7575550" y="4508500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16" name="Object 8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6698290"/>
              </p:ext>
            </p:extLst>
          </p:nvPr>
        </p:nvGraphicFramePr>
        <p:xfrm>
          <a:off x="8845550" y="4959350"/>
          <a:ext cx="33020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06" name="Equation" r:id="rId11" imgW="139700" imgH="228600" progId="Equation.DSMT4">
                  <p:embed/>
                </p:oleObj>
              </mc:Choice>
              <mc:Fallback>
                <p:oleObj name="Equation" r:id="rId11" imgW="1397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45550" y="4959350"/>
                        <a:ext cx="330200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8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6833942"/>
              </p:ext>
            </p:extLst>
          </p:nvPr>
        </p:nvGraphicFramePr>
        <p:xfrm>
          <a:off x="9480550" y="4103688"/>
          <a:ext cx="36195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07" name="Equation" r:id="rId13" imgW="152334" imgH="228501" progId="Equation.DSMT4">
                  <p:embed/>
                </p:oleObj>
              </mc:Choice>
              <mc:Fallback>
                <p:oleObj name="Equation" r:id="rId13" imgW="152334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80550" y="4103688"/>
                        <a:ext cx="361950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8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0109861"/>
              </p:ext>
            </p:extLst>
          </p:nvPr>
        </p:nvGraphicFramePr>
        <p:xfrm>
          <a:off x="7546975" y="4059238"/>
          <a:ext cx="357188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08" name="Equation" r:id="rId15" imgW="152280" imgH="228600" progId="Equation.DSMT4">
                  <p:embed/>
                </p:oleObj>
              </mc:Choice>
              <mc:Fallback>
                <p:oleObj name="Equation" r:id="rId15" imgW="1522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6975" y="4059238"/>
                        <a:ext cx="357188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5248879"/>
              </p:ext>
            </p:extLst>
          </p:nvPr>
        </p:nvGraphicFramePr>
        <p:xfrm>
          <a:off x="8423275" y="6067425"/>
          <a:ext cx="328613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09" name="Equation" r:id="rId17" imgW="139680" imgH="228600" progId="Equation.DSMT4">
                  <p:embed/>
                </p:oleObj>
              </mc:Choice>
              <mc:Fallback>
                <p:oleObj name="Equation" r:id="rId17" imgW="139680" imgH="228600" progId="Equation.DSMT4">
                  <p:embed/>
                  <p:pic>
                    <p:nvPicPr>
                      <p:cNvPr id="0" name="Object 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23275" y="6067425"/>
                        <a:ext cx="328613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8820969"/>
              </p:ext>
            </p:extLst>
          </p:nvPr>
        </p:nvGraphicFramePr>
        <p:xfrm>
          <a:off x="8262937" y="1190625"/>
          <a:ext cx="1706562" cy="1096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10" name="Equation" r:id="rId19" imgW="888614" imgH="571252" progId="Equation.DSMT4">
                  <p:embed/>
                </p:oleObj>
              </mc:Choice>
              <mc:Fallback>
                <p:oleObj name="Equation" r:id="rId19" imgW="888614" imgH="571252" progId="Equation.DSMT4">
                  <p:embed/>
                  <p:pic>
                    <p:nvPicPr>
                      <p:cNvPr id="0" name="Object 9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62937" y="1190625"/>
                        <a:ext cx="1706562" cy="1096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Номер слайда 2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0138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29000">
              <a:schemeClr val="accent6">
                <a:lumMod val="60000"/>
                <a:lumOff val="40000"/>
              </a:schemeClr>
            </a:gs>
            <a:gs pos="80404">
              <a:srgbClr val="AFCC62"/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E63847EA-A8C7-4532-91E8-632D7C8DEE5E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155700" y="504825"/>
            <a:ext cx="8305800" cy="6717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Найдем скалярное произведение произвольного </a:t>
            </a:r>
            <a:r>
              <a:rPr lang="ru-RU" sz="2800" dirty="0" smtClean="0"/>
              <a:t>вектора</a:t>
            </a:r>
          </a:p>
          <a:p>
            <a:endParaRPr lang="ru-RU" sz="2800" dirty="0"/>
          </a:p>
          <a:p>
            <a:endParaRPr lang="ru-RU" sz="2800" dirty="0" smtClean="0"/>
          </a:p>
          <a:p>
            <a:r>
              <a:rPr lang="ru-RU" sz="2800" dirty="0"/>
              <a:t>и вектора </a:t>
            </a:r>
            <a:r>
              <a:rPr lang="ru-RU" sz="2800" dirty="0" smtClean="0"/>
              <a:t>          из </a:t>
            </a:r>
            <a:r>
              <a:rPr lang="ru-RU" sz="2800" dirty="0"/>
              <a:t>сопряженного </a:t>
            </a:r>
            <a:r>
              <a:rPr lang="ru-RU" sz="2800" dirty="0" smtClean="0"/>
              <a:t>базиса</a:t>
            </a:r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300" dirty="0" smtClean="0"/>
          </a:p>
          <a:p>
            <a:r>
              <a:rPr lang="ru-RU" sz="2800" dirty="0" smtClean="0"/>
              <a:t>Таким образом, получаем формулу для коэффициентов </a:t>
            </a:r>
            <a:endParaRPr lang="ru-RU" sz="2800" dirty="0"/>
          </a:p>
          <a:p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3850530"/>
              </p:ext>
            </p:extLst>
          </p:nvPr>
        </p:nvGraphicFramePr>
        <p:xfrm>
          <a:off x="2984500" y="885825"/>
          <a:ext cx="1975334" cy="13122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09" name="Equation" r:id="rId5" imgW="1358310" imgH="901309" progId="Equation.DSMT4">
                  <p:embed/>
                </p:oleObj>
              </mc:Choice>
              <mc:Fallback>
                <p:oleObj name="Equation" r:id="rId5" imgW="1358310" imgH="901309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4500" y="885825"/>
                        <a:ext cx="1975334" cy="13122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7665112"/>
              </p:ext>
            </p:extLst>
          </p:nvPr>
        </p:nvGraphicFramePr>
        <p:xfrm>
          <a:off x="2963863" y="2166938"/>
          <a:ext cx="422275" cy="54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10" name="Equation" r:id="rId7" imgW="291960" imgH="380880" progId="Equation.DSMT4">
                  <p:embed/>
                </p:oleObj>
              </mc:Choice>
              <mc:Fallback>
                <p:oleObj name="Equation" r:id="rId7" imgW="291960" imgH="3808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3863" y="2166938"/>
                        <a:ext cx="422275" cy="5476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8683307"/>
              </p:ext>
            </p:extLst>
          </p:nvPr>
        </p:nvGraphicFramePr>
        <p:xfrm>
          <a:off x="1956146" y="2702934"/>
          <a:ext cx="6942138" cy="281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11" name="Equation" r:id="rId9" imgW="4787640" imgH="1942920" progId="Equation.DSMT4">
                  <p:embed/>
                </p:oleObj>
              </mc:Choice>
              <mc:Fallback>
                <p:oleObj name="Equation" r:id="rId9" imgW="4787640" imgH="194292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6146" y="2702934"/>
                        <a:ext cx="6942138" cy="2819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9354084"/>
              </p:ext>
            </p:extLst>
          </p:nvPr>
        </p:nvGraphicFramePr>
        <p:xfrm>
          <a:off x="4268340" y="6166676"/>
          <a:ext cx="2317750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12" name="Equation" r:id="rId11" imgW="1460160" imgH="482400" progId="Equation.DSMT4">
                  <p:embed/>
                </p:oleObj>
              </mc:Choice>
              <mc:Fallback>
                <p:oleObj name="Equation" r:id="rId11" imgW="1460160" imgH="4824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8340" y="6166676"/>
                        <a:ext cx="2317750" cy="7667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Номер слайда 1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8977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29000">
              <a:schemeClr val="accent6">
                <a:lumMod val="60000"/>
                <a:lumOff val="40000"/>
              </a:schemeClr>
            </a:gs>
            <a:gs pos="80404">
              <a:srgbClr val="AFCC62"/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89660DF6-EEBF-4ACA-AC40-711C9DB258D2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847886" y="517726"/>
            <a:ext cx="8991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Особенно удобно, если </a:t>
            </a:r>
            <a:r>
              <a:rPr lang="ru-RU" sz="2800" dirty="0" smtClean="0"/>
              <a:t>базис </a:t>
            </a:r>
            <a:r>
              <a:rPr lang="ru-RU" sz="2800" dirty="0" smtClean="0">
                <a:solidFill>
                  <a:srgbClr val="0000FF"/>
                </a:solidFill>
              </a:rPr>
              <a:t>сопряжён самому себе</a:t>
            </a:r>
            <a:r>
              <a:rPr lang="ru-RU" sz="2800" dirty="0" smtClean="0"/>
              <a:t>, т.е. все </a:t>
            </a:r>
            <a:r>
              <a:rPr lang="ru-RU" sz="2800" dirty="0"/>
              <a:t>векторы базиса попарно ортогональны и имеют норму, равную 1. Такие базисы называются </a:t>
            </a:r>
            <a:r>
              <a:rPr lang="ru-RU" sz="2800" i="1" dirty="0"/>
              <a:t>ортонормальными </a:t>
            </a:r>
            <a:r>
              <a:rPr lang="ru-RU" sz="2800" dirty="0"/>
              <a:t>(ортонормированными).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505648"/>
              </p:ext>
            </p:extLst>
          </p:nvPr>
        </p:nvGraphicFramePr>
        <p:xfrm>
          <a:off x="1689100" y="2228832"/>
          <a:ext cx="396240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01" name="Equation" r:id="rId5" imgW="2844800" imgH="876300" progId="Equation.DSMT4">
                  <p:embed/>
                </p:oleObj>
              </mc:Choice>
              <mc:Fallback>
                <p:oleObj name="Equation" r:id="rId5" imgW="2844800" imgH="8763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9100" y="2228832"/>
                        <a:ext cx="3962400" cy="1219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6815692"/>
              </p:ext>
            </p:extLst>
          </p:nvPr>
        </p:nvGraphicFramePr>
        <p:xfrm>
          <a:off x="1689100" y="3498173"/>
          <a:ext cx="6930559" cy="272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02" name="Equation" r:id="rId7" imgW="4940300" imgH="1943100" progId="Equation.DSMT4">
                  <p:embed/>
                </p:oleObj>
              </mc:Choice>
              <mc:Fallback>
                <p:oleObj name="Equation" r:id="rId7" imgW="4940300" imgH="19431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9100" y="3498173"/>
                        <a:ext cx="6930559" cy="27241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4111005"/>
              </p:ext>
            </p:extLst>
          </p:nvPr>
        </p:nvGraphicFramePr>
        <p:xfrm>
          <a:off x="6032500" y="6141627"/>
          <a:ext cx="1952065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03" name="Equation" r:id="rId9" imgW="1485900" imgH="482600" progId="Equation.DSMT4">
                  <p:embed/>
                </p:oleObj>
              </mc:Choice>
              <mc:Fallback>
                <p:oleObj name="Equation" r:id="rId9" imgW="1485900" imgH="482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2500" y="6141627"/>
                        <a:ext cx="1952065" cy="6381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003300" y="6232178"/>
            <a:ext cx="533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Формула </a:t>
            </a:r>
            <a:r>
              <a:rPr lang="ru-RU" sz="2800" dirty="0"/>
              <a:t>для коэффициентов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5335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29000">
              <a:schemeClr val="accent6">
                <a:lumMod val="60000"/>
                <a:lumOff val="40000"/>
              </a:schemeClr>
            </a:gs>
            <a:gs pos="80404">
              <a:srgbClr val="AFCC62"/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2" name="Прямоугольник 21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195A296-CF91-4FEE-858D-D49FE14078F8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2" name="Прямоугольник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003300" y="593438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00FF"/>
                </a:solidFill>
              </a:rPr>
              <a:t>Процедура Грама–Шмидта</a:t>
            </a:r>
            <a:endParaRPr lang="ru-RU" sz="3200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3300" y="1266825"/>
            <a:ext cx="9220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Пусть в гильбертовом </a:t>
            </a:r>
            <a:r>
              <a:rPr lang="ru-RU" sz="2800" dirty="0" smtClean="0"/>
              <a:t>пространстве </a:t>
            </a:r>
            <a:r>
              <a:rPr lang="ru-RU" sz="2800" dirty="0"/>
              <a:t>задана совокупность </a:t>
            </a:r>
          </a:p>
          <a:p>
            <a:r>
              <a:rPr lang="ru-RU" sz="2800" dirty="0"/>
              <a:t>линейно-независимых </a:t>
            </a:r>
            <a:r>
              <a:rPr lang="ru-RU" sz="2800" dirty="0" smtClean="0"/>
              <a:t>векторов</a:t>
            </a:r>
          </a:p>
          <a:p>
            <a:endParaRPr lang="ru-RU" sz="2800" dirty="0"/>
          </a:p>
          <a:p>
            <a:endParaRPr lang="ru-RU" sz="2800" dirty="0" smtClean="0"/>
          </a:p>
          <a:p>
            <a:r>
              <a:rPr lang="ru-RU" sz="2800" dirty="0" smtClean="0"/>
              <a:t>Введем вспомогательную </a:t>
            </a:r>
            <a:r>
              <a:rPr lang="ru-RU" sz="2800" dirty="0"/>
              <a:t>совокупность векторов</a:t>
            </a:r>
          </a:p>
          <a:p>
            <a:endParaRPr lang="ru-RU" sz="28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9921954"/>
              </p:ext>
            </p:extLst>
          </p:nvPr>
        </p:nvGraphicFramePr>
        <p:xfrm>
          <a:off x="4079875" y="2162130"/>
          <a:ext cx="2174714" cy="715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03" name="Equation" r:id="rId5" imgW="1473200" imgH="482600" progId="Equation.DSMT4">
                  <p:embed/>
                </p:oleObj>
              </mc:Choice>
              <mc:Fallback>
                <p:oleObj name="Equation" r:id="rId5" imgW="1473200" imgH="482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9875" y="2162130"/>
                        <a:ext cx="2174714" cy="7155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2095314"/>
              </p:ext>
            </p:extLst>
          </p:nvPr>
        </p:nvGraphicFramePr>
        <p:xfrm>
          <a:off x="4079875" y="3476625"/>
          <a:ext cx="2306638" cy="7306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04" name="Equation" r:id="rId7" imgW="1536700" imgH="482600" progId="Equation.DSMT4">
                  <p:embed/>
                </p:oleObj>
              </mc:Choice>
              <mc:Fallback>
                <p:oleObj name="Equation" r:id="rId7" imgW="1536700" imgH="482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9875" y="3476625"/>
                        <a:ext cx="2306638" cy="7306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003300" y="4391658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1-й шаг:</a:t>
            </a:r>
            <a:endParaRPr lang="ru-RU" sz="2800" dirty="0"/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0320842"/>
              </p:ext>
            </p:extLst>
          </p:nvPr>
        </p:nvGraphicFramePr>
        <p:xfrm>
          <a:off x="2770469" y="4269126"/>
          <a:ext cx="1524000" cy="693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05" name="Equation" r:id="rId9" imgW="1066800" imgH="482600" progId="Equation.DSMT4">
                  <p:embed/>
                </p:oleObj>
              </mc:Choice>
              <mc:Fallback>
                <p:oleObj name="Equation" r:id="rId9" imgW="1066800" imgH="482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0469" y="4269126"/>
                        <a:ext cx="1524000" cy="6939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4576144"/>
              </p:ext>
            </p:extLst>
          </p:nvPr>
        </p:nvGraphicFramePr>
        <p:xfrm>
          <a:off x="4755903" y="4196893"/>
          <a:ext cx="2380197" cy="1389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06" name="Equation" r:id="rId11" imgW="1765300" imgH="1028700" progId="Equation.DSMT4">
                  <p:embed/>
                </p:oleObj>
              </mc:Choice>
              <mc:Fallback>
                <p:oleObj name="Equation" r:id="rId11" imgW="1765300" imgH="10287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5903" y="4196893"/>
                        <a:ext cx="2380197" cy="13895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0594706"/>
              </p:ext>
            </p:extLst>
          </p:nvPr>
        </p:nvGraphicFramePr>
        <p:xfrm>
          <a:off x="2496568" y="5690690"/>
          <a:ext cx="362585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07" name="Equation" r:id="rId13" imgW="2565360" imgH="482400" progId="Equation.DSMT4">
                  <p:embed/>
                </p:oleObj>
              </mc:Choice>
              <mc:Fallback>
                <p:oleObj name="Equation" r:id="rId13" imgW="2565360" imgH="4824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6568" y="5690690"/>
                        <a:ext cx="3625850" cy="685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032295" y="5836293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2</a:t>
            </a:r>
            <a:r>
              <a:rPr lang="ru-RU" sz="2800" dirty="0" smtClean="0"/>
              <a:t>-й шаг:</a:t>
            </a:r>
            <a:endParaRPr lang="ru-RU" sz="2800" dirty="0"/>
          </a:p>
        </p:txBody>
      </p:sp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0487964"/>
              </p:ext>
            </p:extLst>
          </p:nvPr>
        </p:nvGraphicFramePr>
        <p:xfrm>
          <a:off x="6603324" y="5627815"/>
          <a:ext cx="2191848" cy="12795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08" name="Equation" r:id="rId15" imgW="1765300" imgH="1028700" progId="Equation.DSMT4">
                  <p:embed/>
                </p:oleObj>
              </mc:Choice>
              <mc:Fallback>
                <p:oleObj name="Equation" r:id="rId15" imgW="1765300" imgH="10287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3324" y="5627815"/>
                        <a:ext cx="2191848" cy="12795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Номер слайда 2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4766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29000">
              <a:schemeClr val="accent6">
                <a:lumMod val="60000"/>
                <a:lumOff val="40000"/>
              </a:schemeClr>
            </a:gs>
            <a:gs pos="80404">
              <a:srgbClr val="AFCC62"/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F3B870D9-0D13-4FA3-9225-B4C8B2E80537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Рисунок 15" descr="Рис 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7332" y="3709786"/>
            <a:ext cx="4235764" cy="325820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99177" y="581025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1-й шаг:</a:t>
            </a:r>
            <a:endParaRPr lang="ru-RU" sz="2800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9583144"/>
              </p:ext>
            </p:extLst>
          </p:nvPr>
        </p:nvGraphicFramePr>
        <p:xfrm>
          <a:off x="2680340" y="504825"/>
          <a:ext cx="1371600" cy="624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19" name="Equation" r:id="rId6" imgW="1066800" imgH="482600" progId="Equation.DSMT4">
                  <p:embed/>
                </p:oleObj>
              </mc:Choice>
              <mc:Fallback>
                <p:oleObj name="Equation" r:id="rId6" imgW="1066800" imgH="482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0340" y="504825"/>
                        <a:ext cx="1371600" cy="6245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7296424"/>
              </p:ext>
            </p:extLst>
          </p:nvPr>
        </p:nvGraphicFramePr>
        <p:xfrm>
          <a:off x="4279901" y="571636"/>
          <a:ext cx="2133600" cy="12455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20" name="Equation" r:id="rId8" imgW="1765300" imgH="1028700" progId="Equation.DSMT4">
                  <p:embed/>
                </p:oleObj>
              </mc:Choice>
              <mc:Fallback>
                <p:oleObj name="Equation" r:id="rId8" imgW="1765300" imgH="1028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9901" y="571636"/>
                        <a:ext cx="2133600" cy="12455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6515291"/>
              </p:ext>
            </p:extLst>
          </p:nvPr>
        </p:nvGraphicFramePr>
        <p:xfrm>
          <a:off x="2679536" y="1931488"/>
          <a:ext cx="3123560" cy="5907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21" name="Equation" r:id="rId10" imgW="2565360" imgH="482400" progId="Equation.DSMT4">
                  <p:embed/>
                </p:oleObj>
              </mc:Choice>
              <mc:Fallback>
                <p:oleObj name="Equation" r:id="rId10" imgW="256536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9536" y="1931488"/>
                        <a:ext cx="3123560" cy="5907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079500" y="201930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2</a:t>
            </a:r>
            <a:r>
              <a:rPr lang="ru-RU" sz="2800" dirty="0" smtClean="0"/>
              <a:t>-й шаг:</a:t>
            </a:r>
            <a:endParaRPr lang="ru-RU" sz="2800" dirty="0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9926495"/>
              </p:ext>
            </p:extLst>
          </p:nvPr>
        </p:nvGraphicFramePr>
        <p:xfrm>
          <a:off x="6331095" y="1853245"/>
          <a:ext cx="2144073" cy="125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22" name="Equation" r:id="rId12" imgW="1765300" imgH="1028700" progId="Equation.DSMT4">
                  <p:embed/>
                </p:oleObj>
              </mc:Choice>
              <mc:Fallback>
                <p:oleObj name="Equation" r:id="rId12" imgW="1765300" imgH="1028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31095" y="1853245"/>
                        <a:ext cx="2144073" cy="12516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6816132"/>
              </p:ext>
            </p:extLst>
          </p:nvPr>
        </p:nvGraphicFramePr>
        <p:xfrm>
          <a:off x="2521111" y="3240813"/>
          <a:ext cx="5416389" cy="6471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23" name="Equation" r:id="rId14" imgW="4063680" imgH="482400" progId="Equation.DSMT4">
                  <p:embed/>
                </p:oleObj>
              </mc:Choice>
              <mc:Fallback>
                <p:oleObj name="Equation" r:id="rId14" imgW="4063680" imgH="4824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1111" y="3240813"/>
                        <a:ext cx="5416389" cy="6471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019018" y="3347179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3-й шаг:</a:t>
            </a:r>
            <a:endParaRPr lang="ru-RU" sz="2800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7371204"/>
              </p:ext>
            </p:extLst>
          </p:nvPr>
        </p:nvGraphicFramePr>
        <p:xfrm>
          <a:off x="6794500" y="4840205"/>
          <a:ext cx="2057400" cy="12010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24" name="Equation" r:id="rId16" imgW="1765300" imgH="1028700" progId="Equation.DSMT4">
                  <p:embed/>
                </p:oleObj>
              </mc:Choice>
              <mc:Fallback>
                <p:oleObj name="Equation" r:id="rId16" imgW="1765300" imgH="1028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94500" y="4840205"/>
                        <a:ext cx="2057400" cy="12010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Номер слайда 1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1357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29000">
              <a:schemeClr val="accent6">
                <a:lumMod val="60000"/>
                <a:lumOff val="40000"/>
              </a:schemeClr>
            </a:gs>
            <a:gs pos="80404">
              <a:srgbClr val="AFCC62"/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2" name="Прямоугольник 21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1B9F9697-93B1-4E6B-A6C4-4E86BD694F35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2" name="Прямоугольник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/>
          <p:cNvSpPr/>
          <p:nvPr/>
        </p:nvSpPr>
        <p:spPr>
          <a:xfrm>
            <a:off x="1003300" y="504825"/>
            <a:ext cx="8686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Метрика</a:t>
            </a:r>
            <a:endParaRPr lang="ru-RU" sz="28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sz="2800" dirty="0"/>
              <a:t>Метрика должна удовлетворять следующим очевидным свойствам расстояния, формулируемым в виде аксиом 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3737230"/>
              </p:ext>
            </p:extLst>
          </p:nvPr>
        </p:nvGraphicFramePr>
        <p:xfrm>
          <a:off x="1155700" y="2638425"/>
          <a:ext cx="6799263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41" name="Equation" r:id="rId4" imgW="4381200" imgH="342720" progId="Equation.DSMT4">
                  <p:embed/>
                </p:oleObj>
              </mc:Choice>
              <mc:Fallback>
                <p:oleObj name="Equation" r:id="rId4" imgW="4381200" imgH="34272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5700" y="2638425"/>
                        <a:ext cx="6799263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4417757"/>
              </p:ext>
            </p:extLst>
          </p:nvPr>
        </p:nvGraphicFramePr>
        <p:xfrm>
          <a:off x="1155700" y="3857625"/>
          <a:ext cx="4021137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42" name="Equation" r:id="rId6" imgW="2577960" imgH="342720" progId="Equation.DSMT4">
                  <p:embed/>
                </p:oleObj>
              </mc:Choice>
              <mc:Fallback>
                <p:oleObj name="Equation" r:id="rId6" imgW="2577960" imgH="34272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5700" y="3857625"/>
                        <a:ext cx="4021137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7216087"/>
              </p:ext>
            </p:extLst>
          </p:nvPr>
        </p:nvGraphicFramePr>
        <p:xfrm>
          <a:off x="1155700" y="5000625"/>
          <a:ext cx="6543675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43" name="Equation" r:id="rId8" imgW="3695400" imgH="342720" progId="Equation.DSMT4">
                  <p:embed/>
                </p:oleObj>
              </mc:Choice>
              <mc:Fallback>
                <p:oleObj name="Equation" r:id="rId8" imgW="3695400" imgH="34272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5700" y="5000625"/>
                        <a:ext cx="6543675" cy="60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9" name="Группа 28"/>
          <p:cNvGrpSpPr/>
          <p:nvPr/>
        </p:nvGrpSpPr>
        <p:grpSpPr>
          <a:xfrm>
            <a:off x="5880100" y="2181225"/>
            <a:ext cx="3429000" cy="4419600"/>
            <a:chOff x="5575300" y="2181225"/>
            <a:chExt cx="3733800" cy="5181600"/>
          </a:xfrm>
        </p:grpSpPr>
        <p:cxnSp>
          <p:nvCxnSpPr>
            <p:cNvPr id="15" name="Прямая со стрелкой 14"/>
            <p:cNvCxnSpPr/>
            <p:nvPr/>
          </p:nvCxnSpPr>
          <p:spPr>
            <a:xfrm flipV="1">
              <a:off x="5880100" y="4848225"/>
              <a:ext cx="3429000" cy="609600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 flipV="1">
              <a:off x="5880100" y="2181225"/>
              <a:ext cx="3429000" cy="3276600"/>
            </a:xfrm>
            <a:prstGeom prst="straightConnector1">
              <a:avLst/>
            </a:prstGeom>
            <a:ln w="28575">
              <a:solidFill>
                <a:srgbClr val="92D05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 flipV="1">
              <a:off x="9306956" y="2181225"/>
              <a:ext cx="0" cy="2667000"/>
            </a:xfrm>
            <a:prstGeom prst="straightConnector1">
              <a:avLst/>
            </a:prstGeom>
            <a:ln w="28575">
              <a:solidFill>
                <a:srgbClr val="0070C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 flipV="1">
              <a:off x="5575300" y="5457825"/>
              <a:ext cx="304800" cy="19050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 flipV="1">
              <a:off x="5575300" y="2181225"/>
              <a:ext cx="3731656" cy="5181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 flipV="1">
              <a:off x="5575300" y="4848225"/>
              <a:ext cx="3733800" cy="2514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6" name="Объект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8328320"/>
              </p:ext>
            </p:extLst>
          </p:nvPr>
        </p:nvGraphicFramePr>
        <p:xfrm>
          <a:off x="5663321" y="5832475"/>
          <a:ext cx="321469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44" name="Equation" r:id="rId10" imgW="190440" imgH="203040" progId="Equation.DSMT4">
                  <p:embed/>
                </p:oleObj>
              </mc:Choice>
              <mc:Fallback>
                <p:oleObj name="Equation" r:id="rId10" imgW="19044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663321" y="5832475"/>
                        <a:ext cx="321469" cy="342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Объект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1245723"/>
              </p:ext>
            </p:extLst>
          </p:nvPr>
        </p:nvGraphicFramePr>
        <p:xfrm>
          <a:off x="7965608" y="5407025"/>
          <a:ext cx="344412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45" name="Equation" r:id="rId12" imgW="215640" imgH="266400" progId="Equation.DSMT4">
                  <p:embed/>
                </p:oleObj>
              </mc:Choice>
              <mc:Fallback>
                <p:oleObj name="Equation" r:id="rId12" imgW="21564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965608" y="5407025"/>
                        <a:ext cx="344412" cy="425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Объект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6651229"/>
              </p:ext>
            </p:extLst>
          </p:nvPr>
        </p:nvGraphicFramePr>
        <p:xfrm>
          <a:off x="8974182" y="3235963"/>
          <a:ext cx="3048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46" name="Equation" r:id="rId14" imgW="190440" imgH="190440" progId="Equation.DSMT4">
                  <p:embed/>
                </p:oleObj>
              </mc:Choice>
              <mc:Fallback>
                <p:oleObj name="Equation" r:id="rId14" imgW="190440" imgH="190440" progId="Equation.DSMT4">
                  <p:embed/>
                  <p:pic>
                    <p:nvPicPr>
                      <p:cNvPr id="0" name="Объект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74182" y="3235963"/>
                        <a:ext cx="30480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7850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29000">
              <a:schemeClr val="accent6">
                <a:lumMod val="60000"/>
                <a:lumOff val="40000"/>
              </a:schemeClr>
            </a:gs>
            <a:gs pos="80404">
              <a:srgbClr val="AFCC62"/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774700" y="352425"/>
                <a:ext cx="9137972" cy="66449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43564D9F-ACC0-489D-9A49-7D9DEE330957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352425"/>
                <a:ext cx="9137972" cy="66449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003300" y="352425"/>
            <a:ext cx="29699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00FF"/>
                </a:solidFill>
              </a:rPr>
              <a:t>Полнота базиса</a:t>
            </a:r>
            <a:endParaRPr lang="ru-RU" sz="3200" dirty="0">
              <a:solidFill>
                <a:srgbClr val="0000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20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50900" y="902488"/>
            <a:ext cx="91440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Базис </a:t>
            </a:r>
            <a:r>
              <a:rPr lang="ru-RU" sz="2800" dirty="0"/>
              <a:t>полон, </a:t>
            </a:r>
            <a:r>
              <a:rPr lang="ru-RU" sz="2800" dirty="0" smtClean="0"/>
              <a:t>если в </a:t>
            </a:r>
            <a:r>
              <a:rPr lang="ru-RU" sz="2800" dirty="0"/>
              <a:t>данном пространстве не существует векторов, ортогональных </a:t>
            </a:r>
            <a:r>
              <a:rPr lang="ru-RU" sz="2800" i="1" dirty="0"/>
              <a:t>всем </a:t>
            </a:r>
            <a:r>
              <a:rPr lang="ru-RU" sz="2800" dirty="0"/>
              <a:t>векторам базиса. Полнота базиса означает, что взяв достаточно большое, но конечное число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 </a:t>
            </a:r>
            <a:r>
              <a:rPr lang="ru-RU" sz="2800" dirty="0" smtClean="0"/>
              <a:t>базисных </a:t>
            </a:r>
            <a:r>
              <a:rPr lang="ru-RU" sz="2800" dirty="0"/>
              <a:t>векторов, можно аппроксимировать данный </a:t>
            </a:r>
            <a:r>
              <a:rPr lang="ru-RU" sz="2800" dirty="0" smtClean="0"/>
              <a:t>вектор</a:t>
            </a:r>
            <a:r>
              <a:rPr lang="en-US" sz="2800" dirty="0" smtClean="0"/>
              <a:t> </a:t>
            </a:r>
            <a:r>
              <a:rPr lang="ru-RU" sz="2800" i="1" dirty="0" smtClean="0"/>
              <a:t>с </a:t>
            </a:r>
            <a:r>
              <a:rPr lang="ru-RU" sz="2800" i="1" dirty="0"/>
              <a:t>любой заданной точностью</a:t>
            </a:r>
            <a:r>
              <a:rPr lang="ru-RU" sz="2800" dirty="0"/>
              <a:t> конечной </a:t>
            </a:r>
            <a:r>
              <a:rPr lang="ru-RU" sz="2800" dirty="0" smtClean="0"/>
              <a:t>суммой</a:t>
            </a:r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ru-RU" sz="2800" dirty="0"/>
              <a:t>Представление </a:t>
            </a:r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произвольной последовательности относительно </a:t>
            </a:r>
            <a:r>
              <a:rPr lang="ru-RU" sz="2800" i="1" dirty="0">
                <a:solidFill>
                  <a:srgbClr val="0000FF"/>
                </a:solidFill>
              </a:rPr>
              <a:t>ортонормального полного </a:t>
            </a:r>
            <a:r>
              <a:rPr lang="ru-RU" sz="2800" dirty="0"/>
              <a:t>базиса 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называется </a:t>
            </a:r>
            <a:r>
              <a:rPr lang="ru-RU" sz="2800" i="1" dirty="0">
                <a:solidFill>
                  <a:srgbClr val="0000FF"/>
                </a:solidFill>
              </a:rPr>
              <a:t>обобщённым</a:t>
            </a:r>
            <a:r>
              <a:rPr lang="ru-RU" sz="2800" i="1" dirty="0"/>
              <a:t> </a:t>
            </a:r>
            <a:r>
              <a:rPr lang="ru-RU" sz="2800" i="1" dirty="0">
                <a:solidFill>
                  <a:srgbClr val="0000FF"/>
                </a:solidFill>
              </a:rPr>
              <a:t>рядом Фурье</a:t>
            </a:r>
            <a:endParaRPr lang="ru-RU" sz="2800" dirty="0">
              <a:solidFill>
                <a:srgbClr val="0000FF"/>
              </a:solidFill>
            </a:endParaRPr>
          </a:p>
          <a:p>
            <a:endParaRPr lang="ru-RU" sz="2800" dirty="0"/>
          </a:p>
          <a:p>
            <a:endParaRPr lang="ru-RU" sz="2800" dirty="0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6562895"/>
              </p:ext>
            </p:extLst>
          </p:nvPr>
        </p:nvGraphicFramePr>
        <p:xfrm>
          <a:off x="6149011" y="3135093"/>
          <a:ext cx="2360376" cy="12253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64" name="Equation" r:id="rId5" imgW="1739900" imgH="901700" progId="Equation.DSMT4">
                  <p:embed/>
                </p:oleObj>
              </mc:Choice>
              <mc:Fallback>
                <p:oleObj name="Equation" r:id="rId5" imgW="17399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9011" y="3135093"/>
                        <a:ext cx="2360376" cy="12253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5751562"/>
              </p:ext>
            </p:extLst>
          </p:nvPr>
        </p:nvGraphicFramePr>
        <p:xfrm>
          <a:off x="3626390" y="3933825"/>
          <a:ext cx="2522621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65" name="Equation" r:id="rId7" imgW="1765300" imgH="901700" progId="Equation.DSMT4">
                  <p:embed/>
                </p:oleObj>
              </mc:Choice>
              <mc:Fallback>
                <p:oleObj name="Equation" r:id="rId7" imgW="1765300" imgH="901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6390" y="3933825"/>
                        <a:ext cx="2522621" cy="1295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8137168"/>
              </p:ext>
            </p:extLst>
          </p:nvPr>
        </p:nvGraphicFramePr>
        <p:xfrm>
          <a:off x="6489700" y="5534025"/>
          <a:ext cx="2541494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66" name="Equation" r:id="rId9" imgW="1803400" imgH="482600" progId="Equation.DSMT4">
                  <p:embed/>
                </p:oleObj>
              </mc:Choice>
              <mc:Fallback>
                <p:oleObj name="Equation" r:id="rId9" imgW="1803400" imgH="482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9700" y="5534025"/>
                        <a:ext cx="2541494" cy="685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030568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29000">
              <a:schemeClr val="accent6">
                <a:lumMod val="60000"/>
                <a:lumOff val="40000"/>
              </a:schemeClr>
            </a:gs>
            <a:gs pos="80404">
              <a:srgbClr val="AFCC62"/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774700" y="352425"/>
                <a:ext cx="9137972" cy="66449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4046BBEE-9654-496E-95A7-2D807055982C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352425"/>
                <a:ext cx="9137972" cy="66449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21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27100" y="352425"/>
            <a:ext cx="39741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00FF"/>
                </a:solidFill>
              </a:rPr>
              <a:t>Равенство Парсеваля</a:t>
            </a:r>
            <a:endParaRPr lang="ru-RU" sz="3200" b="1" i="1" dirty="0">
              <a:solidFill>
                <a:srgbClr val="0000FF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4629118"/>
              </p:ext>
            </p:extLst>
          </p:nvPr>
        </p:nvGraphicFramePr>
        <p:xfrm>
          <a:off x="1231900" y="1064419"/>
          <a:ext cx="6467348" cy="11930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05" name="Equation" r:id="rId5" imgW="4902200" imgH="901700" progId="Equation.DSMT4">
                  <p:embed/>
                </p:oleObj>
              </mc:Choice>
              <mc:Fallback>
                <p:oleObj name="Equation" r:id="rId5" imgW="49022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1900" y="1064419"/>
                        <a:ext cx="6467348" cy="11930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1344093"/>
              </p:ext>
            </p:extLst>
          </p:nvPr>
        </p:nvGraphicFramePr>
        <p:xfrm>
          <a:off x="1079500" y="2333625"/>
          <a:ext cx="7010400" cy="26027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06" name="Equation" r:id="rId7" imgW="5105400" imgH="1892300" progId="Equation.DSMT4">
                  <p:embed/>
                </p:oleObj>
              </mc:Choice>
              <mc:Fallback>
                <p:oleObj name="Equation" r:id="rId7" imgW="5105400" imgH="18923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0" y="2333625"/>
                        <a:ext cx="7010400" cy="26027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336492"/>
              </p:ext>
            </p:extLst>
          </p:nvPr>
        </p:nvGraphicFramePr>
        <p:xfrm>
          <a:off x="1231900" y="5288791"/>
          <a:ext cx="3048000" cy="12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07" name="Equation" r:id="rId9" imgW="2286000" imgH="901700" progId="Equation.DSMT4">
                  <p:embed/>
                </p:oleObj>
              </mc:Choice>
              <mc:Fallback>
                <p:oleObj name="Equation" r:id="rId9" imgW="2286000" imgH="9017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1900" y="5288791"/>
                        <a:ext cx="3048000" cy="12065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3392591"/>
              </p:ext>
            </p:extLst>
          </p:nvPr>
        </p:nvGraphicFramePr>
        <p:xfrm>
          <a:off x="4901265" y="5307480"/>
          <a:ext cx="4085234" cy="118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08" name="Equation" r:id="rId11" imgW="3111480" imgH="901440" progId="Equation.DSMT4">
                  <p:embed/>
                </p:oleObj>
              </mc:Choice>
              <mc:Fallback>
                <p:oleObj name="Equation" r:id="rId11" imgW="3111480" imgH="9014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1265" y="5307480"/>
                        <a:ext cx="4085234" cy="1187812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271907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29000">
              <a:schemeClr val="accent6">
                <a:lumMod val="60000"/>
                <a:lumOff val="40000"/>
              </a:schemeClr>
            </a:gs>
            <a:gs pos="80404">
              <a:srgbClr val="AFCC62"/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D0BA3563-13DC-4EE6-B557-79FA31999FC2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22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27100" y="546098"/>
            <a:ext cx="54267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00FF"/>
                </a:solidFill>
              </a:rPr>
              <a:t>Обобщение равенства Парсеваля</a:t>
            </a:r>
            <a:endParaRPr lang="ru-RU" sz="2800" b="1" i="1" dirty="0">
              <a:solidFill>
                <a:srgbClr val="0000FF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2063453"/>
              </p:ext>
            </p:extLst>
          </p:nvPr>
        </p:nvGraphicFramePr>
        <p:xfrm>
          <a:off x="1536701" y="1015443"/>
          <a:ext cx="5105400" cy="11227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03" name="Equation" r:id="rId5" imgW="4114800" imgH="901700" progId="Equation.DSMT4">
                  <p:embed/>
                </p:oleObj>
              </mc:Choice>
              <mc:Fallback>
                <p:oleObj name="Equation" r:id="rId5" imgW="41148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6701" y="1015443"/>
                        <a:ext cx="5105400" cy="11227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4659867"/>
              </p:ext>
            </p:extLst>
          </p:nvPr>
        </p:nvGraphicFramePr>
        <p:xfrm>
          <a:off x="1512748" y="2185783"/>
          <a:ext cx="5943600" cy="11006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04" name="Equation" r:id="rId7" imgW="4889500" imgH="901700" progId="Equation.DSMT4">
                  <p:embed/>
                </p:oleObj>
              </mc:Choice>
              <mc:Fallback>
                <p:oleObj name="Equation" r:id="rId7" imgW="4889500" imgH="901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2748" y="2185783"/>
                        <a:ext cx="5943600" cy="11006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1069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7992249"/>
              </p:ext>
            </p:extLst>
          </p:nvPr>
        </p:nvGraphicFramePr>
        <p:xfrm>
          <a:off x="5661025" y="5625345"/>
          <a:ext cx="2200549" cy="1127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05" name="Equation" r:id="rId9" imgW="1765080" imgH="901440" progId="Equation.DSMT4">
                  <p:embed/>
                </p:oleObj>
              </mc:Choice>
              <mc:Fallback>
                <p:oleObj name="Equation" r:id="rId9" imgW="1765080" imgH="9014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1025" y="5625345"/>
                        <a:ext cx="2200549" cy="11278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920750" y="3372729"/>
            <a:ext cx="899795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Равенство </a:t>
            </a:r>
            <a:r>
              <a:rPr lang="ru-RU" sz="2800" dirty="0" smtClean="0"/>
              <a:t>Парсеваля позволяет </a:t>
            </a:r>
            <a:r>
              <a:rPr lang="ru-RU" sz="2800" dirty="0"/>
              <a:t>пользоваться понятиями нормы и скалярного произведения последовательностей, представленных в ортонормальном полном базисе, не конкретизируя вид этого базиса.</a:t>
            </a:r>
          </a:p>
          <a:p>
            <a:r>
              <a:rPr lang="ru-RU" sz="2800" dirty="0"/>
              <a:t>Для полного ортонормального базиса справедливо </a:t>
            </a:r>
            <a:r>
              <a:rPr lang="ru-RU" sz="2800" i="1" dirty="0">
                <a:solidFill>
                  <a:srgbClr val="0000FF"/>
                </a:solidFill>
              </a:rPr>
              <a:t>неравенство Бесселя </a:t>
            </a:r>
            <a:endParaRPr lang="ru-RU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8332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29000">
              <a:schemeClr val="accent6">
                <a:lumMod val="60000"/>
                <a:lumOff val="40000"/>
              </a:schemeClr>
            </a:gs>
            <a:gs pos="80404">
              <a:srgbClr val="AFCC62"/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EF1C24D5-E05E-4C5B-ABD9-35CC2725EE6B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Прямоугольник 1"/>
          <p:cNvSpPr/>
          <p:nvPr/>
        </p:nvSpPr>
        <p:spPr>
          <a:xfrm>
            <a:off x="1003300" y="504825"/>
            <a:ext cx="8991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Метрику можно задать многими способами, </a:t>
            </a:r>
            <a:r>
              <a:rPr lang="ru-RU" sz="2800" dirty="0" smtClean="0"/>
              <a:t>например:</a:t>
            </a:r>
            <a:endParaRPr lang="ru-RU" sz="28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9611663"/>
              </p:ext>
            </p:extLst>
          </p:nvPr>
        </p:nvGraphicFramePr>
        <p:xfrm>
          <a:off x="1606309" y="923269"/>
          <a:ext cx="4709962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9" name="Equation" r:id="rId5" imgW="3492500" imgH="901700" progId="Equation.DSMT4">
                  <p:embed/>
                </p:oleObj>
              </mc:Choice>
              <mc:Fallback>
                <p:oleObj name="Equation" r:id="rId5" imgW="34925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6309" y="923269"/>
                        <a:ext cx="4709962" cy="1219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1481921"/>
              </p:ext>
            </p:extLst>
          </p:nvPr>
        </p:nvGraphicFramePr>
        <p:xfrm>
          <a:off x="1606309" y="2072878"/>
          <a:ext cx="535824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0" name="Equation" r:id="rId7" imgW="4330700" imgH="1041400" progId="Equation.DSMT4">
                  <p:embed/>
                </p:oleObj>
              </mc:Choice>
              <mc:Fallback>
                <p:oleObj name="Equation" r:id="rId7" imgW="4330700" imgH="10414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6309" y="2072878"/>
                        <a:ext cx="5358245" cy="1295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7515113"/>
              </p:ext>
            </p:extLst>
          </p:nvPr>
        </p:nvGraphicFramePr>
        <p:xfrm>
          <a:off x="1578498" y="3498196"/>
          <a:ext cx="5600192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1" name="Equation" r:id="rId9" imgW="4038600" imgH="711200" progId="Equation.DSMT4">
                  <p:embed/>
                </p:oleObj>
              </mc:Choice>
              <mc:Fallback>
                <p:oleObj name="Equation" r:id="rId9" imgW="4038600" imgH="7112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8498" y="3498196"/>
                        <a:ext cx="5600192" cy="990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03300" y="4343469"/>
            <a:ext cx="888340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Пространство с метрикой называется 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метрическим.</a:t>
            </a:r>
          </a:p>
          <a:p>
            <a:r>
              <a:rPr lang="ru-RU" sz="2800" dirty="0" smtClean="0"/>
              <a:t>В метрическом пространстве можно говорить о </a:t>
            </a:r>
            <a:br>
              <a:rPr lang="ru-RU" sz="2800" dirty="0" smtClean="0"/>
            </a:br>
            <a:r>
              <a:rPr lang="ru-RU" sz="2800" dirty="0" smtClean="0">
                <a:solidFill>
                  <a:srgbClr val="0000FF"/>
                </a:solidFill>
              </a:rPr>
              <a:t>сходимости </a:t>
            </a:r>
            <a:r>
              <a:rPr lang="ru-RU" sz="2800" dirty="0" smtClean="0"/>
              <a:t>последовательности элементов к некоторому пределу. Пространство, содержащее пределы всех своих сходящихся последовательностей, называется </a:t>
            </a:r>
            <a:r>
              <a:rPr lang="ru-RU" sz="2800" dirty="0" smtClean="0">
                <a:solidFill>
                  <a:srgbClr val="0000FF"/>
                </a:solidFill>
              </a:rPr>
              <a:t>полным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852818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29000">
              <a:schemeClr val="accent6">
                <a:lumMod val="60000"/>
                <a:lumOff val="40000"/>
              </a:schemeClr>
            </a:gs>
            <a:gs pos="80404">
              <a:srgbClr val="AFCC62"/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1" name="Прямоугольник 20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E35005C9-921F-4770-98DB-710E469EF652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1" name="Прямоугольник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62330" y="494275"/>
            <a:ext cx="9296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Норма</a:t>
            </a:r>
            <a:endParaRPr lang="ru-RU" sz="28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sz="2800" dirty="0"/>
              <a:t>должна удовлетворять следующим очевидным свойствам</a:t>
            </a: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0552409"/>
              </p:ext>
            </p:extLst>
          </p:nvPr>
        </p:nvGraphicFramePr>
        <p:xfrm>
          <a:off x="1579879" y="1506556"/>
          <a:ext cx="4535765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07" name="Equation" r:id="rId5" imgW="3416040" imgH="444240" progId="Equation.DSMT4">
                  <p:embed/>
                </p:oleObj>
              </mc:Choice>
              <mc:Fallback>
                <p:oleObj name="Equation" r:id="rId5" imgW="3416040" imgH="4442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9879" y="1506556"/>
                        <a:ext cx="4535765" cy="60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8023553"/>
              </p:ext>
            </p:extLst>
          </p:nvPr>
        </p:nvGraphicFramePr>
        <p:xfrm>
          <a:off x="1579879" y="2532350"/>
          <a:ext cx="4071621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08" name="Equation" r:id="rId7" imgW="2539800" imgH="419040" progId="Equation.DSMT4">
                  <p:embed/>
                </p:oleObj>
              </mc:Choice>
              <mc:Fallback>
                <p:oleObj name="Equation" r:id="rId7" imgW="2539800" imgH="4190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9879" y="2532350"/>
                        <a:ext cx="4071621" cy="685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6141308"/>
              </p:ext>
            </p:extLst>
          </p:nvPr>
        </p:nvGraphicFramePr>
        <p:xfrm>
          <a:off x="1595841" y="3634344"/>
          <a:ext cx="3592512" cy="757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09" name="Equation" r:id="rId9" imgW="2031840" imgH="419040" progId="Equation.DSMT4">
                  <p:embed/>
                </p:oleObj>
              </mc:Choice>
              <mc:Fallback>
                <p:oleObj name="Equation" r:id="rId9" imgW="2031840" imgH="4190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5841" y="3634344"/>
                        <a:ext cx="3592512" cy="7572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1003300" y="4573681"/>
            <a:ext cx="9296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Норму, как и метрику, можно ввести различными способами. </a:t>
            </a:r>
          </a:p>
          <a:p>
            <a:r>
              <a:rPr lang="ru-RU" sz="2400" dirty="0"/>
              <a:t>Для аналоговых сигналов чаще всего применяется норма</a:t>
            </a: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2833740"/>
              </p:ext>
            </p:extLst>
          </p:nvPr>
        </p:nvGraphicFramePr>
        <p:xfrm>
          <a:off x="1573288" y="5565918"/>
          <a:ext cx="3967346" cy="12835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10" name="Equation" r:id="rId11" imgW="3251200" imgH="1041400" progId="Equation.DSMT4">
                  <p:embed/>
                </p:oleObj>
              </mc:Choice>
              <mc:Fallback>
                <p:oleObj name="Equation" r:id="rId11" imgW="3251200" imgH="10414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3288" y="5565918"/>
                        <a:ext cx="3967346" cy="12835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238533"/>
              </p:ext>
            </p:extLst>
          </p:nvPr>
        </p:nvGraphicFramePr>
        <p:xfrm>
          <a:off x="6489700" y="5589549"/>
          <a:ext cx="2709414" cy="13026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11" name="Equation" r:id="rId13" imgW="1968500" imgH="952500" progId="Equation.DSMT4">
                  <p:embed/>
                </p:oleObj>
              </mc:Choice>
              <mc:Fallback>
                <p:oleObj name="Equation" r:id="rId13" imgW="1968500" imgH="9525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9700" y="5589549"/>
                        <a:ext cx="2709414" cy="130260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0247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29000">
              <a:schemeClr val="accent6">
                <a:lumMod val="60000"/>
                <a:lumOff val="40000"/>
              </a:schemeClr>
            </a:gs>
            <a:gs pos="80404">
              <a:srgbClr val="AFCC62"/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DCAD0261-7CAF-413D-90F8-069249C90C31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Прямоугольник 8"/>
          <p:cNvSpPr/>
          <p:nvPr/>
        </p:nvSpPr>
        <p:spPr>
          <a:xfrm>
            <a:off x="1369992" y="581519"/>
            <a:ext cx="53467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Д</a:t>
            </a:r>
            <a:r>
              <a:rPr lang="ru-RU" sz="2800" dirty="0" smtClean="0"/>
              <a:t>ля </a:t>
            </a:r>
            <a:r>
              <a:rPr lang="ru-RU" sz="2800" dirty="0"/>
              <a:t>дискретных </a:t>
            </a:r>
            <a:r>
              <a:rPr lang="ru-RU" sz="2800" dirty="0" smtClean="0"/>
              <a:t>сигналов часто используется норма </a:t>
            </a:r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r>
              <a:rPr lang="ru-RU" sz="2800" dirty="0" smtClean="0"/>
              <a:t> </a:t>
            </a:r>
            <a:r>
              <a:rPr lang="ru-RU" sz="2800" dirty="0"/>
              <a:t>Кроме того, иногда используется норма 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5540195"/>
              </p:ext>
            </p:extLst>
          </p:nvPr>
        </p:nvGraphicFramePr>
        <p:xfrm>
          <a:off x="1478775" y="1652112"/>
          <a:ext cx="3778069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91" name="Equation" r:id="rId5" imgW="2616200" imgH="990600" progId="Equation.DSMT4">
                  <p:embed/>
                </p:oleObj>
              </mc:Choice>
              <mc:Fallback>
                <p:oleObj name="Equation" r:id="rId5" imgW="2616200" imgH="990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8775" y="1652112"/>
                        <a:ext cx="3778069" cy="1447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9851315"/>
              </p:ext>
            </p:extLst>
          </p:nvPr>
        </p:nvGraphicFramePr>
        <p:xfrm>
          <a:off x="1612900" y="4120949"/>
          <a:ext cx="3268980" cy="136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92" name="Equation" r:id="rId7" imgW="2171700" imgH="901700" progId="Equation.DSMT4">
                  <p:embed/>
                </p:oleObj>
              </mc:Choice>
              <mc:Fallback>
                <p:oleObj name="Equation" r:id="rId7" imgW="2171700" imgH="901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2900" y="4120949"/>
                        <a:ext cx="3268980" cy="13620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3464575"/>
              </p:ext>
            </p:extLst>
          </p:nvPr>
        </p:nvGraphicFramePr>
        <p:xfrm>
          <a:off x="6248083" y="1936032"/>
          <a:ext cx="2673350" cy="109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93" name="Equation" r:id="rId9" imgW="2209680" imgH="901440" progId="Equation.DSMT4">
                  <p:embed/>
                </p:oleObj>
              </mc:Choice>
              <mc:Fallback>
                <p:oleObj name="Equation" r:id="rId9" imgW="2209680" imgH="901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248083" y="1936032"/>
                        <a:ext cx="2673350" cy="1090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369992" y="5548939"/>
            <a:ext cx="8382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Пространство с заданной на нём нормой называется </a:t>
            </a:r>
            <a:r>
              <a:rPr lang="ru-RU" sz="2800" dirty="0">
                <a:solidFill>
                  <a:srgbClr val="0000FF"/>
                </a:solidFill>
              </a:rPr>
              <a:t>нормированным</a:t>
            </a:r>
            <a:r>
              <a:rPr lang="ru-RU" sz="2800" dirty="0"/>
              <a:t>. </a:t>
            </a: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4628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29000">
              <a:schemeClr val="accent6">
                <a:lumMod val="60000"/>
                <a:lumOff val="40000"/>
              </a:schemeClr>
            </a:gs>
            <a:gs pos="80404">
              <a:srgbClr val="AFCC62"/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43D65056-F921-4A4B-A023-F5604AD01A04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932180" y="747319"/>
            <a:ext cx="922655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Сравнивая аксиомы метрики и нормы, нетрудно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заметить </a:t>
            </a:r>
            <a:r>
              <a:rPr lang="ru-RU" sz="2800" dirty="0"/>
              <a:t>их сходство. Поэтому, в частности, всегда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можно </a:t>
            </a:r>
            <a:r>
              <a:rPr lang="ru-RU" sz="2800" dirty="0"/>
              <a:t>(но не обязательно) метрику определить как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норму </a:t>
            </a:r>
            <a:r>
              <a:rPr lang="ru-RU" sz="2800" dirty="0"/>
              <a:t>разности векторов: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5286444"/>
              </p:ext>
            </p:extLst>
          </p:nvPr>
        </p:nvGraphicFramePr>
        <p:xfrm>
          <a:off x="1437029" y="2830925"/>
          <a:ext cx="323088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33" name="Equation" r:id="rId5" imgW="2032000" imgH="419100" progId="Equation.DSMT4">
                  <p:embed/>
                </p:oleObj>
              </mc:Choice>
              <mc:Fallback>
                <p:oleObj name="Equation" r:id="rId5" imgW="2032000" imgH="4191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7029" y="2830925"/>
                        <a:ext cx="3230880" cy="685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9134127"/>
              </p:ext>
            </p:extLst>
          </p:nvPr>
        </p:nvGraphicFramePr>
        <p:xfrm>
          <a:off x="1437029" y="3723554"/>
          <a:ext cx="7904655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34" name="Equation" r:id="rId7" imgW="5626100" imgH="1041400" progId="Equation.DSMT4">
                  <p:embed/>
                </p:oleObj>
              </mc:Choice>
              <mc:Fallback>
                <p:oleObj name="Equation" r:id="rId7" imgW="5626100" imgH="10414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7029" y="3723554"/>
                        <a:ext cx="7904655" cy="1447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792953"/>
              </p:ext>
            </p:extLst>
          </p:nvPr>
        </p:nvGraphicFramePr>
        <p:xfrm>
          <a:off x="1536700" y="5229225"/>
          <a:ext cx="5703956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35" name="Equation" r:id="rId9" imgW="4127400" imgH="1104840" progId="Equation.DSMT4">
                  <p:embed/>
                </p:oleObj>
              </mc:Choice>
              <mc:Fallback>
                <p:oleObj name="Equation" r:id="rId9" imgW="4127400" imgH="11048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6700" y="5229225"/>
                        <a:ext cx="5703956" cy="1524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Номер слайда 1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9617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29000">
              <a:schemeClr val="accent6">
                <a:lumMod val="60000"/>
                <a:lumOff val="40000"/>
              </a:schemeClr>
            </a:gs>
            <a:gs pos="80404">
              <a:srgbClr val="AFCC62"/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62DE4BC3-AFF3-43B1-A7E8-E538196EB2B3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003300" y="504825"/>
            <a:ext cx="8534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Скалярное 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произведение</a:t>
            </a:r>
          </a:p>
          <a:p>
            <a:r>
              <a:rPr lang="ru-RU" sz="2800" dirty="0" smtClean="0"/>
              <a:t>Это </a:t>
            </a:r>
            <a:r>
              <a:rPr lang="ru-RU" sz="2800" dirty="0"/>
              <a:t>функционал, удовлетворяющий условиям (аксиомам):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3525998"/>
              </p:ext>
            </p:extLst>
          </p:nvPr>
        </p:nvGraphicFramePr>
        <p:xfrm>
          <a:off x="1612900" y="1984835"/>
          <a:ext cx="3276600" cy="61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44" name="Equation" r:id="rId5" imgW="2298600" imgH="419040" progId="Equation.DSMT4">
                  <p:embed/>
                </p:oleObj>
              </mc:Choice>
              <mc:Fallback>
                <p:oleObj name="Equation" r:id="rId5" imgW="2298600" imgH="4190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2900" y="1984835"/>
                        <a:ext cx="3276600" cy="6118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5059216"/>
              </p:ext>
            </p:extLst>
          </p:nvPr>
        </p:nvGraphicFramePr>
        <p:xfrm>
          <a:off x="1588089" y="2737572"/>
          <a:ext cx="6425612" cy="6245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45" name="Equation" r:id="rId7" imgW="4406760" imgH="419040" progId="Equation.DSMT4">
                  <p:embed/>
                </p:oleObj>
              </mc:Choice>
              <mc:Fallback>
                <p:oleObj name="Equation" r:id="rId7" imgW="4406760" imgH="4190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089" y="2737572"/>
                        <a:ext cx="6425612" cy="62451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3766019"/>
              </p:ext>
            </p:extLst>
          </p:nvPr>
        </p:nvGraphicFramePr>
        <p:xfrm>
          <a:off x="1588088" y="3569249"/>
          <a:ext cx="5892212" cy="6713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46" name="Equation" r:id="rId9" imgW="3974760" imgH="444240" progId="Equation.DSMT4">
                  <p:embed/>
                </p:oleObj>
              </mc:Choice>
              <mc:Fallback>
                <p:oleObj name="Equation" r:id="rId9" imgW="3974760" imgH="4442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088" y="3569249"/>
                        <a:ext cx="5892212" cy="6713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460500" y="4391025"/>
            <a:ext cx="53675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Учитывая а) и б), можно записать </a:t>
            </a: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4363455"/>
              </p:ext>
            </p:extLst>
          </p:nvPr>
        </p:nvGraphicFramePr>
        <p:xfrm>
          <a:off x="1003300" y="5096051"/>
          <a:ext cx="8402320" cy="522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47" name="Equation" r:id="rId11" imgW="6883400" imgH="419100" progId="Equation.DSMT4">
                  <p:embed/>
                </p:oleObj>
              </mc:Choice>
              <mc:Fallback>
                <p:oleObj name="Equation" r:id="rId11" imgW="6883400" imgH="41910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3300" y="5096051"/>
                        <a:ext cx="8402320" cy="5229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7106487"/>
              </p:ext>
            </p:extLst>
          </p:nvPr>
        </p:nvGraphicFramePr>
        <p:xfrm>
          <a:off x="1917701" y="5932630"/>
          <a:ext cx="3429000" cy="5376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48" name="Equation" r:id="rId13" imgW="2730500" imgH="419100" progId="Equation.DSMT4">
                  <p:embed/>
                </p:oleObj>
              </mc:Choice>
              <mc:Fallback>
                <p:oleObj name="Equation" r:id="rId13" imgW="2730500" imgH="41910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7701" y="5932630"/>
                        <a:ext cx="3429000" cy="5376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Номер слайда 1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1288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29000">
              <a:schemeClr val="accent6">
                <a:lumMod val="60000"/>
                <a:lumOff val="40000"/>
              </a:schemeClr>
            </a:gs>
            <a:gs pos="80404">
              <a:srgbClr val="AFCC62"/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546100" y="504825"/>
                <a:ext cx="9612630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92D8C6EA-F6E0-4550-987F-BB22525428BA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100" y="504825"/>
                <a:ext cx="9612630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36600" y="688736"/>
            <a:ext cx="92202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Из условия </a:t>
            </a:r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 </a:t>
            </a:r>
            <a:r>
              <a:rPr lang="ru-RU" sz="2800" dirty="0"/>
              <a:t>следует, что через скалярное произведение можно задать </a:t>
            </a:r>
            <a:r>
              <a:rPr lang="ru-RU" sz="2800" dirty="0" smtClean="0"/>
              <a:t>норму    </a:t>
            </a:r>
          </a:p>
          <a:p>
            <a:endParaRPr lang="ru-RU" sz="2800" dirty="0"/>
          </a:p>
          <a:p>
            <a:r>
              <a:rPr lang="ru-RU" sz="2800" dirty="0" smtClean="0"/>
              <a:t>далее </a:t>
            </a:r>
            <a:r>
              <a:rPr lang="ru-RU" sz="2800" dirty="0"/>
              <a:t>определить метрику как </a:t>
            </a:r>
            <a:r>
              <a:rPr lang="ru-RU" sz="2800" dirty="0">
                <a:solidFill>
                  <a:srgbClr val="0000FF"/>
                </a:solidFill>
              </a:rPr>
              <a:t>норму разности </a:t>
            </a:r>
            <a:r>
              <a:rPr lang="ru-RU" sz="2800" dirty="0"/>
              <a:t>векторов. Если полученное таким образом пространство полно (</a:t>
            </a:r>
            <a:r>
              <a:rPr lang="ru-RU" sz="2800" i="1" dirty="0">
                <a:solidFill>
                  <a:schemeClr val="accent1">
                    <a:lumMod val="75000"/>
                  </a:schemeClr>
                </a:solidFill>
              </a:rPr>
              <a:t>то есть вместе с любой сходящейся последовательностью векторов содержит предел этой последовательности</a:t>
            </a:r>
            <a:r>
              <a:rPr lang="ru-RU" sz="2800" dirty="0"/>
              <a:t>), то оно называется гильбертовым пространством. Отметим, что в конечномерном случае гильбертово пространство является евклидовым. Таким образом, гильбертово пространство </a:t>
            </a:r>
            <a:r>
              <a:rPr lang="ru-RU" sz="2800" dirty="0" smtClean="0"/>
              <a:t>– это </a:t>
            </a:r>
            <a:r>
              <a:rPr lang="ru-RU" sz="2800" dirty="0"/>
              <a:t>обобщение евклидова пространства на бесконечномерный случай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2906298"/>
              </p:ext>
            </p:extLst>
          </p:nvPr>
        </p:nvGraphicFramePr>
        <p:xfrm>
          <a:off x="3213100" y="885825"/>
          <a:ext cx="5943600" cy="6772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4" name="Equation" r:id="rId5" imgW="3974760" imgH="444240" progId="Equation.DSMT4">
                  <p:embed/>
                </p:oleObj>
              </mc:Choice>
              <mc:Fallback>
                <p:oleObj name="Equation" r:id="rId5" imgW="3974760" imgH="444240" progId="Equation.DSMT4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3100" y="885825"/>
                        <a:ext cx="5943600" cy="6772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Рисунок 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9222" y="2105025"/>
            <a:ext cx="1991678" cy="762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029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29000">
              <a:schemeClr val="accent6">
                <a:lumMod val="60000"/>
                <a:lumOff val="40000"/>
              </a:schemeClr>
            </a:gs>
            <a:gs pos="80404">
              <a:srgbClr val="AFCC62"/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Прямоугольник 16"/>
              <p:cNvSpPr/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B592CAAF-EB7B-42F8-B017-C570315E4F3F}" type="mathplaceholder">
                        <a:rPr lang="ru-RU" i="1" smtClean="0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7" name="Прямоугольник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504825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927100" y="581025"/>
            <a:ext cx="8915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 пространстве последовательностей скалярное произведение определяется выражением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6904406"/>
              </p:ext>
            </p:extLst>
          </p:nvPr>
        </p:nvGraphicFramePr>
        <p:xfrm>
          <a:off x="1274833" y="1466047"/>
          <a:ext cx="3925693" cy="12556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38" name="Equation" r:id="rId5" imgW="2832100" imgH="901700" progId="Equation.DSMT4">
                  <p:embed/>
                </p:oleObj>
              </mc:Choice>
              <mc:Fallback>
                <p:oleObj name="Equation" r:id="rId5" imgW="28321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4833" y="1466047"/>
                        <a:ext cx="3925693" cy="125569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5310866"/>
              </p:ext>
            </p:extLst>
          </p:nvPr>
        </p:nvGraphicFramePr>
        <p:xfrm>
          <a:off x="1225309" y="2757788"/>
          <a:ext cx="6994358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39" name="Equation" r:id="rId7" imgW="5194300" imgH="901700" progId="Equation.DSMT4">
                  <p:embed/>
                </p:oleObj>
              </mc:Choice>
              <mc:Fallback>
                <p:oleObj name="Equation" r:id="rId7" imgW="5194300" imgH="901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5309" y="2757788"/>
                        <a:ext cx="6994358" cy="1219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728165"/>
              </p:ext>
            </p:extLst>
          </p:nvPr>
        </p:nvGraphicFramePr>
        <p:xfrm>
          <a:off x="1231898" y="4086225"/>
          <a:ext cx="4011561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40" name="Equation" r:id="rId9" imgW="2590800" imgH="596900" progId="Equation.DSMT4">
                  <p:embed/>
                </p:oleObj>
              </mc:Choice>
              <mc:Fallback>
                <p:oleObj name="Equation" r:id="rId9" imgW="2590800" imgH="5969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1898" y="4086225"/>
                        <a:ext cx="4011561" cy="914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7635313"/>
              </p:ext>
            </p:extLst>
          </p:nvPr>
        </p:nvGraphicFramePr>
        <p:xfrm>
          <a:off x="1400336" y="5082612"/>
          <a:ext cx="413072" cy="6019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41" name="Equation" r:id="rId11" imgW="330057" imgH="482391" progId="Equation.DSMT4">
                  <p:embed/>
                </p:oleObj>
              </mc:Choice>
              <mc:Fallback>
                <p:oleObj name="Equation" r:id="rId11" imgW="330057" imgH="482391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0336" y="5082612"/>
                        <a:ext cx="413072" cy="6019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93900" y="5109862"/>
            <a:ext cx="8305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ym typeface="Symbol"/>
              </a:rPr>
              <a:t> </a:t>
            </a:r>
            <a:r>
              <a:rPr lang="ru-RU" sz="2800" dirty="0" smtClean="0"/>
              <a:t>пространство последовательностей </a:t>
            </a:r>
            <a:br>
              <a:rPr lang="ru-RU" sz="2800" dirty="0" smtClean="0"/>
            </a:br>
            <a:r>
              <a:rPr lang="ru-RU" sz="2800" dirty="0" smtClean="0"/>
              <a:t>ограниченной энергии, </a:t>
            </a:r>
            <a:br>
              <a:rPr lang="ru-RU" sz="2800" dirty="0" smtClean="0"/>
            </a:br>
            <a:r>
              <a:rPr lang="ru-RU" sz="2800" dirty="0" smtClean="0"/>
              <a:t>для которых </a:t>
            </a:r>
            <a:endParaRPr lang="ru-RU" sz="2800" dirty="0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671727"/>
              </p:ext>
            </p:extLst>
          </p:nvPr>
        </p:nvGraphicFramePr>
        <p:xfrm>
          <a:off x="5976982" y="5561922"/>
          <a:ext cx="2924196" cy="13224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42" name="Equation" r:id="rId13" imgW="1993680" imgH="901440" progId="Equation.DSMT4">
                  <p:embed/>
                </p:oleObj>
              </mc:Choice>
              <mc:Fallback>
                <p:oleObj name="Equation" r:id="rId13" imgW="1993680" imgH="901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976982" y="5561922"/>
                        <a:ext cx="2924196" cy="13224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Номер слайда 1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3809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834</TotalTime>
  <Words>559</Words>
  <Application>Microsoft Office PowerPoint</Application>
  <PresentationFormat>Произвольный</PresentationFormat>
  <Paragraphs>151</Paragraphs>
  <Slides>22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Calibri</vt:lpstr>
      <vt:lpstr>Cambria Math</vt:lpstr>
      <vt:lpstr>Symbol</vt:lpstr>
      <vt:lpstr>Times New Roman</vt:lpstr>
      <vt:lpstr>Wingdings</vt:lpstr>
      <vt:lpstr>Office Theme</vt:lpstr>
      <vt:lpstr>Equation</vt:lpstr>
      <vt:lpstr>MathType 7.0 Equation</vt:lpstr>
      <vt:lpstr>В.Н. ВАСЮКОВ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&lt;4D6963726F736F667420576F7264202D20CFF0E5E7E5EDF2E0F6E8E82031&gt;</dc:title>
  <dc:creator>&lt;C2CDC2&gt;</dc:creator>
  <cp:lastModifiedBy>VNV</cp:lastModifiedBy>
  <cp:revision>82</cp:revision>
  <dcterms:created xsi:type="dcterms:W3CDTF">2020-01-30T15:23:58Z</dcterms:created>
  <dcterms:modified xsi:type="dcterms:W3CDTF">2024-02-19T16:36:00Z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2020-01-30T00:00:00Z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2020-01-30T00:00:00Z</vt:filetime>
  </property>
</Properties>
</file>