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6"/>
  </p:notesMasterIdLst>
  <p:sldIdLst>
    <p:sldId id="256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27" r:id="rId12"/>
    <p:sldId id="313" r:id="rId13"/>
    <p:sldId id="314" r:id="rId14"/>
    <p:sldId id="316" r:id="rId15"/>
    <p:sldId id="317" r:id="rId16"/>
    <p:sldId id="315" r:id="rId17"/>
    <p:sldId id="318" r:id="rId18"/>
    <p:sldId id="319" r:id="rId19"/>
    <p:sldId id="320" r:id="rId20"/>
    <p:sldId id="321" r:id="rId21"/>
    <p:sldId id="322" r:id="rId22"/>
    <p:sldId id="323" r:id="rId23"/>
    <p:sldId id="324" r:id="rId24"/>
    <p:sldId id="326" r:id="rId25"/>
  </p:sldIdLst>
  <p:sldSz cx="10693400" cy="7562850"/>
  <p:notesSz cx="10693400" cy="7562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294">
          <p15:clr>
            <a:srgbClr val="A4A3A4"/>
          </p15:clr>
        </p15:guide>
        <p15:guide id="4" pos="2168">
          <p15:clr>
            <a:srgbClr val="A4A3A4"/>
          </p15:clr>
        </p15:guide>
        <p15:guide id="5" orient="horz" pos="28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212" y="90"/>
      </p:cViewPr>
      <p:guideLst>
        <p:guide orient="horz" pos="2880"/>
        <p:guide pos="2160"/>
        <p:guide orient="horz" pos="3294"/>
        <p:guide pos="2168"/>
        <p:guide orient="horz" pos="28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3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4" Type="http://schemas.openxmlformats.org/officeDocument/2006/relationships/image" Target="../media/image51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3BACE-06CB-496B-A901-09FCA111BD9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0025" cy="2836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69975" y="3592513"/>
            <a:ext cx="8553450" cy="3403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8BFB3-2259-4B47-AECF-EC3CE2F91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5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D%D0%BE%D1%80%D0%BC%D0%B8%D1%80%D0%BE%D0%B2%D0%B0%D0%BD%D0%BD%D0%BE%D0%B5_%D0%B2%D0%B5%D0%BA%D1%82%D0%BE%D1%80%D0%BD%D0%BE%D0%B5_%D0%BF%D1%80%D0%BE%D1%81%D1%82%D1%80%D0%B0%D0%BD%D1%81%D1%82%D0%B2%D0%BE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9D%D0%BE%D1%80%D0%BC%D0%B0_(%D0%BC%D0%B0%D1%82%D0%B5%D0%BC%D0%B0%D1%82%D0%B8%D0%BA%D0%B0)" TargetMode="External"/><Relationship Id="rId5" Type="http://schemas.openxmlformats.org/officeDocument/2006/relationships/hyperlink" Target="https://ru.wikipedia.org/wiki/%D0%9C%D0%B5%D1%82%D1%80%D0%B8%D1%87%D0%B5%D1%81%D0%BA%D0%BE%D0%B5_%D0%BF%D1%80%D0%BE%D1%81%D1%82%D1%80%D0%B0%D0%BD%D1%81%D1%82%D0%B2%D0%BE" TargetMode="External"/><Relationship Id="rId4" Type="http://schemas.openxmlformats.org/officeDocument/2006/relationships/hyperlink" Target="https://ru.wikipedia.org/wiki/%D0%9F%D0%BE%D0%BB%D0%BD%D0%BE%D0%B5_%D0%BC%D0%B5%D1%82%D1%80%D0%B8%D1%87%D0%B5%D1%81%D0%BA%D0%BE%D0%B5_%D0%BF%D1%80%D0%BE%D1%81%D1%82%D1%80%D0%B0%D0%BD%D1%81%D1%82%D0%B2%D0%B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Ба́нахово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пространство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—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Нормированное векторное пространство"/>
              </a:rPr>
              <a:t>нормированное векторное пространство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Полное метрическое пространство"/>
              </a:rPr>
              <a:t>полное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по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Метрическое пространство"/>
              </a:rPr>
              <a:t>метрике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порождённой </a:t>
            </a:r>
            <a:r>
              <a:rPr lang="ru-RU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нормой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BFB3-2259-4B47-AECF-EC3CE2F9187C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341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889EC-F6A9-46CD-8823-2BA3A08ABC83}" type="datetime1">
              <a:rPr lang="en-US" smtClean="0"/>
              <a:t>2/19/2024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9C579-CA95-43E3-AB49-E524D4BBB19E}" type="datetime1">
              <a:rPr lang="en-US" smtClean="0"/>
              <a:t>2/19/2024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2E10-79C9-4AEF-B8DE-1FFE6C87759C}" type="datetime1">
              <a:rPr lang="en-US" smtClean="0"/>
              <a:t>2/19/2024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FB366-3463-4FDF-BBFA-2B13B77D3C82}" type="datetime1">
              <a:rPr lang="en-US" smtClean="0"/>
              <a:t>2/19/2024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514E-549C-4764-B1A6-30C60B546987}" type="datetime1">
              <a:rPr lang="en-US" smtClean="0"/>
              <a:t>2/19/2024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16451" y="1642363"/>
            <a:ext cx="5921375" cy="384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88130" y="2248723"/>
            <a:ext cx="6627495" cy="2099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2/19/2024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24.bin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7.wmf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0.x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8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2.wmf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31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2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31.bin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35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3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5.wmf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13.x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3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9.png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5.png"/><Relationship Id="rId9" Type="http://schemas.openxmlformats.org/officeDocument/2006/relationships/image" Target="../media/image3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0.wmf"/><Relationship Id="rId2" Type="http://schemas.openxmlformats.org/officeDocument/2006/relationships/vmlDrawing" Target="../drawings/vmlDrawing16.vml"/><Relationship Id="rId1" Type="http://schemas.openxmlformats.org/officeDocument/2006/relationships/themeOverride" Target="../theme/themeOverride15.x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41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5.wmf"/><Relationship Id="rId2" Type="http://schemas.openxmlformats.org/officeDocument/2006/relationships/vmlDrawing" Target="../drawings/vmlDrawing17.v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4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39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43.wmf"/><Relationship Id="rId2" Type="http://schemas.openxmlformats.org/officeDocument/2006/relationships/vmlDrawing" Target="../drawings/vmlDrawing18.v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42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43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image" Target="../media/image5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5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3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6.bin"/><Relationship Id="rId2" Type="http://schemas.openxmlformats.org/officeDocument/2006/relationships/vmlDrawing" Target="../drawings/vmlDrawing19.v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5.png"/><Relationship Id="rId9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13" Type="http://schemas.openxmlformats.org/officeDocument/2006/relationships/image" Target="../media/image54.jpeg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53.wmf"/><Relationship Id="rId2" Type="http://schemas.openxmlformats.org/officeDocument/2006/relationships/vmlDrawing" Target="../drawings/vmlDrawing20.v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54.png"/><Relationship Id="rId11" Type="http://schemas.openxmlformats.org/officeDocument/2006/relationships/oleObject" Target="../embeddings/oleObject49.bin"/><Relationship Id="rId5" Type="http://schemas.openxmlformats.org/officeDocument/2006/relationships/image" Target="../media/image55.png"/><Relationship Id="rId10" Type="http://schemas.openxmlformats.org/officeDocument/2006/relationships/image" Target="../media/image52.wmf"/><Relationship Id="rId4" Type="http://schemas.openxmlformats.org/officeDocument/2006/relationships/notesSlide" Target="../notesSlides/notesSlide1.xml"/><Relationship Id="rId9" Type="http://schemas.openxmlformats.org/officeDocument/2006/relationships/oleObject" Target="../embeddings/oleObject48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51.bin"/><Relationship Id="rId12" Type="http://schemas.openxmlformats.org/officeDocument/2006/relationships/image" Target="../media/image51.wmf"/><Relationship Id="rId2" Type="http://schemas.openxmlformats.org/officeDocument/2006/relationships/vmlDrawing" Target="../drawings/vmlDrawing21.v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50.bin"/><Relationship Id="rId10" Type="http://schemas.openxmlformats.org/officeDocument/2006/relationships/image" Target="../media/image57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52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54.bin"/><Relationship Id="rId2" Type="http://schemas.openxmlformats.org/officeDocument/2006/relationships/vmlDrawing" Target="../drawings/vmlDrawing22.vm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60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55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7.bin"/><Relationship Id="rId2" Type="http://schemas.openxmlformats.org/officeDocument/2006/relationships/vmlDrawing" Target="../drawings/vmlDrawing23.vml"/><Relationship Id="rId1" Type="http://schemas.openxmlformats.org/officeDocument/2006/relationships/themeOverride" Target="../theme/themeOverride22.x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6.bin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0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0.bin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2.bin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5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9.w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8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1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3.wmf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2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2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4939" y="1899945"/>
            <a:ext cx="9595865" cy="260327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172335" marR="5080" indent="-2160270">
              <a:lnSpc>
                <a:spcPts val="1839"/>
              </a:lnSpc>
              <a:spcBef>
                <a:spcPts val="229"/>
              </a:spcBef>
            </a:pPr>
            <a:r>
              <a:rPr sz="2000" b="1" spc="-5" dirty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4100" y="2771885"/>
            <a:ext cx="379754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400" b="1" spc="-5" dirty="0">
                <a:latin typeface="Times New Roman"/>
                <a:cs typeface="Times New Roman"/>
              </a:rPr>
              <a:t>В.Н.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ВАСЮКОВ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4300" y="3898645"/>
            <a:ext cx="8605265" cy="13304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Times New Roman"/>
                <a:cs typeface="Times New Roman"/>
              </a:rPr>
              <a:t>ЦИФРОВАЯ ОБРАБОТКА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 smtClean="0">
                <a:latin typeface="Times New Roman"/>
                <a:cs typeface="Times New Roman"/>
              </a:rPr>
              <a:t>СИГНАЛОВ</a:t>
            </a:r>
            <a:endParaRPr lang="ru-RU" sz="2800" b="1" spc="-5" dirty="0" smtClean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</a:pPr>
            <a:endParaRPr lang="ru-RU" sz="2800" b="1" spc="-5" dirty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 smtClean="0">
                <a:latin typeface="Times New Roman"/>
                <a:cs typeface="Times New Roman"/>
              </a:rPr>
              <a:t>Последовательности и дискретные цепи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94300" y="5840750"/>
            <a:ext cx="135914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 smtClean="0">
                <a:latin typeface="Times New Roman"/>
                <a:cs typeface="Times New Roman"/>
              </a:rPr>
              <a:t>202</a:t>
            </a:r>
            <a:r>
              <a:rPr lang="ru-RU" sz="2800" spc="-5" dirty="0">
                <a:latin typeface="Times New Roman"/>
                <a:cs typeface="Times New Roman"/>
              </a:rPr>
              <a:t>4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3700" y="231742"/>
            <a:ext cx="1441846" cy="1207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166100" y="480612"/>
            <a:ext cx="2194560" cy="7101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BCD66AC-5BD0-4A38-A384-FA183F10D00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79500" y="704125"/>
            <a:ext cx="8305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Любая ЛИС-цепь 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определяется своей импульсной характеристикой, которая представляет собой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отклик на воздействие в форме </a:t>
            </a:r>
            <a:r>
              <a:rPr lang="el-GR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δ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–последовательности 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4735889"/>
              </p:ext>
            </p:extLst>
          </p:nvPr>
        </p:nvGraphicFramePr>
        <p:xfrm>
          <a:off x="2451100" y="2914410"/>
          <a:ext cx="6096000" cy="1204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71" name="Equation" r:id="rId5" imgW="4584600" imgH="901440" progId="Equation.DSMT4">
                  <p:embed/>
                </p:oleObj>
              </mc:Choice>
              <mc:Fallback>
                <p:oleObj name="Equation" r:id="rId5" imgW="4584600" imgH="9014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2914410"/>
                        <a:ext cx="6096000" cy="12046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19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6A94004-53D3-4DCD-9285-27EA32A5CC7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3300" y="512903"/>
            <a:ext cx="8305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Контрпример</a:t>
            </a:r>
            <a:r>
              <a:rPr lang="ru-RU" sz="3200" dirty="0"/>
              <a:t>. </a:t>
            </a:r>
            <a:endParaRPr lang="ru-RU" sz="3200" dirty="0" smtClean="0"/>
          </a:p>
          <a:p>
            <a:pPr>
              <a:spcBef>
                <a:spcPts val="1200"/>
              </a:spcBef>
            </a:pPr>
            <a:r>
              <a:rPr lang="ru-RU" sz="3200" dirty="0" smtClean="0"/>
              <a:t>Устройство</a:t>
            </a:r>
            <a:r>
              <a:rPr lang="ru-RU" sz="3200" dirty="0"/>
              <a:t>, понижающее частоту следования отсчётов (компрессор частоты), </a:t>
            </a:r>
            <a:r>
              <a:rPr lang="ru-RU" sz="3200" dirty="0" smtClean="0"/>
              <a:t>линейно, т.к. описывается выражением</a:t>
            </a:r>
          </a:p>
          <a:p>
            <a:endParaRPr lang="ru-RU" sz="3200" dirty="0"/>
          </a:p>
          <a:p>
            <a:endParaRPr lang="ru-RU" sz="3200" dirty="0" smtClean="0"/>
          </a:p>
          <a:p>
            <a:r>
              <a:rPr lang="ru-RU" sz="3200" dirty="0" smtClean="0"/>
              <a:t>но не является  инвариантным к сдвигу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171280"/>
              </p:ext>
            </p:extLst>
          </p:nvPr>
        </p:nvGraphicFramePr>
        <p:xfrm>
          <a:off x="3013558" y="2854573"/>
          <a:ext cx="4800600" cy="662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8" name="Equation" r:id="rId5" imgW="3035300" imgH="419100" progId="Equation.DSMT4">
                  <p:embed/>
                </p:oleObj>
              </mc:Choice>
              <mc:Fallback>
                <p:oleObj name="Equation" r:id="rId5" imgW="3035300" imgH="419100" progId="Equation.DSMT4">
                  <p:embed/>
                  <p:pic>
                    <p:nvPicPr>
                      <p:cNvPr id="9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3558" y="2854573"/>
                        <a:ext cx="4800600" cy="662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2783107"/>
              </p:ext>
            </p:extLst>
          </p:nvPr>
        </p:nvGraphicFramePr>
        <p:xfrm>
          <a:off x="927101" y="4298503"/>
          <a:ext cx="8686800" cy="638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9" name="Equation" r:id="rId7" imgW="5702300" imgH="419100" progId="Equation.DSMT4">
                  <p:embed/>
                </p:oleObj>
              </mc:Choice>
              <mc:Fallback>
                <p:oleObj name="Equation" r:id="rId7" imgW="5702300" imgH="419100" progId="Equation.DSMT4">
                  <p:embed/>
                  <p:pic>
                    <p:nvPicPr>
                      <p:cNvPr id="11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1" y="4298503"/>
                        <a:ext cx="8686800" cy="6380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97818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A554713-8A60-48DF-B6D7-9ACAB3E2827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12</a:t>
            </a:fld>
            <a:endParaRPr lang="ru-RU"/>
          </a:p>
        </p:txBody>
      </p:sp>
      <p:pic>
        <p:nvPicPr>
          <p:cNvPr id="49153" name="Рисунок 31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285" y="2306975"/>
            <a:ext cx="4560524" cy="200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7100" y="504825"/>
            <a:ext cx="92316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Часто (особенно в системах ЦОС, работающих в реальном масштабе времени) на импульсную характеристику накладывается условие </a:t>
            </a:r>
            <a:r>
              <a:rPr lang="ru-RU" sz="3200" i="1" dirty="0">
                <a:solidFill>
                  <a:srgbClr val="0000FF"/>
                </a:solidFill>
              </a:rPr>
              <a:t>каузальности </a:t>
            </a:r>
            <a:r>
              <a:rPr lang="ru-RU" sz="3200" dirty="0"/>
              <a:t>(причинности)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12787"/>
              </p:ext>
            </p:extLst>
          </p:nvPr>
        </p:nvGraphicFramePr>
        <p:xfrm>
          <a:off x="1116799" y="2765610"/>
          <a:ext cx="4033486" cy="584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0" name="Equation" r:id="rId6" imgW="2387520" imgH="342720" progId="Equation.DSMT4">
                  <p:embed/>
                </p:oleObj>
              </mc:Choice>
              <mc:Fallback>
                <p:oleObj name="Equation" r:id="rId6" imgW="2387520" imgH="34272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799" y="2765610"/>
                        <a:ext cx="4033486" cy="5849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88862" y="4238625"/>
            <a:ext cx="88238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Это означает, что отклик цепи не может зависеть от </a:t>
            </a:r>
            <a:r>
              <a:rPr lang="ru-RU" sz="3200" dirty="0" smtClean="0"/>
              <a:t>будущих </a:t>
            </a:r>
            <a:r>
              <a:rPr lang="ru-RU" sz="3200" dirty="0"/>
              <a:t>значений входной </a:t>
            </a:r>
            <a:r>
              <a:rPr lang="ru-RU" sz="3200" dirty="0" smtClean="0"/>
              <a:t>последовательности (сначала причина, потом следствие)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43686" y="6173079"/>
            <a:ext cx="3962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Causa</a:t>
            </a:r>
            <a:r>
              <a:rPr lang="ru-RU" sz="3200" dirty="0" smtClean="0">
                <a:solidFill>
                  <a:srgbClr val="C00000"/>
                </a:solidFill>
              </a:rPr>
              <a:t> (лат.) - причина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7695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DDCAC8D-0767-4B45-84AD-CB0571797540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7100" y="556559"/>
            <a:ext cx="7170874" cy="548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339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b="1" dirty="0" smtClean="0">
                <a:solidFill>
                  <a:srgbClr val="984806"/>
                </a:solidFill>
                <a:latin typeface="Times New Roman" panose="02020603050405020304" pitchFamily="18" charset="0"/>
              </a:rPr>
              <a:t>СВОЙСТВА ДИСКРЕТНОЙ СВЁРТКИ</a:t>
            </a:r>
            <a:endParaRPr lang="ru-RU" sz="1200" b="1" i="1" dirty="0"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2293" y="1401702"/>
            <a:ext cx="5152373" cy="613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600"/>
              </a:spcAft>
            </a:pPr>
            <a:r>
              <a:rPr lang="ru-RU" sz="3200" dirty="0">
                <a:solidFill>
                  <a:srgbClr val="00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Ассоциативность свёртки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417239"/>
              </p:ext>
            </p:extLst>
          </p:nvPr>
        </p:nvGraphicFramePr>
        <p:xfrm>
          <a:off x="1271104" y="2181225"/>
          <a:ext cx="5818543" cy="1288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87" name="Equation" r:id="rId5" imgW="4089400" imgH="901700" progId="Equation.DSMT4">
                  <p:embed/>
                </p:oleObj>
              </mc:Choice>
              <mc:Fallback>
                <p:oleObj name="Equation" r:id="rId5" imgW="40894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1104" y="2181225"/>
                        <a:ext cx="5818543" cy="12884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7806650"/>
              </p:ext>
            </p:extLst>
          </p:nvPr>
        </p:nvGraphicFramePr>
        <p:xfrm>
          <a:off x="6127101" y="1509698"/>
          <a:ext cx="1925092" cy="541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88" name="Equation" r:id="rId7" imgW="1218671" imgH="342751" progId="Equation.DSMT4">
                  <p:embed/>
                </p:oleObj>
              </mc:Choice>
              <mc:Fallback>
                <p:oleObj name="Equation" r:id="rId7" imgW="1218671" imgH="34275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101" y="1509698"/>
                        <a:ext cx="1925092" cy="5414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9443374"/>
              </p:ext>
            </p:extLst>
          </p:nvPr>
        </p:nvGraphicFramePr>
        <p:xfrm>
          <a:off x="788365" y="3564575"/>
          <a:ext cx="8915400" cy="1359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89" name="Equation" r:id="rId9" imgW="6248400" imgH="952500" progId="Equation.DSMT4">
                  <p:embed/>
                </p:oleObj>
              </mc:Choice>
              <mc:Fallback>
                <p:oleObj name="Equation" r:id="rId9" imgW="6248400" imgH="9525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365" y="3564575"/>
                        <a:ext cx="8915400" cy="13590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3074647"/>
              </p:ext>
            </p:extLst>
          </p:nvPr>
        </p:nvGraphicFramePr>
        <p:xfrm>
          <a:off x="1577218" y="5289918"/>
          <a:ext cx="7362542" cy="1292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90" name="Equation" r:id="rId11" imgW="5156200" imgH="901700" progId="Equation.DSMT4">
                  <p:embed/>
                </p:oleObj>
              </mc:Choice>
              <mc:Fallback>
                <p:oleObj name="Equation" r:id="rId11" imgW="5156200" imgH="9017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7218" y="5289918"/>
                        <a:ext cx="7362542" cy="12928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0972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1C26DB4-0FEE-4EFE-868A-2846FD4C218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14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901225"/>
              </p:ext>
            </p:extLst>
          </p:nvPr>
        </p:nvGraphicFramePr>
        <p:xfrm>
          <a:off x="1460500" y="962025"/>
          <a:ext cx="5528619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1" name="Equation" r:id="rId5" imgW="3937000" imgH="1409700" progId="Equation.DSMT4">
                  <p:embed/>
                </p:oleObj>
              </mc:Choice>
              <mc:Fallback>
                <p:oleObj name="Equation" r:id="rId5" imgW="3937000" imgH="1409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962025"/>
                        <a:ext cx="5528619" cy="1981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972246"/>
              </p:ext>
            </p:extLst>
          </p:nvPr>
        </p:nvGraphicFramePr>
        <p:xfrm>
          <a:off x="1612900" y="3198907"/>
          <a:ext cx="7183231" cy="1297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2" name="Equation" r:id="rId7" imgW="5003640" imgH="901440" progId="Equation.DSMT4">
                  <p:embed/>
                </p:oleObj>
              </mc:Choice>
              <mc:Fallback>
                <p:oleObj name="Equation" r:id="rId7" imgW="5003640" imgH="901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3198907"/>
                        <a:ext cx="7183231" cy="12973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280642"/>
              </p:ext>
            </p:extLst>
          </p:nvPr>
        </p:nvGraphicFramePr>
        <p:xfrm>
          <a:off x="1841500" y="5096804"/>
          <a:ext cx="7086600" cy="540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3" name="Equation" r:id="rId9" imgW="4495800" imgH="342900" progId="Equation.DSMT4">
                  <p:embed/>
                </p:oleObj>
              </mc:Choice>
              <mc:Fallback>
                <p:oleObj name="Equation" r:id="rId9" imgW="4495800" imgH="342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0" y="5096804"/>
                        <a:ext cx="7086600" cy="5405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6813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5D14D24-EF0C-4B96-9F91-1F9CF96CD2F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15</a:t>
            </a:fld>
            <a:endParaRPr lang="ru-RU"/>
          </a:p>
        </p:txBody>
      </p:sp>
      <p:pic>
        <p:nvPicPr>
          <p:cNvPr id="3" name="Рисунок 2" descr="Рис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237" y="3324225"/>
            <a:ext cx="7271863" cy="3505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369694"/>
              </p:ext>
            </p:extLst>
          </p:nvPr>
        </p:nvGraphicFramePr>
        <p:xfrm>
          <a:off x="1656237" y="1570133"/>
          <a:ext cx="7119463" cy="543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0" name="Equation" r:id="rId6" imgW="4495800" imgH="342900" progId="Equation.DSMT4">
                  <p:embed/>
                </p:oleObj>
              </mc:Choice>
              <mc:Fallback>
                <p:oleObj name="Equation" r:id="rId6" imgW="4495800" imgH="342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6237" y="1570133"/>
                        <a:ext cx="7119463" cy="5430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3300" y="527523"/>
            <a:ext cx="5614037" cy="25430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600"/>
              </a:spcAft>
            </a:pPr>
            <a:r>
              <a:rPr lang="ru-RU" sz="3200" dirty="0" smtClean="0">
                <a:solidFill>
                  <a:srgbClr val="00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Ассоциативность свёртки</a:t>
            </a:r>
          </a:p>
          <a:p>
            <a:pPr indent="457200" algn="just">
              <a:lnSpc>
                <a:spcPct val="115000"/>
              </a:lnSpc>
              <a:spcAft>
                <a:spcPts val="600"/>
              </a:spcAft>
            </a:pP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600"/>
              </a:spcAft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6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означает эквивалентность  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6470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2B1386D-05B6-45DE-87F9-610909EFCD7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16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08100" y="876206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00FF"/>
                </a:solidFill>
              </a:rPr>
              <a:t>Коммутативность свёртки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087938"/>
              </p:ext>
            </p:extLst>
          </p:nvPr>
        </p:nvGraphicFramePr>
        <p:xfrm>
          <a:off x="1003301" y="1601182"/>
          <a:ext cx="8713800" cy="1370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2" name="Equation" r:id="rId5" imgW="5753100" imgH="901700" progId="Equation.DSMT4">
                  <p:embed/>
                </p:oleObj>
              </mc:Choice>
              <mc:Fallback>
                <p:oleObj name="Equation" r:id="rId5" imgW="5753100" imgH="901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1" y="1601182"/>
                        <a:ext cx="8713800" cy="1370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819" y="3147981"/>
            <a:ext cx="4695681" cy="280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196857"/>
              </p:ext>
            </p:extLst>
          </p:nvPr>
        </p:nvGraphicFramePr>
        <p:xfrm>
          <a:off x="3213100" y="6305549"/>
          <a:ext cx="3429000" cy="551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3" name="Equation" r:id="rId8" imgW="2133600" imgH="342900" progId="Equation.DSMT4">
                  <p:embed/>
                </p:oleObj>
              </mc:Choice>
              <mc:Fallback>
                <p:oleObj name="Equation" r:id="rId8" imgW="2133600" imgH="3429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3100" y="6305549"/>
                        <a:ext cx="3429000" cy="5510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1024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EFBDFD6-A23E-4DB7-B400-EDD1E5144ED0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17</a:t>
            </a:fld>
            <a:endParaRPr lang="ru-RU"/>
          </a:p>
        </p:txBody>
      </p:sp>
      <p:pic>
        <p:nvPicPr>
          <p:cNvPr id="3" name="Рисунок 2" descr="Рис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483" y="3105148"/>
            <a:ext cx="7474268" cy="21240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080389" y="787004"/>
            <a:ext cx="7848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Можно считать </a:t>
            </a:r>
            <a:r>
              <a:rPr lang="ru-RU" sz="2800" i="1" dirty="0"/>
              <a:t>любую </a:t>
            </a:r>
            <a:r>
              <a:rPr lang="ru-RU" sz="2800" dirty="0"/>
              <a:t>последовательность </a:t>
            </a:r>
          </a:p>
          <a:p>
            <a:r>
              <a:rPr lang="ru-RU" sz="2800" dirty="0"/>
              <a:t>импульсной характеристикой некоторой </a:t>
            </a:r>
            <a:r>
              <a:rPr lang="ru-RU" sz="2800" i="1" dirty="0"/>
              <a:t>воображаемой </a:t>
            </a:r>
            <a:r>
              <a:rPr lang="ru-RU" sz="2800" dirty="0"/>
              <a:t>(гипотетической) цепи, т.е. откликом этой цепи на последовательность </a:t>
            </a:r>
          </a:p>
          <a:p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038018"/>
              </p:ext>
            </p:extLst>
          </p:nvPr>
        </p:nvGraphicFramePr>
        <p:xfrm>
          <a:off x="8089899" y="2163782"/>
          <a:ext cx="695285" cy="347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1" name="Equation" r:id="rId6" imgW="660240" imgH="330120" progId="Equation.DSMT4">
                  <p:embed/>
                </p:oleObj>
              </mc:Choice>
              <mc:Fallback>
                <p:oleObj name="Equation" r:id="rId6" imgW="660240" imgH="330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089899" y="2163782"/>
                        <a:ext cx="695285" cy="3476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2367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0BEDE71-FBE0-4F3F-8825-59A61290E35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4415" y="502293"/>
            <a:ext cx="5374164" cy="29484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600"/>
              </a:spcAft>
            </a:pPr>
            <a:r>
              <a:rPr lang="ru-RU" sz="3200" dirty="0">
                <a:solidFill>
                  <a:srgbClr val="00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Дистрибутивность </a:t>
            </a:r>
            <a:r>
              <a:rPr lang="ru-RU" sz="3200" dirty="0" smtClean="0">
                <a:solidFill>
                  <a:srgbClr val="00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свёртки</a:t>
            </a:r>
          </a:p>
          <a:p>
            <a:pPr indent="457200" algn="just">
              <a:lnSpc>
                <a:spcPct val="115000"/>
              </a:lnSpc>
              <a:spcAft>
                <a:spcPts val="600"/>
              </a:spcAft>
            </a:pPr>
            <a:endParaRPr lang="ru-RU" sz="1200" dirty="0">
              <a:solidFill>
                <a:srgbClr val="0066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600"/>
              </a:spcAft>
            </a:pPr>
            <a:r>
              <a:rPr lang="ru-RU" sz="3200" dirty="0" smtClean="0">
                <a:solidFill>
                  <a:srgbClr val="00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1)</a:t>
            </a:r>
          </a:p>
          <a:p>
            <a:pPr indent="457200" algn="just">
              <a:lnSpc>
                <a:spcPct val="115000"/>
              </a:lnSpc>
              <a:spcAft>
                <a:spcPts val="600"/>
              </a:spcAft>
            </a:pPr>
            <a:endParaRPr lang="ru-RU" sz="3200" dirty="0">
              <a:solidFill>
                <a:srgbClr val="0066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600"/>
              </a:spcAft>
            </a:pPr>
            <a:r>
              <a:rPr lang="ru-RU" sz="3200" dirty="0" smtClean="0">
                <a:solidFill>
                  <a:srgbClr val="00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6836513"/>
              </p:ext>
            </p:extLst>
          </p:nvPr>
        </p:nvGraphicFramePr>
        <p:xfrm>
          <a:off x="2028551" y="1507456"/>
          <a:ext cx="5610098" cy="59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89" name="Equation" r:id="rId5" imgW="3225800" imgH="342900" progId="Equation.DSMT4">
                  <p:embed/>
                </p:oleObj>
              </mc:Choice>
              <mc:Fallback>
                <p:oleObj name="Equation" r:id="rId5" imgW="3225800" imgH="342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8551" y="1507456"/>
                        <a:ext cx="5610098" cy="595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160583"/>
              </p:ext>
            </p:extLst>
          </p:nvPr>
        </p:nvGraphicFramePr>
        <p:xfrm>
          <a:off x="2028551" y="2685056"/>
          <a:ext cx="5527949" cy="573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90" name="Equation" r:id="rId7" imgW="3302000" imgH="342900" progId="Equation.DSMT4">
                  <p:embed/>
                </p:oleObj>
              </mc:Choice>
              <mc:Fallback>
                <p:oleObj name="Equation" r:id="rId7" imgW="3302000" imgH="342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8551" y="2685056"/>
                        <a:ext cx="5527949" cy="5735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512165"/>
              </p:ext>
            </p:extLst>
          </p:nvPr>
        </p:nvGraphicFramePr>
        <p:xfrm>
          <a:off x="1006816" y="3602266"/>
          <a:ext cx="8530884" cy="1404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91" name="Equation" r:id="rId9" imgW="5499100" imgH="901700" progId="Equation.DSMT4">
                  <p:embed/>
                </p:oleObj>
              </mc:Choice>
              <mc:Fallback>
                <p:oleObj name="Equation" r:id="rId9" imgW="54991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816" y="3602266"/>
                        <a:ext cx="8530884" cy="14045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5586470"/>
              </p:ext>
            </p:extLst>
          </p:nvPr>
        </p:nvGraphicFramePr>
        <p:xfrm>
          <a:off x="1384300" y="5158305"/>
          <a:ext cx="7687407" cy="1451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92" name="Equation" r:id="rId11" imgW="4787900" imgH="901700" progId="Equation.DSMT4">
                  <p:embed/>
                </p:oleObj>
              </mc:Choice>
              <mc:Fallback>
                <p:oleObj name="Equation" r:id="rId11" imgW="4787900" imgH="901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5158305"/>
                        <a:ext cx="7687407" cy="14518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3346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D122C5B-70C0-4BAE-8909-9F290E7E1E6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19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6136941"/>
              </p:ext>
            </p:extLst>
          </p:nvPr>
        </p:nvGraphicFramePr>
        <p:xfrm>
          <a:off x="1151038" y="679442"/>
          <a:ext cx="5791200" cy="133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09" name="Equation" r:id="rId5" imgW="3937000" imgH="901700" progId="Equation.DSMT4">
                  <p:embed/>
                </p:oleObj>
              </mc:Choice>
              <mc:Fallback>
                <p:oleObj name="Equation" r:id="rId5" imgW="39370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1038" y="679442"/>
                        <a:ext cx="5791200" cy="13321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3392000"/>
              </p:ext>
            </p:extLst>
          </p:nvPr>
        </p:nvGraphicFramePr>
        <p:xfrm>
          <a:off x="1187852" y="2087634"/>
          <a:ext cx="7848600" cy="1383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10" name="Equation" r:id="rId7" imgW="5130800" imgH="901700" progId="Equation.DSMT4">
                  <p:embed/>
                </p:oleObj>
              </mc:Choice>
              <mc:Fallback>
                <p:oleObj name="Equation" r:id="rId7" imgW="51308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852" y="2087634"/>
                        <a:ext cx="7848600" cy="13833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807940"/>
              </p:ext>
            </p:extLst>
          </p:nvPr>
        </p:nvGraphicFramePr>
        <p:xfrm>
          <a:off x="2984500" y="4337870"/>
          <a:ext cx="5257800" cy="55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11" name="Equation" r:id="rId9" imgW="3225800" imgH="342900" progId="Equation.DSMT4">
                  <p:embed/>
                </p:oleObj>
              </mc:Choice>
              <mc:Fallback>
                <p:oleObj name="Equation" r:id="rId9" imgW="3225800" imgH="342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0" y="4337870"/>
                        <a:ext cx="5257800" cy="558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7655004"/>
              </p:ext>
            </p:extLst>
          </p:nvPr>
        </p:nvGraphicFramePr>
        <p:xfrm>
          <a:off x="2832101" y="5141934"/>
          <a:ext cx="5562600" cy="57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12" name="Equation" r:id="rId11" imgW="3302000" imgH="342900" progId="Equation.DSMT4">
                  <p:embed/>
                </p:oleObj>
              </mc:Choice>
              <mc:Fallback>
                <p:oleObj name="Equation" r:id="rId11" imgW="3302000" imgH="342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101" y="5141934"/>
                        <a:ext cx="5562600" cy="577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00286" y="3585543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Таким образом, оба свойства дистрибутивности доказаны.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202481" y="5802922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Ассоциативность, коммутативность и дистрибутивность – это свойства умножения.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87703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6228516-113C-4BE9-8F88-DC7907CEE69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Рисунок 14" descr="Рис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246" y="2643933"/>
            <a:ext cx="6350053" cy="26858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06745" y="562427"/>
            <a:ext cx="36729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ДИСКРЕТНЫЕ ЦЕПИ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24086" y="1206925"/>
            <a:ext cx="883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Любой алгоритм обработки – это отображение множества (пространства) последовательностей в некоторое множество решений.</a:t>
            </a: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670422"/>
              </p:ext>
            </p:extLst>
          </p:nvPr>
        </p:nvGraphicFramePr>
        <p:xfrm>
          <a:off x="6794500" y="4230568"/>
          <a:ext cx="2743200" cy="522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80" name="Equation" r:id="rId5" imgW="1803400" imgH="342900" progId="Equation.DSMT4">
                  <p:embed/>
                </p:oleObj>
              </mc:Choice>
              <mc:Fallback>
                <p:oleObj name="Equation" r:id="rId5" imgW="1803400" imgH="34290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4500" y="4230568"/>
                        <a:ext cx="2743200" cy="5225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9348079"/>
              </p:ext>
            </p:extLst>
          </p:nvPr>
        </p:nvGraphicFramePr>
        <p:xfrm>
          <a:off x="2008263" y="5163088"/>
          <a:ext cx="769995" cy="503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81" name="Equation" r:id="rId7" imgW="520474" imgH="342751" progId="Equation.DSMT4">
                  <p:embed/>
                </p:oleObj>
              </mc:Choice>
              <mc:Fallback>
                <p:oleObj name="Equation" r:id="rId7" imgW="520474" imgH="342751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8263" y="5163088"/>
                        <a:ext cx="769995" cy="5039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778258" y="5090412"/>
            <a:ext cx="69850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‒ оператор, если входной и выходной сигналы принадлежат одному пространству </a:t>
            </a:r>
            <a:endParaRPr lang="ru-RU" sz="3200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030420"/>
              </p:ext>
            </p:extLst>
          </p:nvPr>
        </p:nvGraphicFramePr>
        <p:xfrm>
          <a:off x="5473700" y="2857500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82" name="Equation" r:id="rId9" imgW="126720" imgH="190440" progId="Equation.DSMT4">
                  <p:embed/>
                </p:oleObj>
              </mc:Choice>
              <mc:Fallback>
                <p:oleObj name="Equation" r:id="rId9" imgW="12672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473700" y="2857500"/>
                        <a:ext cx="1270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583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E4DBD7D-0CB8-400E-8BAC-A05090821DC9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49393" y="601927"/>
            <a:ext cx="898858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Благодаря «равноправию» входных последовательностей и импульсных характеристик ЛИС-цепей мы можем рассматривать те и другие как элементы единого пространства </a:t>
            </a:r>
            <a:r>
              <a:rPr lang="ru-RU" sz="2800" dirty="0" smtClean="0"/>
              <a:t>последовательностей.</a:t>
            </a:r>
          </a:p>
          <a:p>
            <a:endParaRPr lang="ru-RU" sz="1100" dirty="0"/>
          </a:p>
          <a:p>
            <a:r>
              <a:rPr lang="ru-RU" sz="2800" dirty="0" smtClean="0"/>
              <a:t>Ограничимся последовательностями конечной </a:t>
            </a:r>
            <a:r>
              <a:rPr lang="ru-RU" sz="2800" dirty="0" smtClean="0">
                <a:solidFill>
                  <a:srgbClr val="0000FF"/>
                </a:solidFill>
              </a:rPr>
              <a:t>нормы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000" dirty="0" smtClean="0"/>
          </a:p>
          <a:p>
            <a:r>
              <a:rPr lang="ru-RU" sz="2800" dirty="0" smtClean="0"/>
              <a:t>Множество всех таких (комплексных ) последовательностей обозначается  </a:t>
            </a:r>
            <a:endParaRPr lang="ru-RU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930700"/>
              </p:ext>
            </p:extLst>
          </p:nvPr>
        </p:nvGraphicFramePr>
        <p:xfrm>
          <a:off x="6413500" y="5000625"/>
          <a:ext cx="231972" cy="471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8" name="Equation" r:id="rId5" imgW="190440" imgH="380880" progId="Equation.DSMT4">
                  <p:embed/>
                </p:oleObj>
              </mc:Choice>
              <mc:Fallback>
                <p:oleObj name="Equation" r:id="rId5" imgW="190440" imgH="3808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0" y="5000625"/>
                        <a:ext cx="231972" cy="4719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860107"/>
              </p:ext>
            </p:extLst>
          </p:nvPr>
        </p:nvGraphicFramePr>
        <p:xfrm>
          <a:off x="2146299" y="3125695"/>
          <a:ext cx="3855131" cy="1341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9" name="Equation" r:id="rId7" imgW="2603500" imgH="901700" progId="Equation.DSMT4">
                  <p:embed/>
                </p:oleObj>
              </mc:Choice>
              <mc:Fallback>
                <p:oleObj name="Equation" r:id="rId7" imgW="2603500" imgH="9017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299" y="3125695"/>
                        <a:ext cx="3855131" cy="13415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24086" y="5525644"/>
            <a:ext cx="883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этом множестве определены операции сложения и умножения на скаляр из       , при этом выполняются аксиомы линейного пространства </a:t>
            </a:r>
            <a:endParaRPr lang="ru-RU" sz="2800" dirty="0"/>
          </a:p>
        </p:txBody>
      </p:sp>
      <p:pic>
        <p:nvPicPr>
          <p:cNvPr id="57445" name="Picture 10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0" y="6039509"/>
            <a:ext cx="322065" cy="37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862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393700" y="319721"/>
                <a:ext cx="9906000" cy="6677682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8843F42-625A-4AAE-BC1E-D9C80923200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319721"/>
                <a:ext cx="9906000" cy="66776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21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84200" y="352425"/>
                <a:ext cx="9525000" cy="64940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Кроме того, на </a:t>
                </a:r>
                <a:r>
                  <a:rPr lang="ru-RU" sz="3200" dirty="0"/>
                  <a:t>нём определена двухместная операция свёртки, ассоциативная и дистрибутивная. Такие математические структуры называются </a:t>
                </a:r>
                <a:r>
                  <a:rPr lang="ru-RU" sz="3200" i="1" dirty="0"/>
                  <a:t>алгебрами</a:t>
                </a:r>
                <a:r>
                  <a:rPr lang="ru-RU" sz="3200" dirty="0"/>
                  <a:t>, а операция (в данном случае свёртка) называется обобщённым </a:t>
                </a:r>
                <a:r>
                  <a:rPr lang="ru-RU" sz="3200" i="1" dirty="0"/>
                  <a:t>умножением</a:t>
                </a:r>
                <a:r>
                  <a:rPr lang="ru-RU" sz="3200" dirty="0"/>
                  <a:t>. Если в алгебре есть элемент </a:t>
                </a:r>
                <a:r>
                  <a:rPr lang="ru-RU" sz="3200" i="1" dirty="0" smtClean="0">
                    <a:solidFill>
                      <a:srgbClr val="0000FF"/>
                    </a:solidFill>
                  </a:rPr>
                  <a:t>е</a:t>
                </a:r>
                <a:r>
                  <a:rPr lang="ru-RU" sz="3200" dirty="0" smtClean="0"/>
                  <a:t>, такой, что для всех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sz="3200" dirty="0" smtClean="0"/>
                  <a:t> </a:t>
                </a:r>
              </a:p>
              <a:p>
                <a:pPr marL="514350" indent="-514350">
                  <a:buAutoNum type="arabicParenR"/>
                </a:pPr>
                <a:endParaRPr lang="ru-RU" sz="3200" dirty="0">
                  <a:solidFill>
                    <a:srgbClr val="0000FF"/>
                  </a:solidFill>
                </a:endParaRPr>
              </a:p>
              <a:p>
                <a:r>
                  <a:rPr lang="ru-RU" sz="3200" dirty="0" smtClean="0"/>
                  <a:t>то это алгебра с единицей.</a:t>
                </a:r>
              </a:p>
              <a:p>
                <a:r>
                  <a:rPr lang="ru-RU" sz="3200" dirty="0" smtClean="0"/>
                  <a:t>Легко убедиться, что                           ,</a:t>
                </a:r>
              </a:p>
              <a:p>
                <a:r>
                  <a:rPr lang="ru-RU" sz="3200" dirty="0" smtClean="0"/>
                  <a:t>Поэтому         − нормированная </a:t>
                </a:r>
              </a:p>
              <a:p>
                <a:r>
                  <a:rPr lang="ru-RU" sz="3200" dirty="0" smtClean="0"/>
                  <a:t>коммутативная алгебра с единицей </a:t>
                </a:r>
              </a:p>
              <a:p>
                <a:r>
                  <a:rPr lang="ru-RU" sz="3200" dirty="0" smtClean="0"/>
                  <a:t>относительно свёртки </a:t>
                </a:r>
              </a:p>
              <a:p>
                <a:r>
                  <a:rPr lang="ru-RU" sz="3200" dirty="0" smtClean="0"/>
                  <a:t>(</a:t>
                </a:r>
                <a:r>
                  <a:rPr lang="ru-RU" sz="3200" dirty="0" smtClean="0">
                    <a:solidFill>
                      <a:srgbClr val="0000FF"/>
                    </a:solidFill>
                  </a:rPr>
                  <a:t>б</a:t>
                </a:r>
                <a:r>
                  <a:rPr lang="en-US" sz="3200" dirty="0" smtClean="0">
                    <a:solidFill>
                      <a:srgbClr val="0000FF"/>
                    </a:solidFill>
                  </a:rPr>
                  <a:t>á</a:t>
                </a:r>
                <a:r>
                  <a:rPr lang="ru-RU" sz="3200" dirty="0" err="1" smtClean="0">
                    <a:solidFill>
                      <a:srgbClr val="0000FF"/>
                    </a:solidFill>
                  </a:rPr>
                  <a:t>нахова</a:t>
                </a:r>
                <a:r>
                  <a:rPr lang="ru-RU" sz="3200" dirty="0" smtClean="0">
                    <a:solidFill>
                      <a:srgbClr val="0000FF"/>
                    </a:solidFill>
                  </a:rPr>
                  <a:t> алгебра</a:t>
                </a:r>
                <a:r>
                  <a:rPr lang="ru-RU" sz="3200" dirty="0" smtClean="0"/>
                  <a:t>).   </a:t>
                </a:r>
                <a:endParaRPr lang="ru-RU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200" y="352425"/>
                <a:ext cx="9525000" cy="6494085"/>
              </a:xfrm>
              <a:prstGeom prst="rect">
                <a:avLst/>
              </a:prstGeom>
              <a:blipFill>
                <a:blip r:embed="rId6"/>
                <a:stretch>
                  <a:fillRect l="-1665" t="-1221" r="-576" b="-21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8724379"/>
              </p:ext>
            </p:extLst>
          </p:nvPr>
        </p:nvGraphicFramePr>
        <p:xfrm>
          <a:off x="2462028" y="4848225"/>
          <a:ext cx="228238" cy="464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44" name="Equation" r:id="rId7" imgW="190440" imgH="380880" progId="Equation.DSMT4">
                  <p:embed/>
                </p:oleObj>
              </mc:Choice>
              <mc:Fallback>
                <p:oleObj name="Equation" r:id="rId7" imgW="190440" imgH="380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2028" y="4848225"/>
                        <a:ext cx="228238" cy="4643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1863168"/>
              </p:ext>
            </p:extLst>
          </p:nvPr>
        </p:nvGraphicFramePr>
        <p:xfrm>
          <a:off x="2494003" y="3383769"/>
          <a:ext cx="1770206" cy="431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45" name="Equation" r:id="rId9" imgW="1130300" imgH="279400" progId="Equation.DSMT4">
                  <p:embed/>
                </p:oleObj>
              </mc:Choice>
              <mc:Fallback>
                <p:oleObj name="Equation" r:id="rId9" imgW="11303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4003" y="3383769"/>
                        <a:ext cx="1770206" cy="4313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686883"/>
              </p:ext>
            </p:extLst>
          </p:nvPr>
        </p:nvGraphicFramePr>
        <p:xfrm>
          <a:off x="4464604" y="4283957"/>
          <a:ext cx="1764191" cy="411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46" name="Equation" r:id="rId11" imgW="1180800" imgH="279360" progId="Equation.DSMT4">
                  <p:embed/>
                </p:oleObj>
              </mc:Choice>
              <mc:Fallback>
                <p:oleObj name="Equation" r:id="rId11" imgW="11808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4604" y="4283957"/>
                        <a:ext cx="1764191" cy="4118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8491" name="Picture 123" descr="عالم الرياضيات البولندى ستيفان بناخ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816" y="3716681"/>
            <a:ext cx="1863203" cy="250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110590" y="6253061"/>
            <a:ext cx="18181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b="1" dirty="0"/>
              <a:t>Сте́фан </a:t>
            </a:r>
            <a:r>
              <a:rPr lang="vi-VN" b="1" dirty="0" smtClean="0"/>
              <a:t>Ба́нах</a:t>
            </a:r>
            <a:endParaRPr lang="ru-RU" b="1" dirty="0" smtClean="0"/>
          </a:p>
          <a:p>
            <a:r>
              <a:rPr lang="ru-RU" b="1" dirty="0" smtClean="0"/>
              <a:t>1892-1945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8561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0FC0A8D-E23B-4D64-A0A7-09F0007635D7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02129" y="587680"/>
            <a:ext cx="9296400" cy="4127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3390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66CC"/>
                </a:solidFill>
                <a:latin typeface="Times New Roman" panose="02020603050405020304" pitchFamily="18" charset="0"/>
              </a:rPr>
              <a:t>Условие устойчивости</a:t>
            </a:r>
            <a:endParaRPr lang="ru-RU" sz="1400" b="1" i="1" dirty="0">
              <a:latin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ea typeface="Times New Roman" panose="02020603050405020304" pitchFamily="18" charset="0"/>
              </a:rPr>
              <a:t>ЛИС-цепь устойчива, если </a:t>
            </a:r>
            <a:r>
              <a:rPr lang="ru-RU" sz="2800" i="1" dirty="0">
                <a:ea typeface="Times New Roman" panose="02020603050405020304" pitchFamily="18" charset="0"/>
              </a:rPr>
              <a:t>ограниченная</a:t>
            </a:r>
            <a:r>
              <a:rPr lang="ru-RU" sz="2800" dirty="0"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a typeface="Times New Roman" panose="02020603050405020304" pitchFamily="18" charset="0"/>
              </a:rPr>
              <a:t>входная </a:t>
            </a:r>
            <a:r>
              <a:rPr lang="ru-RU" sz="2800" dirty="0">
                <a:ea typeface="Times New Roman" panose="02020603050405020304" pitchFamily="18" charset="0"/>
              </a:rPr>
              <a:t>последовательность не вызывает </a:t>
            </a:r>
            <a:r>
              <a:rPr lang="ru-RU" sz="2800" i="1" dirty="0">
                <a:ea typeface="Times New Roman" panose="02020603050405020304" pitchFamily="18" charset="0"/>
              </a:rPr>
              <a:t>бесконечного</a:t>
            </a:r>
            <a:r>
              <a:rPr lang="ru-RU" sz="2800" dirty="0">
                <a:ea typeface="Times New Roman" panose="02020603050405020304" pitchFamily="18" charset="0"/>
              </a:rPr>
              <a:t> отклика. </a:t>
            </a:r>
            <a:r>
              <a:rPr lang="ru-RU" sz="2800" dirty="0" smtClean="0">
                <a:ea typeface="Times New Roman" panose="02020603050405020304" pitchFamily="18" charset="0"/>
              </a:rPr>
              <a:t/>
            </a:r>
            <a:br>
              <a:rPr lang="ru-RU" sz="2800" dirty="0" smtClean="0">
                <a:ea typeface="Times New Roman" panose="02020603050405020304" pitchFamily="18" charset="0"/>
              </a:rPr>
            </a:br>
            <a:r>
              <a:rPr lang="ru-RU" sz="2800" dirty="0" smtClean="0">
                <a:ea typeface="Times New Roman" panose="02020603050405020304" pitchFamily="18" charset="0"/>
              </a:rPr>
              <a:t>Это </a:t>
            </a:r>
            <a:r>
              <a:rPr lang="ru-RU" sz="2800" i="1" dirty="0">
                <a:ea typeface="Times New Roman" panose="02020603050405020304" pitchFamily="18" charset="0"/>
              </a:rPr>
              <a:t>ОВОВ-устойчивость </a:t>
            </a:r>
            <a:r>
              <a:rPr lang="ru-RU" sz="2800" dirty="0">
                <a:ea typeface="Times New Roman" panose="02020603050405020304" pitchFamily="18" charset="0"/>
              </a:rPr>
              <a:t>(от слов «ограниченный вход – ограниченный выход»).</a:t>
            </a:r>
          </a:p>
          <a:p>
            <a:pPr indent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2F0EBA"/>
                </a:solidFill>
                <a:ea typeface="Times New Roman" panose="02020603050405020304" pitchFamily="18" charset="0"/>
              </a:rPr>
              <a:t>Д)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800" dirty="0">
                <a:ea typeface="Times New Roman" panose="02020603050405020304" pitchFamily="18" charset="0"/>
              </a:rPr>
              <a:t>если импульсная характеристика имеет </a:t>
            </a:r>
            <a:r>
              <a:rPr lang="ru-RU" sz="2800" dirty="0" smtClean="0">
                <a:ea typeface="Times New Roman" panose="02020603050405020304" pitchFamily="18" charset="0"/>
              </a:rPr>
              <a:t>конечную</a:t>
            </a:r>
            <a:br>
              <a:rPr lang="ru-RU" sz="2800" dirty="0" smtClean="0">
                <a:ea typeface="Times New Roman" panose="02020603050405020304" pitchFamily="18" charset="0"/>
              </a:rPr>
            </a:br>
            <a:r>
              <a:rPr lang="ru-RU" sz="2800" dirty="0" smtClean="0">
                <a:ea typeface="Times New Roman" panose="02020603050405020304" pitchFamily="18" charset="0"/>
              </a:rPr>
              <a:t>         -норму </a:t>
            </a:r>
            <a:r>
              <a:rPr lang="ru-RU" sz="2800" dirty="0">
                <a:ea typeface="Times New Roman" panose="02020603050405020304" pitchFamily="18" charset="0"/>
              </a:rPr>
              <a:t>(является </a:t>
            </a:r>
            <a:r>
              <a:rPr lang="ru-RU" sz="2800" dirty="0" smtClean="0">
                <a:ea typeface="Times New Roman" panose="02020603050405020304" pitchFamily="18" charset="0"/>
              </a:rPr>
              <a:t>абсолютно суммируемой</a:t>
            </a:r>
            <a:r>
              <a:rPr lang="ru-RU" sz="2800" dirty="0">
                <a:ea typeface="Times New Roman" panose="02020603050405020304" pitchFamily="18" charset="0"/>
              </a:rPr>
              <a:t>), т.е</a:t>
            </a:r>
            <a:r>
              <a:rPr lang="ru-RU" sz="2800" dirty="0" smtClean="0">
                <a:ea typeface="Times New Roman" panose="02020603050405020304" pitchFamily="18" charset="0"/>
              </a:rPr>
              <a:t>.                        </a:t>
            </a:r>
          </a:p>
          <a:p>
            <a:pPr indent="457200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a typeface="Times New Roman" panose="02020603050405020304" pitchFamily="18" charset="0"/>
              </a:rPr>
              <a:t>                  то </a:t>
            </a:r>
            <a:r>
              <a:rPr lang="ru-RU" sz="2800" dirty="0">
                <a:ea typeface="Times New Roman" panose="02020603050405020304" pitchFamily="18" charset="0"/>
              </a:rPr>
              <a:t>цепь устойчива в указанном смысле. </a:t>
            </a:r>
            <a:endParaRPr lang="ru-RU" sz="12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206125"/>
              </p:ext>
            </p:extLst>
          </p:nvPr>
        </p:nvGraphicFramePr>
        <p:xfrm>
          <a:off x="1335618" y="4136607"/>
          <a:ext cx="1382413" cy="614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70" name="Equation" r:id="rId5" imgW="1028700" imgH="457200" progId="Equation.DSMT4">
                  <p:embed/>
                </p:oleObj>
              </mc:Choice>
              <mc:Fallback>
                <p:oleObj name="Equation" r:id="rId5" imgW="1028700" imgH="457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5618" y="4136607"/>
                        <a:ext cx="1382413" cy="6144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113271"/>
              </p:ext>
            </p:extLst>
          </p:nvPr>
        </p:nvGraphicFramePr>
        <p:xfrm>
          <a:off x="4908832" y="4797819"/>
          <a:ext cx="2038068" cy="65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71" name="Equation" r:id="rId7" imgW="1295400" imgH="419100" progId="Equation.DSMT4">
                  <p:embed/>
                </p:oleObj>
              </mc:Choice>
              <mc:Fallback>
                <p:oleObj name="Equation" r:id="rId7" imgW="1295400" imgH="4191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8832" y="4797819"/>
                        <a:ext cx="2038068" cy="659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503721"/>
              </p:ext>
            </p:extLst>
          </p:nvPr>
        </p:nvGraphicFramePr>
        <p:xfrm>
          <a:off x="1536700" y="5493243"/>
          <a:ext cx="7827258" cy="137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72" name="Equation" r:id="rId9" imgW="5410200" imgH="952500" progId="Equation.DSMT4">
                  <p:embed/>
                </p:oleObj>
              </mc:Choice>
              <mc:Fallback>
                <p:oleObj name="Equation" r:id="rId9" imgW="5410200" imgH="9525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5493243"/>
                        <a:ext cx="7827258" cy="1378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6741577"/>
              </p:ext>
            </p:extLst>
          </p:nvPr>
        </p:nvGraphicFramePr>
        <p:xfrm>
          <a:off x="1335618" y="3672228"/>
          <a:ext cx="228238" cy="464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73" name="Equation" r:id="rId11" imgW="190440" imgH="380880" progId="Equation.DSMT4">
                  <p:embed/>
                </p:oleObj>
              </mc:Choice>
              <mc:Fallback>
                <p:oleObj name="Equation" r:id="rId11" imgW="190440" imgH="380880" progId="Equation.DSMT4">
                  <p:embed/>
                  <p:pic>
                    <p:nvPicPr>
                      <p:cNvPr id="6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5618" y="3672228"/>
                        <a:ext cx="228238" cy="4643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0816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8ADC551-0DF0-4FE1-802D-47038DDF6C1D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06593" y="828580"/>
            <a:ext cx="6924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Н)</a:t>
            </a:r>
            <a:endParaRPr lang="ru-RU" sz="1400" dirty="0">
              <a:solidFill>
                <a:srgbClr val="0000FF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6304990"/>
              </p:ext>
            </p:extLst>
          </p:nvPr>
        </p:nvGraphicFramePr>
        <p:xfrm>
          <a:off x="2527300" y="818504"/>
          <a:ext cx="1335108" cy="593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46" name="Equation" r:id="rId5" imgW="1028700" imgH="457200" progId="Equation.DSMT4">
                  <p:embed/>
                </p:oleObj>
              </mc:Choice>
              <mc:Fallback>
                <p:oleObj name="Equation" r:id="rId5" imgW="10287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7300" y="818504"/>
                        <a:ext cx="1335108" cy="5933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8157957"/>
              </p:ext>
            </p:extLst>
          </p:nvPr>
        </p:nvGraphicFramePr>
        <p:xfrm>
          <a:off x="1406593" y="1963688"/>
          <a:ext cx="5626313" cy="1984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47" name="Equation" r:id="rId7" imgW="4076700" imgH="1435100" progId="Equation.DSMT4">
                  <p:embed/>
                </p:oleObj>
              </mc:Choice>
              <mc:Fallback>
                <p:oleObj name="Equation" r:id="rId7" imgW="4076700" imgH="1435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6593" y="1963688"/>
                        <a:ext cx="5626313" cy="19849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9500" y="1495425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Выберем ограниченное воздействие </a:t>
            </a:r>
            <a:endParaRPr lang="ru-RU" sz="2800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6790461"/>
              </p:ext>
            </p:extLst>
          </p:nvPr>
        </p:nvGraphicFramePr>
        <p:xfrm>
          <a:off x="1406593" y="4162425"/>
          <a:ext cx="6466158" cy="2447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48" name="Equation" r:id="rId9" imgW="5054600" imgH="1917700" progId="Equation.DSMT4">
                  <p:embed/>
                </p:oleObj>
              </mc:Choice>
              <mc:Fallback>
                <p:oleObj name="Equation" r:id="rId9" imgW="5054600" imgH="1917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6593" y="4162425"/>
                        <a:ext cx="6466158" cy="24476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962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2E3B089-AA52-4FA1-9BFD-F2B153D6469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28949" y="598962"/>
            <a:ext cx="74736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Итак, пространство       «состоит из импульсных характеристик устойчивых ЛИС-цепей»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7890" y="1534338"/>
            <a:ext cx="8382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 является алгеброй, но операция (обобщенное умножение, т.е. свёртка) неудобна.</a:t>
            </a:r>
          </a:p>
          <a:p>
            <a:r>
              <a:rPr lang="ru-RU" sz="2800" dirty="0" smtClean="0"/>
              <a:t>Обычное </a:t>
            </a:r>
            <a:r>
              <a:rPr lang="ru-RU" sz="2800" dirty="0"/>
              <a:t>у</a:t>
            </a:r>
            <a:r>
              <a:rPr lang="ru-RU" sz="2800" dirty="0" smtClean="0"/>
              <a:t>множение </a:t>
            </a:r>
            <a:r>
              <a:rPr lang="ru-RU" sz="2800" dirty="0"/>
              <a:t>является </a:t>
            </a:r>
            <a:r>
              <a:rPr lang="ru-RU" sz="2800" i="1" dirty="0">
                <a:solidFill>
                  <a:srgbClr val="0000FF"/>
                </a:solidFill>
              </a:rPr>
              <a:t>локальной</a:t>
            </a:r>
            <a:r>
              <a:rPr lang="ru-RU" sz="2800" i="1" dirty="0"/>
              <a:t> </a:t>
            </a:r>
            <a:r>
              <a:rPr lang="ru-RU" sz="2800" dirty="0"/>
              <a:t>операцией, результат свёртки при любом значении аргумента получается с учетом значений исходных последовательностей </a:t>
            </a:r>
            <a:r>
              <a:rPr lang="ru-RU" sz="2800" i="1" dirty="0">
                <a:solidFill>
                  <a:srgbClr val="0000FF"/>
                </a:solidFill>
              </a:rPr>
              <a:t>при всех </a:t>
            </a:r>
            <a:r>
              <a:rPr lang="ru-RU" sz="2800" dirty="0"/>
              <a:t>значениях аргументов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587749"/>
              </p:ext>
            </p:extLst>
          </p:nvPr>
        </p:nvGraphicFramePr>
        <p:xfrm>
          <a:off x="2451100" y="4247677"/>
          <a:ext cx="4267200" cy="1224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2" name="Equation" r:id="rId5" imgW="3149600" imgH="901700" progId="Equation.DSMT4">
                  <p:embed/>
                </p:oleObj>
              </mc:Choice>
              <mc:Fallback>
                <p:oleObj name="Equation" r:id="rId5" imgW="3149600" imgH="9017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4247677"/>
                        <a:ext cx="4267200" cy="12244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79500" y="5762625"/>
            <a:ext cx="876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Подходящей </a:t>
            </a:r>
            <a:r>
              <a:rPr lang="ru-RU" sz="2800" i="1" dirty="0"/>
              <a:t>моделью </a:t>
            </a:r>
            <a:r>
              <a:rPr lang="ru-RU" sz="2800" i="1" dirty="0" smtClean="0"/>
              <a:t> </a:t>
            </a:r>
            <a:r>
              <a:rPr lang="ru-RU" sz="2800" dirty="0" smtClean="0"/>
              <a:t>могла </a:t>
            </a:r>
            <a:r>
              <a:rPr lang="ru-RU" sz="2800" dirty="0"/>
              <a:t>бы стать другая </a:t>
            </a:r>
            <a:r>
              <a:rPr lang="ru-RU" sz="2800" dirty="0" smtClean="0"/>
              <a:t>алгебра с обычным умножением</a:t>
            </a:r>
            <a:endParaRPr lang="ru-RU" sz="2800" dirty="0"/>
          </a:p>
          <a:p>
            <a:endParaRPr lang="ru-RU" sz="28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8494175"/>
              </p:ext>
            </p:extLst>
          </p:nvPr>
        </p:nvGraphicFramePr>
        <p:xfrm>
          <a:off x="4051300" y="611636"/>
          <a:ext cx="228238" cy="464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3" name="Equation" r:id="rId7" imgW="190440" imgH="380880" progId="Equation.DSMT4">
                  <p:embed/>
                </p:oleObj>
              </mc:Choice>
              <mc:Fallback>
                <p:oleObj name="Equation" r:id="rId7" imgW="190440" imgH="380880" progId="Equation.DSMT4">
                  <p:embed/>
                  <p:pic>
                    <p:nvPicPr>
                      <p:cNvPr id="13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1300" y="611636"/>
                        <a:ext cx="228238" cy="4643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0023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0AAEB90-FC51-4243-AC0E-98734369C6C7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21072" y="703328"/>
            <a:ext cx="8991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</a:rPr>
              <a:t>Линейные операторы</a:t>
            </a:r>
            <a:endParaRPr lang="ru-RU" sz="3600" b="1" i="1" dirty="0">
              <a:solidFill>
                <a:srgbClr val="0000FF"/>
              </a:solidFill>
            </a:endParaRPr>
          </a:p>
          <a:p>
            <a:r>
              <a:rPr lang="ru-RU" sz="3200" dirty="0" smtClean="0"/>
              <a:t>Будем рассматривать цепи, для которых выполняется </a:t>
            </a:r>
            <a:r>
              <a:rPr lang="ru-RU" sz="3200" i="1" dirty="0" smtClean="0"/>
              <a:t>принцип суперпозиции</a:t>
            </a: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933105"/>
              </p:ext>
            </p:extLst>
          </p:nvPr>
        </p:nvGraphicFramePr>
        <p:xfrm>
          <a:off x="2880928" y="2486025"/>
          <a:ext cx="4779144" cy="166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2" name="Equation" r:id="rId5" imgW="2971800" imgH="1041400" progId="Equation.DSMT4">
                  <p:embed/>
                </p:oleObj>
              </mc:Choice>
              <mc:Fallback>
                <p:oleObj name="Equation" r:id="rId5" imgW="2971800" imgH="1041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0928" y="2486025"/>
                        <a:ext cx="4779144" cy="16696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00286" y="4545480"/>
            <a:ext cx="8686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Такие цепи (операторы, алгоритмы) называются 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линейными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Цепи (операторы, алгоритмы), не удовлетворяющие принципу суперпозиции, называются 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нелинейными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351335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745014D-3B8B-444B-842E-3889FE6E4EB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89100" y="778203"/>
            <a:ext cx="686435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Пример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Цепь, описываемая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выражением</a:t>
            </a:r>
          </a:p>
          <a:p>
            <a:pPr>
              <a:spcAft>
                <a:spcPts val="0"/>
              </a:spcAf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 удовлетворяет принципу суперпозиции (является нелинейной), так как при подстановке в качестве входного сигнала взвешенной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суммы</a:t>
            </a:r>
          </a:p>
          <a:p>
            <a:pPr>
              <a:spcAft>
                <a:spcPts val="0"/>
              </a:spcAf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выходной сигнал 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307933"/>
              </p:ext>
            </p:extLst>
          </p:nvPr>
        </p:nvGraphicFramePr>
        <p:xfrm>
          <a:off x="3670300" y="1343025"/>
          <a:ext cx="2195736" cy="672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62" name="Equation" r:id="rId5" imgW="1524000" imgH="469900" progId="Equation.DSMT4">
                  <p:embed/>
                </p:oleObj>
              </mc:Choice>
              <mc:Fallback>
                <p:oleObj name="Equation" r:id="rId5" imgW="1524000" imgH="469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0300" y="1343025"/>
                        <a:ext cx="2195736" cy="6724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225965"/>
              </p:ext>
            </p:extLst>
          </p:nvPr>
        </p:nvGraphicFramePr>
        <p:xfrm>
          <a:off x="3517900" y="3857625"/>
          <a:ext cx="2929311" cy="669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63" name="Equation" r:id="rId7" imgW="2120900" imgH="482600" progId="Equation.DSMT4">
                  <p:embed/>
                </p:oleObj>
              </mc:Choice>
              <mc:Fallback>
                <p:oleObj name="Equation" r:id="rId7" imgW="21209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7900" y="3857625"/>
                        <a:ext cx="2929311" cy="6699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4083589"/>
              </p:ext>
            </p:extLst>
          </p:nvPr>
        </p:nvGraphicFramePr>
        <p:xfrm>
          <a:off x="1273175" y="5452786"/>
          <a:ext cx="7696200" cy="926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64" name="Equation" r:id="rId9" imgW="5930900" imgH="711200" progId="Equation.DSMT4">
                  <p:embed/>
                </p:oleObj>
              </mc:Choice>
              <mc:Fallback>
                <p:oleObj name="Equation" r:id="rId9" imgW="5930900" imgH="711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3175" y="5452786"/>
                        <a:ext cx="7696200" cy="9265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53906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6F6B6C2-356A-41AF-9359-4C6CE03B437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36700" y="617303"/>
            <a:ext cx="5901937" cy="613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339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200" b="1" dirty="0">
                <a:solidFill>
                  <a:srgbClr val="0066CC"/>
                </a:solidFill>
                <a:latin typeface="Times New Roman" panose="02020603050405020304" pitchFamily="18" charset="0"/>
              </a:rPr>
              <a:t>Линейные дискретные цепи</a:t>
            </a:r>
            <a:endParaRPr lang="ru-RU" sz="1400" b="1" i="1" dirty="0"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7100" y="1343025"/>
            <a:ext cx="89154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Принцип суперпозиции означает, что операции образования линейной комбинации и оператор можно менять местами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000" dirty="0" smtClean="0"/>
          </a:p>
          <a:p>
            <a:endParaRPr lang="ru-RU" sz="2800" dirty="0"/>
          </a:p>
          <a:p>
            <a:r>
              <a:rPr lang="ru-RU" sz="2800" dirty="0" smtClean="0"/>
              <a:t>Если </a:t>
            </a:r>
            <a:r>
              <a:rPr lang="ru-RU" sz="2800" dirty="0"/>
              <a:t>входной сигнал представить в виде взвешенной суммы (линейной комбинации) элементарных (базисных) последовательностей, то реакция (отклик) цепи будет взвешенной с такими же коэффициентами суммой откликов на элементарные (базисные) последовательности. 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4979166"/>
              </p:ext>
            </p:extLst>
          </p:nvPr>
        </p:nvGraphicFramePr>
        <p:xfrm>
          <a:off x="3793114" y="2638425"/>
          <a:ext cx="4051921" cy="141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9" name="Equation" r:id="rId5" imgW="2971800" imgH="1041400" progId="Equation.DSMT4">
                  <p:embed/>
                </p:oleObj>
              </mc:Choice>
              <mc:Fallback>
                <p:oleObj name="Equation" r:id="rId5" imgW="2971800" imgH="1041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3114" y="2638425"/>
                        <a:ext cx="4051921" cy="1415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1325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B6912C2-8420-40E9-94FF-0B456875B5F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6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7832046"/>
              </p:ext>
            </p:extLst>
          </p:nvPr>
        </p:nvGraphicFramePr>
        <p:xfrm>
          <a:off x="2642553" y="1745879"/>
          <a:ext cx="4456748" cy="1310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5" name="Equation" r:id="rId5" imgW="3073400" imgH="901700" progId="Equation.DSMT4">
                  <p:embed/>
                </p:oleObj>
              </mc:Choice>
              <mc:Fallback>
                <p:oleObj name="Equation" r:id="rId5" imgW="30734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2553" y="1745879"/>
                        <a:ext cx="4456748" cy="13108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22827" y="648299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Представим входной сигнал в виде линейной комбинации сдвинутых  </a:t>
            </a:r>
            <a:r>
              <a:rPr lang="el-GR" sz="2800" dirty="0" smtClean="0"/>
              <a:t>δ</a:t>
            </a:r>
            <a:r>
              <a:rPr lang="ru-RU" sz="2800" dirty="0" smtClean="0"/>
              <a:t>-последовательностей </a:t>
            </a:r>
            <a:endParaRPr lang="ru-RU" sz="28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715863"/>
              </p:ext>
            </p:extLst>
          </p:nvPr>
        </p:nvGraphicFramePr>
        <p:xfrm>
          <a:off x="1927225" y="3751263"/>
          <a:ext cx="7196138" cy="278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6" name="Equation" r:id="rId7" imgW="4902120" imgH="1892160" progId="Equation.DSMT4">
                  <p:embed/>
                </p:oleObj>
              </mc:Choice>
              <mc:Fallback>
                <p:oleObj name="Equation" r:id="rId7" imgW="4902120" imgH="18921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7225" y="3751263"/>
                        <a:ext cx="7196138" cy="27876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84300" y="3324225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Тогда выходной сигнал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69791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767B357-B497-4505-8314-944047C31551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7100" y="616513"/>
            <a:ext cx="9079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Обозначим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отклик цепи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el-GR" sz="3200" dirty="0" smtClean="0"/>
              <a:t>δ</a:t>
            </a:r>
            <a:r>
              <a:rPr lang="ru-RU" sz="3200" dirty="0" smtClean="0"/>
              <a:t>-последовательность </a:t>
            </a: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4163790"/>
              </p:ext>
            </p:extLst>
          </p:nvPr>
        </p:nvGraphicFramePr>
        <p:xfrm>
          <a:off x="2984500" y="1803680"/>
          <a:ext cx="4085312" cy="536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26" name="Equation" r:id="rId5" imgW="2616120" imgH="342720" progId="Equation.DSMT4">
                  <p:embed/>
                </p:oleObj>
              </mc:Choice>
              <mc:Fallback>
                <p:oleObj name="Equation" r:id="rId5" imgW="2616120" imgH="3427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0" y="1803680"/>
                        <a:ext cx="4085312" cy="5364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9358208"/>
              </p:ext>
            </p:extLst>
          </p:nvPr>
        </p:nvGraphicFramePr>
        <p:xfrm>
          <a:off x="2984500" y="4265527"/>
          <a:ext cx="4495800" cy="140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27" name="Equation" r:id="rId7" imgW="2895600" imgH="901700" progId="Equation.DSMT4">
                  <p:embed/>
                </p:oleObj>
              </mc:Choice>
              <mc:Fallback>
                <p:oleObj name="Equation" r:id="rId7" imgW="28956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0" y="4265527"/>
                        <a:ext cx="4495800" cy="1404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786745"/>
              </p:ext>
            </p:extLst>
          </p:nvPr>
        </p:nvGraphicFramePr>
        <p:xfrm>
          <a:off x="1331456" y="2744956"/>
          <a:ext cx="7391400" cy="1377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28" name="Equation" r:id="rId9" imgW="4863960" imgH="901440" progId="Equation.DSMT4">
                  <p:embed/>
                </p:oleObj>
              </mc:Choice>
              <mc:Fallback>
                <p:oleObj name="Equation" r:id="rId9" imgW="4863960" imgH="901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456" y="2744956"/>
                        <a:ext cx="7391400" cy="13776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36700" y="6067425"/>
            <a:ext cx="7186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Так описывается любая </a:t>
            </a:r>
            <a:r>
              <a:rPr lang="ru-RU" sz="2800" dirty="0" smtClean="0">
                <a:solidFill>
                  <a:srgbClr val="0000FF"/>
                </a:solidFill>
              </a:rPr>
              <a:t>линейная</a:t>
            </a:r>
            <a:r>
              <a:rPr lang="ru-RU" sz="2800" dirty="0" smtClean="0"/>
              <a:t> цепь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1767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03551BA-0F54-462C-AFBE-C98D47963B05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74700" y="428625"/>
            <a:ext cx="90678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  ЛИС-цепи</a:t>
            </a:r>
            <a:endParaRPr lang="ru-RU" sz="3600" b="1" i="1" dirty="0">
              <a:solidFill>
                <a:srgbClr val="0000FF"/>
              </a:solidFill>
            </a:endParaRPr>
          </a:p>
          <a:p>
            <a:r>
              <a:rPr lang="ru-RU" sz="3200" dirty="0" smtClean="0"/>
              <a:t>  Важный </a:t>
            </a:r>
            <a:r>
              <a:rPr lang="ru-RU" sz="3200" dirty="0"/>
              <a:t>подкласс класса линейных цепей </a:t>
            </a:r>
            <a:r>
              <a:rPr lang="ru-RU" sz="3200" dirty="0" smtClean="0"/>
              <a:t>  составляют </a:t>
            </a:r>
            <a:r>
              <a:rPr lang="ru-RU" sz="3200" dirty="0"/>
              <a:t>цепи, для которых вид оператора </a:t>
            </a:r>
          </a:p>
          <a:p>
            <a:r>
              <a:rPr lang="ru-RU" sz="3200" dirty="0"/>
              <a:t>не зависит от сдвига </a:t>
            </a:r>
            <a:r>
              <a:rPr lang="ru-RU" sz="3200" dirty="0" smtClean="0"/>
              <a:t>    ,  поэтому </a:t>
            </a:r>
            <a:r>
              <a:rPr lang="ru-RU" sz="3200" dirty="0"/>
              <a:t>изменение реакции такой цепи на сдвинутую последовательность при разных </a:t>
            </a:r>
            <a:r>
              <a:rPr lang="ru-RU" sz="3200" dirty="0" smtClean="0"/>
              <a:t>сдвигах</a:t>
            </a:r>
          </a:p>
          <a:p>
            <a:endParaRPr lang="ru-RU" sz="3200" dirty="0"/>
          </a:p>
          <a:p>
            <a:r>
              <a:rPr lang="ru-RU" sz="3200" dirty="0" smtClean="0"/>
              <a:t> выражается </a:t>
            </a:r>
            <a:r>
              <a:rPr lang="ru-RU" sz="3200" dirty="0"/>
              <a:t>также лишь в сдвиге отклика. Для таких цепей, называемых </a:t>
            </a:r>
            <a:r>
              <a:rPr lang="ru-RU" sz="3200" i="1" dirty="0"/>
              <a:t>линейными инвариантными к сдвигу</a:t>
            </a:r>
            <a:r>
              <a:rPr lang="ru-RU" sz="3200" dirty="0"/>
              <a:t> (сокращённо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/>
              <a:t>ЛИС-цепями</a:t>
            </a:r>
            <a:r>
              <a:rPr lang="ru-RU" sz="3200" dirty="0"/>
              <a:t>), или </a:t>
            </a:r>
            <a:r>
              <a:rPr lang="ru-RU" sz="3200" i="1" dirty="0"/>
              <a:t>линейными </a:t>
            </a:r>
            <a:r>
              <a:rPr lang="ru-RU" sz="3200" i="1" dirty="0" smtClean="0"/>
              <a:t>стационарными</a:t>
            </a: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9563583"/>
              </p:ext>
            </p:extLst>
          </p:nvPr>
        </p:nvGraphicFramePr>
        <p:xfrm>
          <a:off x="8775700" y="1571625"/>
          <a:ext cx="762000" cy="498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05" name="Equation" r:id="rId5" imgW="520474" imgH="342751" progId="Equation.DSMT4">
                  <p:embed/>
                </p:oleObj>
              </mc:Choice>
              <mc:Fallback>
                <p:oleObj name="Equation" r:id="rId5" imgW="520474" imgH="34275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5700" y="1571625"/>
                        <a:ext cx="762000" cy="4987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15660"/>
              </p:ext>
            </p:extLst>
          </p:nvPr>
        </p:nvGraphicFramePr>
        <p:xfrm>
          <a:off x="4584700" y="2047573"/>
          <a:ext cx="317500" cy="438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06" name="Equation" r:id="rId7" imgW="203112" imgH="279279" progId="Equation.DSMT4">
                  <p:embed/>
                </p:oleObj>
              </mc:Choice>
              <mc:Fallback>
                <p:oleObj name="Equation" r:id="rId7" imgW="203112" imgH="27927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4700" y="2047573"/>
                        <a:ext cx="317500" cy="4384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595931"/>
              </p:ext>
            </p:extLst>
          </p:nvPr>
        </p:nvGraphicFramePr>
        <p:xfrm>
          <a:off x="3975100" y="3423967"/>
          <a:ext cx="2100317" cy="606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07" name="Equation" r:id="rId9" imgW="1422400" imgH="406400" progId="Equation.DSMT4">
                  <p:embed/>
                </p:oleObj>
              </mc:Choice>
              <mc:Fallback>
                <p:oleObj name="Equation" r:id="rId9" imgW="1422400" imgH="406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100" y="3423967"/>
                        <a:ext cx="2100317" cy="6061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104813"/>
              </p:ext>
            </p:extLst>
          </p:nvPr>
        </p:nvGraphicFramePr>
        <p:xfrm>
          <a:off x="2755900" y="6011767"/>
          <a:ext cx="4724400" cy="762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08" name="Equation" r:id="rId11" imgW="3009900" imgH="482600" progId="Equation.DSMT4">
                  <p:embed/>
                </p:oleObj>
              </mc:Choice>
              <mc:Fallback>
                <p:oleObj name="Equation" r:id="rId11" imgW="3009900" imgH="482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5900" y="6011767"/>
                        <a:ext cx="4724400" cy="7624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47007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748">
              <a:schemeClr val="accent2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4923D26-E0AD-41FA-918D-013E289E03E7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79636" y="533159"/>
            <a:ext cx="8928100" cy="546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339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200" b="1" dirty="0">
                <a:solidFill>
                  <a:srgbClr val="0066CC"/>
                </a:solidFill>
                <a:latin typeface="Times New Roman" panose="02020603050405020304" pitchFamily="18" charset="0"/>
              </a:rPr>
              <a:t>Дискретная свёртка</a:t>
            </a:r>
            <a:endParaRPr lang="ru-RU" sz="3200" b="1" i="1" dirty="0">
              <a:latin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ЛИС-цепей связь входной и выходной последовательностей задаётся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выражением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 smtClean="0"/>
              <a:t>называемым </a:t>
            </a:r>
            <a:r>
              <a:rPr lang="ru-RU" sz="3200" i="1" dirty="0"/>
              <a:t>дискретной свёрткой</a:t>
            </a:r>
            <a:r>
              <a:rPr lang="ru-RU" sz="3200" dirty="0"/>
              <a:t>, а </a:t>
            </a:r>
          </a:p>
          <a:p>
            <a:r>
              <a:rPr lang="ru-RU" sz="3200" dirty="0"/>
              <a:t>представляет собой функцию одного дискретного аргумента (последовательность) и называется </a:t>
            </a:r>
            <a:r>
              <a:rPr lang="ru-RU" sz="3200" i="1" dirty="0"/>
              <a:t>импульсной характеристикой </a:t>
            </a:r>
            <a:r>
              <a:rPr lang="ru-RU" sz="3200" dirty="0"/>
              <a:t>дискретной цепи. Символическая форма записи </a:t>
            </a:r>
            <a:r>
              <a:rPr lang="ru-RU" sz="3200" dirty="0" smtClean="0"/>
              <a:t>свёртки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57615"/>
              </p:ext>
            </p:extLst>
          </p:nvPr>
        </p:nvGraphicFramePr>
        <p:xfrm>
          <a:off x="2298700" y="2226390"/>
          <a:ext cx="4495800" cy="1290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92" name="Equation" r:id="rId5" imgW="3149600" imgH="901700" progId="Equation.DSMT4">
                  <p:embed/>
                </p:oleObj>
              </mc:Choice>
              <mc:Fallback>
                <p:oleObj name="Equation" r:id="rId5" imgW="31496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8700" y="2226390"/>
                        <a:ext cx="4495800" cy="12903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7138815"/>
              </p:ext>
            </p:extLst>
          </p:nvPr>
        </p:nvGraphicFramePr>
        <p:xfrm>
          <a:off x="7860273" y="3483847"/>
          <a:ext cx="706582" cy="526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93" name="Equation" r:id="rId7" imgW="444307" imgH="330057" progId="Equation.DSMT4">
                  <p:embed/>
                </p:oleObj>
              </mc:Choice>
              <mc:Fallback>
                <p:oleObj name="Equation" r:id="rId7" imgW="444307" imgH="33005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0273" y="3483847"/>
                        <a:ext cx="706582" cy="5261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549306"/>
              </p:ext>
            </p:extLst>
          </p:nvPr>
        </p:nvGraphicFramePr>
        <p:xfrm>
          <a:off x="2451100" y="6124548"/>
          <a:ext cx="1902974" cy="552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94" name="Equation" r:id="rId9" imgW="1180588" imgH="342751" progId="Equation.DSMT4">
                  <p:embed/>
                </p:oleObj>
              </mc:Choice>
              <mc:Fallback>
                <p:oleObj name="Equation" r:id="rId9" imgW="1180588" imgH="34275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6124548"/>
                        <a:ext cx="1902974" cy="5524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6876618"/>
              </p:ext>
            </p:extLst>
          </p:nvPr>
        </p:nvGraphicFramePr>
        <p:xfrm>
          <a:off x="5684359" y="6077208"/>
          <a:ext cx="1872141" cy="59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95" name="Equation" r:id="rId11" imgW="1079280" imgH="342720" progId="Equation.DSMT4">
                  <p:embed/>
                </p:oleObj>
              </mc:Choice>
              <mc:Fallback>
                <p:oleObj name="Equation" r:id="rId11" imgW="1079280" imgH="34272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4359" y="6077208"/>
                        <a:ext cx="1872141" cy="59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5587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1039</TotalTime>
  <Words>739</Words>
  <Application>Microsoft Office PowerPoint</Application>
  <PresentationFormat>Произвольный</PresentationFormat>
  <Paragraphs>144</Paragraphs>
  <Slides>24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Times New Roman</vt:lpstr>
      <vt:lpstr>Office Theme</vt:lpstr>
      <vt:lpstr>Equation</vt:lpstr>
      <vt:lpstr>MathType 7.0 Equation</vt:lpstr>
      <vt:lpstr>В.Н. ВАСЮКОВ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&lt;4D6963726F736F667420576F7264202D20CFF0E5E7E5EDF2E0F6E8E82031&gt;</dc:title>
  <dc:creator>&lt;C2CDC2&gt;</dc:creator>
  <cp:lastModifiedBy>VNV</cp:lastModifiedBy>
  <cp:revision>122</cp:revision>
  <dcterms:created xsi:type="dcterms:W3CDTF">2020-01-30T15:23:58Z</dcterms:created>
  <dcterms:modified xsi:type="dcterms:W3CDTF">2024-02-19T16:33:50Z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2020-01-30T00:00:00Z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2020-01-30T00:00:00Z</vt:filetime>
  </property>
</Properties>
</file>